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6.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7" r:id="rId5"/>
    <p:sldMasterId id="2147483688" r:id="rId6"/>
    <p:sldMasterId id="2147483669" r:id="rId7"/>
    <p:sldMasterId id="2147483700" r:id="rId8"/>
  </p:sldMasterIdLst>
  <p:notesMasterIdLst>
    <p:notesMasterId r:id="rId116"/>
  </p:notesMasterIdLst>
  <p:sldIdLst>
    <p:sldId id="346" r:id="rId9"/>
    <p:sldId id="347" r:id="rId10"/>
    <p:sldId id="348" r:id="rId11"/>
    <p:sldId id="349" r:id="rId12"/>
    <p:sldId id="350" r:id="rId13"/>
    <p:sldId id="351" r:id="rId14"/>
    <p:sldId id="352" r:id="rId15"/>
    <p:sldId id="287" r:id="rId16"/>
    <p:sldId id="345" r:id="rId17"/>
    <p:sldId id="305" r:id="rId18"/>
    <p:sldId id="275" r:id="rId19"/>
    <p:sldId id="276" r:id="rId20"/>
    <p:sldId id="289" r:id="rId21"/>
    <p:sldId id="2147483635" r:id="rId22"/>
    <p:sldId id="323" r:id="rId23"/>
    <p:sldId id="2147483647" r:id="rId24"/>
    <p:sldId id="320" r:id="rId25"/>
    <p:sldId id="290" r:id="rId26"/>
    <p:sldId id="2147483646" r:id="rId27"/>
    <p:sldId id="321" r:id="rId28"/>
    <p:sldId id="322" r:id="rId29"/>
    <p:sldId id="337" r:id="rId30"/>
    <p:sldId id="291" r:id="rId31"/>
    <p:sldId id="325" r:id="rId32"/>
    <p:sldId id="327" r:id="rId33"/>
    <p:sldId id="328" r:id="rId34"/>
    <p:sldId id="329" r:id="rId35"/>
    <p:sldId id="330" r:id="rId36"/>
    <p:sldId id="331" r:id="rId37"/>
    <p:sldId id="332" r:id="rId38"/>
    <p:sldId id="333" r:id="rId39"/>
    <p:sldId id="334" r:id="rId40"/>
    <p:sldId id="335" r:id="rId41"/>
    <p:sldId id="338" r:id="rId42"/>
    <p:sldId id="297" r:id="rId43"/>
    <p:sldId id="343" r:id="rId44"/>
    <p:sldId id="326" r:id="rId45"/>
    <p:sldId id="257" r:id="rId46"/>
    <p:sldId id="277" r:id="rId47"/>
    <p:sldId id="278" r:id="rId48"/>
    <p:sldId id="296" r:id="rId49"/>
    <p:sldId id="262" r:id="rId50"/>
    <p:sldId id="261" r:id="rId51"/>
    <p:sldId id="344" r:id="rId52"/>
    <p:sldId id="282" r:id="rId53"/>
    <p:sldId id="284" r:id="rId54"/>
    <p:sldId id="271" r:id="rId55"/>
    <p:sldId id="2147483618" r:id="rId56"/>
    <p:sldId id="2147483620" r:id="rId57"/>
    <p:sldId id="2147483621" r:id="rId58"/>
    <p:sldId id="2147483619" r:id="rId59"/>
    <p:sldId id="324" r:id="rId60"/>
    <p:sldId id="283" r:id="rId61"/>
    <p:sldId id="339" r:id="rId62"/>
    <p:sldId id="268" r:id="rId63"/>
    <p:sldId id="269" r:id="rId64"/>
    <p:sldId id="270" r:id="rId65"/>
    <p:sldId id="299" r:id="rId66"/>
    <p:sldId id="272" r:id="rId67"/>
    <p:sldId id="285" r:id="rId68"/>
    <p:sldId id="340" r:id="rId69"/>
    <p:sldId id="293" r:id="rId70"/>
    <p:sldId id="267" r:id="rId71"/>
    <p:sldId id="266" r:id="rId72"/>
    <p:sldId id="298" r:id="rId73"/>
    <p:sldId id="303" r:id="rId74"/>
    <p:sldId id="336" r:id="rId75"/>
    <p:sldId id="273" r:id="rId76"/>
    <p:sldId id="280" r:id="rId77"/>
    <p:sldId id="286" r:id="rId78"/>
    <p:sldId id="342" r:id="rId79"/>
    <p:sldId id="315" r:id="rId80"/>
    <p:sldId id="263" r:id="rId81"/>
    <p:sldId id="294" r:id="rId82"/>
    <p:sldId id="256" r:id="rId83"/>
    <p:sldId id="281" r:id="rId84"/>
    <p:sldId id="307" r:id="rId85"/>
    <p:sldId id="288" r:id="rId86"/>
    <p:sldId id="259" r:id="rId87"/>
    <p:sldId id="308" r:id="rId88"/>
    <p:sldId id="292" r:id="rId89"/>
    <p:sldId id="316" r:id="rId90"/>
    <p:sldId id="317" r:id="rId91"/>
    <p:sldId id="310" r:id="rId92"/>
    <p:sldId id="304" r:id="rId93"/>
    <p:sldId id="318" r:id="rId94"/>
    <p:sldId id="319" r:id="rId95"/>
    <p:sldId id="260" r:id="rId96"/>
    <p:sldId id="295" r:id="rId97"/>
    <p:sldId id="300" r:id="rId98"/>
    <p:sldId id="301" r:id="rId99"/>
    <p:sldId id="302" r:id="rId100"/>
    <p:sldId id="341" r:id="rId101"/>
    <p:sldId id="265" r:id="rId102"/>
    <p:sldId id="312" r:id="rId103"/>
    <p:sldId id="313" r:id="rId104"/>
    <p:sldId id="314" r:id="rId105"/>
    <p:sldId id="311" r:id="rId106"/>
    <p:sldId id="279" r:id="rId107"/>
    <p:sldId id="309" r:id="rId108"/>
    <p:sldId id="306" r:id="rId109"/>
    <p:sldId id="274" r:id="rId110"/>
    <p:sldId id="264" r:id="rId111"/>
    <p:sldId id="2147483638" r:id="rId112"/>
    <p:sldId id="2147483639" r:id="rId113"/>
    <p:sldId id="258" r:id="rId114"/>
    <p:sldId id="2147483642"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ademy Slides" id="{6B9461D0-E705-EB44-9E7B-DAB4349C1F5B}">
          <p14:sldIdLst>
            <p14:sldId id="346"/>
            <p14:sldId id="347"/>
            <p14:sldId id="348"/>
            <p14:sldId id="349"/>
            <p14:sldId id="350"/>
            <p14:sldId id="351"/>
            <p14:sldId id="352"/>
          </p14:sldIdLst>
        </p14:section>
        <p14:section name="Introduction" id="{2B4DCBDA-4C11-B84B-B47C-F5C832361A62}">
          <p14:sldIdLst>
            <p14:sldId id="287"/>
            <p14:sldId id="345"/>
            <p14:sldId id="305"/>
            <p14:sldId id="275"/>
            <p14:sldId id="276"/>
          </p14:sldIdLst>
        </p14:section>
        <p14:section name="From Prompts to Agency" id="{43D5A278-9644-9F40-9CA7-76953C39F4D4}">
          <p14:sldIdLst>
            <p14:sldId id="289"/>
            <p14:sldId id="2147483635"/>
            <p14:sldId id="323"/>
          </p14:sldIdLst>
        </p14:section>
        <p14:section name="What Makes Agentic AI Different" id="{82DAD113-4D49-6E47-8B13-86B03F4DF06D}">
          <p14:sldIdLst>
            <p14:sldId id="2147483647"/>
            <p14:sldId id="320"/>
            <p14:sldId id="290"/>
            <p14:sldId id="2147483646"/>
            <p14:sldId id="321"/>
            <p14:sldId id="322"/>
            <p14:sldId id="337"/>
          </p14:sldIdLst>
        </p14:section>
        <p14:section name="Building Blocks of Agentic AI" id="{3459CF83-D93E-4A4C-A3D4-E6EBCE0F1486}">
          <p14:sldIdLst>
            <p14:sldId id="291"/>
            <p14:sldId id="325"/>
            <p14:sldId id="327"/>
            <p14:sldId id="328"/>
            <p14:sldId id="329"/>
            <p14:sldId id="330"/>
            <p14:sldId id="331"/>
            <p14:sldId id="332"/>
            <p14:sldId id="333"/>
            <p14:sldId id="334"/>
            <p14:sldId id="335"/>
            <p14:sldId id="338"/>
            <p14:sldId id="297"/>
            <p14:sldId id="343"/>
          </p14:sldIdLst>
        </p14:section>
        <p14:section name="Break" id="{1C1A7E05-CC9E-7D4F-982A-5EAF1C48ABC4}">
          <p14:sldIdLst>
            <p14:sldId id="326"/>
          </p14:sldIdLst>
        </p14:section>
        <p14:section name="Understanding Agents" id="{435FC5F0-C530-7D48-A488-2272B97DAEB8}">
          <p14:sldIdLst>
            <p14:sldId id="257"/>
            <p14:sldId id="277"/>
            <p14:sldId id="278"/>
          </p14:sldIdLst>
        </p14:section>
        <p14:section name="Foundations of Intelligent Agents" id="{0E22D637-76E8-304B-B0E2-56A09CA46DDB}">
          <p14:sldIdLst>
            <p14:sldId id="296"/>
            <p14:sldId id="262"/>
            <p14:sldId id="261"/>
          </p14:sldIdLst>
        </p14:section>
        <p14:section name="Architecting Agentic Systems" id="{35FA8DF1-4A40-4947-9221-05B78AC8FA5C}">
          <p14:sldIdLst>
            <p14:sldId id="344"/>
            <p14:sldId id="282"/>
            <p14:sldId id="284"/>
            <p14:sldId id="271"/>
            <p14:sldId id="2147483618"/>
            <p14:sldId id="2147483620"/>
            <p14:sldId id="2147483621"/>
            <p14:sldId id="2147483619"/>
            <p14:sldId id="324"/>
            <p14:sldId id="283"/>
            <p14:sldId id="339"/>
            <p14:sldId id="268"/>
            <p14:sldId id="269"/>
            <p14:sldId id="270"/>
            <p14:sldId id="299"/>
            <p14:sldId id="272"/>
            <p14:sldId id="285"/>
            <p14:sldId id="340"/>
            <p14:sldId id="293"/>
            <p14:sldId id="267"/>
            <p14:sldId id="266"/>
            <p14:sldId id="298"/>
            <p14:sldId id="303"/>
          </p14:sldIdLst>
        </p14:section>
        <p14:section name="Break" id="{37A2D393-AD85-2A48-B375-4FD6B8732A88}">
          <p14:sldIdLst>
            <p14:sldId id="336"/>
          </p14:sldIdLst>
        </p14:section>
        <p14:section name="Reinventing Banking with Agents" id="{BE5AB70E-E7DD-CB41-B17B-359D5A4D02D1}">
          <p14:sldIdLst>
            <p14:sldId id="273"/>
            <p14:sldId id="280"/>
            <p14:sldId id="286"/>
          </p14:sldIdLst>
        </p14:section>
        <p14:section name="The Rise of Agentic AI in Banking" id="{E5866FEA-CED5-0D45-9EA5-05BAD2628E6C}">
          <p14:sldIdLst>
            <p14:sldId id="342"/>
            <p14:sldId id="315"/>
            <p14:sldId id="263"/>
            <p14:sldId id="294"/>
            <p14:sldId id="256"/>
            <p14:sldId id="281"/>
          </p14:sldIdLst>
        </p14:section>
        <p14:section name="Transforming Banking Processes with AI Reinvention" id="{1F69297C-6BCB-9745-8DDA-61309C68D1B3}">
          <p14:sldIdLst>
            <p14:sldId id="307"/>
            <p14:sldId id="288"/>
            <p14:sldId id="259"/>
            <p14:sldId id="308"/>
            <p14:sldId id="292"/>
            <p14:sldId id="316"/>
            <p14:sldId id="317"/>
            <p14:sldId id="310"/>
          </p14:sldIdLst>
        </p14:section>
        <p14:section name="Navigating Challenges and the Road Ahead" id="{FF094527-5732-6C4A-A3E3-84D6C545D8EC}">
          <p14:sldIdLst>
            <p14:sldId id="304"/>
            <p14:sldId id="318"/>
            <p14:sldId id="319"/>
            <p14:sldId id="260"/>
            <p14:sldId id="295"/>
            <p14:sldId id="300"/>
            <p14:sldId id="301"/>
            <p14:sldId id="302"/>
            <p14:sldId id="341"/>
            <p14:sldId id="265"/>
            <p14:sldId id="312"/>
            <p14:sldId id="313"/>
            <p14:sldId id="314"/>
            <p14:sldId id="311"/>
          </p14:sldIdLst>
        </p14:section>
        <p14:section name="The Art of the Possible" id="{EDBFE2D6-8D9A-D24F-9975-9594EB59AD1D}">
          <p14:sldIdLst>
            <p14:sldId id="279"/>
            <p14:sldId id="309"/>
            <p14:sldId id="306"/>
          </p14:sldIdLst>
        </p14:section>
        <p14:section name="Graveyard" id="{515DD7C1-55FB-D747-BEF7-269D90A1207C}">
          <p14:sldIdLst>
            <p14:sldId id="274"/>
            <p14:sldId id="264"/>
            <p14:sldId id="2147483638"/>
            <p14:sldId id="2147483639"/>
            <p14:sldId id="258"/>
            <p14:sldId id="214748364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27DA98-7FE7-584F-B5A8-585088AB0E45}" v="309" dt="2025-09-16T16:37:43.820"/>
    <p1510:client id="{F57ADCE9-5C8E-1345-AB12-934AE6DD4480}" v="1471" dt="2025-09-17T11:11:35.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47"/>
    <p:restoredTop sz="96132"/>
  </p:normalViewPr>
  <p:slideViewPr>
    <p:cSldViewPr snapToGrid="0">
      <p:cViewPr varScale="1">
        <p:scale>
          <a:sx n="70" d="100"/>
          <a:sy n="70" d="100"/>
        </p:scale>
        <p:origin x="688" y="52"/>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presProps" Target="presProp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viewProps" Target="viewProp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theme" Target="theme/theme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solidFill>
                <a:latin typeface="+mn-lt"/>
                <a:ea typeface="+mn-ea"/>
                <a:cs typeface="+mn-cs"/>
              </a:defRPr>
            </a:pPr>
            <a:r>
              <a:rPr lang="en-US"/>
              <a:t>Impact of Adopting AI</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Costs Decrease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Sheet1!$A$2:$A$11</c:f>
              <c:strCache>
                <c:ptCount val="10"/>
                <c:pt idx="0">
                  <c:v>Marketing and Sales</c:v>
                </c:pt>
                <c:pt idx="1">
                  <c:v>Risk, Legal, and Compliance</c:v>
                </c:pt>
                <c:pt idx="2">
                  <c:v>Human Resources</c:v>
                </c:pt>
                <c:pt idx="3">
                  <c:v>Product or Service Development</c:v>
                </c:pt>
                <c:pt idx="4">
                  <c:v>Supply Chain and Inventory Management</c:v>
                </c:pt>
                <c:pt idx="5">
                  <c:v>Service Operations</c:v>
                </c:pt>
                <c:pt idx="6">
                  <c:v>IT</c:v>
                </c:pt>
                <c:pt idx="7">
                  <c:v>Software Engineering</c:v>
                </c:pt>
                <c:pt idx="8">
                  <c:v>Strategy and Corporate Finance</c:v>
                </c:pt>
                <c:pt idx="9">
                  <c:v>Knowledge Management and Other Internal Functions</c:v>
                </c:pt>
              </c:strCache>
            </c:strRef>
          </c:cat>
          <c:val>
            <c:numRef>
              <c:f>Sheet1!$B$2:$B$11</c:f>
              <c:numCache>
                <c:formatCode>0%</c:formatCode>
                <c:ptCount val="10"/>
                <c:pt idx="0">
                  <c:v>0.47</c:v>
                </c:pt>
                <c:pt idx="1">
                  <c:v>0.51</c:v>
                </c:pt>
                <c:pt idx="2">
                  <c:v>0.56000000000000005</c:v>
                </c:pt>
                <c:pt idx="3">
                  <c:v>0.43</c:v>
                </c:pt>
                <c:pt idx="4">
                  <c:v>0.61</c:v>
                </c:pt>
                <c:pt idx="5">
                  <c:v>0.57999999999999996</c:v>
                </c:pt>
                <c:pt idx="6">
                  <c:v>0.44</c:v>
                </c:pt>
                <c:pt idx="7">
                  <c:v>0.52</c:v>
                </c:pt>
                <c:pt idx="8">
                  <c:v>0.56000000000000005</c:v>
                </c:pt>
                <c:pt idx="9">
                  <c:v>0.44</c:v>
                </c:pt>
              </c:numCache>
            </c:numRef>
          </c:val>
          <c:extLst>
            <c:ext xmlns:c16="http://schemas.microsoft.com/office/drawing/2014/chart" uri="{C3380CC4-5D6E-409C-BE32-E72D297353CC}">
              <c16:uniqueId val="{00000000-DA84-9A4A-9721-6648A0558626}"/>
            </c:ext>
          </c:extLst>
        </c:ser>
        <c:ser>
          <c:idx val="1"/>
          <c:order val="1"/>
          <c:tx>
            <c:strRef>
              <c:f>Sheet1!$C$1</c:f>
              <c:strCache>
                <c:ptCount val="1"/>
                <c:pt idx="0">
                  <c:v>Revenue Increase</c:v>
                </c:pt>
              </c:strCache>
            </c:strRef>
          </c:tx>
          <c:spPr>
            <a:solidFill>
              <a:schemeClr val="accent6">
                <a:lumMod val="25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Sheet1!$A$2:$A$11</c:f>
              <c:strCache>
                <c:ptCount val="10"/>
                <c:pt idx="0">
                  <c:v>Marketing and Sales</c:v>
                </c:pt>
                <c:pt idx="1">
                  <c:v>Risk, Legal, and Compliance</c:v>
                </c:pt>
                <c:pt idx="2">
                  <c:v>Human Resources</c:v>
                </c:pt>
                <c:pt idx="3">
                  <c:v>Product or Service Development</c:v>
                </c:pt>
                <c:pt idx="4">
                  <c:v>Supply Chain and Inventory Management</c:v>
                </c:pt>
                <c:pt idx="5">
                  <c:v>Service Operations</c:v>
                </c:pt>
                <c:pt idx="6">
                  <c:v>IT</c:v>
                </c:pt>
                <c:pt idx="7">
                  <c:v>Software Engineering</c:v>
                </c:pt>
                <c:pt idx="8">
                  <c:v>Strategy and Corporate Finance</c:v>
                </c:pt>
                <c:pt idx="9">
                  <c:v>Knowledge Management and Other Internal Functions</c:v>
                </c:pt>
              </c:strCache>
            </c:strRef>
          </c:cat>
          <c:val>
            <c:numRef>
              <c:f>Sheet1!$C$2:$C$11</c:f>
              <c:numCache>
                <c:formatCode>0%</c:formatCode>
                <c:ptCount val="10"/>
                <c:pt idx="0">
                  <c:v>0.66</c:v>
                </c:pt>
                <c:pt idx="1">
                  <c:v>0</c:v>
                </c:pt>
                <c:pt idx="2">
                  <c:v>0</c:v>
                </c:pt>
                <c:pt idx="3">
                  <c:v>0.51</c:v>
                </c:pt>
                <c:pt idx="4">
                  <c:v>0.67</c:v>
                </c:pt>
                <c:pt idx="5">
                  <c:v>0.63</c:v>
                </c:pt>
                <c:pt idx="6">
                  <c:v>0</c:v>
                </c:pt>
                <c:pt idx="7">
                  <c:v>0.56999999999999995</c:v>
                </c:pt>
                <c:pt idx="8">
                  <c:v>0.7</c:v>
                </c:pt>
                <c:pt idx="9">
                  <c:v>0</c:v>
                </c:pt>
              </c:numCache>
            </c:numRef>
          </c:val>
          <c:extLst>
            <c:ext xmlns:c16="http://schemas.microsoft.com/office/drawing/2014/chart" uri="{C3380CC4-5D6E-409C-BE32-E72D297353CC}">
              <c16:uniqueId val="{00000001-DA84-9A4A-9721-6648A0558626}"/>
            </c:ext>
          </c:extLst>
        </c:ser>
        <c:dLbls>
          <c:dLblPos val="ctr"/>
          <c:showLegendKey val="0"/>
          <c:showVal val="1"/>
          <c:showCatName val="0"/>
          <c:showSerName val="0"/>
          <c:showPercent val="0"/>
          <c:showBubbleSize val="0"/>
        </c:dLbls>
        <c:gapWidth val="79"/>
        <c:overlap val="100"/>
        <c:axId val="1312315968"/>
        <c:axId val="1312317696"/>
      </c:barChart>
      <c:catAx>
        <c:axId val="1312315968"/>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solidFill>
                <a:latin typeface="+mn-lt"/>
                <a:ea typeface="+mn-ea"/>
                <a:cs typeface="+mn-cs"/>
              </a:defRPr>
            </a:pPr>
            <a:endParaRPr lang="en-US"/>
          </a:p>
        </c:txPr>
        <c:crossAx val="1312317696"/>
        <c:crosses val="autoZero"/>
        <c:auto val="1"/>
        <c:lblAlgn val="ctr"/>
        <c:lblOffset val="100"/>
        <c:noMultiLvlLbl val="0"/>
      </c:catAx>
      <c:valAx>
        <c:axId val="1312317696"/>
        <c:scaling>
          <c:orientation val="minMax"/>
        </c:scaling>
        <c:delete val="1"/>
        <c:axPos val="b"/>
        <c:numFmt formatCode="0%" sourceLinked="1"/>
        <c:majorTickMark val="none"/>
        <c:minorTickMark val="none"/>
        <c:tickLblPos val="nextTo"/>
        <c:crossAx val="13123159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svg"/><Relationship Id="rId1" Type="http://schemas.openxmlformats.org/officeDocument/2006/relationships/image" Target="../media/image66.svg"/><Relationship Id="rId5" Type="http://schemas.openxmlformats.org/officeDocument/2006/relationships/image" Target="../media/image70.svg"/><Relationship Id="rId4" Type="http://schemas.openxmlformats.org/officeDocument/2006/relationships/image" Target="../media/image6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svg"/><Relationship Id="rId1" Type="http://schemas.openxmlformats.org/officeDocument/2006/relationships/image" Target="../media/image66.svg"/><Relationship Id="rId5" Type="http://schemas.openxmlformats.org/officeDocument/2006/relationships/image" Target="../media/image70.svg"/><Relationship Id="rId4"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03DA84-27C9-4DE7-A212-72C0C13A6A5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DEBDF3A-638B-4CED-B0E7-8143D4CC5992}">
      <dgm:prSet custT="1"/>
      <dgm:spPr/>
      <dgm:t>
        <a:bodyPr/>
        <a:lstStyle/>
        <a:p>
          <a:r>
            <a:rPr lang="en-US" sz="1400" b="0" i="0">
              <a:latin typeface="Arial" panose="020B0604020202020204" pitchFamily="34" charset="0"/>
              <a:cs typeface="Arial" panose="020B0604020202020204" pitchFamily="34" charset="0"/>
            </a:rPr>
            <a:t>Agentic refers to the ability to “act” or “perform actions”.</a:t>
          </a:r>
        </a:p>
      </dgm:t>
    </dgm:pt>
    <dgm:pt modelId="{529F04DD-15F3-417D-8311-41BF35CEC78A}" type="parTrans" cxnId="{FD99ACEB-9A3D-48C5-90BA-1F870B01AB0E}">
      <dgm:prSet/>
      <dgm:spPr/>
      <dgm:t>
        <a:bodyPr/>
        <a:lstStyle/>
        <a:p>
          <a:endParaRPr lang="en-US" sz="1600" b="0" i="0">
            <a:latin typeface="Arial" panose="020B0604020202020204" pitchFamily="34" charset="0"/>
            <a:cs typeface="Arial" panose="020B0604020202020204" pitchFamily="34" charset="0"/>
          </a:endParaRPr>
        </a:p>
      </dgm:t>
    </dgm:pt>
    <dgm:pt modelId="{5D0888A5-9948-4C7E-8294-702089DA5D36}" type="sibTrans" cxnId="{FD99ACEB-9A3D-48C5-90BA-1F870B01AB0E}">
      <dgm:prSet/>
      <dgm:spPr/>
      <dgm:t>
        <a:bodyPr/>
        <a:lstStyle/>
        <a:p>
          <a:endParaRPr lang="en-US" sz="1600" b="0" i="0">
            <a:latin typeface="Arial" panose="020B0604020202020204" pitchFamily="34" charset="0"/>
            <a:cs typeface="Arial" panose="020B0604020202020204" pitchFamily="34" charset="0"/>
          </a:endParaRPr>
        </a:p>
      </dgm:t>
    </dgm:pt>
    <dgm:pt modelId="{EB5AA381-1915-4597-8E47-1256527DC74B}">
      <dgm:prSet custT="1"/>
      <dgm:spPr/>
      <dgm:t>
        <a:bodyPr/>
        <a:lstStyle/>
        <a:p>
          <a:r>
            <a:rPr lang="en-US" sz="1400" b="0" i="0">
              <a:latin typeface="Arial" panose="020B0604020202020204" pitchFamily="34" charset="0"/>
              <a:cs typeface="Arial" panose="020B0604020202020204" pitchFamily="34" charset="0"/>
            </a:rPr>
            <a:t>Generative AI primarily functions by responding to inquiries or producing outputs.</a:t>
          </a:r>
        </a:p>
      </dgm:t>
    </dgm:pt>
    <dgm:pt modelId="{7945EA17-81AC-41F4-9C4C-A022F1F656CD}" type="parTrans" cxnId="{4ED24C50-3FFC-41EA-94DA-6CBB03C1673C}">
      <dgm:prSet/>
      <dgm:spPr/>
      <dgm:t>
        <a:bodyPr/>
        <a:lstStyle/>
        <a:p>
          <a:endParaRPr lang="en-US" sz="1600" b="0" i="0">
            <a:latin typeface="Arial" panose="020B0604020202020204" pitchFamily="34" charset="0"/>
            <a:cs typeface="Arial" panose="020B0604020202020204" pitchFamily="34" charset="0"/>
          </a:endParaRPr>
        </a:p>
      </dgm:t>
    </dgm:pt>
    <dgm:pt modelId="{1618FCB8-0A3C-457A-8E32-EF3642DBE255}" type="sibTrans" cxnId="{4ED24C50-3FFC-41EA-94DA-6CBB03C1673C}">
      <dgm:prSet/>
      <dgm:spPr/>
      <dgm:t>
        <a:bodyPr/>
        <a:lstStyle/>
        <a:p>
          <a:endParaRPr lang="en-US" sz="1600" b="0" i="0">
            <a:latin typeface="Arial" panose="020B0604020202020204" pitchFamily="34" charset="0"/>
            <a:cs typeface="Arial" panose="020B0604020202020204" pitchFamily="34" charset="0"/>
          </a:endParaRPr>
        </a:p>
      </dgm:t>
    </dgm:pt>
    <dgm:pt modelId="{87B4B0E0-758F-493B-8CD0-1F207EA40D5E}">
      <dgm:prSet custT="1"/>
      <dgm:spPr/>
      <dgm:t>
        <a:bodyPr/>
        <a:lstStyle/>
        <a:p>
          <a:r>
            <a:rPr lang="en-US" sz="1400" b="0" i="0">
              <a:latin typeface="Arial" panose="020B0604020202020204" pitchFamily="34" charset="0"/>
              <a:cs typeface="Arial" panose="020B0604020202020204" pitchFamily="34" charset="0"/>
            </a:rPr>
            <a:t>We anticipate that agentic systems will operate autonomously towards specified goals and workflows, seeking human input when necessary.</a:t>
          </a:r>
        </a:p>
      </dgm:t>
    </dgm:pt>
    <dgm:pt modelId="{F662FB73-6EEC-465F-AD9A-A624C6E8D4D3}" type="parTrans" cxnId="{027FE958-36B5-4807-9598-B59A00ABE889}">
      <dgm:prSet/>
      <dgm:spPr/>
      <dgm:t>
        <a:bodyPr/>
        <a:lstStyle/>
        <a:p>
          <a:endParaRPr lang="en-US" sz="1600" b="0" i="0">
            <a:latin typeface="Arial" panose="020B0604020202020204" pitchFamily="34" charset="0"/>
            <a:cs typeface="Arial" panose="020B0604020202020204" pitchFamily="34" charset="0"/>
          </a:endParaRPr>
        </a:p>
      </dgm:t>
    </dgm:pt>
    <dgm:pt modelId="{C0C2B15E-C48D-4398-A8B7-FAB1D5991866}" type="sibTrans" cxnId="{027FE958-36B5-4807-9598-B59A00ABE889}">
      <dgm:prSet/>
      <dgm:spPr/>
      <dgm:t>
        <a:bodyPr/>
        <a:lstStyle/>
        <a:p>
          <a:endParaRPr lang="en-US" sz="1600" b="0" i="0">
            <a:latin typeface="Arial" panose="020B0604020202020204" pitchFamily="34" charset="0"/>
            <a:cs typeface="Arial" panose="020B0604020202020204" pitchFamily="34" charset="0"/>
          </a:endParaRPr>
        </a:p>
      </dgm:t>
    </dgm:pt>
    <dgm:pt modelId="{414B0796-BE3A-4270-9C24-CC7C14AEF75F}">
      <dgm:prSet custT="1"/>
      <dgm:spPr/>
      <dgm:t>
        <a:bodyPr/>
        <a:lstStyle/>
        <a:p>
          <a:r>
            <a:rPr lang="en-US" sz="1400" b="0" i="0">
              <a:latin typeface="Arial" panose="020B0604020202020204" pitchFamily="34" charset="0"/>
              <a:cs typeface="Arial" panose="020B0604020202020204" pitchFamily="34" charset="0"/>
            </a:rPr>
            <a:t>Agentic AI should be capable of establishing objectives, outlining plans, taking initiative, sustaining ongoing goals, and adjusting strategies based on real-world feedback.</a:t>
          </a:r>
        </a:p>
      </dgm:t>
    </dgm:pt>
    <dgm:pt modelId="{65B0C05C-17BA-4BF2-9341-62C38E5FACFB}" type="parTrans" cxnId="{A6232CD4-80DB-48D2-97CE-D18ED9D94D21}">
      <dgm:prSet/>
      <dgm:spPr/>
      <dgm:t>
        <a:bodyPr/>
        <a:lstStyle/>
        <a:p>
          <a:endParaRPr lang="en-US" sz="1600" b="0" i="0">
            <a:latin typeface="Arial" panose="020B0604020202020204" pitchFamily="34" charset="0"/>
            <a:cs typeface="Arial" panose="020B0604020202020204" pitchFamily="34" charset="0"/>
          </a:endParaRPr>
        </a:p>
      </dgm:t>
    </dgm:pt>
    <dgm:pt modelId="{9B25758B-4CF2-4825-B12E-6DC2F9197FD3}" type="sibTrans" cxnId="{A6232CD4-80DB-48D2-97CE-D18ED9D94D21}">
      <dgm:prSet/>
      <dgm:spPr/>
      <dgm:t>
        <a:bodyPr/>
        <a:lstStyle/>
        <a:p>
          <a:endParaRPr lang="en-US" sz="1600" b="0" i="0">
            <a:latin typeface="Arial" panose="020B0604020202020204" pitchFamily="34" charset="0"/>
            <a:cs typeface="Arial" panose="020B0604020202020204" pitchFamily="34" charset="0"/>
          </a:endParaRPr>
        </a:p>
      </dgm:t>
    </dgm:pt>
    <dgm:pt modelId="{A9710A45-EE2C-48C0-88BF-031543986D6B}">
      <dgm:prSet custT="1"/>
      <dgm:spPr/>
      <dgm:t>
        <a:bodyPr/>
        <a:lstStyle/>
        <a:p>
          <a:r>
            <a:rPr lang="en-US" sz="1400" b="0" i="0">
              <a:latin typeface="Arial" panose="020B0604020202020204" pitchFamily="34" charset="0"/>
              <a:cs typeface="Arial" panose="020B0604020202020204" pitchFamily="34" charset="0"/>
            </a:rPr>
            <a:t>These systems ought to be designed with inherent intelligence, enabling them to take action, engage with applications, manipulate data, manage systems, and utilize insights and memories throughout the goal completion process.</a:t>
          </a:r>
        </a:p>
      </dgm:t>
    </dgm:pt>
    <dgm:pt modelId="{F8A7903E-6723-4D26-A2A5-B5B4127AF8CB}" type="parTrans" cxnId="{5E078B12-463B-476F-83DE-2052694C9BC0}">
      <dgm:prSet/>
      <dgm:spPr/>
      <dgm:t>
        <a:bodyPr/>
        <a:lstStyle/>
        <a:p>
          <a:endParaRPr lang="en-US" sz="1600" b="0" i="0">
            <a:latin typeface="Arial" panose="020B0604020202020204" pitchFamily="34" charset="0"/>
            <a:cs typeface="Arial" panose="020B0604020202020204" pitchFamily="34" charset="0"/>
          </a:endParaRPr>
        </a:p>
      </dgm:t>
    </dgm:pt>
    <dgm:pt modelId="{F832472B-7208-44D6-8D16-B03EADA69E12}" type="sibTrans" cxnId="{5E078B12-463B-476F-83DE-2052694C9BC0}">
      <dgm:prSet/>
      <dgm:spPr/>
      <dgm:t>
        <a:bodyPr/>
        <a:lstStyle/>
        <a:p>
          <a:endParaRPr lang="en-US" sz="1600" b="0" i="0">
            <a:latin typeface="Arial" panose="020B0604020202020204" pitchFamily="34" charset="0"/>
            <a:cs typeface="Arial" panose="020B0604020202020204" pitchFamily="34" charset="0"/>
          </a:endParaRPr>
        </a:p>
      </dgm:t>
    </dgm:pt>
    <dgm:pt modelId="{42C6F6BA-B306-4E6F-853D-D3405E655703}" type="pres">
      <dgm:prSet presAssocID="{6E03DA84-27C9-4DE7-A212-72C0C13A6A5F}" presName="root" presStyleCnt="0">
        <dgm:presLayoutVars>
          <dgm:dir/>
          <dgm:resizeHandles val="exact"/>
        </dgm:presLayoutVars>
      </dgm:prSet>
      <dgm:spPr/>
    </dgm:pt>
    <dgm:pt modelId="{6C423012-4CFA-4D60-828A-D5903E2AEE17}" type="pres">
      <dgm:prSet presAssocID="{6DEBDF3A-638B-4CED-B0E7-8143D4CC5992}" presName="compNode" presStyleCnt="0"/>
      <dgm:spPr/>
    </dgm:pt>
    <dgm:pt modelId="{77D14FBD-456B-42DA-940C-AD93B35E5203}" type="pres">
      <dgm:prSet presAssocID="{6DEBDF3A-638B-4CED-B0E7-8143D4CC5992}" presName="bgRect" presStyleLbl="bgShp" presStyleIdx="0" presStyleCnt="5"/>
      <dgm:spPr/>
    </dgm:pt>
    <dgm:pt modelId="{34344199-315B-45B4-A5FC-8DB7A57E8949}" type="pres">
      <dgm:prSet presAssocID="{6DEBDF3A-638B-4CED-B0E7-8143D4CC5992}"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alloon Animal"/>
        </a:ext>
      </dgm:extLst>
    </dgm:pt>
    <dgm:pt modelId="{41E0F617-8B81-457D-9D70-B6F32CA9C497}" type="pres">
      <dgm:prSet presAssocID="{6DEBDF3A-638B-4CED-B0E7-8143D4CC5992}" presName="spaceRect" presStyleCnt="0"/>
      <dgm:spPr/>
    </dgm:pt>
    <dgm:pt modelId="{BF566DD1-4A25-465E-9F5C-7D08B622E098}" type="pres">
      <dgm:prSet presAssocID="{6DEBDF3A-638B-4CED-B0E7-8143D4CC5992}" presName="parTx" presStyleLbl="revTx" presStyleIdx="0" presStyleCnt="5">
        <dgm:presLayoutVars>
          <dgm:chMax val="0"/>
          <dgm:chPref val="0"/>
        </dgm:presLayoutVars>
      </dgm:prSet>
      <dgm:spPr/>
    </dgm:pt>
    <dgm:pt modelId="{D092A831-B5BF-440E-859B-1C39FC13678E}" type="pres">
      <dgm:prSet presAssocID="{5D0888A5-9948-4C7E-8294-702089DA5D36}" presName="sibTrans" presStyleCnt="0"/>
      <dgm:spPr/>
    </dgm:pt>
    <dgm:pt modelId="{4FC03956-5333-44A0-BC54-E9CFD615F2CA}" type="pres">
      <dgm:prSet presAssocID="{EB5AA381-1915-4597-8E47-1256527DC74B}" presName="compNode" presStyleCnt="0"/>
      <dgm:spPr/>
    </dgm:pt>
    <dgm:pt modelId="{B3C458E6-D23D-493A-A6DC-8D773EBF8177}" type="pres">
      <dgm:prSet presAssocID="{EB5AA381-1915-4597-8E47-1256527DC74B}" presName="bgRect" presStyleLbl="bgShp" presStyleIdx="1" presStyleCnt="5"/>
      <dgm:spPr/>
    </dgm:pt>
    <dgm:pt modelId="{CA33C2C6-4226-4029-9D18-E336CD04FD06}" type="pres">
      <dgm:prSet presAssocID="{EB5AA381-1915-4597-8E47-1256527DC74B}"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7C7069DE-B72B-4575-96C4-0DA9F6FCC6F0}" type="pres">
      <dgm:prSet presAssocID="{EB5AA381-1915-4597-8E47-1256527DC74B}" presName="spaceRect" presStyleCnt="0"/>
      <dgm:spPr/>
    </dgm:pt>
    <dgm:pt modelId="{74469BDB-3DDB-4BBB-ADDB-B5DAD1473EF2}" type="pres">
      <dgm:prSet presAssocID="{EB5AA381-1915-4597-8E47-1256527DC74B}" presName="parTx" presStyleLbl="revTx" presStyleIdx="1" presStyleCnt="5">
        <dgm:presLayoutVars>
          <dgm:chMax val="0"/>
          <dgm:chPref val="0"/>
        </dgm:presLayoutVars>
      </dgm:prSet>
      <dgm:spPr/>
    </dgm:pt>
    <dgm:pt modelId="{5395030F-99DF-4F7A-9894-7AE5990C06A3}" type="pres">
      <dgm:prSet presAssocID="{1618FCB8-0A3C-457A-8E32-EF3642DBE255}" presName="sibTrans" presStyleCnt="0"/>
      <dgm:spPr/>
    </dgm:pt>
    <dgm:pt modelId="{64013F4C-4E85-447C-A54E-F1CFF3828958}" type="pres">
      <dgm:prSet presAssocID="{87B4B0E0-758F-493B-8CD0-1F207EA40D5E}" presName="compNode" presStyleCnt="0"/>
      <dgm:spPr/>
    </dgm:pt>
    <dgm:pt modelId="{93797FE2-D52E-40F3-B080-ABE291683298}" type="pres">
      <dgm:prSet presAssocID="{87B4B0E0-758F-493B-8CD0-1F207EA40D5E}" presName="bgRect" presStyleLbl="bgShp" presStyleIdx="2" presStyleCnt="5"/>
      <dgm:spPr/>
    </dgm:pt>
    <dgm:pt modelId="{3F3477F2-A2BB-4B62-BE35-99AA5AA19A44}" type="pres">
      <dgm:prSet presAssocID="{87B4B0E0-758F-493B-8CD0-1F207EA40D5E}"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Arrow Circle"/>
        </a:ext>
      </dgm:extLst>
    </dgm:pt>
    <dgm:pt modelId="{81164B37-44A3-42B1-AF55-1A9326873DFA}" type="pres">
      <dgm:prSet presAssocID="{87B4B0E0-758F-493B-8CD0-1F207EA40D5E}" presName="spaceRect" presStyleCnt="0"/>
      <dgm:spPr/>
    </dgm:pt>
    <dgm:pt modelId="{24B7421F-A7C0-4400-B7FE-8F9E790EEF6B}" type="pres">
      <dgm:prSet presAssocID="{87B4B0E0-758F-493B-8CD0-1F207EA40D5E}" presName="parTx" presStyleLbl="revTx" presStyleIdx="2" presStyleCnt="5">
        <dgm:presLayoutVars>
          <dgm:chMax val="0"/>
          <dgm:chPref val="0"/>
        </dgm:presLayoutVars>
      </dgm:prSet>
      <dgm:spPr/>
    </dgm:pt>
    <dgm:pt modelId="{72D96488-5B45-4EB3-999E-51350971CEBD}" type="pres">
      <dgm:prSet presAssocID="{C0C2B15E-C48D-4398-A8B7-FAB1D5991866}" presName="sibTrans" presStyleCnt="0"/>
      <dgm:spPr/>
    </dgm:pt>
    <dgm:pt modelId="{2EA4C61B-3A0C-4FDC-A72E-6C2DCA5455C3}" type="pres">
      <dgm:prSet presAssocID="{414B0796-BE3A-4270-9C24-CC7C14AEF75F}" presName="compNode" presStyleCnt="0"/>
      <dgm:spPr/>
    </dgm:pt>
    <dgm:pt modelId="{01A8D9F9-9D36-4E38-B97A-476526A22AFD}" type="pres">
      <dgm:prSet presAssocID="{414B0796-BE3A-4270-9C24-CC7C14AEF75F}" presName="bgRect" presStyleLbl="bgShp" presStyleIdx="3" presStyleCnt="5"/>
      <dgm:spPr/>
    </dgm:pt>
    <dgm:pt modelId="{A7F9248E-CFFC-4A33-A812-5CDF57F0C827}" type="pres">
      <dgm:prSet presAssocID="{414B0796-BE3A-4270-9C24-CC7C14AEF75F}"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ybook"/>
        </a:ext>
      </dgm:extLst>
    </dgm:pt>
    <dgm:pt modelId="{4EAD8215-9899-4331-BDD0-F64BA5F2295B}" type="pres">
      <dgm:prSet presAssocID="{414B0796-BE3A-4270-9C24-CC7C14AEF75F}" presName="spaceRect" presStyleCnt="0"/>
      <dgm:spPr/>
    </dgm:pt>
    <dgm:pt modelId="{DDCFCCF2-8B84-4882-BBBE-6DDC376E93F2}" type="pres">
      <dgm:prSet presAssocID="{414B0796-BE3A-4270-9C24-CC7C14AEF75F}" presName="parTx" presStyleLbl="revTx" presStyleIdx="3" presStyleCnt="5">
        <dgm:presLayoutVars>
          <dgm:chMax val="0"/>
          <dgm:chPref val="0"/>
        </dgm:presLayoutVars>
      </dgm:prSet>
      <dgm:spPr/>
    </dgm:pt>
    <dgm:pt modelId="{35BDDA95-715F-409C-A7C6-3A66CE23D42D}" type="pres">
      <dgm:prSet presAssocID="{9B25758B-4CF2-4825-B12E-6DC2F9197FD3}" presName="sibTrans" presStyleCnt="0"/>
      <dgm:spPr/>
    </dgm:pt>
    <dgm:pt modelId="{7AFA344F-7069-424A-8440-B0C385E4E9A7}" type="pres">
      <dgm:prSet presAssocID="{A9710A45-EE2C-48C0-88BF-031543986D6B}" presName="compNode" presStyleCnt="0"/>
      <dgm:spPr/>
    </dgm:pt>
    <dgm:pt modelId="{672B9CA5-6A90-48C0-AE2E-B55CD3C12762}" type="pres">
      <dgm:prSet presAssocID="{A9710A45-EE2C-48C0-88BF-031543986D6B}" presName="bgRect" presStyleLbl="bgShp" presStyleIdx="4" presStyleCnt="5"/>
      <dgm:spPr/>
    </dgm:pt>
    <dgm:pt modelId="{E56AF567-FF97-4E2E-B5DF-59FD950EB8F9}" type="pres">
      <dgm:prSet presAssocID="{A9710A45-EE2C-48C0-88BF-031543986D6B}"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Gears"/>
        </a:ext>
      </dgm:extLst>
    </dgm:pt>
    <dgm:pt modelId="{72ACA6D9-0942-4951-A5B3-5673593D9B80}" type="pres">
      <dgm:prSet presAssocID="{A9710A45-EE2C-48C0-88BF-031543986D6B}" presName="spaceRect" presStyleCnt="0"/>
      <dgm:spPr/>
    </dgm:pt>
    <dgm:pt modelId="{4548B2EE-0EA9-4570-A7BD-04D55491B90C}" type="pres">
      <dgm:prSet presAssocID="{A9710A45-EE2C-48C0-88BF-031543986D6B}" presName="parTx" presStyleLbl="revTx" presStyleIdx="4" presStyleCnt="5">
        <dgm:presLayoutVars>
          <dgm:chMax val="0"/>
          <dgm:chPref val="0"/>
        </dgm:presLayoutVars>
      </dgm:prSet>
      <dgm:spPr/>
    </dgm:pt>
  </dgm:ptLst>
  <dgm:cxnLst>
    <dgm:cxn modelId="{DEA44512-D78E-417C-88B3-738E70DA6240}" type="presOf" srcId="{A9710A45-EE2C-48C0-88BF-031543986D6B}" destId="{4548B2EE-0EA9-4570-A7BD-04D55491B90C}" srcOrd="0" destOrd="0" presId="urn:microsoft.com/office/officeart/2018/2/layout/IconVerticalSolidList"/>
    <dgm:cxn modelId="{5E078B12-463B-476F-83DE-2052694C9BC0}" srcId="{6E03DA84-27C9-4DE7-A212-72C0C13A6A5F}" destId="{A9710A45-EE2C-48C0-88BF-031543986D6B}" srcOrd="4" destOrd="0" parTransId="{F8A7903E-6723-4D26-A2A5-B5B4127AF8CB}" sibTransId="{F832472B-7208-44D6-8D16-B03EADA69E12}"/>
    <dgm:cxn modelId="{CB98A83A-26DC-41B2-B04A-8B2EB00A9AB9}" type="presOf" srcId="{414B0796-BE3A-4270-9C24-CC7C14AEF75F}" destId="{DDCFCCF2-8B84-4882-BBBE-6DDC376E93F2}" srcOrd="0" destOrd="0" presId="urn:microsoft.com/office/officeart/2018/2/layout/IconVerticalSolidList"/>
    <dgm:cxn modelId="{D5359365-5459-4BC3-8F89-A1D563C65CD6}" type="presOf" srcId="{EB5AA381-1915-4597-8E47-1256527DC74B}" destId="{74469BDB-3DDB-4BBB-ADDB-B5DAD1473EF2}" srcOrd="0" destOrd="0" presId="urn:microsoft.com/office/officeart/2018/2/layout/IconVerticalSolidList"/>
    <dgm:cxn modelId="{0B67C76D-C9B9-4799-8681-DCCDF9F82F67}" type="presOf" srcId="{6DEBDF3A-638B-4CED-B0E7-8143D4CC5992}" destId="{BF566DD1-4A25-465E-9F5C-7D08B622E098}" srcOrd="0" destOrd="0" presId="urn:microsoft.com/office/officeart/2018/2/layout/IconVerticalSolidList"/>
    <dgm:cxn modelId="{4ED24C50-3FFC-41EA-94DA-6CBB03C1673C}" srcId="{6E03DA84-27C9-4DE7-A212-72C0C13A6A5F}" destId="{EB5AA381-1915-4597-8E47-1256527DC74B}" srcOrd="1" destOrd="0" parTransId="{7945EA17-81AC-41F4-9C4C-A022F1F656CD}" sibTransId="{1618FCB8-0A3C-457A-8E32-EF3642DBE255}"/>
    <dgm:cxn modelId="{027FE958-36B5-4807-9598-B59A00ABE889}" srcId="{6E03DA84-27C9-4DE7-A212-72C0C13A6A5F}" destId="{87B4B0E0-758F-493B-8CD0-1F207EA40D5E}" srcOrd="2" destOrd="0" parTransId="{F662FB73-6EEC-465F-AD9A-A624C6E8D4D3}" sibTransId="{C0C2B15E-C48D-4398-A8B7-FAB1D5991866}"/>
    <dgm:cxn modelId="{F841C6B5-82E0-43E4-98B1-3784B9352EE4}" type="presOf" srcId="{87B4B0E0-758F-493B-8CD0-1F207EA40D5E}" destId="{24B7421F-A7C0-4400-B7FE-8F9E790EEF6B}" srcOrd="0" destOrd="0" presId="urn:microsoft.com/office/officeart/2018/2/layout/IconVerticalSolidList"/>
    <dgm:cxn modelId="{11C96FC2-0561-4DA9-8E88-0CFCB0CE3E5D}" type="presOf" srcId="{6E03DA84-27C9-4DE7-A212-72C0C13A6A5F}" destId="{42C6F6BA-B306-4E6F-853D-D3405E655703}" srcOrd="0" destOrd="0" presId="urn:microsoft.com/office/officeart/2018/2/layout/IconVerticalSolidList"/>
    <dgm:cxn modelId="{A6232CD4-80DB-48D2-97CE-D18ED9D94D21}" srcId="{6E03DA84-27C9-4DE7-A212-72C0C13A6A5F}" destId="{414B0796-BE3A-4270-9C24-CC7C14AEF75F}" srcOrd="3" destOrd="0" parTransId="{65B0C05C-17BA-4BF2-9341-62C38E5FACFB}" sibTransId="{9B25758B-4CF2-4825-B12E-6DC2F9197FD3}"/>
    <dgm:cxn modelId="{FD99ACEB-9A3D-48C5-90BA-1F870B01AB0E}" srcId="{6E03DA84-27C9-4DE7-A212-72C0C13A6A5F}" destId="{6DEBDF3A-638B-4CED-B0E7-8143D4CC5992}" srcOrd="0" destOrd="0" parTransId="{529F04DD-15F3-417D-8311-41BF35CEC78A}" sibTransId="{5D0888A5-9948-4C7E-8294-702089DA5D36}"/>
    <dgm:cxn modelId="{5F8AE1E5-F963-414A-8A1F-EC775429A4EF}" type="presParOf" srcId="{42C6F6BA-B306-4E6F-853D-D3405E655703}" destId="{6C423012-4CFA-4D60-828A-D5903E2AEE17}" srcOrd="0" destOrd="0" presId="urn:microsoft.com/office/officeart/2018/2/layout/IconVerticalSolidList"/>
    <dgm:cxn modelId="{4ABFB435-A321-4A62-A18B-C7D60C1DA3DC}" type="presParOf" srcId="{6C423012-4CFA-4D60-828A-D5903E2AEE17}" destId="{77D14FBD-456B-42DA-940C-AD93B35E5203}" srcOrd="0" destOrd="0" presId="urn:microsoft.com/office/officeart/2018/2/layout/IconVerticalSolidList"/>
    <dgm:cxn modelId="{CCC50610-C543-4373-8266-4E8B273D8C9A}" type="presParOf" srcId="{6C423012-4CFA-4D60-828A-D5903E2AEE17}" destId="{34344199-315B-45B4-A5FC-8DB7A57E8949}" srcOrd="1" destOrd="0" presId="urn:microsoft.com/office/officeart/2018/2/layout/IconVerticalSolidList"/>
    <dgm:cxn modelId="{F741850C-EFBE-49EB-A597-F9D69A4ABE89}" type="presParOf" srcId="{6C423012-4CFA-4D60-828A-D5903E2AEE17}" destId="{41E0F617-8B81-457D-9D70-B6F32CA9C497}" srcOrd="2" destOrd="0" presId="urn:microsoft.com/office/officeart/2018/2/layout/IconVerticalSolidList"/>
    <dgm:cxn modelId="{1B3A6F68-F548-4E06-BEEB-981BC0E6755F}" type="presParOf" srcId="{6C423012-4CFA-4D60-828A-D5903E2AEE17}" destId="{BF566DD1-4A25-465E-9F5C-7D08B622E098}" srcOrd="3" destOrd="0" presId="urn:microsoft.com/office/officeart/2018/2/layout/IconVerticalSolidList"/>
    <dgm:cxn modelId="{B888A77F-3229-4920-B62A-EB1C63A40670}" type="presParOf" srcId="{42C6F6BA-B306-4E6F-853D-D3405E655703}" destId="{D092A831-B5BF-440E-859B-1C39FC13678E}" srcOrd="1" destOrd="0" presId="urn:microsoft.com/office/officeart/2018/2/layout/IconVerticalSolidList"/>
    <dgm:cxn modelId="{234BF432-F8CD-4A54-AE37-07AD050D9D15}" type="presParOf" srcId="{42C6F6BA-B306-4E6F-853D-D3405E655703}" destId="{4FC03956-5333-44A0-BC54-E9CFD615F2CA}" srcOrd="2" destOrd="0" presId="urn:microsoft.com/office/officeart/2018/2/layout/IconVerticalSolidList"/>
    <dgm:cxn modelId="{C6FBE138-74EF-4DD4-9BA8-ED4B12F4292E}" type="presParOf" srcId="{4FC03956-5333-44A0-BC54-E9CFD615F2CA}" destId="{B3C458E6-D23D-493A-A6DC-8D773EBF8177}" srcOrd="0" destOrd="0" presId="urn:microsoft.com/office/officeart/2018/2/layout/IconVerticalSolidList"/>
    <dgm:cxn modelId="{DC8B4441-4345-401C-9A12-D76ADF2395F9}" type="presParOf" srcId="{4FC03956-5333-44A0-BC54-E9CFD615F2CA}" destId="{CA33C2C6-4226-4029-9D18-E336CD04FD06}" srcOrd="1" destOrd="0" presId="urn:microsoft.com/office/officeart/2018/2/layout/IconVerticalSolidList"/>
    <dgm:cxn modelId="{9F478B28-2796-4A16-8500-3C847E77F3DC}" type="presParOf" srcId="{4FC03956-5333-44A0-BC54-E9CFD615F2CA}" destId="{7C7069DE-B72B-4575-96C4-0DA9F6FCC6F0}" srcOrd="2" destOrd="0" presId="urn:microsoft.com/office/officeart/2018/2/layout/IconVerticalSolidList"/>
    <dgm:cxn modelId="{3D1AFCB9-07EC-4EC0-A38E-7AA26B0CA5A8}" type="presParOf" srcId="{4FC03956-5333-44A0-BC54-E9CFD615F2CA}" destId="{74469BDB-3DDB-4BBB-ADDB-B5DAD1473EF2}" srcOrd="3" destOrd="0" presId="urn:microsoft.com/office/officeart/2018/2/layout/IconVerticalSolidList"/>
    <dgm:cxn modelId="{2BC1588B-7B41-4B1D-8BE0-F7AAA10828F8}" type="presParOf" srcId="{42C6F6BA-B306-4E6F-853D-D3405E655703}" destId="{5395030F-99DF-4F7A-9894-7AE5990C06A3}" srcOrd="3" destOrd="0" presId="urn:microsoft.com/office/officeart/2018/2/layout/IconVerticalSolidList"/>
    <dgm:cxn modelId="{D8AEC803-5804-4E3A-9A8B-A2911A7E02A6}" type="presParOf" srcId="{42C6F6BA-B306-4E6F-853D-D3405E655703}" destId="{64013F4C-4E85-447C-A54E-F1CFF3828958}" srcOrd="4" destOrd="0" presId="urn:microsoft.com/office/officeart/2018/2/layout/IconVerticalSolidList"/>
    <dgm:cxn modelId="{90202B40-23CC-4E0D-B50A-45605B6362BE}" type="presParOf" srcId="{64013F4C-4E85-447C-A54E-F1CFF3828958}" destId="{93797FE2-D52E-40F3-B080-ABE291683298}" srcOrd="0" destOrd="0" presId="urn:microsoft.com/office/officeart/2018/2/layout/IconVerticalSolidList"/>
    <dgm:cxn modelId="{D17D6176-F0FD-4529-8A47-3CC48E755C55}" type="presParOf" srcId="{64013F4C-4E85-447C-A54E-F1CFF3828958}" destId="{3F3477F2-A2BB-4B62-BE35-99AA5AA19A44}" srcOrd="1" destOrd="0" presId="urn:microsoft.com/office/officeart/2018/2/layout/IconVerticalSolidList"/>
    <dgm:cxn modelId="{77A64509-63BB-42BA-BC72-71E6FEA6C5FA}" type="presParOf" srcId="{64013F4C-4E85-447C-A54E-F1CFF3828958}" destId="{81164B37-44A3-42B1-AF55-1A9326873DFA}" srcOrd="2" destOrd="0" presId="urn:microsoft.com/office/officeart/2018/2/layout/IconVerticalSolidList"/>
    <dgm:cxn modelId="{6D761294-7805-4A38-9C1F-0469A9740429}" type="presParOf" srcId="{64013F4C-4E85-447C-A54E-F1CFF3828958}" destId="{24B7421F-A7C0-4400-B7FE-8F9E790EEF6B}" srcOrd="3" destOrd="0" presId="urn:microsoft.com/office/officeart/2018/2/layout/IconVerticalSolidList"/>
    <dgm:cxn modelId="{DC034771-F632-4C0B-A08E-77F0955A5760}" type="presParOf" srcId="{42C6F6BA-B306-4E6F-853D-D3405E655703}" destId="{72D96488-5B45-4EB3-999E-51350971CEBD}" srcOrd="5" destOrd="0" presId="urn:microsoft.com/office/officeart/2018/2/layout/IconVerticalSolidList"/>
    <dgm:cxn modelId="{8582C3D1-49C2-46DC-8272-0F36FE6CDBD6}" type="presParOf" srcId="{42C6F6BA-B306-4E6F-853D-D3405E655703}" destId="{2EA4C61B-3A0C-4FDC-A72E-6C2DCA5455C3}" srcOrd="6" destOrd="0" presId="urn:microsoft.com/office/officeart/2018/2/layout/IconVerticalSolidList"/>
    <dgm:cxn modelId="{00BA2CB2-EFE7-480E-91D0-EE94A7AE0160}" type="presParOf" srcId="{2EA4C61B-3A0C-4FDC-A72E-6C2DCA5455C3}" destId="{01A8D9F9-9D36-4E38-B97A-476526A22AFD}" srcOrd="0" destOrd="0" presId="urn:microsoft.com/office/officeart/2018/2/layout/IconVerticalSolidList"/>
    <dgm:cxn modelId="{DC42826E-2675-408C-B00A-3E943DF7251E}" type="presParOf" srcId="{2EA4C61B-3A0C-4FDC-A72E-6C2DCA5455C3}" destId="{A7F9248E-CFFC-4A33-A812-5CDF57F0C827}" srcOrd="1" destOrd="0" presId="urn:microsoft.com/office/officeart/2018/2/layout/IconVerticalSolidList"/>
    <dgm:cxn modelId="{B7AE7705-08CA-43C3-9DA6-F4C7792A0D5E}" type="presParOf" srcId="{2EA4C61B-3A0C-4FDC-A72E-6C2DCA5455C3}" destId="{4EAD8215-9899-4331-BDD0-F64BA5F2295B}" srcOrd="2" destOrd="0" presId="urn:microsoft.com/office/officeart/2018/2/layout/IconVerticalSolidList"/>
    <dgm:cxn modelId="{A5E855E5-574D-4769-986A-2296848780DC}" type="presParOf" srcId="{2EA4C61B-3A0C-4FDC-A72E-6C2DCA5455C3}" destId="{DDCFCCF2-8B84-4882-BBBE-6DDC376E93F2}" srcOrd="3" destOrd="0" presId="urn:microsoft.com/office/officeart/2018/2/layout/IconVerticalSolidList"/>
    <dgm:cxn modelId="{83EA65A8-5E02-467E-9359-1E1778CB9567}" type="presParOf" srcId="{42C6F6BA-B306-4E6F-853D-D3405E655703}" destId="{35BDDA95-715F-409C-A7C6-3A66CE23D42D}" srcOrd="7" destOrd="0" presId="urn:microsoft.com/office/officeart/2018/2/layout/IconVerticalSolidList"/>
    <dgm:cxn modelId="{D322F263-4FBD-476A-9858-C8924FF65638}" type="presParOf" srcId="{42C6F6BA-B306-4E6F-853D-D3405E655703}" destId="{7AFA344F-7069-424A-8440-B0C385E4E9A7}" srcOrd="8" destOrd="0" presId="urn:microsoft.com/office/officeart/2018/2/layout/IconVerticalSolidList"/>
    <dgm:cxn modelId="{9441130B-14CB-4AFB-8F1F-656F37D3927B}" type="presParOf" srcId="{7AFA344F-7069-424A-8440-B0C385E4E9A7}" destId="{672B9CA5-6A90-48C0-AE2E-B55CD3C12762}" srcOrd="0" destOrd="0" presId="urn:microsoft.com/office/officeart/2018/2/layout/IconVerticalSolidList"/>
    <dgm:cxn modelId="{FC3EDF16-8002-42D2-8996-18EA52580CD7}" type="presParOf" srcId="{7AFA344F-7069-424A-8440-B0C385E4E9A7}" destId="{E56AF567-FF97-4E2E-B5DF-59FD950EB8F9}" srcOrd="1" destOrd="0" presId="urn:microsoft.com/office/officeart/2018/2/layout/IconVerticalSolidList"/>
    <dgm:cxn modelId="{823EF56A-3917-48F1-97FD-870E960C84B6}" type="presParOf" srcId="{7AFA344F-7069-424A-8440-B0C385E4E9A7}" destId="{72ACA6D9-0942-4951-A5B3-5673593D9B80}" srcOrd="2" destOrd="0" presId="urn:microsoft.com/office/officeart/2018/2/layout/IconVerticalSolidList"/>
    <dgm:cxn modelId="{AE37CCAF-39DB-46A4-A87E-43DCD8729F89}" type="presParOf" srcId="{7AFA344F-7069-424A-8440-B0C385E4E9A7}" destId="{4548B2EE-0EA9-4570-A7BD-04D55491B90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14FBD-456B-42DA-940C-AD93B35E5203}">
      <dsp:nvSpPr>
        <dsp:cNvPr id="0" name=""/>
        <dsp:cNvSpPr/>
      </dsp:nvSpPr>
      <dsp:spPr>
        <a:xfrm>
          <a:off x="0" y="3859"/>
          <a:ext cx="11430000" cy="8220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44199-315B-45B4-A5FC-8DB7A57E8949}">
      <dsp:nvSpPr>
        <dsp:cNvPr id="0" name=""/>
        <dsp:cNvSpPr/>
      </dsp:nvSpPr>
      <dsp:spPr>
        <a:xfrm>
          <a:off x="248684" y="188831"/>
          <a:ext cx="452153" cy="45215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566DD1-4A25-465E-9F5C-7D08B622E098}">
      <dsp:nvSpPr>
        <dsp:cNvPr id="0" name=""/>
        <dsp:cNvSpPr/>
      </dsp:nvSpPr>
      <dsp:spPr>
        <a:xfrm>
          <a:off x="949521" y="3859"/>
          <a:ext cx="10480478" cy="82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05" tIns="87005" rIns="87005" bIns="87005" numCol="1" spcCol="1270" anchor="ctr" anchorCtr="0">
          <a:noAutofit/>
        </a:bodyPr>
        <a:lstStyle/>
        <a:p>
          <a:pPr marL="0" lvl="0" indent="0" algn="l" defTabSz="622300">
            <a:lnSpc>
              <a:spcPct val="90000"/>
            </a:lnSpc>
            <a:spcBef>
              <a:spcPct val="0"/>
            </a:spcBef>
            <a:spcAft>
              <a:spcPct val="35000"/>
            </a:spcAft>
            <a:buNone/>
          </a:pPr>
          <a:r>
            <a:rPr lang="en-US" sz="1400" b="0" i="0" kern="1200">
              <a:latin typeface="Arial" panose="020B0604020202020204" pitchFamily="34" charset="0"/>
              <a:cs typeface="Arial" panose="020B0604020202020204" pitchFamily="34" charset="0"/>
            </a:rPr>
            <a:t>Agentic refers to the ability to “act” or “perform actions”.</a:t>
          </a:r>
        </a:p>
      </dsp:txBody>
      <dsp:txXfrm>
        <a:off x="949521" y="3859"/>
        <a:ext cx="10480478" cy="822096"/>
      </dsp:txXfrm>
    </dsp:sp>
    <dsp:sp modelId="{B3C458E6-D23D-493A-A6DC-8D773EBF8177}">
      <dsp:nvSpPr>
        <dsp:cNvPr id="0" name=""/>
        <dsp:cNvSpPr/>
      </dsp:nvSpPr>
      <dsp:spPr>
        <a:xfrm>
          <a:off x="0" y="1031480"/>
          <a:ext cx="11430000" cy="8220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33C2C6-4226-4029-9D18-E336CD04FD06}">
      <dsp:nvSpPr>
        <dsp:cNvPr id="0" name=""/>
        <dsp:cNvSpPr/>
      </dsp:nvSpPr>
      <dsp:spPr>
        <a:xfrm>
          <a:off x="248684" y="1216452"/>
          <a:ext cx="452153" cy="45215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469BDB-3DDB-4BBB-ADDB-B5DAD1473EF2}">
      <dsp:nvSpPr>
        <dsp:cNvPr id="0" name=""/>
        <dsp:cNvSpPr/>
      </dsp:nvSpPr>
      <dsp:spPr>
        <a:xfrm>
          <a:off x="949521" y="1031480"/>
          <a:ext cx="10480478" cy="82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05" tIns="87005" rIns="87005" bIns="87005" numCol="1" spcCol="1270" anchor="ctr" anchorCtr="0">
          <a:noAutofit/>
        </a:bodyPr>
        <a:lstStyle/>
        <a:p>
          <a:pPr marL="0" lvl="0" indent="0" algn="l" defTabSz="622300">
            <a:lnSpc>
              <a:spcPct val="90000"/>
            </a:lnSpc>
            <a:spcBef>
              <a:spcPct val="0"/>
            </a:spcBef>
            <a:spcAft>
              <a:spcPct val="35000"/>
            </a:spcAft>
            <a:buNone/>
          </a:pPr>
          <a:r>
            <a:rPr lang="en-US" sz="1400" b="0" i="0" kern="1200">
              <a:latin typeface="Arial" panose="020B0604020202020204" pitchFamily="34" charset="0"/>
              <a:cs typeface="Arial" panose="020B0604020202020204" pitchFamily="34" charset="0"/>
            </a:rPr>
            <a:t>Generative AI primarily functions by responding to inquiries or producing outputs.</a:t>
          </a:r>
        </a:p>
      </dsp:txBody>
      <dsp:txXfrm>
        <a:off x="949521" y="1031480"/>
        <a:ext cx="10480478" cy="822096"/>
      </dsp:txXfrm>
    </dsp:sp>
    <dsp:sp modelId="{93797FE2-D52E-40F3-B080-ABE291683298}">
      <dsp:nvSpPr>
        <dsp:cNvPr id="0" name=""/>
        <dsp:cNvSpPr/>
      </dsp:nvSpPr>
      <dsp:spPr>
        <a:xfrm>
          <a:off x="0" y="2059101"/>
          <a:ext cx="11430000" cy="8220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3477F2-A2BB-4B62-BE35-99AA5AA19A44}">
      <dsp:nvSpPr>
        <dsp:cNvPr id="0" name=""/>
        <dsp:cNvSpPr/>
      </dsp:nvSpPr>
      <dsp:spPr>
        <a:xfrm>
          <a:off x="248684" y="2244073"/>
          <a:ext cx="452153" cy="45215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B7421F-A7C0-4400-B7FE-8F9E790EEF6B}">
      <dsp:nvSpPr>
        <dsp:cNvPr id="0" name=""/>
        <dsp:cNvSpPr/>
      </dsp:nvSpPr>
      <dsp:spPr>
        <a:xfrm>
          <a:off x="949521" y="2059101"/>
          <a:ext cx="10480478" cy="82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05" tIns="87005" rIns="87005" bIns="87005" numCol="1" spcCol="1270" anchor="ctr" anchorCtr="0">
          <a:noAutofit/>
        </a:bodyPr>
        <a:lstStyle/>
        <a:p>
          <a:pPr marL="0" lvl="0" indent="0" algn="l" defTabSz="622300">
            <a:lnSpc>
              <a:spcPct val="90000"/>
            </a:lnSpc>
            <a:spcBef>
              <a:spcPct val="0"/>
            </a:spcBef>
            <a:spcAft>
              <a:spcPct val="35000"/>
            </a:spcAft>
            <a:buNone/>
          </a:pPr>
          <a:r>
            <a:rPr lang="en-US" sz="1400" b="0" i="0" kern="1200">
              <a:latin typeface="Arial" panose="020B0604020202020204" pitchFamily="34" charset="0"/>
              <a:cs typeface="Arial" panose="020B0604020202020204" pitchFamily="34" charset="0"/>
            </a:rPr>
            <a:t>We anticipate that agentic systems will operate autonomously towards specified goals and workflows, seeking human input when necessary.</a:t>
          </a:r>
        </a:p>
      </dsp:txBody>
      <dsp:txXfrm>
        <a:off x="949521" y="2059101"/>
        <a:ext cx="10480478" cy="822096"/>
      </dsp:txXfrm>
    </dsp:sp>
    <dsp:sp modelId="{01A8D9F9-9D36-4E38-B97A-476526A22AFD}">
      <dsp:nvSpPr>
        <dsp:cNvPr id="0" name=""/>
        <dsp:cNvSpPr/>
      </dsp:nvSpPr>
      <dsp:spPr>
        <a:xfrm>
          <a:off x="0" y="3086722"/>
          <a:ext cx="11430000" cy="8220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F9248E-CFFC-4A33-A812-5CDF57F0C827}">
      <dsp:nvSpPr>
        <dsp:cNvPr id="0" name=""/>
        <dsp:cNvSpPr/>
      </dsp:nvSpPr>
      <dsp:spPr>
        <a:xfrm>
          <a:off x="248684" y="3271694"/>
          <a:ext cx="452153" cy="45215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CFCCF2-8B84-4882-BBBE-6DDC376E93F2}">
      <dsp:nvSpPr>
        <dsp:cNvPr id="0" name=""/>
        <dsp:cNvSpPr/>
      </dsp:nvSpPr>
      <dsp:spPr>
        <a:xfrm>
          <a:off x="949521" y="3086722"/>
          <a:ext cx="10480478" cy="82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05" tIns="87005" rIns="87005" bIns="87005" numCol="1" spcCol="1270" anchor="ctr" anchorCtr="0">
          <a:noAutofit/>
        </a:bodyPr>
        <a:lstStyle/>
        <a:p>
          <a:pPr marL="0" lvl="0" indent="0" algn="l" defTabSz="622300">
            <a:lnSpc>
              <a:spcPct val="90000"/>
            </a:lnSpc>
            <a:spcBef>
              <a:spcPct val="0"/>
            </a:spcBef>
            <a:spcAft>
              <a:spcPct val="35000"/>
            </a:spcAft>
            <a:buNone/>
          </a:pPr>
          <a:r>
            <a:rPr lang="en-US" sz="1400" b="0" i="0" kern="1200">
              <a:latin typeface="Arial" panose="020B0604020202020204" pitchFamily="34" charset="0"/>
              <a:cs typeface="Arial" panose="020B0604020202020204" pitchFamily="34" charset="0"/>
            </a:rPr>
            <a:t>Agentic AI should be capable of establishing objectives, outlining plans, taking initiative, sustaining ongoing goals, and adjusting strategies based on real-world feedback.</a:t>
          </a:r>
        </a:p>
      </dsp:txBody>
      <dsp:txXfrm>
        <a:off x="949521" y="3086722"/>
        <a:ext cx="10480478" cy="822096"/>
      </dsp:txXfrm>
    </dsp:sp>
    <dsp:sp modelId="{672B9CA5-6A90-48C0-AE2E-B55CD3C12762}">
      <dsp:nvSpPr>
        <dsp:cNvPr id="0" name=""/>
        <dsp:cNvSpPr/>
      </dsp:nvSpPr>
      <dsp:spPr>
        <a:xfrm>
          <a:off x="0" y="4114343"/>
          <a:ext cx="11430000" cy="8220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6AF567-FF97-4E2E-B5DF-59FD950EB8F9}">
      <dsp:nvSpPr>
        <dsp:cNvPr id="0" name=""/>
        <dsp:cNvSpPr/>
      </dsp:nvSpPr>
      <dsp:spPr>
        <a:xfrm>
          <a:off x="248684" y="4299315"/>
          <a:ext cx="452153" cy="45215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48B2EE-0EA9-4570-A7BD-04D55491B90C}">
      <dsp:nvSpPr>
        <dsp:cNvPr id="0" name=""/>
        <dsp:cNvSpPr/>
      </dsp:nvSpPr>
      <dsp:spPr>
        <a:xfrm>
          <a:off x="949521" y="4114343"/>
          <a:ext cx="10480478" cy="82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05" tIns="87005" rIns="87005" bIns="87005" numCol="1" spcCol="1270" anchor="ctr" anchorCtr="0">
          <a:noAutofit/>
        </a:bodyPr>
        <a:lstStyle/>
        <a:p>
          <a:pPr marL="0" lvl="0" indent="0" algn="l" defTabSz="622300">
            <a:lnSpc>
              <a:spcPct val="90000"/>
            </a:lnSpc>
            <a:spcBef>
              <a:spcPct val="0"/>
            </a:spcBef>
            <a:spcAft>
              <a:spcPct val="35000"/>
            </a:spcAft>
            <a:buNone/>
          </a:pPr>
          <a:r>
            <a:rPr lang="en-US" sz="1400" b="0" i="0" kern="1200">
              <a:latin typeface="Arial" panose="020B0604020202020204" pitchFamily="34" charset="0"/>
              <a:cs typeface="Arial" panose="020B0604020202020204" pitchFamily="34" charset="0"/>
            </a:rPr>
            <a:t>These systems ought to be designed with inherent intelligence, enabling them to take action, engage with applications, manipulate data, manage systems, and utilize insights and memories throughout the goal completion process.</a:t>
          </a:r>
        </a:p>
      </dsp:txBody>
      <dsp:txXfrm>
        <a:off x="949521" y="4114343"/>
        <a:ext cx="10480478" cy="82209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2F087-96E1-4340-9989-5778DBA0D879}" type="datetimeFigureOut">
              <a:rPr lang="en-US" smtClean="0"/>
              <a:t>5/7/2026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6F2279-E7AF-6C47-AD76-1EED74777C1C}" type="slidenum">
              <a:rPr lang="en-US" smtClean="0"/>
              <a:t>‹#›</a:t>
            </a:fld>
            <a:endParaRPr lang="en-US"/>
          </a:p>
        </p:txBody>
      </p:sp>
    </p:spTree>
    <p:extLst>
      <p:ext uri="{BB962C8B-B14F-4D97-AF65-F5344CB8AC3E}">
        <p14:creationId xmlns:p14="http://schemas.microsoft.com/office/powerpoint/2010/main" val="43710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75069-5E84-3C9D-640C-858434E00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17ABE-2B6F-F70D-2C0E-DDDEFBA5E661}"/>
              </a:ext>
            </a:extLst>
          </p:cNvPr>
          <p:cNvSpPr>
            <a:spLocks noGrp="1" noRot="1" noChangeAspect="1"/>
          </p:cNvSpPr>
          <p:nvPr>
            <p:ph type="sldImg"/>
          </p:nvPr>
        </p:nvSpPr>
        <p:spPr>
          <a:xfrm>
            <a:off x="762000" y="647700"/>
            <a:ext cx="5627688" cy="3167063"/>
          </a:xfrm>
        </p:spPr>
      </p:sp>
      <p:sp>
        <p:nvSpPr>
          <p:cNvPr id="3" name="Notes Placeholder 2">
            <a:extLst>
              <a:ext uri="{FF2B5EF4-FFF2-40B4-BE49-F238E27FC236}">
                <a16:creationId xmlns:a16="http://schemas.microsoft.com/office/drawing/2014/main" id="{2BB71247-FCA6-2771-3F9D-6BF6BD9966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CDBEA0-26FF-0AB6-2AC2-6BFCBC57C6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30616-56B8-4CC7-B197-4FF2A42EF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7439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Challenges in AI Agent Systems</a:t>
            </a:r>
          </a:p>
          <a:p>
            <a:r>
              <a:rPr lang="en-US"/>
              <a:t>Despite their potential, AI agents present significant challenges that must be addressed for successful implementation.</a:t>
            </a:r>
          </a:p>
          <a:p>
            <a:r>
              <a:rPr lang="en-US" b="1"/>
              <a:t>Non-Determinism</a:t>
            </a:r>
            <a:endParaRPr lang="en-US"/>
          </a:p>
          <a:p>
            <a:pPr lvl="1"/>
            <a:r>
              <a:rPr lang="en-US"/>
              <a:t>The inherent unpredictability of LLMs can cause "cascading errors," necessitating "human oversight or deterministic fallback mechanisms."</a:t>
            </a:r>
          </a:p>
          <a:p>
            <a:r>
              <a:rPr lang="en-US" b="1"/>
              <a:t>Coordination Complexity</a:t>
            </a:r>
            <a:endParaRPr lang="en-US"/>
          </a:p>
          <a:p>
            <a:pPr lvl="1"/>
            <a:r>
              <a:rPr lang="en-US"/>
              <a:t>As the number of agents grows, ensuring seamless collaboration and minimizing bottlenecks becomes increasingly difficult.</a:t>
            </a:r>
          </a:p>
          <a:p>
            <a:r>
              <a:rPr lang="en-US" b="1"/>
              <a:t>Data and Model Dependency</a:t>
            </a:r>
            <a:endParaRPr lang="en-US"/>
          </a:p>
          <a:p>
            <a:pPr lvl="1"/>
            <a:r>
              <a:rPr lang="en-US"/>
              <a:t>"Errors stemming from poor data or model misbehavior can propagate throughout the system," leading to flawed outputs.</a:t>
            </a:r>
          </a:p>
          <a:p>
            <a:r>
              <a:rPr lang="en-US" b="1"/>
              <a:t>Trust and Transparency</a:t>
            </a:r>
            <a:endParaRPr lang="en-US"/>
          </a:p>
          <a:p>
            <a:pPr lvl="1"/>
            <a:r>
              <a:rPr lang="en-US"/>
              <a:t>Businesses require "visibility into how decisions are made," which demands robust monitoring, logging, and explanation mechanisms.</a:t>
            </a:r>
          </a:p>
          <a:p>
            <a:r>
              <a:rPr lang="en-US" b="1"/>
              <a:t>Technical Barriers</a:t>
            </a:r>
            <a:endParaRPr lang="en-US"/>
          </a:p>
          <a:p>
            <a:pPr lvl="1"/>
            <a:r>
              <a:rPr lang="en-US"/>
              <a:t>Current platforms often "require substantial programming expertise and intricate API management," limiting adoption by non-technical users.</a:t>
            </a:r>
          </a:p>
          <a:p>
            <a:r>
              <a:rPr lang="en-US" b="1"/>
              <a:t>Integration and Scalability</a:t>
            </a:r>
            <a:endParaRPr lang="en-US"/>
          </a:p>
          <a:p>
            <a:pPr lvl="1"/>
            <a:r>
              <a:rPr lang="en-US"/>
              <a:t>Diverse formats and protocols create "fragmented architectures that are difficult to maintain and scale," and many frameworks struggle with "efficient resource allocation... at scale."</a:t>
            </a:r>
          </a:p>
          <a:p>
            <a:r>
              <a:rPr lang="en-US" b="1"/>
              <a:t>Limited Customization</a:t>
            </a:r>
            <a:endParaRPr lang="en-US"/>
          </a:p>
          <a:p>
            <a:pPr lvl="1"/>
            <a:r>
              <a:rPr lang="en-US"/>
              <a:t>Many frameworks offer rigid templates, hindering adaptation to specific business processes, regulations, and domain-specific knowledge.</a:t>
            </a:r>
          </a:p>
          <a:p>
            <a:r>
              <a:rPr lang="en-US" b="1"/>
              <a:t>Ethical Risks</a:t>
            </a:r>
            <a:endParaRPr lang="en-US"/>
          </a:p>
          <a:p>
            <a:pPr lvl="1"/>
            <a:r>
              <a:rPr lang="en-US"/>
              <a:t>Increased autonomy introduces "additional trust issues," including unintended actions and "function-calling hallucinations." There are also concerns about AI-generated disinformation and the psychological impact on human workers.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3895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The AI agent infrastructure stack is defined by three layers:</a:t>
            </a:r>
          </a:p>
          <a:p>
            <a:r>
              <a:rPr lang="en-US" sz="1200" b="1" i="0" kern="1200">
                <a:solidFill>
                  <a:schemeClr val="tx1"/>
                </a:solidFill>
                <a:effectLst/>
                <a:latin typeface="+mn-lt"/>
                <a:ea typeface="+mn-ea"/>
                <a:cs typeface="+mn-cs"/>
              </a:rPr>
              <a:t>Tools Layer</a:t>
            </a:r>
            <a:r>
              <a:rPr lang="en-US" sz="1200" b="0" i="0" kern="1200">
                <a:solidFill>
                  <a:schemeClr val="tx1"/>
                </a:solidFill>
                <a:effectLst/>
                <a:latin typeface="+mn-lt"/>
                <a:ea typeface="+mn-ea"/>
                <a:cs typeface="+mn-cs"/>
              </a:rPr>
              <a:t>: Enables agents to perform actions. Includes:</a:t>
            </a:r>
          </a:p>
          <a:p>
            <a:r>
              <a:rPr lang="en-US" sz="1200" b="1" i="0" kern="1200">
                <a:solidFill>
                  <a:schemeClr val="tx1"/>
                </a:solidFill>
                <a:effectLst/>
                <a:latin typeface="+mn-lt"/>
                <a:ea typeface="+mn-ea"/>
                <a:cs typeface="+mn-cs"/>
              </a:rPr>
              <a:t>Browser Infrastructure &amp; UI Automation</a:t>
            </a:r>
            <a:r>
              <a:rPr lang="en-US" sz="1200" b="0" i="0" kern="1200">
                <a:solidFill>
                  <a:schemeClr val="tx1"/>
                </a:solidFill>
                <a:effectLst/>
                <a:latin typeface="+mn-lt"/>
                <a:ea typeface="+mn-ea"/>
                <a:cs typeface="+mn-cs"/>
              </a:rPr>
              <a:t>: For agents to interact with the visual web (e.g., </a:t>
            </a:r>
            <a:r>
              <a:rPr lang="en-US" sz="1200" b="0" i="0" kern="1200" err="1">
                <a:solidFill>
                  <a:schemeClr val="tx1"/>
                </a:solidFill>
                <a:effectLst/>
                <a:latin typeface="+mn-lt"/>
                <a:ea typeface="+mn-ea"/>
                <a:cs typeface="+mn-cs"/>
              </a:rPr>
              <a:t>Browserbase</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Lightpanda</a:t>
            </a:r>
            <a:r>
              <a:rPr lang="en-US" sz="1200" b="0" i="0" kern="1200">
                <a:solidFill>
                  <a:schemeClr val="tx1"/>
                </a:solidFill>
                <a:effectLst/>
                <a:latin typeface="+mn-lt"/>
                <a:ea typeface="+mn-ea"/>
                <a:cs typeface="+mn-cs"/>
              </a:rPr>
              <a:t>, Stagehand).</a:t>
            </a:r>
          </a:p>
          <a:p>
            <a:r>
              <a:rPr lang="en-US" sz="1200" b="1" i="0" kern="1200">
                <a:solidFill>
                  <a:schemeClr val="tx1"/>
                </a:solidFill>
                <a:effectLst/>
                <a:latin typeface="+mn-lt"/>
                <a:ea typeface="+mn-ea"/>
                <a:cs typeface="+mn-cs"/>
              </a:rPr>
              <a:t>Authentication &amp; Security</a:t>
            </a:r>
            <a:r>
              <a:rPr lang="en-US" sz="1200" b="0" i="0" kern="1200">
                <a:solidFill>
                  <a:schemeClr val="tx1"/>
                </a:solidFill>
                <a:effectLst/>
                <a:latin typeface="+mn-lt"/>
                <a:ea typeface="+mn-ea"/>
                <a:cs typeface="+mn-cs"/>
              </a:rPr>
              <a:t>: "Auth for agents" to manage permissions and credentials when agents act on behalf of users (e.g., Clerk, Anon).</a:t>
            </a:r>
          </a:p>
          <a:p>
            <a:r>
              <a:rPr lang="en-US" sz="1200" b="1" i="0" kern="1200">
                <a:solidFill>
                  <a:schemeClr val="tx1"/>
                </a:solidFill>
                <a:effectLst/>
                <a:latin typeface="+mn-lt"/>
                <a:ea typeface="+mn-ea"/>
                <a:cs typeface="+mn-cs"/>
              </a:rPr>
              <a:t>Tool Discovery &amp; Integration</a:t>
            </a:r>
            <a:r>
              <a:rPr lang="en-US" sz="1200" b="0" i="0" kern="1200">
                <a:solidFill>
                  <a:schemeClr val="tx1"/>
                </a:solidFill>
                <a:effectLst/>
                <a:latin typeface="+mn-lt"/>
                <a:ea typeface="+mn-ea"/>
                <a:cs typeface="+mn-cs"/>
              </a:rPr>
              <a:t>: Standardized ways for agents to discover and interact with tools, with Model Context Protocol (MCP) emerging as a potential standard (e.g., Stripe, Neo4j, </a:t>
            </a:r>
            <a:r>
              <a:rPr lang="en-US" sz="1200" b="0" i="0" kern="1200" err="1">
                <a:solidFill>
                  <a:schemeClr val="tx1"/>
                </a:solidFill>
                <a:effectLst/>
                <a:latin typeface="+mn-lt"/>
                <a:ea typeface="+mn-ea"/>
                <a:cs typeface="+mn-cs"/>
              </a:rPr>
              <a:t>Composio</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Arcade.dev</a:t>
            </a:r>
            <a:r>
              <a:rPr lang="en-US" sz="1200" b="0" i="0" kern="1200">
                <a:solidFill>
                  <a:schemeClr val="tx1"/>
                </a:solidFill>
                <a:effectLst/>
                <a:latin typeface="+mn-lt"/>
                <a:ea typeface="+mn-ea"/>
                <a:cs typeface="+mn-cs"/>
              </a:rPr>
              <a:t>).</a:t>
            </a:r>
          </a:p>
          <a:p>
            <a:r>
              <a:rPr lang="en-US" sz="1200" b="1" i="0" kern="1200">
                <a:solidFill>
                  <a:schemeClr val="tx1"/>
                </a:solidFill>
                <a:effectLst/>
                <a:latin typeface="+mn-lt"/>
                <a:ea typeface="+mn-ea"/>
                <a:cs typeface="+mn-cs"/>
              </a:rPr>
              <a:t>Data Layer</a:t>
            </a:r>
            <a:r>
              <a:rPr lang="en-US" sz="1200" b="0" i="0" kern="1200">
                <a:solidFill>
                  <a:schemeClr val="tx1"/>
                </a:solidFill>
                <a:effectLst/>
                <a:latin typeface="+mn-lt"/>
                <a:ea typeface="+mn-ea"/>
                <a:cs typeface="+mn-cs"/>
              </a:rPr>
              <a:t>: Provides agents with memory and access to information. Includes:</a:t>
            </a:r>
          </a:p>
          <a:p>
            <a:r>
              <a:rPr lang="en-US" sz="1200" b="1" i="0" kern="1200">
                <a:solidFill>
                  <a:schemeClr val="tx1"/>
                </a:solidFill>
                <a:effectLst/>
                <a:latin typeface="+mn-lt"/>
                <a:ea typeface="+mn-ea"/>
                <a:cs typeface="+mn-cs"/>
              </a:rPr>
              <a:t>Memory Systems</a:t>
            </a:r>
            <a:r>
              <a:rPr lang="en-US" sz="1200" b="0" i="0" kern="1200">
                <a:solidFill>
                  <a:schemeClr val="tx1"/>
                </a:solidFill>
                <a:effectLst/>
                <a:latin typeface="+mn-lt"/>
                <a:ea typeface="+mn-ea"/>
                <a:cs typeface="+mn-cs"/>
              </a:rPr>
              <a:t>: For agent-specific context (e.g., Mem0, Zep).</a:t>
            </a:r>
          </a:p>
          <a:p>
            <a:r>
              <a:rPr lang="en-US" sz="1200" b="1" i="0" kern="1200">
                <a:solidFill>
                  <a:schemeClr val="tx1"/>
                </a:solidFill>
                <a:effectLst/>
                <a:latin typeface="+mn-lt"/>
                <a:ea typeface="+mn-ea"/>
                <a:cs typeface="+mn-cs"/>
              </a:rPr>
              <a:t>Storage Solutions</a:t>
            </a:r>
            <a:r>
              <a:rPr lang="en-US" sz="1200" b="0" i="0" kern="1200">
                <a:solidFill>
                  <a:schemeClr val="tx1"/>
                </a:solidFill>
                <a:effectLst/>
                <a:latin typeface="+mn-lt"/>
                <a:ea typeface="+mn-ea"/>
                <a:cs typeface="+mn-cs"/>
              </a:rPr>
              <a:t>: Evolving databases for agent workloads (e.g., Neon, Pinecone).</a:t>
            </a:r>
          </a:p>
          <a:p>
            <a:r>
              <a:rPr lang="en-US" sz="1200" b="1" i="0" kern="1200">
                <a:solidFill>
                  <a:schemeClr val="tx1"/>
                </a:solidFill>
                <a:effectLst/>
                <a:latin typeface="+mn-lt"/>
                <a:ea typeface="+mn-ea"/>
                <a:cs typeface="+mn-cs"/>
              </a:rPr>
              <a:t>ETL Services</a:t>
            </a:r>
            <a:r>
              <a:rPr lang="en-US" sz="1200" b="0" i="0" kern="1200">
                <a:solidFill>
                  <a:schemeClr val="tx1"/>
                </a:solidFill>
                <a:effectLst/>
                <a:latin typeface="+mn-lt"/>
                <a:ea typeface="+mn-ea"/>
                <a:cs typeface="+mn-cs"/>
              </a:rPr>
              <a:t>: For processing unstructured data.</a:t>
            </a:r>
          </a:p>
          <a:p>
            <a:r>
              <a:rPr lang="en-US" sz="1200" b="1" i="0" kern="1200">
                <a:solidFill>
                  <a:schemeClr val="tx1"/>
                </a:solidFill>
                <a:effectLst/>
                <a:latin typeface="+mn-lt"/>
                <a:ea typeface="+mn-ea"/>
                <a:cs typeface="+mn-cs"/>
              </a:rPr>
              <a:t>Orchestration Layer</a:t>
            </a:r>
            <a:r>
              <a:rPr lang="en-US" sz="1200" b="0" i="0" kern="1200">
                <a:solidFill>
                  <a:schemeClr val="tx1"/>
                </a:solidFill>
                <a:effectLst/>
                <a:latin typeface="+mn-lt"/>
                <a:ea typeface="+mn-ea"/>
                <a:cs typeface="+mn-cs"/>
              </a:rPr>
              <a:t>: Manages complexity and coordination of multiple agents. Includes:</a:t>
            </a:r>
          </a:p>
          <a:p>
            <a:r>
              <a:rPr lang="en-US" sz="1200" b="1" i="0" kern="1200">
                <a:solidFill>
                  <a:schemeClr val="tx1"/>
                </a:solidFill>
                <a:effectLst/>
                <a:latin typeface="+mn-lt"/>
                <a:ea typeface="+mn-ea"/>
                <a:cs typeface="+mn-cs"/>
              </a:rPr>
              <a:t>Managed Orchestration Solutions</a:t>
            </a:r>
            <a:r>
              <a:rPr lang="en-US" sz="1200" b="0" i="0" kern="1200">
                <a:solidFill>
                  <a:schemeClr val="tx1"/>
                </a:solidFill>
                <a:effectLst/>
                <a:latin typeface="+mn-lt"/>
                <a:ea typeface="+mn-ea"/>
                <a:cs typeface="+mn-cs"/>
              </a:rPr>
              <a:t>: For composing and managing multiple agents (e.g., LangGraph, </a:t>
            </a:r>
            <a:r>
              <a:rPr lang="en-US" sz="1200" b="0" i="0" kern="1200" err="1">
                <a:solidFill>
                  <a:schemeClr val="tx1"/>
                </a:solidFill>
                <a:effectLst/>
                <a:latin typeface="+mn-lt"/>
                <a:ea typeface="+mn-ea"/>
                <a:cs typeface="+mn-cs"/>
              </a:rPr>
              <a:t>CrewAI</a:t>
            </a:r>
            <a:r>
              <a:rPr lang="en-US" sz="1200" b="0" i="0" kern="1200">
                <a:solidFill>
                  <a:schemeClr val="tx1"/>
                </a:solidFill>
                <a:effectLst/>
                <a:latin typeface="+mn-lt"/>
                <a:ea typeface="+mn-ea"/>
                <a:cs typeface="+mn-cs"/>
              </a:rPr>
              <a:t>, Letta).</a:t>
            </a:r>
          </a:p>
          <a:p>
            <a:r>
              <a:rPr lang="en-US" sz="1200" b="1" i="0" kern="1200">
                <a:solidFill>
                  <a:schemeClr val="tx1"/>
                </a:solidFill>
                <a:effectLst/>
                <a:latin typeface="+mn-lt"/>
                <a:ea typeface="+mn-ea"/>
                <a:cs typeface="+mn-cs"/>
              </a:rPr>
              <a:t>Persistence Engines</a:t>
            </a:r>
            <a:r>
              <a:rPr lang="en-US" sz="1200" b="0" i="0" kern="1200">
                <a:solidFill>
                  <a:schemeClr val="tx1"/>
                </a:solidFill>
                <a:effectLst/>
                <a:latin typeface="+mn-lt"/>
                <a:ea typeface="+mn-ea"/>
                <a:cs typeface="+mn-cs"/>
              </a:rPr>
              <a:t>: For maintaining state across long-running agent processes (e.g., </a:t>
            </a:r>
            <a:r>
              <a:rPr lang="en-US" sz="1200" b="0" i="0" kern="1200" err="1">
                <a:solidFill>
                  <a:schemeClr val="tx1"/>
                </a:solidFill>
                <a:effectLst/>
                <a:latin typeface="+mn-lt"/>
                <a:ea typeface="+mn-ea"/>
                <a:cs typeface="+mn-cs"/>
              </a:rPr>
              <a:t>Inngest</a:t>
            </a:r>
            <a:r>
              <a:rPr lang="en-US" sz="1200" b="0" i="0" kern="1200">
                <a:solidFill>
                  <a:schemeClr val="tx1"/>
                </a:solidFill>
                <a:effectLst/>
                <a:latin typeface="+mn-lt"/>
                <a:ea typeface="+mn-ea"/>
                <a:cs typeface="+mn-cs"/>
              </a:rPr>
              <a:t>, Hatchet, Temporal).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4236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Market Growth</a:t>
            </a:r>
            <a:r>
              <a:rPr lang="en-US" sz="1200" b="0" i="0" kern="1200">
                <a:solidFill>
                  <a:schemeClr val="tx1"/>
                </a:solidFill>
                <a:effectLst/>
                <a:latin typeface="+mn-lt"/>
                <a:ea typeface="+mn-ea"/>
                <a:cs typeface="+mn-cs"/>
              </a:rPr>
              <a:t>: Continued rapid expansion, projected to reach </a:t>
            </a:r>
            <a:r>
              <a:rPr lang="en-US" sz="1200" b="1" i="0" kern="1200">
                <a:solidFill>
                  <a:schemeClr val="tx1"/>
                </a:solidFill>
                <a:effectLst/>
                <a:latin typeface="+mn-lt"/>
                <a:ea typeface="+mn-ea"/>
                <a:cs typeface="+mn-cs"/>
              </a:rPr>
              <a:t>$47.1 billion by 2030</a:t>
            </a:r>
            <a:r>
              <a:rPr lang="en-US" sz="1200" b="0" i="0" kern="1200">
                <a:solidFill>
                  <a:schemeClr val="tx1"/>
                </a:solidFill>
                <a:effectLst/>
                <a:latin typeface="+mn-lt"/>
                <a:ea typeface="+mn-ea"/>
                <a:cs typeface="+mn-cs"/>
              </a:rPr>
              <a:t>.</a:t>
            </a:r>
          </a:p>
          <a:p>
            <a:r>
              <a:rPr lang="en-US" sz="1200" b="1" i="0" kern="1200">
                <a:solidFill>
                  <a:schemeClr val="tx1"/>
                </a:solidFill>
                <a:effectLst/>
                <a:latin typeface="+mn-lt"/>
                <a:ea typeface="+mn-ea"/>
                <a:cs typeface="+mn-cs"/>
              </a:rPr>
              <a:t>Increased Generative AI Adoption</a:t>
            </a:r>
            <a:r>
              <a:rPr lang="en-US" sz="1200" b="0" i="0" kern="1200">
                <a:solidFill>
                  <a:schemeClr val="tx1"/>
                </a:solidFill>
                <a:effectLst/>
                <a:latin typeface="+mn-lt"/>
                <a:ea typeface="+mn-ea"/>
                <a:cs typeface="+mn-cs"/>
              </a:rPr>
              <a:t>: Nearly half of GenAI-using companies are predicted to launch pilots for multi-step business functions by 2027.</a:t>
            </a:r>
          </a:p>
          <a:p>
            <a:r>
              <a:rPr lang="en-US" sz="1200" b="1" i="0" kern="1200">
                <a:solidFill>
                  <a:schemeClr val="tx1"/>
                </a:solidFill>
                <a:effectLst/>
                <a:latin typeface="+mn-lt"/>
                <a:ea typeface="+mn-ea"/>
                <a:cs typeface="+mn-cs"/>
              </a:rPr>
              <a:t>Emphasis on Ethical Guardrails</a:t>
            </a:r>
            <a:r>
              <a:rPr lang="en-US" sz="1200" b="0" i="0" kern="1200">
                <a:solidFill>
                  <a:schemeClr val="tx1"/>
                </a:solidFill>
                <a:effectLst/>
                <a:latin typeface="+mn-lt"/>
                <a:ea typeface="+mn-ea"/>
                <a:cs typeface="+mn-cs"/>
              </a:rPr>
              <a:t>: Growing focus on explainable AI frameworks to identify errors and biases, promoting compliance and accuracy.</a:t>
            </a:r>
          </a:p>
          <a:p>
            <a:r>
              <a:rPr lang="en-US" sz="1200" b="1" i="0" kern="1200">
                <a:solidFill>
                  <a:schemeClr val="tx1"/>
                </a:solidFill>
                <a:effectLst/>
                <a:latin typeface="+mn-lt"/>
                <a:ea typeface="+mn-ea"/>
                <a:cs typeface="+mn-cs"/>
              </a:rPr>
              <a:t>More On-premises Solutions</a:t>
            </a:r>
            <a:r>
              <a:rPr lang="en-US" sz="1200" b="0" i="0" kern="1200">
                <a:solidFill>
                  <a:schemeClr val="tx1"/>
                </a:solidFill>
                <a:effectLst/>
                <a:latin typeface="+mn-lt"/>
                <a:ea typeface="+mn-ea"/>
                <a:cs typeface="+mn-cs"/>
              </a:rPr>
              <a:t>: Rise of open-source models may lead to more on-premises deployments for enhanced security and control.</a:t>
            </a:r>
          </a:p>
          <a:p>
            <a:r>
              <a:rPr lang="en-US" sz="1200" b="1" i="0" kern="1200">
                <a:solidFill>
                  <a:schemeClr val="tx1"/>
                </a:solidFill>
                <a:effectLst/>
                <a:latin typeface="+mn-lt"/>
                <a:ea typeface="+mn-ea"/>
                <a:cs typeface="+mn-cs"/>
              </a:rPr>
              <a:t>Multi-Agent Systems</a:t>
            </a:r>
            <a:r>
              <a:rPr lang="en-US" sz="1200" b="0" i="0" kern="1200">
                <a:solidFill>
                  <a:schemeClr val="tx1"/>
                </a:solidFill>
                <a:effectLst/>
                <a:latin typeface="+mn-lt"/>
                <a:ea typeface="+mn-ea"/>
                <a:cs typeface="+mn-cs"/>
              </a:rPr>
              <a:t>: Continued growth in systems that coordinate complex, decentralized tasks across industries (e.g., transportation, healthcare).</a:t>
            </a:r>
          </a:p>
          <a:p>
            <a:r>
              <a:rPr lang="en-US" sz="1200" b="1" i="0" kern="1200">
                <a:solidFill>
                  <a:schemeClr val="tx1"/>
                </a:solidFill>
                <a:effectLst/>
                <a:latin typeface="+mn-lt"/>
                <a:ea typeface="+mn-ea"/>
                <a:cs typeface="+mn-cs"/>
              </a:rPr>
              <a:t>Expanding AI Community</a:t>
            </a:r>
            <a:r>
              <a:rPr lang="en-US" sz="1200" b="0" i="0" kern="1200">
                <a:solidFill>
                  <a:schemeClr val="tx1"/>
                </a:solidFill>
                <a:effectLst/>
                <a:latin typeface="+mn-lt"/>
                <a:ea typeface="+mn-ea"/>
                <a:cs typeface="+mn-cs"/>
              </a:rPr>
              <a:t>: More developers contributing to AI libraries and frameworks will simplify agent building.</a:t>
            </a:r>
          </a:p>
          <a:p>
            <a:r>
              <a:rPr lang="en-US" sz="1200" b="1" i="0" kern="1200">
                <a:solidFill>
                  <a:schemeClr val="tx1"/>
                </a:solidFill>
                <a:effectLst/>
                <a:latin typeface="+mn-lt"/>
                <a:ea typeface="+mn-ea"/>
                <a:cs typeface="+mn-cs"/>
              </a:rPr>
              <a:t>Advanced Capabilities</a:t>
            </a:r>
            <a:r>
              <a:rPr lang="en-US" sz="1200" b="0" i="0" kern="1200">
                <a:solidFill>
                  <a:schemeClr val="tx1"/>
                </a:solidFill>
                <a:effectLst/>
                <a:latin typeface="+mn-lt"/>
                <a:ea typeface="+mn-ea"/>
                <a:cs typeface="+mn-cs"/>
              </a:rPr>
              <a:t>: Continued advancements in natural language processing, machine learning, and cloud computing will lead to more sophisticated solutions.</a:t>
            </a:r>
          </a:p>
          <a:p>
            <a:r>
              <a:rPr lang="en-US" sz="1200" b="1" i="0" kern="1200">
                <a:solidFill>
                  <a:schemeClr val="tx1"/>
                </a:solidFill>
                <a:effectLst/>
                <a:latin typeface="+mn-lt"/>
                <a:ea typeface="+mn-ea"/>
                <a:cs typeface="+mn-cs"/>
              </a:rPr>
              <a:t>Edge AI</a:t>
            </a:r>
            <a:r>
              <a:rPr lang="en-US" sz="1200" b="0" i="0" kern="1200">
                <a:solidFill>
                  <a:schemeClr val="tx1"/>
                </a:solidFill>
                <a:effectLst/>
                <a:latin typeface="+mn-lt"/>
                <a:ea typeface="+mn-ea"/>
                <a:cs typeface="+mn-cs"/>
              </a:rPr>
              <a:t>: Increasing use of AI agents at the edge.</a:t>
            </a:r>
          </a:p>
          <a:p>
            <a:r>
              <a:rPr lang="en-US" sz="1200" b="1" i="0" kern="1200">
                <a:solidFill>
                  <a:schemeClr val="tx1"/>
                </a:solidFill>
                <a:effectLst/>
                <a:latin typeface="+mn-lt"/>
                <a:ea typeface="+mn-ea"/>
                <a:cs typeface="+mn-cs"/>
              </a:rPr>
              <a:t>Responsible AI Practices</a:t>
            </a:r>
            <a:r>
              <a:rPr lang="en-US" sz="1200" b="0" i="0" kern="1200">
                <a:solidFill>
                  <a:schemeClr val="tx1"/>
                </a:solidFill>
                <a:effectLst/>
                <a:latin typeface="+mn-lt"/>
                <a:ea typeface="+mn-ea"/>
                <a:cs typeface="+mn-cs"/>
              </a:rPr>
              <a:t>: Greater emphasis on ethics and responsible AI practices as adoption becomes widespread.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4286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D43A-64D6-A1DC-252C-4566B14E6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D0428-B972-6E03-05FB-A0F88B04131C}"/>
              </a:ext>
            </a:extLst>
          </p:cNvPr>
          <p:cNvSpPr>
            <a:spLocks noGrp="1" noRot="1" noChangeAspect="1"/>
          </p:cNvSpPr>
          <p:nvPr>
            <p:ph type="sldImg"/>
          </p:nvPr>
        </p:nvSpPr>
        <p:spPr>
          <a:xfrm>
            <a:off x="762000" y="647700"/>
            <a:ext cx="5627688" cy="3167063"/>
          </a:xfrm>
        </p:spPr>
      </p:sp>
      <p:sp>
        <p:nvSpPr>
          <p:cNvPr id="3" name="Notes Placeholder 2">
            <a:extLst>
              <a:ext uri="{FF2B5EF4-FFF2-40B4-BE49-F238E27FC236}">
                <a16:creationId xmlns:a16="http://schemas.microsoft.com/office/drawing/2014/main" id="{4D8A2AC5-B628-F4AC-51D1-B91BFAAAAD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F96FF9-1866-D401-4C65-1F2D8222E1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30616-56B8-4CC7-B197-4FF2A42EF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827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C0D06-DC95-0873-7E86-879B2C8D8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64B6F-CD8B-8FF0-5C28-D9D9CA1D4B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E6607-8BAD-5F1F-D63F-69CE2EF1F86B}"/>
              </a:ext>
            </a:extLst>
          </p:cNvPr>
          <p:cNvSpPr>
            <a:spLocks noGrp="1"/>
          </p:cNvSpPr>
          <p:nvPr>
            <p:ph type="body" idx="1"/>
          </p:nvPr>
        </p:nvSpPr>
        <p:spPr/>
        <p:txBody>
          <a:bodyPr/>
          <a:lstStyle/>
          <a:p>
            <a:pPr marL="0" lvl="0" indent="0">
              <a:buFont typeface="Arial" panose="020B0604020202020204" pitchFamily="34" charset="0"/>
              <a:buNone/>
            </a:pPr>
            <a:endParaRPr lang="en-US">
              <a:effectLst/>
            </a:endParaRPr>
          </a:p>
        </p:txBody>
      </p:sp>
      <p:sp>
        <p:nvSpPr>
          <p:cNvPr id="4" name="Slide Number Placeholder 3">
            <a:extLst>
              <a:ext uri="{FF2B5EF4-FFF2-40B4-BE49-F238E27FC236}">
                <a16:creationId xmlns:a16="http://schemas.microsoft.com/office/drawing/2014/main" id="{17DA1DD7-C4BF-38DB-6441-AD315161CD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86F68-8D1C-4D26-951F-D87D18E36C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7735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9051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we distinguish between simple automation tools and truly autonomous agents?</a:t>
            </a:r>
          </a:p>
          <a:p>
            <a:endParaRPr lang="en-US"/>
          </a:p>
          <a:p>
            <a:r>
              <a:rPr lang="en-US"/>
              <a:t>Technical Leaders often dive headfirst into deployment without truly understanding the capabilities. We wouldn’t assign sophisticated tasks to a new hire!</a:t>
            </a:r>
            <a:br>
              <a:rPr lang="en-US"/>
            </a:br>
            <a:endParaRPr lang="en-US"/>
          </a:p>
          <a:p>
            <a:r>
              <a:rPr lang="en-US"/>
              <a:t>Digital colleagues have their own characteristics, skills, limitations, and ways of thinking. We will have to learn how to build an effective partnership that maximizes human and AI.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4859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DF48B-1772-B57A-C2E5-CD7FBBBC6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0D0C5-B929-71B8-5BFD-F5F8BBC47D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ED35C-3CE1-E340-ADFE-0BCF80A449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A8A87F-2D25-205C-D6D9-3195D31083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03641-0553-AB47-8E1F-24956B808EC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025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4D386-E328-CFDB-E852-A235F981A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9B25A8-C76D-DD6E-2B63-C3817C370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2D888-ECAF-5CA5-B487-231D9C938B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BA42D5-663E-8BB0-42FF-9B59DFD452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03641-0553-AB47-8E1F-24956B808EC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5021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EBA46-29B3-C1DE-6888-CA242762FE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13F5B-2D2D-329E-9E3F-5C10F2026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E135C-DF81-AE19-AB2A-F4C38C4F58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B9F8F3-65C1-2DEE-726A-6CB7DDCB8A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03641-0553-AB47-8E1F-24956B808EC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9674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spcAft>
                <a:spcPts val="1200"/>
              </a:spcAft>
              <a:buFont typeface="Arial" panose="020B0604020202020204" pitchFamily="34" charset="0"/>
              <a:buChar char="•"/>
            </a:pPr>
            <a:r>
              <a:rPr lang="en-US" sz="1600" b="1">
                <a:latin typeface="Graphik" panose="020B0503030202060203" pitchFamily="34" charset="0"/>
              </a:rPr>
              <a:t>Welcome &amp; Vision Setting: </a:t>
            </a:r>
            <a:r>
              <a:rPr lang="en-US" sz="1600">
                <a:latin typeface="Graphik" panose="020B0503030202060203" pitchFamily="34" charset="0"/>
              </a:rPr>
              <a:t>“As Citizens Bank is reimagining its entire operating model for the AI age, all 3 of our leaders in technology as Citizens have joined forces with Citizens Learning &amp; Development teams to rethink our agile workflows using the power of GenAI and agentic AI.“</a:t>
            </a:r>
          </a:p>
          <a:p>
            <a:pPr marL="742950" lvl="1" indent="-285750">
              <a:spcAft>
                <a:spcPts val="1200"/>
              </a:spcAft>
              <a:buFont typeface="Arial" panose="020B0604020202020204" pitchFamily="34" charset="0"/>
              <a:buChar char="•"/>
            </a:pPr>
            <a:r>
              <a:rPr lang="en-US" sz="1600" b="1">
                <a:latin typeface="Graphik" panose="020B0503030202060203" pitchFamily="34" charset="0"/>
              </a:rPr>
              <a:t>The AI Imperative: </a:t>
            </a:r>
            <a:r>
              <a:rPr lang="en-US" sz="1600">
                <a:latin typeface="Graphik" panose="020B0503030202060203" pitchFamily="34" charset="0"/>
              </a:rPr>
              <a:t>AI is no longer a future concept — it’s a present-day catalyst. As our CEO Bruce Van Saun said about AI on a recent analyst call: “Everything is fair game.” From customer service to fraud detection, AI is streamlining operations and unlocking productivity. The same potential exists in our agile practices. Generative AI can help us rapidly create once time-consuming, manual tasks like user stories, test cases, or release notes — freeing you to focus on innovation and customer value.”</a:t>
            </a:r>
          </a:p>
          <a:p>
            <a:pPr marL="742950" lvl="1" indent="-285750">
              <a:spcAft>
                <a:spcPts val="1200"/>
              </a:spcAft>
              <a:buFont typeface="Arial" panose="020B0604020202020204" pitchFamily="34" charset="0"/>
              <a:buChar char="•"/>
            </a:pPr>
            <a:r>
              <a:rPr lang="en-US" sz="1600" b="1">
                <a:latin typeface="Graphik" panose="020B0503030202060203" pitchFamily="34" charset="0"/>
              </a:rPr>
              <a:t>The Human-AI Partnership: </a:t>
            </a:r>
            <a:r>
              <a:rPr lang="en-US" sz="1600">
                <a:latin typeface="Graphik" panose="020B0503030202060203" pitchFamily="34" charset="0"/>
              </a:rPr>
              <a:t>"AI is your co-pilot, not your replacement. It handles the routine so you can tackle the remarkable. As our CEO has emphasized, the goal of applying AI is better experiences — for customers </a:t>
            </a:r>
            <a:r>
              <a:rPr lang="en-US" sz="1600" i="1">
                <a:latin typeface="Graphik" panose="020B0503030202060203" pitchFamily="34" charset="0"/>
              </a:rPr>
              <a:t>and</a:t>
            </a:r>
            <a:r>
              <a:rPr lang="en-US" sz="1600">
                <a:latin typeface="Graphik" panose="020B0503030202060203" pitchFamily="34" charset="0"/>
              </a:rPr>
              <a:t> employees.“</a:t>
            </a:r>
          </a:p>
          <a:p>
            <a:pPr marL="742950" lvl="1" indent="-285750">
              <a:spcAft>
                <a:spcPts val="1200"/>
              </a:spcAft>
              <a:buFont typeface="Arial" panose="020B0604020202020204" pitchFamily="34" charset="0"/>
              <a:buChar char="•"/>
            </a:pPr>
            <a:r>
              <a:rPr lang="en-US" sz="1600" b="1">
                <a:latin typeface="Graphik" panose="020B0503030202060203" pitchFamily="34" charset="0"/>
              </a:rPr>
              <a:t>Bootcamp Goals: </a:t>
            </a:r>
            <a:r>
              <a:rPr lang="en-US" sz="1600">
                <a:latin typeface="Graphik" panose="020B0503030202060203" pitchFamily="34" charset="0"/>
              </a:rPr>
              <a:t>“Over the course of the AI Academy, you’ll experiment, prototype, and challenge the status quo. You’ll learn how to embed GenAI and agents into your workflows — not just as tools, but as teammates. You’ll be at the forefront of new ways of working at Citizens – you will not just learning, but as the pilot group experiencing the AI Academy, you should feel empowered to give us feedback and reflections on what is working well, what is relevant, and what is not. We hope you will leave the AI Academy not just with a new set of tools to use but a new mindset to lead your pod and other pods at Citizens into the new Agentic AI world”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CB7B3-6A66-40E0-A3F7-252E271423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8424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CA866-E19E-5F56-31E3-10D0D3964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C886A-95CD-1A56-286B-97512D873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F7DFA4-9773-970A-46D7-17062631F5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84253A-B2D7-E2DA-30BD-3118F045D3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03641-0553-AB47-8E1F-24956B808EC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7182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5345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FC15C8-BC6B-46ED-B764-1FB719B6FAF4}" type="slidenum">
              <a:rPr lang="en-US" smtClean="0"/>
              <a:t>64</a:t>
            </a:fld>
            <a:endParaRPr lang="en-US"/>
          </a:p>
        </p:txBody>
      </p:sp>
    </p:spTree>
    <p:extLst>
      <p:ext uri="{BB962C8B-B14F-4D97-AF65-F5344CB8AC3E}">
        <p14:creationId xmlns:p14="http://schemas.microsoft.com/office/powerpoint/2010/main" val="236530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B9A6B-6B7E-690D-A550-136D5CD754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67C65-FB80-41BB-A308-337349445A35}"/>
              </a:ext>
            </a:extLst>
          </p:cNvPr>
          <p:cNvSpPr>
            <a:spLocks noGrp="1" noRot="1" noChangeAspect="1"/>
          </p:cNvSpPr>
          <p:nvPr>
            <p:ph type="sldImg"/>
          </p:nvPr>
        </p:nvSpPr>
        <p:spPr>
          <a:xfrm>
            <a:off x="762000" y="647700"/>
            <a:ext cx="5627688" cy="3167063"/>
          </a:xfrm>
        </p:spPr>
      </p:sp>
      <p:sp>
        <p:nvSpPr>
          <p:cNvPr id="3" name="Notes Placeholder 2">
            <a:extLst>
              <a:ext uri="{FF2B5EF4-FFF2-40B4-BE49-F238E27FC236}">
                <a16:creationId xmlns:a16="http://schemas.microsoft.com/office/drawing/2014/main" id="{D33A6DD3-4A45-15FA-0F34-3A90EC53EC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BD4CC2-FBDF-9D63-D3C2-A3B778ADBE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30616-56B8-4CC7-B197-4FF2A42EF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096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4AEC1-54A4-28EF-AAEA-101F94AB9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156BB-1C49-051A-F115-7B349FC6A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521079-C627-B012-0CC2-A3AE6AB6737E}"/>
              </a:ext>
            </a:extLst>
          </p:cNvPr>
          <p:cNvSpPr>
            <a:spLocks noGrp="1"/>
          </p:cNvSpPr>
          <p:nvPr>
            <p:ph type="body" idx="1"/>
          </p:nvPr>
        </p:nvSpPr>
        <p:spPr/>
        <p:txBody>
          <a:bodyPr/>
          <a:lstStyle/>
          <a:p>
            <a:pPr marL="0" lvl="0" indent="0">
              <a:buFont typeface="Arial" panose="020B0604020202020204" pitchFamily="34" charset="0"/>
              <a:buNone/>
            </a:pPr>
            <a:endParaRPr lang="en-US">
              <a:effectLst/>
            </a:endParaRPr>
          </a:p>
        </p:txBody>
      </p:sp>
      <p:sp>
        <p:nvSpPr>
          <p:cNvPr id="4" name="Slide Number Placeholder 3">
            <a:extLst>
              <a:ext uri="{FF2B5EF4-FFF2-40B4-BE49-F238E27FC236}">
                <a16:creationId xmlns:a16="http://schemas.microsoft.com/office/drawing/2014/main" id="{FA9341C4-A34C-3112-0A13-21F284BF86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86F68-8D1C-4D26-951F-D87D18E36C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0901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Autonomous Capabilities</a:t>
            </a:r>
          </a:p>
          <a:p>
            <a:r>
              <a:rPr lang="en-US" dirty="0"/>
              <a:t>Unlike traditional systems, Agentic AI can independently plan, execute, and optimize tasks in real time. It doesn't require constant human prompts or oversight, much like Level 2 or 3 self-driving cars.</a:t>
            </a:r>
          </a:p>
          <a:p>
            <a:r>
              <a:rPr lang="en-US" b="1" dirty="0"/>
              <a:t>Adaptability</a:t>
            </a:r>
          </a:p>
          <a:p>
            <a:r>
              <a:rPr lang="en-US" dirty="0"/>
              <a:t>Through deep-learning, it processes feedback and new data in real-time. This allows it to adapt to changing situations, improve predictive accuracy, and enhance its decision-making capabilities over time.</a:t>
            </a:r>
          </a:p>
          <a:p>
            <a:r>
              <a:rPr lang="en-US" b="1" dirty="0"/>
              <a:t>Collaboration</a:t>
            </a:r>
          </a:p>
          <a:p>
            <a:r>
              <a:rPr lang="en-US" dirty="0"/>
              <a:t>Agentic AI can interact with other AI agents, APIs, and financial databases. This enables it to orchestrate complex, multi-step workflows with minimal human intervention, including collaborating with other AI agents to achieve complex goals.</a:t>
            </a:r>
          </a:p>
          <a:p>
            <a:r>
              <a:rPr lang="en-US" b="1" dirty="0"/>
              <a:t>Goal-Driven</a:t>
            </a:r>
          </a:p>
          <a:p>
            <a:r>
              <a:rPr lang="en-US" dirty="0"/>
              <a:t>It operates based on an "objective function" or "goal function." This function defines its objectives, and the AI strives to maximize the expected value of this function in its operations.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4909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Industry Adoption and Future Outlook</a:t>
            </a:r>
          </a:p>
          <a:p>
            <a:r>
              <a:rPr lang="en-US" sz="1200" b="0" kern="1200" dirty="0">
                <a:solidFill>
                  <a:schemeClr val="tx1"/>
                </a:solidFill>
                <a:effectLst/>
                <a:latin typeface="+mn-lt"/>
                <a:ea typeface="+mn-ea"/>
                <a:cs typeface="+mn-cs"/>
              </a:rPr>
              <a:t>While "few real world applications of AI agents" existed as of April 2025, and many companies are "primarily experimenting" (Wikipedia), there's a strong push from Big Tech to "automate everything" (Wikipedia). CEOs expect AI agents to "eventually 'join the workforce'" (Wikipedia).</a:t>
            </a:r>
          </a:p>
          <a:p>
            <a:r>
              <a:rPr lang="en-US" sz="1200" b="0" kern="1200" dirty="0">
                <a:solidFill>
                  <a:schemeClr val="tx1"/>
                </a:solidFill>
                <a:effectLst/>
                <a:latin typeface="+mn-lt"/>
                <a:ea typeface="+mn-ea"/>
                <a:cs typeface="+mn-cs"/>
              </a:rPr>
              <a:t>Companies like </a:t>
            </a:r>
            <a:r>
              <a:rPr lang="en-US" sz="1200" b="0" kern="1200" dirty="0" err="1">
                <a:solidFill>
                  <a:schemeClr val="tx1"/>
                </a:solidFill>
                <a:effectLst/>
                <a:latin typeface="+mn-lt"/>
                <a:ea typeface="+mn-ea"/>
                <a:cs typeface="+mn-cs"/>
              </a:rPr>
              <a:t>Lucinity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Auditoria.AI</a:t>
            </a:r>
            <a:r>
              <a:rPr lang="en-US" sz="1200" b="0" kern="1200" dirty="0">
                <a:solidFill>
                  <a:schemeClr val="tx1"/>
                </a:solidFill>
                <a:effectLst/>
                <a:latin typeface="+mn-lt"/>
                <a:ea typeface="+mn-ea"/>
                <a:cs typeface="+mn-cs"/>
              </a:rPr>
              <a:t>, F5, AWS, Salesforce, and others are developing solutions to support Agentic AI deployment in BFSI. </a:t>
            </a:r>
            <a:r>
              <a:rPr lang="en-US" sz="1200" b="0" kern="1200" dirty="0" err="1">
                <a:solidFill>
                  <a:schemeClr val="tx1"/>
                </a:solidFill>
                <a:effectLst/>
                <a:latin typeface="+mn-lt"/>
                <a:ea typeface="+mn-ea"/>
                <a:cs typeface="+mn-cs"/>
              </a:rPr>
              <a:t>Lucinity</a:t>
            </a:r>
            <a:r>
              <a:rPr lang="en-US" sz="1200" b="0" kern="1200" dirty="0">
                <a:solidFill>
                  <a:schemeClr val="tx1"/>
                </a:solidFill>
                <a:effectLst/>
                <a:latin typeface="+mn-lt"/>
                <a:ea typeface="+mn-ea"/>
                <a:cs typeface="+mn-cs"/>
              </a:rPr>
              <a:t>, for instance, offers tools like "Luci Copilot" for insights and automation, a "Case Manager" for comprehensive AML workflows, "Customer 360" for holistic client views, and "Scenario-Based Transaction Monitoring" (</a:t>
            </a:r>
            <a:r>
              <a:rPr lang="en-US" sz="1200" b="0" kern="1200" dirty="0" err="1">
                <a:solidFill>
                  <a:schemeClr val="tx1"/>
                </a:solidFill>
                <a:effectLst/>
                <a:latin typeface="+mn-lt"/>
                <a:ea typeface="+mn-ea"/>
                <a:cs typeface="+mn-cs"/>
              </a:rPr>
              <a:t>Lucinity</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The "speed of this transformation will depend on financial institutions becoming comfortable with AI-initiated engagement, as well as consumers trusting their financial institutions" (F5, Interview with Jim Marous). The future points towards "increasingly sophisticated collaboration between humans and AI systems, where agents handle routine tasks while humans focus on strategic decision-making and creative problem-solving" (F5, Interview with Paul Lasserre).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8216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Client Profiling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7407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Broader Financial Services Applications</a:t>
            </a:r>
          </a:p>
          <a:p>
            <a:r>
              <a:rPr lang="en-US" sz="1200" b="1" i="0" kern="1200" dirty="0">
                <a:solidFill>
                  <a:schemeClr val="tx1"/>
                </a:solidFill>
                <a:effectLst/>
                <a:latin typeface="+mn-lt"/>
                <a:ea typeface="+mn-ea"/>
                <a:cs typeface="+mn-cs"/>
              </a:rPr>
              <a:t>Operational Efficiency:</a:t>
            </a:r>
            <a:r>
              <a:rPr lang="en-US" sz="1200" b="0" i="0" kern="1200" dirty="0">
                <a:solidFill>
                  <a:schemeClr val="tx1"/>
                </a:solidFill>
                <a:effectLst/>
                <a:latin typeface="+mn-lt"/>
                <a:ea typeface="+mn-ea"/>
                <a:cs typeface="+mn-cs"/>
              </a:rPr>
              <a:t> Automating repetitive tasks like underwriting, claims processing, fraud detection, invoice digitization, and supplier management (F5).</a:t>
            </a:r>
          </a:p>
          <a:p>
            <a:r>
              <a:rPr lang="en-US" sz="1200" b="1" i="0" kern="1200" dirty="0">
                <a:solidFill>
                  <a:schemeClr val="tx1"/>
                </a:solidFill>
                <a:effectLst/>
                <a:latin typeface="+mn-lt"/>
                <a:ea typeface="+mn-ea"/>
                <a:cs typeface="+mn-cs"/>
              </a:rPr>
              <a:t>Customer Experience:</a:t>
            </a:r>
            <a:r>
              <a:rPr lang="en-US" sz="1200" b="0" i="0" kern="1200" dirty="0">
                <a:solidFill>
                  <a:schemeClr val="tx1"/>
                </a:solidFill>
                <a:effectLst/>
                <a:latin typeface="+mn-lt"/>
                <a:ea typeface="+mn-ea"/>
                <a:cs typeface="+mn-cs"/>
              </a:rPr>
              <a:t> Providing hyper-personalized experiences, sophisticated chatbots, AI-driven content creation, real-time interactive customer support via AI avatars, and handling thousands of calls simultaneously (F5, Interview with Panos </a:t>
            </a:r>
            <a:r>
              <a:rPr lang="en-US" sz="1200" b="0" i="0" kern="1200" dirty="0" err="1">
                <a:solidFill>
                  <a:schemeClr val="tx1"/>
                </a:solidFill>
                <a:effectLst/>
                <a:latin typeface="+mn-lt"/>
                <a:ea typeface="+mn-ea"/>
                <a:cs typeface="+mn-cs"/>
              </a:rPr>
              <a:t>Leledakis</a:t>
            </a:r>
            <a:r>
              <a:rPr lang="en-US" sz="1200" b="0" i="0" kern="1200" dirty="0">
                <a:solidFill>
                  <a:schemeClr val="tx1"/>
                </a:solidFill>
                <a:effectLst/>
                <a:latin typeface="+mn-lt"/>
                <a:ea typeface="+mn-ea"/>
                <a:cs typeface="+mn-cs"/>
              </a:rPr>
              <a:t>). This enables a shift from reactive interactions to "proactive, AI-supported financial recommendations" (F5, Interview with Jim Marous).</a:t>
            </a:r>
          </a:p>
          <a:p>
            <a:r>
              <a:rPr lang="en-US" sz="1200" b="1" i="0" kern="1200" dirty="0">
                <a:solidFill>
                  <a:schemeClr val="tx1"/>
                </a:solidFill>
                <a:effectLst/>
                <a:latin typeface="+mn-lt"/>
                <a:ea typeface="+mn-ea"/>
                <a:cs typeface="+mn-cs"/>
              </a:rPr>
              <a:t>Risk Management:</a:t>
            </a:r>
            <a:r>
              <a:rPr lang="en-US" sz="1200" b="0" i="0" kern="1200" dirty="0">
                <a:solidFill>
                  <a:schemeClr val="tx1"/>
                </a:solidFill>
                <a:effectLst/>
                <a:latin typeface="+mn-lt"/>
                <a:ea typeface="+mn-ea"/>
                <a:cs typeface="+mn-cs"/>
              </a:rPr>
              <a:t> Strengthening financial resilience by adapting to changing circumstances, anticipating liquidity risk, geopolitical shifts, or abrupt market shocks through real-time data analysis (F5). AI agents can also "update risk models dynamically" (F5).</a:t>
            </a:r>
          </a:p>
          <a:p>
            <a:r>
              <a:rPr lang="en-US" sz="1200" b="1" i="0" kern="1200" dirty="0">
                <a:solidFill>
                  <a:schemeClr val="tx1"/>
                </a:solidFill>
                <a:effectLst/>
                <a:latin typeface="+mn-lt"/>
                <a:ea typeface="+mn-ea"/>
                <a:cs typeface="+mn-cs"/>
              </a:rPr>
              <a:t>Investment &amp; Trading:</a:t>
            </a:r>
            <a:r>
              <a:rPr lang="en-US" sz="1200" b="0" i="0" kern="1200" dirty="0">
                <a:solidFill>
                  <a:schemeClr val="tx1"/>
                </a:solidFill>
                <a:effectLst/>
                <a:latin typeface="+mn-lt"/>
                <a:ea typeface="+mn-ea"/>
                <a:cs typeface="+mn-cs"/>
              </a:rPr>
              <a:t> Autonomously scanning markets, identifying non-obvious correlations, adjusting portfolios with minimal human intervention, and initiating pre-approved trades (F5).</a:t>
            </a:r>
          </a:p>
          <a:p>
            <a:r>
              <a:rPr lang="en-US" sz="1200" b="1" i="0" kern="1200" dirty="0">
                <a:solidFill>
                  <a:schemeClr val="tx1"/>
                </a:solidFill>
                <a:effectLst/>
                <a:latin typeface="+mn-lt"/>
                <a:ea typeface="+mn-ea"/>
                <a:cs typeface="+mn-cs"/>
              </a:rPr>
              <a:t>Credit Underwriting:</a:t>
            </a:r>
            <a:r>
              <a:rPr lang="en-US" sz="1200" b="0" i="0" kern="1200" dirty="0">
                <a:solidFill>
                  <a:schemeClr val="tx1"/>
                </a:solidFill>
                <a:effectLst/>
                <a:latin typeface="+mn-lt"/>
                <a:ea typeface="+mn-ea"/>
                <a:cs typeface="+mn-cs"/>
              </a:rPr>
              <a:t> Evaluating borrower solvency in real-time, reducing labor and reliance on static models, and potentially expanding financial inclusion by providing more accurate risk assessments (F5).</a:t>
            </a:r>
          </a:p>
          <a:p>
            <a:r>
              <a:rPr lang="en-US" sz="1200" b="1" i="0" kern="1200" dirty="0">
                <a:solidFill>
                  <a:schemeClr val="tx1"/>
                </a:solidFill>
                <a:effectLst/>
                <a:latin typeface="+mn-lt"/>
                <a:ea typeface="+mn-ea"/>
                <a:cs typeface="+mn-cs"/>
              </a:rPr>
              <a:t>M&amp;A Support:</a:t>
            </a:r>
            <a:r>
              <a:rPr lang="en-US" sz="1200" b="0" i="0" kern="1200" dirty="0">
                <a:solidFill>
                  <a:schemeClr val="tx1"/>
                </a:solidFill>
                <a:effectLst/>
                <a:latin typeface="+mn-lt"/>
                <a:ea typeface="+mn-ea"/>
                <a:cs typeface="+mn-cs"/>
              </a:rPr>
              <a:t> Pre-screening deals, identifying red flags in financial structures, and surfacing strategic risks (F5).</a:t>
            </a:r>
          </a:p>
          <a:p>
            <a:r>
              <a:rPr lang="en-US" sz="1200" b="1" i="0" kern="1200" dirty="0">
                <a:solidFill>
                  <a:schemeClr val="tx1"/>
                </a:solidFill>
                <a:effectLst/>
                <a:latin typeface="+mn-lt"/>
                <a:ea typeface="+mn-ea"/>
                <a:cs typeface="+mn-cs"/>
              </a:rPr>
              <a:t>Advisory:</a:t>
            </a:r>
            <a:r>
              <a:rPr lang="en-US" sz="1200" b="0" i="0" kern="1200" dirty="0">
                <a:solidFill>
                  <a:schemeClr val="tx1"/>
                </a:solidFill>
                <a:effectLst/>
                <a:latin typeface="+mn-lt"/>
                <a:ea typeface="+mn-ea"/>
                <a:cs typeface="+mn-cs"/>
              </a:rPr>
              <a:t> Providing "truly personalized financial advice and portfolio management tailored to individual client goals and needs," turning advisors into "superhuman" experts with real-time insights (F5, Interview with Panos </a:t>
            </a:r>
            <a:r>
              <a:rPr lang="en-US" sz="1200" b="0" i="0" kern="1200" dirty="0" err="1">
                <a:solidFill>
                  <a:schemeClr val="tx1"/>
                </a:solidFill>
                <a:effectLst/>
                <a:latin typeface="+mn-lt"/>
                <a:ea typeface="+mn-ea"/>
                <a:cs typeface="+mn-cs"/>
              </a:rPr>
              <a:t>Leledakis</a:t>
            </a:r>
            <a:r>
              <a:rPr lang="en-US" sz="1200" b="0" i="0" kern="1200" dirty="0">
                <a:solidFill>
                  <a:schemeClr val="tx1"/>
                </a:solidFill>
                <a:effectLst/>
                <a:latin typeface="+mn-lt"/>
                <a:ea typeface="+mn-ea"/>
                <a:cs typeface="+mn-cs"/>
              </a:rPr>
              <a:t>). This could lead to a "personal AI money coach built into basic wallet infrastructure" (F5, Interview with Brett King).</a:t>
            </a:r>
          </a:p>
          <a:p>
            <a:r>
              <a:rPr lang="en-US" sz="1200" b="1" i="0" kern="1200" dirty="0">
                <a:solidFill>
                  <a:schemeClr val="tx1"/>
                </a:solidFill>
                <a:effectLst/>
                <a:latin typeface="+mn-lt"/>
                <a:ea typeface="+mn-ea"/>
                <a:cs typeface="+mn-cs"/>
              </a:rPr>
              <a:t>Autonomous Finance &amp; Smart Contracts:</a:t>
            </a:r>
            <a:r>
              <a:rPr lang="en-US" sz="1200" b="0" i="0" kern="1200" dirty="0">
                <a:solidFill>
                  <a:schemeClr val="tx1"/>
                </a:solidFill>
                <a:effectLst/>
                <a:latin typeface="+mn-lt"/>
                <a:ea typeface="+mn-ea"/>
                <a:cs typeface="+mn-cs"/>
              </a:rPr>
              <a:t> Agentic AI will "actively manage routine financial tasks within customer-defined parameters," leading to "seamless integration of banking services into non-financial platforms" (F5, Interview with Jim Marous). This forms the basis for "Smart Economies" in the 2050s, utilizing large-scale autonomous infrastructure to reduce governance and operational costs (F5, Interview with Brett 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6096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0400" y="4400550"/>
            <a:ext cx="5486400" cy="3600450"/>
          </a:xfrm>
        </p:spPr>
        <p:txBody>
          <a:bodyPr/>
          <a:lstStyle/>
          <a:p>
            <a:r>
              <a:rPr lang="en-US" sz="1200" b="0" kern="1200" dirty="0">
                <a:solidFill>
                  <a:schemeClr val="tx1"/>
                </a:solidFill>
                <a:effectLst/>
                <a:latin typeface="+mn-lt"/>
                <a:ea typeface="+mn-ea"/>
                <a:cs typeface="+mn-cs"/>
              </a:rPr>
              <a:t>Despite its immense potential, Agentic AI deployment presents significant challenges, particularly in a highly regulated sector like BFSI.</a:t>
            </a:r>
          </a:p>
          <a:p>
            <a:r>
              <a:rPr lang="en-US" sz="1200" b="0" kern="1200" dirty="0">
                <a:solidFill>
                  <a:schemeClr val="tx1"/>
                </a:solidFill>
                <a:effectLst/>
                <a:latin typeface="+mn-lt"/>
                <a:ea typeface="+mn-ea"/>
                <a:cs typeface="+mn-cs"/>
              </a:rPr>
              <a:t>3.1 Algorithmic Bias</a:t>
            </a:r>
          </a:p>
          <a:p>
            <a:r>
              <a:rPr lang="en-US" sz="1200" b="1" i="0" kern="1200" dirty="0">
                <a:solidFill>
                  <a:schemeClr val="tx1"/>
                </a:solidFill>
                <a:effectLst/>
                <a:latin typeface="+mn-lt"/>
                <a:ea typeface="+mn-ea"/>
                <a:cs typeface="+mn-cs"/>
              </a:rPr>
              <a:t>Issue:</a:t>
            </a:r>
            <a:r>
              <a:rPr lang="en-US" sz="1200" b="0" i="0" kern="1200" dirty="0">
                <a:solidFill>
                  <a:schemeClr val="tx1"/>
                </a:solidFill>
                <a:effectLst/>
                <a:latin typeface="+mn-lt"/>
                <a:ea typeface="+mn-ea"/>
                <a:cs typeface="+mn-cs"/>
              </a:rPr>
              <a:t> AI systems can disproportionately flag certain demographic groups, regions, or transaction types due to imbalanced training datasets, leading to "over-scrutinization of legitimate customers and underreporting of suspicious activities"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 A multinational bank in 2023 falsely flagged 60% of transactions from a particular region due to biased training data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Mitigation:</a:t>
            </a:r>
            <a:r>
              <a:rPr lang="en-US" sz="1200" b="0" i="0" kern="1200" dirty="0">
                <a:solidFill>
                  <a:schemeClr val="tx1"/>
                </a:solidFill>
                <a:effectLst/>
                <a:latin typeface="+mn-lt"/>
                <a:ea typeface="+mn-ea"/>
                <a:cs typeface="+mn-cs"/>
              </a:rPr>
              <a:t> Utilizing diverse and representative datasets, employing fairness-aware algorithms (e.g., re-sampling, re-weighting), and performing routine audits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 "Companies must be transparent about AI usage, ensuring AI-driven decisions... are explainable and fair. Addressing biases in AI models is also critical" (F5, Interview with Panos </a:t>
            </a:r>
            <a:r>
              <a:rPr lang="en-US" sz="1200" b="0" i="0" kern="1200" dirty="0" err="1">
                <a:solidFill>
                  <a:schemeClr val="tx1"/>
                </a:solidFill>
                <a:effectLst/>
                <a:latin typeface="+mn-lt"/>
                <a:ea typeface="+mn-ea"/>
                <a:cs typeface="+mn-cs"/>
              </a:rPr>
              <a:t>Leledakis</a:t>
            </a:r>
            <a:r>
              <a:rPr lang="en-US" sz="1200" b="0" i="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3.2 Transparency and Explainability ("Black Box" Problem)</a:t>
            </a:r>
          </a:p>
          <a:p>
            <a:r>
              <a:rPr lang="en-US" sz="1200" b="1" i="0" kern="1200" dirty="0">
                <a:solidFill>
                  <a:schemeClr val="tx1"/>
                </a:solidFill>
                <a:effectLst/>
                <a:latin typeface="+mn-lt"/>
                <a:ea typeface="+mn-ea"/>
                <a:cs typeface="+mn-cs"/>
              </a:rPr>
              <a:t>Issue:</a:t>
            </a:r>
            <a:r>
              <a:rPr lang="en-US" sz="1200" b="0" i="0" kern="1200" dirty="0">
                <a:solidFill>
                  <a:schemeClr val="tx1"/>
                </a:solidFill>
                <a:effectLst/>
                <a:latin typeface="+mn-lt"/>
                <a:ea typeface="+mn-ea"/>
                <a:cs typeface="+mn-cs"/>
              </a:rPr>
              <a:t> Agentic AI systems are often described as "black boxes" due to their opaque decision-making processes, making it difficult for compliance teams to justify flagged transactions to regulators or clients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 This lack of transparency is a violation under Article 5 of the EU AI Act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Mitigation:</a:t>
            </a:r>
            <a:r>
              <a:rPr lang="en-US" sz="1200" b="0" i="0" kern="1200" dirty="0">
                <a:solidFill>
                  <a:schemeClr val="tx1"/>
                </a:solidFill>
                <a:effectLst/>
                <a:latin typeface="+mn-lt"/>
                <a:ea typeface="+mn-ea"/>
                <a:cs typeface="+mn-cs"/>
              </a:rPr>
              <a:t> Adopting Explainable AI (XAI) frameworks that "provide clear and understandable rationales for AI-driven decisions"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 This helps by showing "step-by-step reasoning" and providing clear references to source materials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 Robust documentation practices detailing model training and decision rationales are also crucial (F5, Interview with Clara </a:t>
            </a:r>
            <a:r>
              <a:rPr lang="en-US" sz="1200" b="0" i="0" kern="1200" dirty="0" err="1">
                <a:solidFill>
                  <a:schemeClr val="tx1"/>
                </a:solidFill>
                <a:effectLst/>
                <a:latin typeface="+mn-lt"/>
                <a:ea typeface="+mn-ea"/>
                <a:cs typeface="+mn-cs"/>
              </a:rPr>
              <a:t>Durodié</a:t>
            </a:r>
            <a:r>
              <a:rPr lang="en-US" sz="1200" b="0" i="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3.3 Data Privacy and Security</a:t>
            </a:r>
          </a:p>
          <a:p>
            <a:r>
              <a:rPr lang="en-US" sz="1200" b="1" i="0" kern="1200" dirty="0">
                <a:solidFill>
                  <a:schemeClr val="tx1"/>
                </a:solidFill>
                <a:effectLst/>
                <a:latin typeface="+mn-lt"/>
                <a:ea typeface="+mn-ea"/>
                <a:cs typeface="+mn-cs"/>
              </a:rPr>
              <a:t>Issue:</a:t>
            </a:r>
            <a:r>
              <a:rPr lang="en-US" sz="1200" b="0" i="0" kern="1200" dirty="0">
                <a:solidFill>
                  <a:schemeClr val="tx1"/>
                </a:solidFill>
                <a:effectLst/>
                <a:latin typeface="+mn-lt"/>
                <a:ea typeface="+mn-ea"/>
                <a:cs typeface="+mn-cs"/>
              </a:rPr>
              <a:t> AI systems process vast amounts of sensitive financial data, increasing the risk of data breaches. Compliance with regulations like GDPR and CCPA is non-negotiable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 Breaches involving 50 million or more records exceeded an average cost of $300 million in 2023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 There are also concerns about "weakened human oversight" leading to security vulnerabilities.</a:t>
            </a:r>
          </a:p>
          <a:p>
            <a:r>
              <a:rPr lang="en-US" sz="1200" b="1" i="0" kern="1200" dirty="0">
                <a:solidFill>
                  <a:schemeClr val="tx1"/>
                </a:solidFill>
                <a:effectLst/>
                <a:latin typeface="+mn-lt"/>
                <a:ea typeface="+mn-ea"/>
                <a:cs typeface="+mn-cs"/>
              </a:rPr>
              <a:t>Mitigation:</a:t>
            </a:r>
            <a:r>
              <a:rPr lang="en-US" sz="1200" b="0" i="0" kern="1200" dirty="0">
                <a:solidFill>
                  <a:schemeClr val="tx1"/>
                </a:solidFill>
                <a:effectLst/>
                <a:latin typeface="+mn-lt"/>
                <a:ea typeface="+mn-ea"/>
                <a:cs typeface="+mn-cs"/>
              </a:rPr>
              <a:t> Implementing robust security measures such as encryption, access controls, and anonymization techniques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 F5, Interview with Panos </a:t>
            </a:r>
            <a:r>
              <a:rPr lang="en-US" sz="1200" b="0" i="0" kern="1200" dirty="0" err="1">
                <a:solidFill>
                  <a:schemeClr val="tx1"/>
                </a:solidFill>
                <a:effectLst/>
                <a:latin typeface="+mn-lt"/>
                <a:ea typeface="+mn-ea"/>
                <a:cs typeface="+mn-cs"/>
              </a:rPr>
              <a:t>Leledakis</a:t>
            </a:r>
            <a:r>
              <a:rPr lang="en-US" sz="1200" b="0" i="0" kern="1200" dirty="0">
                <a:solidFill>
                  <a:schemeClr val="tx1"/>
                </a:solidFill>
                <a:effectLst/>
                <a:latin typeface="+mn-lt"/>
                <a:ea typeface="+mn-ea"/>
                <a:cs typeface="+mn-cs"/>
              </a:rPr>
              <a:t>). A "Zero Trust Architecture" ensures no one is trusted by default and systems detect unusual behaviors (F5, Interview with Panos </a:t>
            </a:r>
            <a:r>
              <a:rPr lang="en-US" sz="1200" b="0" i="0" kern="1200" dirty="0" err="1">
                <a:solidFill>
                  <a:schemeClr val="tx1"/>
                </a:solidFill>
                <a:effectLst/>
                <a:latin typeface="+mn-lt"/>
                <a:ea typeface="+mn-ea"/>
                <a:cs typeface="+mn-cs"/>
              </a:rPr>
              <a:t>Leledakis</a:t>
            </a:r>
            <a:r>
              <a:rPr lang="en-US" sz="1200" b="0" i="0" kern="1200" dirty="0">
                <a:solidFill>
                  <a:schemeClr val="tx1"/>
                </a:solidFill>
                <a:effectLst/>
                <a:latin typeface="+mn-lt"/>
                <a:ea typeface="+mn-ea"/>
                <a:cs typeface="+mn-cs"/>
              </a:rPr>
              <a:t>). Data minimization (collecting only necessary data) and separating highly sensitive data from centralization are also important (F5, Interview with Panos </a:t>
            </a:r>
            <a:r>
              <a:rPr lang="en-US" sz="1200" b="0" i="0" kern="1200" dirty="0" err="1">
                <a:solidFill>
                  <a:schemeClr val="tx1"/>
                </a:solidFill>
                <a:effectLst/>
                <a:latin typeface="+mn-lt"/>
                <a:ea typeface="+mn-ea"/>
                <a:cs typeface="+mn-cs"/>
              </a:rPr>
              <a:t>Leledakis</a:t>
            </a:r>
            <a:r>
              <a:rPr lang="en-US" sz="1200" b="0" i="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3.4 Accountability and Human Oversight</a:t>
            </a:r>
          </a:p>
          <a:p>
            <a:r>
              <a:rPr lang="en-US" sz="1200" b="1" i="0" kern="1200" dirty="0">
                <a:solidFill>
                  <a:schemeClr val="tx1"/>
                </a:solidFill>
                <a:effectLst/>
                <a:latin typeface="+mn-lt"/>
                <a:ea typeface="+mn-ea"/>
                <a:cs typeface="+mn-cs"/>
              </a:rPr>
              <a:t>Issue:</a:t>
            </a:r>
            <a:r>
              <a:rPr lang="en-US" sz="1200" b="0" i="0" kern="1200" dirty="0">
                <a:solidFill>
                  <a:schemeClr val="tx1"/>
                </a:solidFill>
                <a:effectLst/>
                <a:latin typeface="+mn-lt"/>
                <a:ea typeface="+mn-ea"/>
                <a:cs typeface="+mn-cs"/>
              </a:rPr>
              <a:t> Determining liability for errors (e.g., wrongly flagging legitimate transactions or missing fraudulent ones) becomes a challenge when Agentic AI makes autonomous decisions, leading to legal and reputational risks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 For example, a U.S.-based bank faced backlash when its AI mistakenly froze thousands of legitimate accounts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 There's a risk of "reward hacking," where agents exploit loopholes in the reward system.</a:t>
            </a:r>
          </a:p>
          <a:p>
            <a:r>
              <a:rPr lang="en-US" sz="1200" b="1" i="0" kern="1200" dirty="0">
                <a:solidFill>
                  <a:schemeClr val="tx1"/>
                </a:solidFill>
                <a:effectLst/>
                <a:latin typeface="+mn-lt"/>
                <a:ea typeface="+mn-ea"/>
                <a:cs typeface="+mn-cs"/>
              </a:rPr>
              <a:t>Mitigation:</a:t>
            </a:r>
            <a:r>
              <a:rPr lang="en-US" sz="1200" b="0" i="0" kern="1200" dirty="0">
                <a:solidFill>
                  <a:schemeClr val="tx1"/>
                </a:solidFill>
                <a:effectLst/>
                <a:latin typeface="+mn-lt"/>
                <a:ea typeface="+mn-ea"/>
                <a:cs typeface="+mn-cs"/>
              </a:rPr>
              <a:t> Defining clear roles and responsibilities, implementing governance structures, and conducting regular audits are vital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 "Human oversight remains indispensable—particularly in high-stakes scenarios such as credit approvals and risk assessments—ensuring that AI complements, rather than replaces, expert judgment" (F5, Interview with Clara </a:t>
            </a:r>
            <a:r>
              <a:rPr lang="en-US" sz="1200" b="0" i="0" kern="1200" dirty="0" err="1">
                <a:solidFill>
                  <a:schemeClr val="tx1"/>
                </a:solidFill>
                <a:effectLst/>
                <a:latin typeface="+mn-lt"/>
                <a:ea typeface="+mn-ea"/>
                <a:cs typeface="+mn-cs"/>
              </a:rPr>
              <a:t>Durodié</a:t>
            </a:r>
            <a:r>
              <a:rPr lang="en-US" sz="1200" b="0" i="0" kern="1200" dirty="0">
                <a:solidFill>
                  <a:schemeClr val="tx1"/>
                </a:solidFill>
                <a:effectLst/>
                <a:latin typeface="+mn-lt"/>
                <a:ea typeface="+mn-ea"/>
                <a:cs typeface="+mn-cs"/>
              </a:rPr>
              <a:t>). Automated monitoring tools and periodic human audits ensure ethical operation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4330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593BA-CEA1-E0C3-C4C4-4120D5722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4A2F3-5C8E-E3CB-AAC7-19EC858C4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51517D-E09D-9699-5ABB-5F7001B3D9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67F51F-23F7-5E3F-8574-FBBFDDB3C6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767DB3-E7B8-470D-B721-1B5470B820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4395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3.5 Broader Concerns and Challenges</a:t>
            </a:r>
          </a:p>
          <a:p>
            <a:r>
              <a:rPr lang="en-US" sz="1200" b="1" i="0" kern="1200" dirty="0">
                <a:solidFill>
                  <a:schemeClr val="tx1"/>
                </a:solidFill>
                <a:effectLst/>
                <a:latin typeface="+mn-lt"/>
                <a:ea typeface="+mn-ea"/>
                <a:cs typeface="+mn-cs"/>
              </a:rPr>
              <a:t>Job Displacement:</a:t>
            </a:r>
            <a:r>
              <a:rPr lang="en-US" sz="1200" b="0" i="0" kern="1200" dirty="0">
                <a:solidFill>
                  <a:schemeClr val="tx1"/>
                </a:solidFill>
                <a:effectLst/>
                <a:latin typeface="+mn-lt"/>
                <a:ea typeface="+mn-ea"/>
                <a:cs typeface="+mn-cs"/>
              </a:rPr>
              <a:t> While Agentic AI is expected to automate 85 million jobs, it is also predicted to create 95 million new roles focused on managing AI systems (F5, Interview with Panos </a:t>
            </a:r>
            <a:r>
              <a:rPr lang="en-US" sz="1200" b="0" i="0" kern="1200" dirty="0" err="1">
                <a:solidFill>
                  <a:schemeClr val="tx1"/>
                </a:solidFill>
                <a:effectLst/>
                <a:latin typeface="+mn-lt"/>
                <a:ea typeface="+mn-ea"/>
                <a:cs typeface="+mn-cs"/>
              </a:rPr>
              <a:t>Leledakis</a:t>
            </a:r>
            <a:r>
              <a:rPr lang="en-US" sz="1200" b="0" i="0" kern="1200" dirty="0">
                <a:solidFill>
                  <a:schemeClr val="tx1"/>
                </a:solidFill>
                <a:effectLst/>
                <a:latin typeface="+mn-lt"/>
                <a:ea typeface="+mn-ea"/>
                <a:cs typeface="+mn-cs"/>
              </a:rPr>
              <a:t>). However, some sources highlight "problems with underemployment" and "job displacement".</a:t>
            </a:r>
          </a:p>
          <a:p>
            <a:r>
              <a:rPr lang="en-US" sz="1200" b="1" i="0" kern="1200" dirty="0">
                <a:solidFill>
                  <a:schemeClr val="tx1"/>
                </a:solidFill>
                <a:effectLst/>
                <a:latin typeface="+mn-lt"/>
                <a:ea typeface="+mn-ea"/>
                <a:cs typeface="+mn-cs"/>
              </a:rPr>
              <a:t>Cultural Resistance &amp; Training:</a:t>
            </a:r>
            <a:r>
              <a:rPr lang="en-US" sz="1200" b="0" i="0" kern="1200" dirty="0">
                <a:solidFill>
                  <a:schemeClr val="tx1"/>
                </a:solidFill>
                <a:effectLst/>
                <a:latin typeface="+mn-lt"/>
                <a:ea typeface="+mn-ea"/>
                <a:cs typeface="+mn-cs"/>
              </a:rPr>
              <a:t> Many leaders fear AI will replace human jobs, and employees often don't understand AI's potential. Continuous learning and upskilling are crucial (F5, Interview with Panos </a:t>
            </a:r>
            <a:r>
              <a:rPr lang="en-US" sz="1200" b="0" i="0" kern="1200" dirty="0" err="1">
                <a:solidFill>
                  <a:schemeClr val="tx1"/>
                </a:solidFill>
                <a:effectLst/>
                <a:latin typeface="+mn-lt"/>
                <a:ea typeface="+mn-ea"/>
                <a:cs typeface="+mn-cs"/>
              </a:rPr>
              <a:t>Leledakis</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Data Quality and Readiness:</a:t>
            </a:r>
            <a:r>
              <a:rPr lang="en-US" sz="1200" b="0" i="0" kern="1200" dirty="0">
                <a:solidFill>
                  <a:schemeClr val="tx1"/>
                </a:solidFill>
                <a:effectLst/>
                <a:latin typeface="+mn-lt"/>
                <a:ea typeface="+mn-ea"/>
                <a:cs typeface="+mn-cs"/>
              </a:rPr>
              <a:t> AI requires clean, structured, and up-to-date data. "Poor data leads to poor insights" (F5, Interview with Bernard Marr). This often requires "years of cross-company efforts to standardize what is variously called data dictionaries, data taxonomies or analytical frameworks" (F5, Bryan Lapidus).</a:t>
            </a:r>
          </a:p>
          <a:p>
            <a:r>
              <a:rPr lang="en-US" sz="1200" b="1" i="0" kern="1200" dirty="0">
                <a:solidFill>
                  <a:schemeClr val="tx1"/>
                </a:solidFill>
                <a:effectLst/>
                <a:latin typeface="+mn-lt"/>
                <a:ea typeface="+mn-ea"/>
                <a:cs typeface="+mn-cs"/>
              </a:rPr>
              <a:t>Regulatory Compliance Uncertainties:</a:t>
            </a:r>
            <a:r>
              <a:rPr lang="en-US" sz="1200" b="0" i="0" kern="1200" dirty="0">
                <a:solidFill>
                  <a:schemeClr val="tx1"/>
                </a:solidFill>
                <a:effectLst/>
                <a:latin typeface="+mn-lt"/>
                <a:ea typeface="+mn-ea"/>
                <a:cs typeface="+mn-cs"/>
              </a:rPr>
              <a:t> The regulatory landscape for AI is still evolving, demanding rigorous oversight, especially for tools influencing credit decisions and risk assessments (F5).</a:t>
            </a:r>
          </a:p>
          <a:p>
            <a:r>
              <a:rPr lang="en-US" sz="1200" b="1" i="0" kern="1200" dirty="0">
                <a:solidFill>
                  <a:schemeClr val="tx1"/>
                </a:solidFill>
                <a:effectLst/>
                <a:latin typeface="+mn-lt"/>
                <a:ea typeface="+mn-ea"/>
                <a:cs typeface="+mn-cs"/>
              </a:rPr>
              <a:t>Technical Challenges:</a:t>
            </a:r>
            <a:r>
              <a:rPr lang="en-US" sz="1200" b="0" i="0" kern="1200" dirty="0">
                <a:solidFill>
                  <a:schemeClr val="tx1"/>
                </a:solidFill>
                <a:effectLst/>
                <a:latin typeface="+mn-lt"/>
                <a:ea typeface="+mn-ea"/>
                <a:cs typeface="+mn-cs"/>
              </a:rPr>
              <a:t> Legacy system integration, inconsistent siloed systems, and the need for specialized AI/ML expertise for custom development (F5, Interview with Jim Marous; F5, Interview with Paul Lasserre). Agents can also get "stuck in infinite loops".</a:t>
            </a:r>
          </a:p>
          <a:p>
            <a:r>
              <a:rPr lang="en-US" sz="1200" b="1" i="0" kern="1200" dirty="0">
                <a:solidFill>
                  <a:schemeClr val="tx1"/>
                </a:solidFill>
                <a:effectLst/>
                <a:latin typeface="+mn-lt"/>
                <a:ea typeface="+mn-ea"/>
                <a:cs typeface="+mn-cs"/>
              </a:rPr>
              <a:t>User Manipulation and Misinformation:</a:t>
            </a:r>
            <a:r>
              <a:rPr lang="en-US" sz="1200" b="0" i="0" kern="1200" dirty="0">
                <a:solidFill>
                  <a:schemeClr val="tx1"/>
                </a:solidFill>
                <a:effectLst/>
                <a:latin typeface="+mn-lt"/>
                <a:ea typeface="+mn-ea"/>
                <a:cs typeface="+mn-cs"/>
              </a:rPr>
              <a:t> Concerns exist about AI agents becoming "manipulation engines" and contributing to misinformation or </a:t>
            </a:r>
            <a:r>
              <a:rPr lang="en-US" sz="1200" b="0" i="0" kern="1200" dirty="0" err="1">
                <a:solidFill>
                  <a:schemeClr val="tx1"/>
                </a:solidFill>
                <a:effectLst/>
                <a:latin typeface="+mn-lt"/>
                <a:ea typeface="+mn-ea"/>
                <a:cs typeface="+mn-cs"/>
              </a:rPr>
              <a:t>malinformation</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Cost and Energy Usage:</a:t>
            </a:r>
            <a:r>
              <a:rPr lang="en-US" sz="1200" b="0" i="0" kern="1200" dirty="0">
                <a:solidFill>
                  <a:schemeClr val="tx1"/>
                </a:solidFill>
                <a:effectLst/>
                <a:latin typeface="+mn-lt"/>
                <a:ea typeface="+mn-ea"/>
                <a:cs typeface="+mn-cs"/>
              </a:rPr>
              <a:t> AI agents can be expensive and have a "negative impact on internet traffic" and potentially the environment due to high energy usage.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0768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Key Strategies for Ethical and Successful Implementation</a:t>
            </a:r>
          </a:p>
          <a:p>
            <a:r>
              <a:rPr lang="en-US" sz="1200" b="0" kern="1200" dirty="0">
                <a:solidFill>
                  <a:schemeClr val="tx1"/>
                </a:solidFill>
                <a:effectLst/>
                <a:latin typeface="+mn-lt"/>
                <a:ea typeface="+mn-ea"/>
                <a:cs typeface="+mn-cs"/>
              </a:rPr>
              <a:t>4.1 Robust Data Strategy</a:t>
            </a:r>
          </a:p>
          <a:p>
            <a:r>
              <a:rPr lang="en-US" sz="1200" b="1" i="0" kern="1200" dirty="0">
                <a:solidFill>
                  <a:schemeClr val="tx1"/>
                </a:solidFill>
                <a:effectLst/>
                <a:latin typeface="+mn-lt"/>
                <a:ea typeface="+mn-ea"/>
                <a:cs typeface="+mn-cs"/>
              </a:rPr>
              <a:t>Prioritize High-Quality Data:</a:t>
            </a:r>
            <a:r>
              <a:rPr lang="en-US" sz="1200" b="0" i="0" kern="1200" dirty="0">
                <a:solidFill>
                  <a:schemeClr val="tx1"/>
                </a:solidFill>
                <a:effectLst/>
                <a:latin typeface="+mn-lt"/>
                <a:ea typeface="+mn-ea"/>
                <a:cs typeface="+mn-cs"/>
              </a:rPr>
              <a:t> Focus on "clean, structured, and up-to-date datasets" that are relevant to the AI's purpose (F5, Interview with Clara </a:t>
            </a:r>
            <a:r>
              <a:rPr lang="en-US" sz="1200" b="0" i="0" kern="1200" dirty="0" err="1">
                <a:solidFill>
                  <a:schemeClr val="tx1"/>
                </a:solidFill>
                <a:effectLst/>
                <a:latin typeface="+mn-lt"/>
                <a:ea typeface="+mn-ea"/>
                <a:cs typeface="+mn-cs"/>
              </a:rPr>
              <a:t>Durodié</a:t>
            </a:r>
            <a:r>
              <a:rPr lang="en-US" sz="1200" b="0" i="0" kern="1200" dirty="0">
                <a:solidFill>
                  <a:schemeClr val="tx1"/>
                </a:solidFill>
                <a:effectLst/>
                <a:latin typeface="+mn-lt"/>
                <a:ea typeface="+mn-ea"/>
                <a:cs typeface="+mn-cs"/>
              </a:rPr>
              <a:t>). Proprietary data is a "competitive differentiator" (F5, Interview with Bernard Marr).</a:t>
            </a:r>
          </a:p>
          <a:p>
            <a:r>
              <a:rPr lang="en-US" sz="1200" b="1" i="0" kern="1200" dirty="0">
                <a:solidFill>
                  <a:schemeClr val="tx1"/>
                </a:solidFill>
                <a:effectLst/>
                <a:latin typeface="+mn-lt"/>
                <a:ea typeface="+mn-ea"/>
                <a:cs typeface="+mn-cs"/>
              </a:rPr>
              <a:t>Data Governance &amp; Quality Control:</a:t>
            </a:r>
            <a:r>
              <a:rPr lang="en-US" sz="1200" b="0" i="0" kern="1200" dirty="0">
                <a:solidFill>
                  <a:schemeClr val="tx1"/>
                </a:solidFill>
                <a:effectLst/>
                <a:latin typeface="+mn-lt"/>
                <a:ea typeface="+mn-ea"/>
                <a:cs typeface="+mn-cs"/>
              </a:rPr>
              <a:t> Establish clear protocols for data collection, storage, and management. Implement automated validation tools and appoint data stewards (F5, Interview with Bernard Marr).</a:t>
            </a:r>
          </a:p>
          <a:p>
            <a:r>
              <a:rPr lang="en-US" sz="1200" b="1" i="0" kern="1200" dirty="0">
                <a:solidFill>
                  <a:schemeClr val="tx1"/>
                </a:solidFill>
                <a:effectLst/>
                <a:latin typeface="+mn-lt"/>
                <a:ea typeface="+mn-ea"/>
                <a:cs typeface="+mn-cs"/>
              </a:rPr>
              <a:t>Data Democratization with Security:</a:t>
            </a:r>
            <a:r>
              <a:rPr lang="en-US" sz="1200" b="0" i="0" kern="1200" dirty="0">
                <a:solidFill>
                  <a:schemeClr val="tx1"/>
                </a:solidFill>
                <a:effectLst/>
                <a:latin typeface="+mn-lt"/>
                <a:ea typeface="+mn-ea"/>
                <a:cs typeface="+mn-cs"/>
              </a:rPr>
              <a:t> Balance accessibility with robust security measures like role-based access controls (F5, Interview with Bernard Marr).</a:t>
            </a:r>
          </a:p>
          <a:p>
            <a:r>
              <a:rPr lang="en-US" sz="1200" b="1" i="0" kern="1200" dirty="0">
                <a:solidFill>
                  <a:schemeClr val="tx1"/>
                </a:solidFill>
                <a:effectLst/>
                <a:latin typeface="+mn-lt"/>
                <a:ea typeface="+mn-ea"/>
                <a:cs typeface="+mn-cs"/>
              </a:rPr>
              <a:t>Ethical Sourcing &amp; Bias Mitigation:</a:t>
            </a:r>
            <a:r>
              <a:rPr lang="en-US" sz="1200" b="0" i="0" kern="1200" dirty="0">
                <a:solidFill>
                  <a:schemeClr val="tx1"/>
                </a:solidFill>
                <a:effectLst/>
                <a:latin typeface="+mn-lt"/>
                <a:ea typeface="+mn-ea"/>
                <a:cs typeface="+mn-cs"/>
              </a:rPr>
              <a:t> Ensure datasets are representative and compliant with regulations, actively mitigating biases (F5, Interview with Panos </a:t>
            </a:r>
            <a:r>
              <a:rPr lang="en-US" sz="1200" b="0" i="0" kern="1200" dirty="0" err="1">
                <a:solidFill>
                  <a:schemeClr val="tx1"/>
                </a:solidFill>
                <a:effectLst/>
                <a:latin typeface="+mn-lt"/>
                <a:ea typeface="+mn-ea"/>
                <a:cs typeface="+mn-cs"/>
              </a:rPr>
              <a:t>Leledakis</a:t>
            </a:r>
            <a:r>
              <a:rPr lang="en-US" sz="1200" b="0" i="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4.2 Comprehensive Governance Frameworks</a:t>
            </a:r>
          </a:p>
          <a:p>
            <a:r>
              <a:rPr lang="en-US" sz="1200" b="1" i="0" kern="1200" dirty="0">
                <a:solidFill>
                  <a:schemeClr val="tx1"/>
                </a:solidFill>
                <a:effectLst/>
                <a:latin typeface="+mn-lt"/>
                <a:ea typeface="+mn-ea"/>
                <a:cs typeface="+mn-cs"/>
              </a:rPr>
              <a:t>Ethical AI Roadmap:</a:t>
            </a:r>
            <a:r>
              <a:rPr lang="en-US" sz="1200" b="0" i="0" kern="1200" dirty="0">
                <a:solidFill>
                  <a:schemeClr val="tx1"/>
                </a:solidFill>
                <a:effectLst/>
                <a:latin typeface="+mn-lt"/>
                <a:ea typeface="+mn-ea"/>
                <a:cs typeface="+mn-cs"/>
              </a:rPr>
              <a:t> Embed ethics into every stage of the AI lifecycle, from data collection to deployment and monitoring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Clear Policies &amp; Accountability:</a:t>
            </a:r>
            <a:r>
              <a:rPr lang="en-US" sz="1200" b="0" i="0" kern="1200" dirty="0">
                <a:solidFill>
                  <a:schemeClr val="tx1"/>
                </a:solidFill>
                <a:effectLst/>
                <a:latin typeface="+mn-lt"/>
                <a:ea typeface="+mn-ea"/>
                <a:cs typeface="+mn-cs"/>
              </a:rPr>
              <a:t> Define policies, accountability mechanisms, and transparency guidelines with regular reviews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 Establish an "AI governance board" and multi-functional committees with technical, legal, and business experts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 F5, Interview with Panos </a:t>
            </a:r>
            <a:r>
              <a:rPr lang="en-US" sz="1200" b="0" i="0" kern="1200" dirty="0" err="1">
                <a:solidFill>
                  <a:schemeClr val="tx1"/>
                </a:solidFill>
                <a:effectLst/>
                <a:latin typeface="+mn-lt"/>
                <a:ea typeface="+mn-ea"/>
                <a:cs typeface="+mn-cs"/>
              </a:rPr>
              <a:t>Leledakis</a:t>
            </a:r>
            <a:r>
              <a:rPr lang="en-US" sz="1200" b="0" i="0" kern="1200" dirty="0">
                <a:solidFill>
                  <a:schemeClr val="tx1"/>
                </a:solidFill>
                <a:effectLst/>
                <a:latin typeface="+mn-lt"/>
                <a:ea typeface="+mn-ea"/>
                <a:cs typeface="+mn-cs"/>
              </a:rPr>
              <a:t>; F5, Bryan Lapidus).</a:t>
            </a:r>
          </a:p>
          <a:p>
            <a:r>
              <a:rPr lang="en-US" sz="1200" b="1" i="0" kern="1200" dirty="0">
                <a:solidFill>
                  <a:schemeClr val="tx1"/>
                </a:solidFill>
                <a:effectLst/>
                <a:latin typeface="+mn-lt"/>
                <a:ea typeface="+mn-ea"/>
                <a:cs typeface="+mn-cs"/>
              </a:rPr>
              <a:t>Regulatory Sandboxes:</a:t>
            </a:r>
            <a:r>
              <a:rPr lang="en-US" sz="1200" b="0" i="0" kern="1200" dirty="0">
                <a:solidFill>
                  <a:schemeClr val="tx1"/>
                </a:solidFill>
                <a:effectLst/>
                <a:latin typeface="+mn-lt"/>
                <a:ea typeface="+mn-ea"/>
                <a:cs typeface="+mn-cs"/>
              </a:rPr>
              <a:t> Experiment with innovative AI solutions in controlled environments to ensure compliance and gather feedback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Continuous Monitoring &amp; Auditing:</a:t>
            </a:r>
            <a:r>
              <a:rPr lang="en-US" sz="1200" b="0" i="0" kern="1200" dirty="0">
                <a:solidFill>
                  <a:schemeClr val="tx1"/>
                </a:solidFill>
                <a:effectLst/>
                <a:latin typeface="+mn-lt"/>
                <a:ea typeface="+mn-ea"/>
                <a:cs typeface="+mn-cs"/>
              </a:rPr>
              <a:t> Identify and address issues related to bias, fairness, and data privacy through automated tools and periodic human audits (</a:t>
            </a:r>
            <a:r>
              <a:rPr lang="en-US" sz="1200" b="0" i="0" kern="1200" dirty="0" err="1">
                <a:solidFill>
                  <a:schemeClr val="tx1"/>
                </a:solidFill>
                <a:effectLst/>
                <a:latin typeface="+mn-lt"/>
                <a:ea typeface="+mn-ea"/>
                <a:cs typeface="+mn-cs"/>
              </a:rPr>
              <a:t>Lucinity</a:t>
            </a:r>
            <a:r>
              <a:rPr lang="en-US" sz="1200" b="0" i="0" kern="1200" dirty="0">
                <a:solidFill>
                  <a:schemeClr val="tx1"/>
                </a:solidFill>
                <a:effectLst/>
                <a:latin typeface="+mn-lt"/>
                <a:ea typeface="+mn-ea"/>
                <a:cs typeface="+mn-cs"/>
              </a:rPr>
              <a:t>). This includes "adversarial testing and anomaly detection" (F5, Interview with Panos </a:t>
            </a:r>
            <a:r>
              <a:rPr lang="en-US" sz="1200" b="0" i="0" kern="1200" dirty="0" err="1">
                <a:solidFill>
                  <a:schemeClr val="tx1"/>
                </a:solidFill>
                <a:effectLst/>
                <a:latin typeface="+mn-lt"/>
                <a:ea typeface="+mn-ea"/>
                <a:cs typeface="+mn-cs"/>
              </a:rPr>
              <a:t>Leledakis</a:t>
            </a:r>
            <a:r>
              <a:rPr lang="en-US" sz="1200" b="0" i="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4.3 Human-AI Collaboration and Upskilling</a:t>
            </a:r>
          </a:p>
          <a:p>
            <a:r>
              <a:rPr lang="en-US" sz="1200" b="1" i="0" kern="1200" dirty="0">
                <a:solidFill>
                  <a:schemeClr val="tx1"/>
                </a:solidFill>
                <a:effectLst/>
                <a:latin typeface="+mn-lt"/>
                <a:ea typeface="+mn-ea"/>
                <a:cs typeface="+mn-cs"/>
              </a:rPr>
              <a:t>Augmentation, Not Replacement:</a:t>
            </a:r>
            <a:r>
              <a:rPr lang="en-US" sz="1200" b="0" i="0" kern="1200" dirty="0">
                <a:solidFill>
                  <a:schemeClr val="tx1"/>
                </a:solidFill>
                <a:effectLst/>
                <a:latin typeface="+mn-lt"/>
                <a:ea typeface="+mn-ea"/>
                <a:cs typeface="+mn-cs"/>
              </a:rPr>
              <a:t> Emphasize that AI will augment human roles, not replace them. Financial advisors will evolve into "relationship-centered strategic partners" (F5, Interview with Jim Marous).</a:t>
            </a:r>
          </a:p>
          <a:p>
            <a:r>
              <a:rPr lang="en-US" sz="1200" b="1" i="0" kern="1200" dirty="0">
                <a:solidFill>
                  <a:schemeClr val="tx1"/>
                </a:solidFill>
                <a:effectLst/>
                <a:latin typeface="+mn-lt"/>
                <a:ea typeface="+mn-ea"/>
                <a:cs typeface="+mn-cs"/>
              </a:rPr>
              <a:t>Training &amp; Education:</a:t>
            </a:r>
            <a:r>
              <a:rPr lang="en-US" sz="1200" b="0" i="0" kern="1200" dirty="0">
                <a:solidFill>
                  <a:schemeClr val="tx1"/>
                </a:solidFill>
                <a:effectLst/>
                <a:latin typeface="+mn-lt"/>
                <a:ea typeface="+mn-ea"/>
                <a:cs typeface="+mn-cs"/>
              </a:rPr>
              <a:t> Provide continuous learning and upskilling on data ethics, privacy, cybersecurity, and how to effectively use AI tools (F5, Interview with Panos </a:t>
            </a:r>
            <a:r>
              <a:rPr lang="en-US" sz="1200" b="0" i="0" kern="1200" dirty="0" err="1">
                <a:solidFill>
                  <a:schemeClr val="tx1"/>
                </a:solidFill>
                <a:effectLst/>
                <a:latin typeface="+mn-lt"/>
                <a:ea typeface="+mn-ea"/>
                <a:cs typeface="+mn-cs"/>
              </a:rPr>
              <a:t>Leledakis</a:t>
            </a:r>
            <a:r>
              <a:rPr lang="en-US" sz="1200" b="0" i="0" kern="1200" dirty="0">
                <a:solidFill>
                  <a:schemeClr val="tx1"/>
                </a:solidFill>
                <a:effectLst/>
                <a:latin typeface="+mn-lt"/>
                <a:ea typeface="+mn-ea"/>
                <a:cs typeface="+mn-cs"/>
              </a:rPr>
              <a:t>; F5, Bryan Lapidus). Developing a "core group of enthusiasts" can accelerate adoption (F5, Bryan Lapidus).</a:t>
            </a:r>
          </a:p>
          <a:p>
            <a:r>
              <a:rPr lang="en-US" sz="1200" b="1" i="0" kern="1200" dirty="0">
                <a:solidFill>
                  <a:schemeClr val="tx1"/>
                </a:solidFill>
                <a:effectLst/>
                <a:latin typeface="+mn-lt"/>
                <a:ea typeface="+mn-ea"/>
                <a:cs typeface="+mn-cs"/>
              </a:rPr>
              <a:t>Problem-Solving Focus:</a:t>
            </a:r>
            <a:r>
              <a:rPr lang="en-US" sz="1200" b="0" i="0" kern="1200" dirty="0">
                <a:solidFill>
                  <a:schemeClr val="tx1"/>
                </a:solidFill>
                <a:effectLst/>
                <a:latin typeface="+mn-lt"/>
                <a:ea typeface="+mn-ea"/>
                <a:cs typeface="+mn-cs"/>
              </a:rPr>
              <a:t> Encourage employees to use AI to "resolve the pain points in their work" (F5, Bryan Lapidus).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3739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Copyright </a:t>
            </a:r>
            <a:r>
              <a:rPr lang="en-US" b="1"/>
              <a:t>PresentationGO.com</a:t>
            </a:r>
            <a:r>
              <a:rPr lang="en-US"/>
              <a:t> – Free Templates &amp; Infographics for PowerPoint and Google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8327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2962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 Tax Saver and Money Planner, B: Future Saver, C: Nobody checks all four plans together, D: The helpers have no orchestration, planning, feedback, or memory.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5987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9E7E3-9D00-249C-932D-07E9862FBA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D4737-954B-51F1-7340-22E3CAC59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C2D819-CEFC-96E9-2FFA-CAA9E738A6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 False, they run in separate silos. , B: False, there is no feedback loop, C: False, no unified risk-aggregation step, D: False, Each delivers their own report. </a:t>
            </a:r>
          </a:p>
        </p:txBody>
      </p:sp>
      <p:sp>
        <p:nvSpPr>
          <p:cNvPr id="4" name="Slide Number Placeholder 3">
            <a:extLst>
              <a:ext uri="{FF2B5EF4-FFF2-40B4-BE49-F238E27FC236}">
                <a16:creationId xmlns:a16="http://schemas.microsoft.com/office/drawing/2014/main" id="{BE8C339B-03B4-3F70-A313-48EFEBF858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190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4779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6449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1BCC0-2C4A-BC2F-A121-3A27A5EB9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755B0-ECC8-8874-F4E0-6B43D2E3D79F}"/>
              </a:ext>
            </a:extLst>
          </p:cNvPr>
          <p:cNvSpPr>
            <a:spLocks noGrp="1" noRot="1" noChangeAspect="1"/>
          </p:cNvSpPr>
          <p:nvPr>
            <p:ph type="sldImg"/>
          </p:nvPr>
        </p:nvSpPr>
        <p:spPr>
          <a:xfrm>
            <a:off x="762000" y="647700"/>
            <a:ext cx="5627688" cy="3167063"/>
          </a:xfrm>
        </p:spPr>
      </p:sp>
      <p:sp>
        <p:nvSpPr>
          <p:cNvPr id="3" name="Notes Placeholder 2">
            <a:extLst>
              <a:ext uri="{FF2B5EF4-FFF2-40B4-BE49-F238E27FC236}">
                <a16:creationId xmlns:a16="http://schemas.microsoft.com/office/drawing/2014/main" id="{41A98185-60B0-5A35-618E-E92C1341DA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5BB125-A1C0-2D49-EA61-36950F738F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30616-56B8-4CC7-B197-4FF2A42EF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8213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83287-1CB9-1956-EF42-70B05FCC8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078E0-6290-3844-946A-15B471B18C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00709-B297-AB65-5D9C-3C16E4D8DDF8}"/>
              </a:ext>
            </a:extLst>
          </p:cNvPr>
          <p:cNvSpPr>
            <a:spLocks noGrp="1"/>
          </p:cNvSpPr>
          <p:nvPr>
            <p:ph type="body" idx="1"/>
          </p:nvPr>
        </p:nvSpPr>
        <p:spPr/>
        <p:txBody>
          <a:bodyPr/>
          <a:lstStyle/>
          <a:p>
            <a:pPr marL="0" lvl="0" indent="0">
              <a:buFont typeface="Arial" panose="020B0604020202020204" pitchFamily="34" charset="0"/>
              <a:buNone/>
            </a:pPr>
            <a:endParaRPr lang="en-US">
              <a:effectLst/>
            </a:endParaRPr>
          </a:p>
        </p:txBody>
      </p:sp>
      <p:sp>
        <p:nvSpPr>
          <p:cNvPr id="4" name="Slide Number Placeholder 3">
            <a:extLst>
              <a:ext uri="{FF2B5EF4-FFF2-40B4-BE49-F238E27FC236}">
                <a16:creationId xmlns:a16="http://schemas.microsoft.com/office/drawing/2014/main" id="{1A8C10F2-318E-7459-B417-25187344B3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86F68-8D1C-4D26-951F-D87D18E36C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362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4927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6463A-B44B-D46D-1FEA-52ECDB1D2E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056E0-35A6-031A-0A8D-319D3C4BD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7BB26-A94C-4F0B-472C-8262CFB3C4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E2BF4C-7CDD-1D77-338E-783510B7B4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9714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1FCEF-6408-73AC-6F8C-40D3CA7CB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76104-BEDB-C962-1D5C-6B35D4A0B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DE5E8-E9CC-1DE1-FD56-93B958839244}"/>
              </a:ext>
            </a:extLst>
          </p:cNvPr>
          <p:cNvSpPr>
            <a:spLocks noGrp="1"/>
          </p:cNvSpPr>
          <p:nvPr>
            <p:ph type="body" idx="1"/>
          </p:nvPr>
        </p:nvSpPr>
        <p:spPr/>
        <p:txBody>
          <a:bodyPr/>
          <a:lstStyle/>
          <a:p>
            <a:r>
              <a:rPr lang="en-US"/>
              <a:t>Businesses that diligently implement agentic AI do experience unprecedented efficiency and effectiveness. </a:t>
            </a:r>
            <a:br>
              <a:rPr lang="en-US"/>
            </a:br>
            <a:endParaRPr lang="en-US"/>
          </a:p>
          <a:p>
            <a:r>
              <a:rPr lang="en-US"/>
              <a:t>On average organizations that use AI agents see,</a:t>
            </a:r>
          </a:p>
          <a:p>
            <a:pPr lvl="1"/>
            <a:r>
              <a:rPr lang="en-US"/>
              <a:t>Processes and workflows run 30-90% faster</a:t>
            </a:r>
          </a:p>
          <a:p>
            <a:pPr lvl="1"/>
            <a:r>
              <a:rPr lang="en-US"/>
              <a:t>Cost decrease by 25-40%</a:t>
            </a:r>
          </a:p>
          <a:p>
            <a:pPr lvl="1"/>
            <a:r>
              <a:rPr lang="en-US"/>
              <a:t>Reduced error rates of 30-60%</a:t>
            </a:r>
          </a:p>
          <a:p>
            <a:pPr lvl="1"/>
            <a:r>
              <a:rPr lang="en-US"/>
              <a:t>Sales increase up to 50%</a:t>
            </a:r>
          </a:p>
          <a:p>
            <a:pPr lvl="1"/>
            <a:r>
              <a:rPr lang="en-US"/>
              <a:t>Improve customer satisfaction by 20-40%</a:t>
            </a:r>
          </a:p>
          <a:p>
            <a:endParaRPr lang="en-US"/>
          </a:p>
        </p:txBody>
      </p:sp>
      <p:sp>
        <p:nvSpPr>
          <p:cNvPr id="4" name="Slide Number Placeholder 3">
            <a:extLst>
              <a:ext uri="{FF2B5EF4-FFF2-40B4-BE49-F238E27FC236}">
                <a16:creationId xmlns:a16="http://schemas.microsoft.com/office/drawing/2014/main" id="{F63B8056-56DE-C607-56F5-F97E1D8340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03641-0553-AB47-8E1F-24956B808EC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3365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growth is fueled by tangible, high-impact results across industries:</a:t>
            </a:r>
          </a:p>
          <a:p>
            <a:r>
              <a:rPr lang="en-US" b="1" dirty="0"/>
              <a:t>Efficiency Gains:</a:t>
            </a:r>
            <a:r>
              <a:rPr lang="en-US" dirty="0"/>
              <a:t> Up to </a:t>
            </a:r>
            <a:r>
              <a:rPr lang="en-US" b="1" dirty="0"/>
              <a:t>50%</a:t>
            </a:r>
            <a:r>
              <a:rPr lang="en-US" dirty="0"/>
              <a:t> improvement in customer service, sales, and HR.</a:t>
            </a:r>
          </a:p>
          <a:p>
            <a:r>
              <a:rPr lang="en-US" b="1" dirty="0"/>
              <a:t>Productivity Boost:</a:t>
            </a:r>
            <a:r>
              <a:rPr lang="en-US" dirty="0"/>
              <a:t> </a:t>
            </a:r>
            <a:r>
              <a:rPr lang="en-US" b="1" dirty="0"/>
              <a:t>30-45%</a:t>
            </a:r>
            <a:r>
              <a:rPr lang="en-US" dirty="0"/>
              <a:t> increase in customer care effectiveness.</a:t>
            </a:r>
          </a:p>
          <a:p>
            <a:r>
              <a:rPr lang="en-US" b="1" dirty="0"/>
              <a:t>Exceptional ROI:</a:t>
            </a:r>
            <a:r>
              <a:rPr lang="en-US" dirty="0"/>
              <a:t> </a:t>
            </a:r>
            <a:r>
              <a:rPr lang="en-US" b="1" dirty="0"/>
              <a:t>80%</a:t>
            </a:r>
            <a:r>
              <a:rPr lang="en-US" dirty="0"/>
              <a:t> of marketers report Return on Investment exceeding expectations.</a:t>
            </a:r>
          </a:p>
          <a:p>
            <a:endParaRPr lang="en-US" dirty="0"/>
          </a:p>
        </p:txBody>
      </p:sp>
      <p:sp>
        <p:nvSpPr>
          <p:cNvPr id="4" name="Slide Number Placeholder 3"/>
          <p:cNvSpPr>
            <a:spLocks noGrp="1"/>
          </p:cNvSpPr>
          <p:nvPr>
            <p:ph type="sldNum" sz="quarter" idx="5"/>
          </p:nvPr>
        </p:nvSpPr>
        <p:spPr/>
        <p:txBody>
          <a:bodyPr/>
          <a:lstStyle/>
          <a:p>
            <a:fld id="{E36F2279-E7AF-6C47-AD76-1EED74777C1C}" type="slidenum">
              <a:rPr lang="en-US" smtClean="0"/>
              <a:t>21</a:t>
            </a:fld>
            <a:endParaRPr lang="en-US"/>
          </a:p>
        </p:txBody>
      </p:sp>
    </p:spTree>
    <p:extLst>
      <p:ext uri="{BB962C8B-B14F-4D97-AF65-F5344CB8AC3E}">
        <p14:creationId xmlns:p14="http://schemas.microsoft.com/office/powerpoint/2010/main" val="1153382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8.xml"/><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9.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1.xml"/><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2.xml"/><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xml"/><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5.xml"/><Relationship Id="rId4" Type="http://schemas.openxmlformats.org/officeDocument/2006/relationships/image" Target="../media/image3.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500124"/>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a:t>Click to Edit Master Title Style</a:t>
            </a:r>
          </a:p>
        </p:txBody>
      </p:sp>
      <p:sp>
        <p:nvSpPr>
          <p:cNvPr id="7" name="Text Placeholder 6">
            <a:extLst>
              <a:ext uri="{FF2B5EF4-FFF2-40B4-BE49-F238E27FC236}">
                <a16:creationId xmlns:a16="http://schemas.microsoft.com/office/drawing/2014/main" id="{1ACE1D63-81A5-4C53-82FF-3F747BC19849}"/>
              </a:ext>
            </a:extLst>
          </p:cNvPr>
          <p:cNvSpPr>
            <a:spLocks noGrp="1"/>
          </p:cNvSpPr>
          <p:nvPr>
            <p:ph type="body" sz="quarter" idx="10"/>
          </p:nvPr>
        </p:nvSpPr>
        <p:spPr>
          <a:xfrm>
            <a:off x="384175" y="1231900"/>
            <a:ext cx="11595100" cy="4957763"/>
          </a:xfrm>
          <a:prstGeom prst="rect">
            <a:avLst/>
          </a:prstGeom>
        </p:spPr>
        <p:txBody>
          <a:bodyPr/>
          <a:lstStyle>
            <a:lvl1pPr>
              <a:defRPr>
                <a:latin typeface="Graphik" panose="020B0503030202060203" pitchFamily="34" charset="77"/>
              </a:defRPr>
            </a:lvl1pPr>
            <a:lvl2pPr marL="742937" indent="-285745">
              <a:buFont typeface="Courier New" panose="02070309020205020404" pitchFamily="49" charset="0"/>
              <a:buChar char="o"/>
              <a:defRPr>
                <a:latin typeface="Graphik" panose="020B0503030202060203" pitchFamily="34" charset="77"/>
              </a:defRPr>
            </a:lvl2pPr>
            <a:lvl3pPr>
              <a:defRPr>
                <a:latin typeface="Graphik" panose="020B0503030202060203" pitchFamily="34" charset="77"/>
              </a:defRPr>
            </a:lvl3pPr>
            <a:lvl4pPr>
              <a:defRPr>
                <a:latin typeface="Graphik" panose="020B0503030202060203" pitchFamily="34" charset="77"/>
              </a:defRPr>
            </a:lvl4pPr>
            <a:lvl5pPr marL="2057364" indent="-228596">
              <a:buFont typeface="Wingdings" pitchFamily="2" charset="2"/>
              <a:buChar char="§"/>
              <a:defRPr>
                <a:latin typeface="Graphik" panose="020B050303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4805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622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44A35-1196-E933-E643-C1BEE010DDF7}"/>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09B4D61-4B80-1045-46FA-E6BD24631A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30695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500124"/>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a:t>Click to Edit Master Title Style</a:t>
            </a:r>
          </a:p>
        </p:txBody>
      </p:sp>
      <p:sp>
        <p:nvSpPr>
          <p:cNvPr id="7" name="Text Placeholder 6">
            <a:extLst>
              <a:ext uri="{FF2B5EF4-FFF2-40B4-BE49-F238E27FC236}">
                <a16:creationId xmlns:a16="http://schemas.microsoft.com/office/drawing/2014/main" id="{1ACE1D63-81A5-4C53-82FF-3F747BC19849}"/>
              </a:ext>
            </a:extLst>
          </p:cNvPr>
          <p:cNvSpPr>
            <a:spLocks noGrp="1"/>
          </p:cNvSpPr>
          <p:nvPr>
            <p:ph type="body" sz="quarter" idx="10"/>
          </p:nvPr>
        </p:nvSpPr>
        <p:spPr>
          <a:xfrm>
            <a:off x="384175" y="1231900"/>
            <a:ext cx="11595100" cy="4957763"/>
          </a:xfrm>
          <a:prstGeom prst="rect">
            <a:avLst/>
          </a:prstGeom>
        </p:spPr>
        <p:txBody>
          <a:bodyPr/>
          <a:lstStyle>
            <a:lvl1pPr>
              <a:defRPr>
                <a:latin typeface="Graphik" panose="020B0503030202060203" pitchFamily="34" charset="77"/>
              </a:defRPr>
            </a:lvl1pPr>
            <a:lvl2pPr marL="742937" indent="-285745">
              <a:buFont typeface="Courier New" panose="02070309020205020404" pitchFamily="49" charset="0"/>
              <a:buChar char="o"/>
              <a:defRPr>
                <a:latin typeface="Graphik" panose="020B0503030202060203" pitchFamily="34" charset="77"/>
              </a:defRPr>
            </a:lvl2pPr>
            <a:lvl3pPr>
              <a:defRPr>
                <a:latin typeface="Graphik" panose="020B0503030202060203" pitchFamily="34" charset="77"/>
              </a:defRPr>
            </a:lvl3pPr>
            <a:lvl4pPr>
              <a:defRPr>
                <a:latin typeface="Graphik" panose="020B0503030202060203" pitchFamily="34" charset="77"/>
              </a:defRPr>
            </a:lvl4pPr>
            <a:lvl5pPr marL="2057364" indent="-228596">
              <a:buFont typeface="Wingdings" pitchFamily="2" charset="2"/>
              <a:buChar char="§"/>
              <a:defRPr>
                <a:latin typeface="Graphik" panose="020B050303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792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label with Title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429867"/>
          </a:xfrm>
          <a:prstGeom prst="rect">
            <a:avLst/>
          </a:prstGeom>
        </p:spPr>
        <p:txBody>
          <a:bodyPr vert="horz" wrap="square" lIns="0" tIns="0" rIns="0" bIns="0" anchor="ctr" anchorCtr="0">
            <a:noAutofit/>
          </a:bodyPr>
          <a:lstStyle>
            <a:lvl1pPr marL="0" indent="0">
              <a:lnSpc>
                <a:spcPct val="80000"/>
              </a:lnSpc>
              <a:buFont typeface="Arial" panose="020B0604020202020204" pitchFamily="34" charset="0"/>
              <a:buNone/>
              <a:defRPr lang="en-US" sz="2800" b="1" i="0" kern="1200" dirty="0">
                <a:solidFill>
                  <a:srgbClr val="008555"/>
                </a:solidFill>
                <a:latin typeface="Trebuchet MS"/>
                <a:ea typeface="+mj-ea"/>
                <a:cs typeface="Arial"/>
              </a:defRPr>
            </a:lvl1pPr>
          </a:lstStyle>
          <a:p>
            <a:r>
              <a:rPr lang="en-US" dirty="0"/>
              <a:t>Click to Edit Master Title Style</a:t>
            </a:r>
          </a:p>
        </p:txBody>
      </p:sp>
    </p:spTree>
    <p:extLst>
      <p:ext uri="{BB962C8B-B14F-4D97-AF65-F5344CB8AC3E}">
        <p14:creationId xmlns:p14="http://schemas.microsoft.com/office/powerpoint/2010/main" val="3996965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224449"/>
            <a:ext cx="11430000" cy="990600"/>
          </a:xfrm>
        </p:spPr>
        <p:txBody>
          <a:bodyPr/>
          <a:lstStyle>
            <a:lvl1pPr>
              <a:defRPr sz="3600"/>
            </a:lvl1pPr>
          </a:lstStyle>
          <a:p>
            <a:r>
              <a:rPr lang="en-GB" dirty="0"/>
              <a:t>Place headline here (36pt, min 30pt)</a:t>
            </a:r>
            <a:endParaRPr lang="en-US" dirty="0"/>
          </a:p>
        </p:txBody>
      </p:sp>
      <p:sp>
        <p:nvSpPr>
          <p:cNvPr id="8" name="Content Placeholder 7">
            <a:extLst>
              <a:ext uri="{FF2B5EF4-FFF2-40B4-BE49-F238E27FC236}">
                <a16:creationId xmlns:a16="http://schemas.microsoft.com/office/drawing/2014/main" id="{2A49B96C-8E74-4C8B-BDE4-9B82801CA0EE}"/>
              </a:ext>
            </a:extLst>
          </p:cNvPr>
          <p:cNvSpPr>
            <a:spLocks noGrp="1"/>
          </p:cNvSpPr>
          <p:nvPr>
            <p:ph sz="quarter" idx="10" hasCustomPrompt="1"/>
          </p:nvPr>
        </p:nvSpPr>
        <p:spPr>
          <a:xfrm>
            <a:off x="381001" y="1371601"/>
            <a:ext cx="11430000" cy="4940300"/>
          </a:xfrm>
        </p:spPr>
        <p:txBody>
          <a:bodyPr/>
          <a:lstStyle/>
          <a:p>
            <a:pPr lvl="0"/>
            <a:r>
              <a:rPr lang="en-US"/>
              <a:t>Place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773731"/>
      </p:ext>
    </p:extLst>
  </p:cSld>
  <p:clrMapOvr>
    <a:masterClrMapping/>
  </p:clrMapOvr>
  <p:extLst>
    <p:ext uri="{DCECCB84-F9BA-43D5-87BE-67443E8EF086}">
      <p15:sldGuideLst xmlns:p15="http://schemas.microsoft.com/office/powerpoint/2012/main">
        <p15:guide id="1" orient="horz" pos="86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2">
        <a:schemeClr val="bg1"/>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30AA49-C962-67B1-CEAD-AE4FA1869565}"/>
              </a:ext>
            </a:extLst>
          </p:cNvPr>
          <p:cNvSpPr>
            <a:spLocks noGrp="1"/>
          </p:cNvSpPr>
          <p:nvPr>
            <p:ph type="body" sz="quarter" idx="10"/>
          </p:nvPr>
        </p:nvSpPr>
        <p:spPr>
          <a:xfrm>
            <a:off x="420521" y="376025"/>
            <a:ext cx="11346099" cy="604909"/>
          </a:xfrm>
          <a:prstGeom prst="rect">
            <a:avLst/>
          </a:prstGeom>
        </p:spPr>
        <p:txBody>
          <a:bodyPr lIns="0" tIns="0" rIns="0" bIns="0" anchor="t"/>
          <a:lstStyle>
            <a:lvl1pPr algn="l">
              <a:lnSpc>
                <a:spcPct val="90000"/>
              </a:lnSpc>
              <a:spcAft>
                <a:spcPts val="0"/>
              </a:spcAft>
              <a:defRPr sz="3000">
                <a:solidFill>
                  <a:schemeClr val="tx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13" name="Slide Number Placeholder 6">
            <a:extLst>
              <a:ext uri="{FF2B5EF4-FFF2-40B4-BE49-F238E27FC236}">
                <a16:creationId xmlns:a16="http://schemas.microsoft.com/office/drawing/2014/main" id="{65E2B2BE-34EA-4351-C96A-158A5A36474D}"/>
              </a:ext>
            </a:extLst>
          </p:cNvPr>
          <p:cNvSpPr txBox="1">
            <a:spLocks/>
          </p:cNvSpPr>
          <p:nvPr userDrawn="1"/>
        </p:nvSpPr>
        <p:spPr>
          <a:xfrm rot="10800000" flipV="1">
            <a:off x="11509845" y="6525267"/>
            <a:ext cx="425238" cy="138499"/>
          </a:xfrm>
          <a:prstGeom prst="rect">
            <a:avLst/>
          </a:prstGeom>
        </p:spPr>
        <p:txBody>
          <a:bodyPr wrap="square" lIns="0" tIns="0" rIns="0" bIns="0" anchor="ctr">
            <a:spAutoFit/>
          </a:bodyPr>
          <a:lstStyle>
            <a:defPPr>
              <a:defRPr lang="en-US"/>
            </a:defPPr>
            <a:lvl1pPr marL="0" algn="l" defTabSz="914400" rtl="0" eaLnBrk="1" latinLnBrk="0" hangingPunct="1">
              <a:defRPr sz="635" b="0" i="0" kern="1200">
                <a:solidFill>
                  <a:srgbClr val="A29F9D"/>
                </a:solidFill>
                <a:latin typeface="Graphik"/>
                <a:ea typeface="+mn-ea"/>
                <a:cs typeface="Graphi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9226-AE33-44F8-B153-C6D472D17CF4}" type="slidenum">
              <a:rPr kumimoji="0" lang="en-GB" sz="900" b="0" i="0" u="none" strike="noStrike" kern="1200" cap="none" spc="0" normalizeH="0" baseline="0" noProof="0" smtClean="0">
                <a:ln>
                  <a:noFill/>
                </a:ln>
                <a:solidFill>
                  <a:srgbClr val="000000">
                    <a:lumMod val="50000"/>
                    <a:lumOff val="50000"/>
                  </a:srgbClr>
                </a:solidFill>
                <a:effectLst/>
                <a:uLnTx/>
                <a:uFillTx/>
                <a:latin typeface="Graphik Medium" panose="020B0503030202060203" pitchFamily="34"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lumMod val="50000"/>
                  <a:lumOff val="50000"/>
                </a:srgbClr>
              </a:solidFill>
              <a:effectLst/>
              <a:uLnTx/>
              <a:uFillTx/>
              <a:latin typeface="Graphik Medium" panose="020B0503030202060203" pitchFamily="34" charset="77"/>
              <a:ea typeface="+mn-ea"/>
            </a:endParaRPr>
          </a:p>
        </p:txBody>
      </p:sp>
      <p:sp>
        <p:nvSpPr>
          <p:cNvPr id="7" name="Content Placeholder 6">
            <a:extLst>
              <a:ext uri="{FF2B5EF4-FFF2-40B4-BE49-F238E27FC236}">
                <a16:creationId xmlns:a16="http://schemas.microsoft.com/office/drawing/2014/main" id="{A0964535-8A19-C4C7-016C-26AD778236C2}"/>
              </a:ext>
            </a:extLst>
          </p:cNvPr>
          <p:cNvSpPr>
            <a:spLocks noGrp="1"/>
          </p:cNvSpPr>
          <p:nvPr>
            <p:ph sz="quarter" idx="11"/>
          </p:nvPr>
        </p:nvSpPr>
        <p:spPr>
          <a:xfrm>
            <a:off x="420688" y="1336674"/>
            <a:ext cx="11345932" cy="50138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041622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22788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002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13538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566036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30AA49-C962-67B1-CEAD-AE4FA1869565}"/>
              </a:ext>
            </a:extLst>
          </p:cNvPr>
          <p:cNvSpPr>
            <a:spLocks noGrp="1"/>
          </p:cNvSpPr>
          <p:nvPr>
            <p:ph type="body" sz="quarter" idx="10"/>
          </p:nvPr>
        </p:nvSpPr>
        <p:spPr>
          <a:xfrm>
            <a:off x="420521" y="376025"/>
            <a:ext cx="10538299" cy="604909"/>
          </a:xfrm>
          <a:prstGeom prst="rect">
            <a:avLst/>
          </a:prstGeom>
        </p:spPr>
        <p:txBody>
          <a:bodyPr lIns="0" tIns="0" rIns="0" bIns="0" anchor="t"/>
          <a:lstStyle>
            <a:lvl1pPr algn="l">
              <a:lnSpc>
                <a:spcPct val="90000"/>
              </a:lnSpc>
              <a:spcAft>
                <a:spcPts val="0"/>
              </a:spcAft>
              <a:defRPr sz="3000">
                <a:solidFill>
                  <a:schemeClr val="bg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12" name="Holder 6">
            <a:extLst>
              <a:ext uri="{FF2B5EF4-FFF2-40B4-BE49-F238E27FC236}">
                <a16:creationId xmlns:a16="http://schemas.microsoft.com/office/drawing/2014/main" id="{49C49DBA-7DA4-ECE8-C8BD-CCEFB94D570D}"/>
              </a:ext>
            </a:extLst>
          </p:cNvPr>
          <p:cNvSpPr>
            <a:spLocks noGrp="1"/>
          </p:cNvSpPr>
          <p:nvPr>
            <p:ph type="sldNum" sz="quarter" idx="7"/>
          </p:nvPr>
        </p:nvSpPr>
        <p:spPr>
          <a:xfrm>
            <a:off x="8634108" y="6535871"/>
            <a:ext cx="2875737" cy="146342"/>
          </a:xfrm>
        </p:spPr>
        <p:txBody>
          <a:bodyPr lIns="0" tIns="0" rIns="0" bIns="0" anchor="ctr"/>
          <a:lstStyle>
            <a:lvl1pPr algn="r">
              <a:defRPr sz="900" b="0" i="0">
                <a:solidFill>
                  <a:schemeClr val="tx1">
                    <a:lumMod val="50000"/>
                    <a:lumOff val="50000"/>
                  </a:schemeClr>
                </a:solidFill>
                <a:latin typeface="Graphik"/>
                <a:cs typeface="Graphik"/>
              </a:defRPr>
            </a:lvl1pPr>
          </a:lstStyle>
          <a:p>
            <a:pPr marL="11527" marR="0" lvl="0" indent="0" algn="r" defTabSz="914400" rtl="0" eaLnBrk="1" fontAlgn="auto" latinLnBrk="0" hangingPunct="1">
              <a:lnSpc>
                <a:spcPts val="74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Copyright</a:t>
            </a:r>
            <a:r>
              <a:rPr kumimoji="0" lang="en-GB" sz="900" b="0" i="0" u="none" strike="noStrike" kern="1200" cap="none" spc="-14"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2024</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Accenture.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All</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rights</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reserved.</a:t>
            </a:r>
            <a:endParaRPr kumimoji="0" lang="en-GB" sz="900" b="0" i="0" u="none" strike="noStrike" kern="1200" cap="none" spc="-45" normalizeH="0" baseline="0" noProof="0">
              <a:ln>
                <a:noFill/>
              </a:ln>
              <a:solidFill>
                <a:srgbClr val="000000">
                  <a:lumMod val="50000"/>
                  <a:lumOff val="50000"/>
                </a:srgbClr>
              </a:solidFill>
              <a:effectLst/>
              <a:uLnTx/>
              <a:uFillTx/>
              <a:latin typeface="Graphik"/>
              <a:ea typeface="+mn-ea"/>
            </a:endParaRPr>
          </a:p>
        </p:txBody>
      </p:sp>
      <p:sp>
        <p:nvSpPr>
          <p:cNvPr id="13" name="Slide Number Placeholder 6">
            <a:extLst>
              <a:ext uri="{FF2B5EF4-FFF2-40B4-BE49-F238E27FC236}">
                <a16:creationId xmlns:a16="http://schemas.microsoft.com/office/drawing/2014/main" id="{65E2B2BE-34EA-4351-C96A-158A5A36474D}"/>
              </a:ext>
            </a:extLst>
          </p:cNvPr>
          <p:cNvSpPr txBox="1">
            <a:spLocks/>
          </p:cNvSpPr>
          <p:nvPr userDrawn="1"/>
        </p:nvSpPr>
        <p:spPr>
          <a:xfrm rot="10800000" flipV="1">
            <a:off x="11509845" y="6525267"/>
            <a:ext cx="425238" cy="138499"/>
          </a:xfrm>
          <a:prstGeom prst="rect">
            <a:avLst/>
          </a:prstGeom>
        </p:spPr>
        <p:txBody>
          <a:bodyPr wrap="square" lIns="0" tIns="0" rIns="0" bIns="0" anchor="ctr">
            <a:spAutoFit/>
          </a:bodyPr>
          <a:lstStyle>
            <a:defPPr>
              <a:defRPr lang="en-US"/>
            </a:defPPr>
            <a:lvl1pPr marL="0" algn="l" defTabSz="914400" rtl="0" eaLnBrk="1" latinLnBrk="0" hangingPunct="1">
              <a:defRPr sz="635" b="0" i="0" kern="1200">
                <a:solidFill>
                  <a:srgbClr val="A29F9D"/>
                </a:solidFill>
                <a:latin typeface="Graphik"/>
                <a:ea typeface="+mn-ea"/>
                <a:cs typeface="Graphi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9226-AE33-44F8-B153-C6D472D17CF4}" type="slidenum">
              <a:rPr kumimoji="0" lang="en-GB" sz="900" b="0" i="0" u="none" strike="noStrike" kern="1200" cap="none" spc="0" normalizeH="0" baseline="0" noProof="0" smtClean="0">
                <a:ln>
                  <a:noFill/>
                </a:ln>
                <a:solidFill>
                  <a:srgbClr val="000000">
                    <a:lumMod val="50000"/>
                    <a:lumOff val="50000"/>
                  </a:srgbClr>
                </a:solidFill>
                <a:effectLst/>
                <a:uLnTx/>
                <a:uFillTx/>
                <a:latin typeface="Graphik Medium" panose="020B0503030202060203" pitchFamily="34"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lumMod val="50000"/>
                  <a:lumOff val="50000"/>
                </a:srgbClr>
              </a:solidFill>
              <a:effectLst/>
              <a:uLnTx/>
              <a:uFillTx/>
              <a:latin typeface="Graphik Medium" panose="020B0503030202060203" pitchFamily="34" charset="77"/>
              <a:ea typeface="+mn-ea"/>
            </a:endParaRPr>
          </a:p>
        </p:txBody>
      </p:sp>
      <p:sp>
        <p:nvSpPr>
          <p:cNvPr id="14" name="TextBox 13">
            <a:extLst>
              <a:ext uri="{FF2B5EF4-FFF2-40B4-BE49-F238E27FC236}">
                <a16:creationId xmlns:a16="http://schemas.microsoft.com/office/drawing/2014/main" id="{65C11282-0428-7C32-FE57-137B5FAA9D15}"/>
              </a:ext>
            </a:extLst>
          </p:cNvPr>
          <p:cNvSpPr txBox="1"/>
          <p:nvPr userDrawn="1"/>
        </p:nvSpPr>
        <p:spPr>
          <a:xfrm rot="16200000">
            <a:off x="9404948" y="3374416"/>
            <a:ext cx="4910203" cy="123239"/>
          </a:xfrm>
          <a:prstGeom prst="rect">
            <a:avLst/>
          </a:prstGeom>
          <a:noFill/>
        </p:spPr>
        <p:txBody>
          <a:bodyPr wrap="square" lIns="0" tIns="0" rIns="0" bIns="0" rtlCol="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IE" sz="900" b="0" i="0" u="none" strike="noStrike" kern="1200" cap="none" spc="0" normalizeH="0" baseline="0" noProof="0">
                <a:ln>
                  <a:noFill/>
                </a:ln>
                <a:solidFill>
                  <a:srgbClr val="231F20">
                    <a:lumMod val="50000"/>
                    <a:lumOff val="50000"/>
                  </a:srgbClr>
                </a:solidFill>
                <a:effectLst/>
                <a:uLnTx/>
                <a:uFillTx/>
                <a:latin typeface="Graphik" panose="020B0503030202060203" pitchFamily="34" charset="77"/>
                <a:ea typeface="+mn-ea"/>
                <a:cs typeface="+mn-cs"/>
              </a:rPr>
              <a:t>The road to data readiness - Gen AI driven reinvention begins with your data</a:t>
            </a:r>
          </a:p>
        </p:txBody>
      </p:sp>
    </p:spTree>
    <p:extLst>
      <p:ext uri="{BB962C8B-B14F-4D97-AF65-F5344CB8AC3E}">
        <p14:creationId xmlns:p14="http://schemas.microsoft.com/office/powerpoint/2010/main" val="1928234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451BD7-F631-FBBC-1D4F-50A7B82CDA7F}"/>
              </a:ext>
            </a:extLst>
          </p:cNvPr>
          <p:cNvSpPr/>
          <p:nvPr userDrawn="1"/>
        </p:nvSpPr>
        <p:spPr>
          <a:xfrm>
            <a:off x="1" y="0"/>
            <a:ext cx="1791148" cy="6858000"/>
          </a:xfrm>
          <a:prstGeom prst="rect">
            <a:avLst/>
          </a:prstGeom>
          <a:solidFill>
            <a:schemeClr val="tx2">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F09F33A-01C8-E1A9-67AF-421EADEA076A}"/>
              </a:ext>
            </a:extLst>
          </p:cNvPr>
          <p:cNvSpPr/>
          <p:nvPr userDrawn="1"/>
        </p:nvSpPr>
        <p:spPr>
          <a:xfrm>
            <a:off x="1791150" y="0"/>
            <a:ext cx="1040085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00682E-F633-BA85-6284-A73605544F67}"/>
              </a:ext>
            </a:extLst>
          </p:cNvPr>
          <p:cNvSpPr/>
          <p:nvPr userDrawn="1"/>
        </p:nvSpPr>
        <p:spPr>
          <a:xfrm>
            <a:off x="2737653" y="1"/>
            <a:ext cx="2345338" cy="5653144"/>
          </a:xfrm>
          <a:prstGeom prst="rect">
            <a:avLst/>
          </a:prstGeom>
          <a:solidFill>
            <a:schemeClr val="tx2">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907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label with Title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429867"/>
          </a:xfrm>
          <a:prstGeom prst="rect">
            <a:avLst/>
          </a:prstGeom>
        </p:spPr>
        <p:txBody>
          <a:bodyPr vert="horz" wrap="square" lIns="0" tIns="0" rIns="0" bIns="0" anchor="ctr" anchorCtr="0">
            <a:noAutofit/>
          </a:bodyPr>
          <a:lstStyle>
            <a:lvl1pPr marL="0" indent="0">
              <a:lnSpc>
                <a:spcPct val="80000"/>
              </a:lnSpc>
              <a:buFont typeface="Arial" panose="020B0604020202020204" pitchFamily="34" charset="0"/>
              <a:buNone/>
              <a:defRPr lang="en-US" sz="2800" b="1" i="0" kern="1200" dirty="0">
                <a:solidFill>
                  <a:srgbClr val="008555"/>
                </a:solidFill>
                <a:latin typeface="Trebuchet MS"/>
                <a:ea typeface="+mj-ea"/>
                <a:cs typeface="Arial"/>
              </a:defRPr>
            </a:lvl1pPr>
          </a:lstStyle>
          <a:p>
            <a:r>
              <a:rPr lang="en-US" dirty="0"/>
              <a:t>Click to Edit Master Title Style</a:t>
            </a:r>
          </a:p>
        </p:txBody>
      </p:sp>
    </p:spTree>
    <p:extLst>
      <p:ext uri="{BB962C8B-B14F-4D97-AF65-F5344CB8AC3E}">
        <p14:creationId xmlns:p14="http://schemas.microsoft.com/office/powerpoint/2010/main" val="1451988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lte_Mai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24A0C5-8121-9A02-A55B-27551BFA26E5}"/>
              </a:ext>
            </a:extLst>
          </p:cNvPr>
          <p:cNvSpPr>
            <a:spLocks noGrp="1"/>
          </p:cNvSpPr>
          <p:nvPr>
            <p:ph type="title" hasCustomPrompt="1"/>
          </p:nvPr>
        </p:nvSpPr>
        <p:spPr>
          <a:xfrm>
            <a:off x="384048" y="384048"/>
            <a:ext cx="10346475" cy="320040"/>
          </a:xfrm>
          <a:prstGeom prst="rect">
            <a:avLst/>
          </a:prstGeom>
        </p:spPr>
        <p:txBody>
          <a:bodyPr vert="horz" wrap="square" lIns="0" tIns="0" rIns="0" bIns="0" anchor="t" anchorCtr="0">
            <a:noAutofit/>
          </a:bodyPr>
          <a:lstStyle>
            <a:lvl1pPr marL="0" indent="0" algn="l">
              <a:lnSpc>
                <a:spcPct val="80000"/>
              </a:lnSpc>
              <a:spcBef>
                <a:spcPct val="0"/>
              </a:spcBef>
              <a:spcAft>
                <a:spcPts val="0"/>
              </a:spcAft>
              <a:buFontTx/>
              <a:buNone/>
              <a:defRPr lang="en-US" sz="2800" b="0" i="0" cap="none">
                <a:solidFill>
                  <a:srgbClr val="231F20"/>
                </a:solidFill>
                <a:latin typeface="Graphik-Light" panose="020B0403030202060203"/>
              </a:defRPr>
            </a:lvl1pPr>
          </a:lstStyle>
          <a:p>
            <a:pPr marL="0" lvl="0" indent="0">
              <a:lnSpc>
                <a:spcPct val="80000"/>
              </a:lnSpc>
              <a:buFont typeface="Arial" panose="020B0604020202020204" pitchFamily="34" charset="0"/>
            </a:pPr>
            <a:r>
              <a:rPr lang="en-US"/>
              <a:t>Title Goes Here</a:t>
            </a:r>
          </a:p>
        </p:txBody>
      </p:sp>
    </p:spTree>
    <p:extLst>
      <p:ext uri="{BB962C8B-B14F-4D97-AF65-F5344CB8AC3E}">
        <p14:creationId xmlns:p14="http://schemas.microsoft.com/office/powerpoint/2010/main" val="2164146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398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500124"/>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a:t>Click to Edit Master Title Style</a:t>
            </a:r>
          </a:p>
        </p:txBody>
      </p:sp>
      <p:sp>
        <p:nvSpPr>
          <p:cNvPr id="7" name="Text Placeholder 6">
            <a:extLst>
              <a:ext uri="{FF2B5EF4-FFF2-40B4-BE49-F238E27FC236}">
                <a16:creationId xmlns:a16="http://schemas.microsoft.com/office/drawing/2014/main" id="{1ACE1D63-81A5-4C53-82FF-3F747BC19849}"/>
              </a:ext>
            </a:extLst>
          </p:cNvPr>
          <p:cNvSpPr>
            <a:spLocks noGrp="1"/>
          </p:cNvSpPr>
          <p:nvPr>
            <p:ph type="body" sz="quarter" idx="10"/>
          </p:nvPr>
        </p:nvSpPr>
        <p:spPr>
          <a:xfrm>
            <a:off x="384175" y="1231900"/>
            <a:ext cx="11595100" cy="4957763"/>
          </a:xfrm>
          <a:prstGeom prst="rect">
            <a:avLst/>
          </a:prstGeom>
        </p:spPr>
        <p:txBody>
          <a:bodyPr/>
          <a:lstStyle>
            <a:lvl1pPr>
              <a:defRPr>
                <a:latin typeface="Graphik" panose="020B0503030202060203" pitchFamily="34" charset="77"/>
              </a:defRPr>
            </a:lvl1pPr>
            <a:lvl2pPr marL="742937" indent="-285745">
              <a:buFont typeface="Courier New" panose="02070309020205020404" pitchFamily="49" charset="0"/>
              <a:buChar char="o"/>
              <a:defRPr>
                <a:latin typeface="Graphik" panose="020B0503030202060203" pitchFamily="34" charset="77"/>
              </a:defRPr>
            </a:lvl2pPr>
            <a:lvl3pPr>
              <a:defRPr>
                <a:latin typeface="Graphik" panose="020B0503030202060203" pitchFamily="34" charset="77"/>
              </a:defRPr>
            </a:lvl3pPr>
            <a:lvl4pPr>
              <a:defRPr>
                <a:latin typeface="Graphik" panose="020B0503030202060203" pitchFamily="34" charset="77"/>
              </a:defRPr>
            </a:lvl4pPr>
            <a:lvl5pPr marL="2057364" indent="-228596">
              <a:buFont typeface="Wingdings" pitchFamily="2" charset="2"/>
              <a:buChar char="§"/>
              <a:defRPr>
                <a:latin typeface="Graphik" panose="020B050303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385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label with Title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429867"/>
          </a:xfrm>
          <a:prstGeom prst="rect">
            <a:avLst/>
          </a:prstGeom>
        </p:spPr>
        <p:txBody>
          <a:bodyPr vert="horz" wrap="square" lIns="0" tIns="0" rIns="0" bIns="0" anchor="ctr" anchorCtr="0">
            <a:noAutofit/>
          </a:bodyPr>
          <a:lstStyle>
            <a:lvl1pPr marL="0" indent="0">
              <a:lnSpc>
                <a:spcPct val="80000"/>
              </a:lnSpc>
              <a:buFont typeface="Arial" panose="020B0604020202020204" pitchFamily="34" charset="0"/>
              <a:buNone/>
              <a:defRPr lang="en-US" sz="2800" b="1" i="0" kern="1200" dirty="0">
                <a:solidFill>
                  <a:srgbClr val="008555"/>
                </a:solidFill>
                <a:latin typeface="Trebuchet MS"/>
                <a:ea typeface="+mj-ea"/>
                <a:cs typeface="Arial"/>
              </a:defRPr>
            </a:lvl1pPr>
          </a:lstStyle>
          <a:p>
            <a:r>
              <a:rPr lang="en-US" dirty="0"/>
              <a:t>Click to Edit Master Title Style</a:t>
            </a:r>
          </a:p>
        </p:txBody>
      </p:sp>
    </p:spTree>
    <p:extLst>
      <p:ext uri="{BB962C8B-B14F-4D97-AF65-F5344CB8AC3E}">
        <p14:creationId xmlns:p14="http://schemas.microsoft.com/office/powerpoint/2010/main" val="3375805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224449"/>
            <a:ext cx="11430000" cy="990600"/>
          </a:xfrm>
        </p:spPr>
        <p:txBody>
          <a:bodyPr/>
          <a:lstStyle>
            <a:lvl1pPr>
              <a:defRPr sz="3600"/>
            </a:lvl1pPr>
          </a:lstStyle>
          <a:p>
            <a:r>
              <a:rPr lang="en-GB" dirty="0"/>
              <a:t>Place headline here (36pt, min 30pt)</a:t>
            </a:r>
            <a:endParaRPr lang="en-US" dirty="0"/>
          </a:p>
        </p:txBody>
      </p:sp>
      <p:sp>
        <p:nvSpPr>
          <p:cNvPr id="8" name="Content Placeholder 7">
            <a:extLst>
              <a:ext uri="{FF2B5EF4-FFF2-40B4-BE49-F238E27FC236}">
                <a16:creationId xmlns:a16="http://schemas.microsoft.com/office/drawing/2014/main" id="{2A49B96C-8E74-4C8B-BDE4-9B82801CA0EE}"/>
              </a:ext>
            </a:extLst>
          </p:cNvPr>
          <p:cNvSpPr>
            <a:spLocks noGrp="1"/>
          </p:cNvSpPr>
          <p:nvPr>
            <p:ph sz="quarter" idx="10" hasCustomPrompt="1"/>
          </p:nvPr>
        </p:nvSpPr>
        <p:spPr>
          <a:xfrm>
            <a:off x="381001" y="1371601"/>
            <a:ext cx="11430000" cy="4940300"/>
          </a:xfrm>
        </p:spPr>
        <p:txBody>
          <a:bodyPr/>
          <a:lstStyle/>
          <a:p>
            <a:pPr lvl="0"/>
            <a:r>
              <a:rPr lang="en-US"/>
              <a:t>Place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926221"/>
      </p:ext>
    </p:extLst>
  </p:cSld>
  <p:clrMapOvr>
    <a:masterClrMapping/>
  </p:clrMapOvr>
  <p:extLst>
    <p:ext uri="{DCECCB84-F9BA-43D5-87BE-67443E8EF086}">
      <p15:sldGuideLst xmlns:p15="http://schemas.microsoft.com/office/powerpoint/2012/main">
        <p15:guide id="1" orient="horz" pos="86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2">
        <a:schemeClr val="bg1"/>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30AA49-C962-67B1-CEAD-AE4FA1869565}"/>
              </a:ext>
            </a:extLst>
          </p:cNvPr>
          <p:cNvSpPr>
            <a:spLocks noGrp="1"/>
          </p:cNvSpPr>
          <p:nvPr>
            <p:ph type="body" sz="quarter" idx="10"/>
          </p:nvPr>
        </p:nvSpPr>
        <p:spPr>
          <a:xfrm>
            <a:off x="420521" y="376025"/>
            <a:ext cx="11346099" cy="604909"/>
          </a:xfrm>
          <a:prstGeom prst="rect">
            <a:avLst/>
          </a:prstGeom>
        </p:spPr>
        <p:txBody>
          <a:bodyPr lIns="0" tIns="0" rIns="0" bIns="0" anchor="t"/>
          <a:lstStyle>
            <a:lvl1pPr algn="l">
              <a:lnSpc>
                <a:spcPct val="90000"/>
              </a:lnSpc>
              <a:spcAft>
                <a:spcPts val="0"/>
              </a:spcAft>
              <a:defRPr sz="3000">
                <a:solidFill>
                  <a:schemeClr val="tx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13" name="Slide Number Placeholder 6">
            <a:extLst>
              <a:ext uri="{FF2B5EF4-FFF2-40B4-BE49-F238E27FC236}">
                <a16:creationId xmlns:a16="http://schemas.microsoft.com/office/drawing/2014/main" id="{65E2B2BE-34EA-4351-C96A-158A5A36474D}"/>
              </a:ext>
            </a:extLst>
          </p:cNvPr>
          <p:cNvSpPr txBox="1">
            <a:spLocks/>
          </p:cNvSpPr>
          <p:nvPr userDrawn="1"/>
        </p:nvSpPr>
        <p:spPr>
          <a:xfrm rot="10800000" flipV="1">
            <a:off x="11509845" y="6525267"/>
            <a:ext cx="425238" cy="138499"/>
          </a:xfrm>
          <a:prstGeom prst="rect">
            <a:avLst/>
          </a:prstGeom>
        </p:spPr>
        <p:txBody>
          <a:bodyPr wrap="square" lIns="0" tIns="0" rIns="0" bIns="0" anchor="ctr">
            <a:spAutoFit/>
          </a:bodyPr>
          <a:lstStyle>
            <a:defPPr>
              <a:defRPr lang="en-US"/>
            </a:defPPr>
            <a:lvl1pPr marL="0" algn="l" defTabSz="914400" rtl="0" eaLnBrk="1" latinLnBrk="0" hangingPunct="1">
              <a:defRPr sz="635" b="0" i="0" kern="1200">
                <a:solidFill>
                  <a:srgbClr val="A29F9D"/>
                </a:solidFill>
                <a:latin typeface="Graphik"/>
                <a:ea typeface="+mn-ea"/>
                <a:cs typeface="Graphi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9226-AE33-44F8-B153-C6D472D17CF4}" type="slidenum">
              <a:rPr kumimoji="0" lang="en-GB" sz="900" b="0" i="0" u="none" strike="noStrike" kern="1200" cap="none" spc="0" normalizeH="0" baseline="0" noProof="0" smtClean="0">
                <a:ln>
                  <a:noFill/>
                </a:ln>
                <a:solidFill>
                  <a:srgbClr val="000000">
                    <a:lumMod val="50000"/>
                    <a:lumOff val="50000"/>
                  </a:srgbClr>
                </a:solidFill>
                <a:effectLst/>
                <a:uLnTx/>
                <a:uFillTx/>
                <a:latin typeface="Graphik Medium" panose="020B0503030202060203" pitchFamily="34"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lumMod val="50000"/>
                  <a:lumOff val="50000"/>
                </a:srgbClr>
              </a:solidFill>
              <a:effectLst/>
              <a:uLnTx/>
              <a:uFillTx/>
              <a:latin typeface="Graphik Medium" panose="020B0503030202060203" pitchFamily="34" charset="77"/>
              <a:ea typeface="+mn-ea"/>
            </a:endParaRPr>
          </a:p>
        </p:txBody>
      </p:sp>
      <p:sp>
        <p:nvSpPr>
          <p:cNvPr id="7" name="Content Placeholder 6">
            <a:extLst>
              <a:ext uri="{FF2B5EF4-FFF2-40B4-BE49-F238E27FC236}">
                <a16:creationId xmlns:a16="http://schemas.microsoft.com/office/drawing/2014/main" id="{A0964535-8A19-C4C7-016C-26AD778236C2}"/>
              </a:ext>
            </a:extLst>
          </p:cNvPr>
          <p:cNvSpPr>
            <a:spLocks noGrp="1"/>
          </p:cNvSpPr>
          <p:nvPr>
            <p:ph sz="quarter" idx="11"/>
          </p:nvPr>
        </p:nvSpPr>
        <p:spPr>
          <a:xfrm>
            <a:off x="420688" y="1336674"/>
            <a:ext cx="11345932" cy="50138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570665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52503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002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13538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499047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30AA49-C962-67B1-CEAD-AE4FA1869565}"/>
              </a:ext>
            </a:extLst>
          </p:cNvPr>
          <p:cNvSpPr>
            <a:spLocks noGrp="1"/>
          </p:cNvSpPr>
          <p:nvPr>
            <p:ph type="body" sz="quarter" idx="10"/>
          </p:nvPr>
        </p:nvSpPr>
        <p:spPr>
          <a:xfrm>
            <a:off x="420521" y="376025"/>
            <a:ext cx="10538299" cy="604909"/>
          </a:xfrm>
          <a:prstGeom prst="rect">
            <a:avLst/>
          </a:prstGeom>
        </p:spPr>
        <p:txBody>
          <a:bodyPr lIns="0" tIns="0" rIns="0" bIns="0" anchor="t"/>
          <a:lstStyle>
            <a:lvl1pPr algn="l">
              <a:lnSpc>
                <a:spcPct val="90000"/>
              </a:lnSpc>
              <a:spcAft>
                <a:spcPts val="0"/>
              </a:spcAft>
              <a:defRPr sz="3000">
                <a:solidFill>
                  <a:schemeClr val="bg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12" name="Holder 6">
            <a:extLst>
              <a:ext uri="{FF2B5EF4-FFF2-40B4-BE49-F238E27FC236}">
                <a16:creationId xmlns:a16="http://schemas.microsoft.com/office/drawing/2014/main" id="{49C49DBA-7DA4-ECE8-C8BD-CCEFB94D570D}"/>
              </a:ext>
            </a:extLst>
          </p:cNvPr>
          <p:cNvSpPr>
            <a:spLocks noGrp="1"/>
          </p:cNvSpPr>
          <p:nvPr>
            <p:ph type="sldNum" sz="quarter" idx="7"/>
          </p:nvPr>
        </p:nvSpPr>
        <p:spPr>
          <a:xfrm>
            <a:off x="8634108" y="6535871"/>
            <a:ext cx="2875737" cy="146342"/>
          </a:xfrm>
        </p:spPr>
        <p:txBody>
          <a:bodyPr lIns="0" tIns="0" rIns="0" bIns="0" anchor="ctr"/>
          <a:lstStyle>
            <a:lvl1pPr algn="r">
              <a:defRPr sz="900" b="0" i="0">
                <a:solidFill>
                  <a:schemeClr val="tx1">
                    <a:lumMod val="50000"/>
                    <a:lumOff val="50000"/>
                  </a:schemeClr>
                </a:solidFill>
                <a:latin typeface="Graphik"/>
                <a:cs typeface="Graphik"/>
              </a:defRPr>
            </a:lvl1pPr>
          </a:lstStyle>
          <a:p>
            <a:pPr marL="11527" marR="0" lvl="0" indent="0" algn="r" defTabSz="914400" rtl="0" eaLnBrk="1" fontAlgn="auto" latinLnBrk="0" hangingPunct="1">
              <a:lnSpc>
                <a:spcPts val="74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Copyright</a:t>
            </a:r>
            <a:r>
              <a:rPr kumimoji="0" lang="en-GB" sz="900" b="0" i="0" u="none" strike="noStrike" kern="1200" cap="none" spc="-14"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2024</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Accenture.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All</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rights</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reserved.</a:t>
            </a:r>
            <a:endParaRPr kumimoji="0" lang="en-GB" sz="900" b="0" i="0" u="none" strike="noStrike" kern="1200" cap="none" spc="-45" normalizeH="0" baseline="0" noProof="0">
              <a:ln>
                <a:noFill/>
              </a:ln>
              <a:solidFill>
                <a:srgbClr val="000000">
                  <a:lumMod val="50000"/>
                  <a:lumOff val="50000"/>
                </a:srgbClr>
              </a:solidFill>
              <a:effectLst/>
              <a:uLnTx/>
              <a:uFillTx/>
              <a:latin typeface="Graphik"/>
              <a:ea typeface="+mn-ea"/>
            </a:endParaRPr>
          </a:p>
        </p:txBody>
      </p:sp>
      <p:sp>
        <p:nvSpPr>
          <p:cNvPr id="13" name="Slide Number Placeholder 6">
            <a:extLst>
              <a:ext uri="{FF2B5EF4-FFF2-40B4-BE49-F238E27FC236}">
                <a16:creationId xmlns:a16="http://schemas.microsoft.com/office/drawing/2014/main" id="{65E2B2BE-34EA-4351-C96A-158A5A36474D}"/>
              </a:ext>
            </a:extLst>
          </p:cNvPr>
          <p:cNvSpPr txBox="1">
            <a:spLocks/>
          </p:cNvSpPr>
          <p:nvPr userDrawn="1"/>
        </p:nvSpPr>
        <p:spPr>
          <a:xfrm rot="10800000" flipV="1">
            <a:off x="11509845" y="6525267"/>
            <a:ext cx="425238" cy="138499"/>
          </a:xfrm>
          <a:prstGeom prst="rect">
            <a:avLst/>
          </a:prstGeom>
        </p:spPr>
        <p:txBody>
          <a:bodyPr wrap="square" lIns="0" tIns="0" rIns="0" bIns="0" anchor="ctr">
            <a:spAutoFit/>
          </a:bodyPr>
          <a:lstStyle>
            <a:defPPr>
              <a:defRPr lang="en-US"/>
            </a:defPPr>
            <a:lvl1pPr marL="0" algn="l" defTabSz="914400" rtl="0" eaLnBrk="1" latinLnBrk="0" hangingPunct="1">
              <a:defRPr sz="635" b="0" i="0" kern="1200">
                <a:solidFill>
                  <a:srgbClr val="A29F9D"/>
                </a:solidFill>
                <a:latin typeface="Graphik"/>
                <a:ea typeface="+mn-ea"/>
                <a:cs typeface="Graphi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9226-AE33-44F8-B153-C6D472D17CF4}" type="slidenum">
              <a:rPr kumimoji="0" lang="en-GB" sz="900" b="0" i="0" u="none" strike="noStrike" kern="1200" cap="none" spc="0" normalizeH="0" baseline="0" noProof="0" smtClean="0">
                <a:ln>
                  <a:noFill/>
                </a:ln>
                <a:solidFill>
                  <a:srgbClr val="000000">
                    <a:lumMod val="50000"/>
                    <a:lumOff val="50000"/>
                  </a:srgbClr>
                </a:solidFill>
                <a:effectLst/>
                <a:uLnTx/>
                <a:uFillTx/>
                <a:latin typeface="Graphik Medium" panose="020B0503030202060203" pitchFamily="34"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lumMod val="50000"/>
                  <a:lumOff val="50000"/>
                </a:srgbClr>
              </a:solidFill>
              <a:effectLst/>
              <a:uLnTx/>
              <a:uFillTx/>
              <a:latin typeface="Graphik Medium" panose="020B0503030202060203" pitchFamily="34" charset="77"/>
              <a:ea typeface="+mn-ea"/>
            </a:endParaRPr>
          </a:p>
        </p:txBody>
      </p:sp>
      <p:sp>
        <p:nvSpPr>
          <p:cNvPr id="14" name="TextBox 13">
            <a:extLst>
              <a:ext uri="{FF2B5EF4-FFF2-40B4-BE49-F238E27FC236}">
                <a16:creationId xmlns:a16="http://schemas.microsoft.com/office/drawing/2014/main" id="{65C11282-0428-7C32-FE57-137B5FAA9D15}"/>
              </a:ext>
            </a:extLst>
          </p:cNvPr>
          <p:cNvSpPr txBox="1"/>
          <p:nvPr userDrawn="1"/>
        </p:nvSpPr>
        <p:spPr>
          <a:xfrm rot="16200000">
            <a:off x="9404948" y="3374416"/>
            <a:ext cx="4910203" cy="123239"/>
          </a:xfrm>
          <a:prstGeom prst="rect">
            <a:avLst/>
          </a:prstGeom>
          <a:noFill/>
        </p:spPr>
        <p:txBody>
          <a:bodyPr wrap="square" lIns="0" tIns="0" rIns="0" bIns="0" rtlCol="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IE" sz="900" b="0" i="0" u="none" strike="noStrike" kern="1200" cap="none" spc="0" normalizeH="0" baseline="0" noProof="0">
                <a:ln>
                  <a:noFill/>
                </a:ln>
                <a:solidFill>
                  <a:srgbClr val="231F20">
                    <a:lumMod val="50000"/>
                    <a:lumOff val="50000"/>
                  </a:srgbClr>
                </a:solidFill>
                <a:effectLst/>
                <a:uLnTx/>
                <a:uFillTx/>
                <a:latin typeface="Graphik" panose="020B0503030202060203" pitchFamily="34" charset="77"/>
                <a:ea typeface="+mn-ea"/>
                <a:cs typeface="+mn-cs"/>
              </a:rPr>
              <a:t>The road to data readiness - Gen AI driven reinvention begins with your data</a:t>
            </a:r>
          </a:p>
        </p:txBody>
      </p:sp>
    </p:spTree>
    <p:extLst>
      <p:ext uri="{BB962C8B-B14F-4D97-AF65-F5344CB8AC3E}">
        <p14:creationId xmlns:p14="http://schemas.microsoft.com/office/powerpoint/2010/main" val="805659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451BD7-F631-FBBC-1D4F-50A7B82CDA7F}"/>
              </a:ext>
            </a:extLst>
          </p:cNvPr>
          <p:cNvSpPr/>
          <p:nvPr userDrawn="1"/>
        </p:nvSpPr>
        <p:spPr>
          <a:xfrm>
            <a:off x="1" y="0"/>
            <a:ext cx="1791148" cy="6858000"/>
          </a:xfrm>
          <a:prstGeom prst="rect">
            <a:avLst/>
          </a:prstGeom>
          <a:solidFill>
            <a:schemeClr val="tx2">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F09F33A-01C8-E1A9-67AF-421EADEA076A}"/>
              </a:ext>
            </a:extLst>
          </p:cNvPr>
          <p:cNvSpPr/>
          <p:nvPr userDrawn="1"/>
        </p:nvSpPr>
        <p:spPr>
          <a:xfrm>
            <a:off x="1791150" y="0"/>
            <a:ext cx="1040085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00682E-F633-BA85-6284-A73605544F67}"/>
              </a:ext>
            </a:extLst>
          </p:cNvPr>
          <p:cNvSpPr/>
          <p:nvPr userDrawn="1"/>
        </p:nvSpPr>
        <p:spPr>
          <a:xfrm>
            <a:off x="2737653" y="1"/>
            <a:ext cx="2345338" cy="5653144"/>
          </a:xfrm>
          <a:prstGeom prst="rect">
            <a:avLst/>
          </a:prstGeom>
          <a:solidFill>
            <a:schemeClr val="tx2">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661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224449"/>
            <a:ext cx="11430000" cy="990600"/>
          </a:xfrm>
        </p:spPr>
        <p:txBody>
          <a:bodyPr/>
          <a:lstStyle>
            <a:lvl1pPr>
              <a:defRPr sz="3600"/>
            </a:lvl1pPr>
          </a:lstStyle>
          <a:p>
            <a:r>
              <a:rPr lang="en-GB" dirty="0"/>
              <a:t>Place headline here (36pt, min 30pt)</a:t>
            </a:r>
            <a:endParaRPr lang="en-US" dirty="0"/>
          </a:p>
        </p:txBody>
      </p:sp>
      <p:sp>
        <p:nvSpPr>
          <p:cNvPr id="8" name="Content Placeholder 7">
            <a:extLst>
              <a:ext uri="{FF2B5EF4-FFF2-40B4-BE49-F238E27FC236}">
                <a16:creationId xmlns:a16="http://schemas.microsoft.com/office/drawing/2014/main" id="{2A49B96C-8E74-4C8B-BDE4-9B82801CA0EE}"/>
              </a:ext>
            </a:extLst>
          </p:cNvPr>
          <p:cNvSpPr>
            <a:spLocks noGrp="1"/>
          </p:cNvSpPr>
          <p:nvPr>
            <p:ph sz="quarter" idx="10" hasCustomPrompt="1"/>
          </p:nvPr>
        </p:nvSpPr>
        <p:spPr>
          <a:xfrm>
            <a:off x="381001" y="1371601"/>
            <a:ext cx="11430000" cy="4940300"/>
          </a:xfrm>
        </p:spPr>
        <p:txBody>
          <a:bodyPr/>
          <a:lstStyle/>
          <a:p>
            <a:pPr lvl="0"/>
            <a:r>
              <a:rPr lang="en-US"/>
              <a:t>Place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665026"/>
      </p:ext>
    </p:extLst>
  </p:cSld>
  <p:clrMapOvr>
    <a:masterClrMapping/>
  </p:clrMapOvr>
  <p:extLst>
    <p:ext uri="{DCECCB84-F9BA-43D5-87BE-67443E8EF086}">
      <p15:sldGuideLst xmlns:p15="http://schemas.microsoft.com/office/powerpoint/2012/main">
        <p15:guide id="1" orient="horz" pos="86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lte_Mai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24A0C5-8121-9A02-A55B-27551BFA26E5}"/>
              </a:ext>
            </a:extLst>
          </p:cNvPr>
          <p:cNvSpPr>
            <a:spLocks noGrp="1"/>
          </p:cNvSpPr>
          <p:nvPr>
            <p:ph type="title" hasCustomPrompt="1"/>
          </p:nvPr>
        </p:nvSpPr>
        <p:spPr>
          <a:xfrm>
            <a:off x="384048" y="384048"/>
            <a:ext cx="10346475" cy="320040"/>
          </a:xfrm>
          <a:prstGeom prst="rect">
            <a:avLst/>
          </a:prstGeom>
        </p:spPr>
        <p:txBody>
          <a:bodyPr vert="horz" wrap="square" lIns="0" tIns="0" rIns="0" bIns="0" anchor="t" anchorCtr="0">
            <a:noAutofit/>
          </a:bodyPr>
          <a:lstStyle>
            <a:lvl1pPr marL="0" indent="0" algn="l">
              <a:lnSpc>
                <a:spcPct val="80000"/>
              </a:lnSpc>
              <a:spcBef>
                <a:spcPct val="0"/>
              </a:spcBef>
              <a:spcAft>
                <a:spcPts val="0"/>
              </a:spcAft>
              <a:buFontTx/>
              <a:buNone/>
              <a:defRPr lang="en-US" sz="2800" b="0" i="0" cap="none">
                <a:solidFill>
                  <a:srgbClr val="231F20"/>
                </a:solidFill>
                <a:latin typeface="Graphik-Light" panose="020B0403030202060203"/>
              </a:defRPr>
            </a:lvl1pPr>
          </a:lstStyle>
          <a:p>
            <a:pPr marL="0" lvl="0" indent="0">
              <a:lnSpc>
                <a:spcPct val="80000"/>
              </a:lnSpc>
              <a:buFont typeface="Arial" panose="020B0604020202020204" pitchFamily="34" charset="0"/>
            </a:pPr>
            <a:r>
              <a:rPr lang="en-US"/>
              <a:t>Title Goes Here</a:t>
            </a:r>
          </a:p>
        </p:txBody>
      </p:sp>
    </p:spTree>
    <p:extLst>
      <p:ext uri="{BB962C8B-B14F-4D97-AF65-F5344CB8AC3E}">
        <p14:creationId xmlns:p14="http://schemas.microsoft.com/office/powerpoint/2010/main" val="215175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0146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500124"/>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dirty="0"/>
              <a:t>Click to Edit Master Title Style</a:t>
            </a:r>
          </a:p>
        </p:txBody>
      </p:sp>
      <p:sp>
        <p:nvSpPr>
          <p:cNvPr id="7" name="Text Placeholder 6">
            <a:extLst>
              <a:ext uri="{FF2B5EF4-FFF2-40B4-BE49-F238E27FC236}">
                <a16:creationId xmlns:a16="http://schemas.microsoft.com/office/drawing/2014/main" id="{1ACE1D63-81A5-4C53-82FF-3F747BC19849}"/>
              </a:ext>
            </a:extLst>
          </p:cNvPr>
          <p:cNvSpPr>
            <a:spLocks noGrp="1"/>
          </p:cNvSpPr>
          <p:nvPr>
            <p:ph type="body" sz="quarter" idx="10"/>
          </p:nvPr>
        </p:nvSpPr>
        <p:spPr>
          <a:xfrm>
            <a:off x="384175" y="1231900"/>
            <a:ext cx="11595100" cy="4957763"/>
          </a:xfrm>
          <a:prstGeom prst="rect">
            <a:avLst/>
          </a:prstGeom>
        </p:spPr>
        <p:txBody>
          <a:bodyPr/>
          <a:lstStyle>
            <a:lvl1pPr>
              <a:defRPr>
                <a:latin typeface="Graphik" panose="020B0503030202060203" pitchFamily="34" charset="77"/>
              </a:defRPr>
            </a:lvl1pPr>
            <a:lvl2pPr marL="742937" indent="-285745">
              <a:buFont typeface="Courier New" panose="02070309020205020404" pitchFamily="49" charset="0"/>
              <a:buChar char="o"/>
              <a:defRPr>
                <a:latin typeface="Graphik" panose="020B0503030202060203" pitchFamily="34" charset="77"/>
              </a:defRPr>
            </a:lvl2pPr>
            <a:lvl3pPr>
              <a:defRPr>
                <a:latin typeface="Graphik" panose="020B0503030202060203" pitchFamily="34" charset="77"/>
              </a:defRPr>
            </a:lvl3pPr>
            <a:lvl4pPr>
              <a:defRPr>
                <a:latin typeface="Graphik" panose="020B0503030202060203" pitchFamily="34" charset="77"/>
              </a:defRPr>
            </a:lvl4pPr>
            <a:lvl5pPr marL="2057364" indent="-228596">
              <a:buFont typeface="Wingdings" pitchFamily="2" charset="2"/>
              <a:buChar char="§"/>
              <a:defRPr>
                <a:latin typeface="Graphik" panose="020B050303020206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69818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451BD7-F631-FBBC-1D4F-50A7B82CDA7F}"/>
              </a:ext>
            </a:extLst>
          </p:cNvPr>
          <p:cNvSpPr/>
          <p:nvPr userDrawn="1"/>
        </p:nvSpPr>
        <p:spPr>
          <a:xfrm>
            <a:off x="1" y="0"/>
            <a:ext cx="1791148" cy="6858000"/>
          </a:xfrm>
          <a:prstGeom prst="rect">
            <a:avLst/>
          </a:prstGeom>
          <a:solidFill>
            <a:schemeClr val="tx2">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F09F33A-01C8-E1A9-67AF-421EADEA076A}"/>
              </a:ext>
            </a:extLst>
          </p:cNvPr>
          <p:cNvSpPr/>
          <p:nvPr userDrawn="1"/>
        </p:nvSpPr>
        <p:spPr>
          <a:xfrm>
            <a:off x="1791150" y="0"/>
            <a:ext cx="1040085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00682E-F633-BA85-6284-A73605544F67}"/>
              </a:ext>
            </a:extLst>
          </p:cNvPr>
          <p:cNvSpPr/>
          <p:nvPr userDrawn="1"/>
        </p:nvSpPr>
        <p:spPr>
          <a:xfrm>
            <a:off x="2737653" y="1"/>
            <a:ext cx="2345338" cy="5653144"/>
          </a:xfrm>
          <a:prstGeom prst="rect">
            <a:avLst/>
          </a:prstGeom>
          <a:solidFill>
            <a:schemeClr val="tx2">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812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Section Header 2">
    <p:spTree>
      <p:nvGrpSpPr>
        <p:cNvPr id="1" name=""/>
        <p:cNvGrpSpPr/>
        <p:nvPr/>
      </p:nvGrpSpPr>
      <p:grpSpPr>
        <a:xfrm>
          <a:off x="0" y="0"/>
          <a:ext cx="0" cy="0"/>
          <a:chOff x="0" y="0"/>
          <a:chExt cx="0" cy="0"/>
        </a:xfrm>
      </p:grpSpPr>
      <p:sp>
        <p:nvSpPr>
          <p:cNvPr id="5" name="Graphic 10">
            <a:extLst>
              <a:ext uri="{FF2B5EF4-FFF2-40B4-BE49-F238E27FC236}">
                <a16:creationId xmlns:a16="http://schemas.microsoft.com/office/drawing/2014/main" id="{2F872576-133A-574C-B9A2-A8F6F3055BAC}"/>
              </a:ext>
            </a:extLst>
          </p:cNvPr>
          <p:cNvSpPr>
            <a:spLocks noChangeAspect="1"/>
          </p:cNvSpPr>
          <p:nvPr userDrawn="1"/>
        </p:nvSpPr>
        <p:spPr>
          <a:xfrm>
            <a:off x="7627005" y="0"/>
            <a:ext cx="4564996" cy="4267200"/>
          </a:xfrm>
          <a:custGeom>
            <a:avLst/>
            <a:gdLst>
              <a:gd name="connsiteX0" fmla="*/ 691842 w 2972749"/>
              <a:gd name="connsiteY0" fmla="*/ 914400 h 2778823"/>
              <a:gd name="connsiteX1" fmla="*/ 1136283 w 2972749"/>
              <a:gd name="connsiteY1" fmla="*/ 468630 h 2778823"/>
              <a:gd name="connsiteX2" fmla="*/ 1136283 w 2972749"/>
              <a:gd name="connsiteY2" fmla="*/ 930402 h 2778823"/>
              <a:gd name="connsiteX3" fmla="*/ 1605694 w 2972749"/>
              <a:gd name="connsiteY3" fmla="*/ 459486 h 2778823"/>
              <a:gd name="connsiteX4" fmla="*/ 2056117 w 2972749"/>
              <a:gd name="connsiteY4" fmla="*/ 459486 h 2778823"/>
              <a:gd name="connsiteX5" fmla="*/ 2056117 w 2972749"/>
              <a:gd name="connsiteY5" fmla="*/ 931450 h 2778823"/>
              <a:gd name="connsiteX6" fmla="*/ 2526573 w 2972749"/>
              <a:gd name="connsiteY6" fmla="*/ 459486 h 2778823"/>
              <a:gd name="connsiteX7" fmla="*/ 2966836 w 2972749"/>
              <a:gd name="connsiteY7" fmla="*/ 459486 h 2778823"/>
              <a:gd name="connsiteX8" fmla="*/ 2516603 w 2972749"/>
              <a:gd name="connsiteY8" fmla="*/ 911162 h 2778823"/>
              <a:gd name="connsiteX9" fmla="*/ 2516603 w 2972749"/>
              <a:gd name="connsiteY9" fmla="*/ 1135666 h 2778823"/>
              <a:gd name="connsiteX10" fmla="*/ 2300127 w 2972749"/>
              <a:gd name="connsiteY10" fmla="*/ 1352550 h 2778823"/>
              <a:gd name="connsiteX11" fmla="*/ 2300127 w 2972749"/>
              <a:gd name="connsiteY11" fmla="*/ 1121759 h 2778823"/>
              <a:gd name="connsiteX12" fmla="*/ 2045673 w 2972749"/>
              <a:gd name="connsiteY12" fmla="*/ 1377125 h 2778823"/>
              <a:gd name="connsiteX13" fmla="*/ 2512521 w 2972749"/>
              <a:gd name="connsiteY13" fmla="*/ 1377125 h 2778823"/>
              <a:gd name="connsiteX14" fmla="*/ 2056117 w 2972749"/>
              <a:gd name="connsiteY14" fmla="*/ 1834896 h 2778823"/>
              <a:gd name="connsiteX15" fmla="*/ 2056117 w 2972749"/>
              <a:gd name="connsiteY15" fmla="*/ 2316956 h 2778823"/>
              <a:gd name="connsiteX16" fmla="*/ 2526573 w 2972749"/>
              <a:gd name="connsiteY16" fmla="*/ 1844993 h 2778823"/>
              <a:gd name="connsiteX17" fmla="*/ 2966836 w 2972749"/>
              <a:gd name="connsiteY17" fmla="*/ 1844993 h 2778823"/>
              <a:gd name="connsiteX18" fmla="*/ 2516603 w 2972749"/>
              <a:gd name="connsiteY18" fmla="*/ 2296763 h 2778823"/>
              <a:gd name="connsiteX19" fmla="*/ 2516603 w 2972749"/>
              <a:gd name="connsiteY19" fmla="*/ 2778824 h 2778823"/>
              <a:gd name="connsiteX20" fmla="*/ 2637469 w 2972749"/>
              <a:gd name="connsiteY20" fmla="*/ 2657475 h 2778823"/>
              <a:gd name="connsiteX21" fmla="*/ 2871890 w 2972749"/>
              <a:gd name="connsiteY21" fmla="*/ 2657475 h 2778823"/>
              <a:gd name="connsiteX22" fmla="*/ 2871890 w 2972749"/>
              <a:gd name="connsiteY22" fmla="*/ 2422303 h 2778823"/>
              <a:gd name="connsiteX23" fmla="*/ 2972343 w 2972749"/>
              <a:gd name="connsiteY23" fmla="*/ 2321528 h 2778823"/>
              <a:gd name="connsiteX24" fmla="*/ 2972343 w 2972749"/>
              <a:gd name="connsiteY24" fmla="*/ 2301335 h 2778823"/>
              <a:gd name="connsiteX25" fmla="*/ 2530750 w 2972749"/>
              <a:gd name="connsiteY25" fmla="*/ 2744343 h 2778823"/>
              <a:gd name="connsiteX26" fmla="*/ 2530750 w 2972749"/>
              <a:gd name="connsiteY26" fmla="*/ 2302669 h 2778823"/>
              <a:gd name="connsiteX27" fmla="*/ 2972343 w 2972749"/>
              <a:gd name="connsiteY27" fmla="*/ 1859661 h 2778823"/>
              <a:gd name="connsiteX28" fmla="*/ 2972343 w 2972749"/>
              <a:gd name="connsiteY28" fmla="*/ 1831086 h 2778823"/>
              <a:gd name="connsiteX29" fmla="*/ 2540814 w 2972749"/>
              <a:gd name="connsiteY29" fmla="*/ 1831086 h 2778823"/>
              <a:gd name="connsiteX30" fmla="*/ 2972343 w 2972749"/>
              <a:gd name="connsiteY30" fmla="*/ 1397794 h 2778823"/>
              <a:gd name="connsiteX31" fmla="*/ 2972343 w 2972749"/>
              <a:gd name="connsiteY31" fmla="*/ 1377601 h 2778823"/>
              <a:gd name="connsiteX32" fmla="*/ 2070359 w 2972749"/>
              <a:gd name="connsiteY32" fmla="*/ 2282476 h 2778823"/>
              <a:gd name="connsiteX33" fmla="*/ 2070359 w 2972749"/>
              <a:gd name="connsiteY33" fmla="*/ 1840802 h 2778823"/>
              <a:gd name="connsiteX34" fmla="*/ 2516603 w 2972749"/>
              <a:gd name="connsiteY34" fmla="*/ 1393127 h 2778823"/>
              <a:gd name="connsiteX35" fmla="*/ 2516603 w 2972749"/>
              <a:gd name="connsiteY35" fmla="*/ 1393127 h 2778823"/>
              <a:gd name="connsiteX36" fmla="*/ 2972343 w 2972749"/>
              <a:gd name="connsiteY36" fmla="*/ 935927 h 2778823"/>
              <a:gd name="connsiteX37" fmla="*/ 2972343 w 2972749"/>
              <a:gd name="connsiteY37" fmla="*/ 445199 h 2778823"/>
              <a:gd name="connsiteX38" fmla="*/ 2540814 w 2972749"/>
              <a:gd name="connsiteY38" fmla="*/ 445199 h 2778823"/>
              <a:gd name="connsiteX39" fmla="*/ 2972343 w 2972749"/>
              <a:gd name="connsiteY39" fmla="*/ 12287 h 2778823"/>
              <a:gd name="connsiteX40" fmla="*/ 2972343 w 2972749"/>
              <a:gd name="connsiteY40" fmla="*/ 0 h 2778823"/>
              <a:gd name="connsiteX41" fmla="*/ 2964462 w 2972749"/>
              <a:gd name="connsiteY41" fmla="*/ 0 h 2778823"/>
              <a:gd name="connsiteX42" fmla="*/ 2070359 w 2972749"/>
              <a:gd name="connsiteY42" fmla="*/ 896874 h 2778823"/>
              <a:gd name="connsiteX43" fmla="*/ 2070359 w 2972749"/>
              <a:gd name="connsiteY43" fmla="*/ 455295 h 2778823"/>
              <a:gd name="connsiteX44" fmla="*/ 2524199 w 2972749"/>
              <a:gd name="connsiteY44" fmla="*/ 0 h 2778823"/>
              <a:gd name="connsiteX45" fmla="*/ 2504071 w 2972749"/>
              <a:gd name="connsiteY45" fmla="*/ 0 h 2778823"/>
              <a:gd name="connsiteX46" fmla="*/ 2070359 w 2972749"/>
              <a:gd name="connsiteY46" fmla="*/ 435102 h 2778823"/>
              <a:gd name="connsiteX47" fmla="*/ 2070359 w 2972749"/>
              <a:gd name="connsiteY47" fmla="*/ 0 h 2778823"/>
              <a:gd name="connsiteX48" fmla="*/ 1583192 w 2972749"/>
              <a:gd name="connsiteY48" fmla="*/ 0 h 2778823"/>
              <a:gd name="connsiteX49" fmla="*/ 1136283 w 2972749"/>
              <a:gd name="connsiteY49" fmla="*/ 448342 h 2778823"/>
              <a:gd name="connsiteX50" fmla="*/ 1136283 w 2972749"/>
              <a:gd name="connsiteY50" fmla="*/ 448342 h 2778823"/>
              <a:gd name="connsiteX51" fmla="*/ 698773 w 2972749"/>
              <a:gd name="connsiteY51" fmla="*/ 887349 h 2778823"/>
              <a:gd name="connsiteX52" fmla="*/ 698773 w 2972749"/>
              <a:gd name="connsiteY52" fmla="*/ 445770 h 2778823"/>
              <a:gd name="connsiteX53" fmla="*/ 926643 w 2972749"/>
              <a:gd name="connsiteY53" fmla="*/ 217170 h 2778823"/>
              <a:gd name="connsiteX54" fmla="*/ 1143119 w 2972749"/>
              <a:gd name="connsiteY54" fmla="*/ 0 h 2778823"/>
              <a:gd name="connsiteX55" fmla="*/ 1122896 w 2972749"/>
              <a:gd name="connsiteY55" fmla="*/ 0 h 2778823"/>
              <a:gd name="connsiteX56" fmla="*/ 698773 w 2972749"/>
              <a:gd name="connsiteY56" fmla="*/ 425482 h 2778823"/>
              <a:gd name="connsiteX57" fmla="*/ 698773 w 2972749"/>
              <a:gd name="connsiteY57" fmla="*/ 0 h 2778823"/>
              <a:gd name="connsiteX58" fmla="*/ 684152 w 2972749"/>
              <a:gd name="connsiteY58" fmla="*/ 0 h 2778823"/>
              <a:gd name="connsiteX59" fmla="*/ 684152 w 2972749"/>
              <a:gd name="connsiteY59" fmla="*/ 439769 h 2778823"/>
              <a:gd name="connsiteX60" fmla="*/ 440236 w 2972749"/>
              <a:gd name="connsiteY60" fmla="*/ 684943 h 2778823"/>
              <a:gd name="connsiteX61" fmla="*/ 238381 w 2972749"/>
              <a:gd name="connsiteY61" fmla="*/ 684943 h 2778823"/>
              <a:gd name="connsiteX62" fmla="*/ 238381 w 2972749"/>
              <a:gd name="connsiteY62" fmla="*/ 445770 h 2778823"/>
              <a:gd name="connsiteX63" fmla="*/ 682727 w 2972749"/>
              <a:gd name="connsiteY63" fmla="*/ 0 h 2778823"/>
              <a:gd name="connsiteX64" fmla="*/ 662599 w 2972749"/>
              <a:gd name="connsiteY64" fmla="*/ 0 h 2778823"/>
              <a:gd name="connsiteX65" fmla="*/ 224140 w 2972749"/>
              <a:gd name="connsiteY65" fmla="*/ 439769 h 2778823"/>
              <a:gd name="connsiteX66" fmla="*/ 224140 w 2972749"/>
              <a:gd name="connsiteY66" fmla="*/ 689134 h 2778823"/>
              <a:gd name="connsiteX67" fmla="*/ -407 w 2972749"/>
              <a:gd name="connsiteY67" fmla="*/ 914400 h 2778823"/>
              <a:gd name="connsiteX68" fmla="*/ 691842 w 2972749"/>
              <a:gd name="connsiteY68" fmla="*/ 914400 h 2778823"/>
              <a:gd name="connsiteX69" fmla="*/ 224140 w 2972749"/>
              <a:gd name="connsiteY69" fmla="*/ 900113 h 2778823"/>
              <a:gd name="connsiteX70" fmla="*/ 34248 w 2972749"/>
              <a:gd name="connsiteY70" fmla="*/ 900113 h 2778823"/>
              <a:gd name="connsiteX71" fmla="*/ 224140 w 2972749"/>
              <a:gd name="connsiteY71" fmla="*/ 709613 h 2778823"/>
              <a:gd name="connsiteX72" fmla="*/ 684152 w 2972749"/>
              <a:gd name="connsiteY72" fmla="*/ 460058 h 2778823"/>
              <a:gd name="connsiteX73" fmla="*/ 684152 w 2972749"/>
              <a:gd name="connsiteY73" fmla="*/ 897446 h 2778823"/>
              <a:gd name="connsiteX74" fmla="*/ 248446 w 2972749"/>
              <a:gd name="connsiteY74" fmla="*/ 897446 h 2778823"/>
              <a:gd name="connsiteX75" fmla="*/ 684152 w 2972749"/>
              <a:gd name="connsiteY75" fmla="*/ 460058 h 2778823"/>
              <a:gd name="connsiteX76" fmla="*/ 1596295 w 2972749"/>
              <a:gd name="connsiteY76" fmla="*/ 448342 h 2778823"/>
              <a:gd name="connsiteX77" fmla="*/ 1150050 w 2972749"/>
              <a:gd name="connsiteY77" fmla="*/ 896017 h 2778823"/>
              <a:gd name="connsiteX78" fmla="*/ 1150050 w 2972749"/>
              <a:gd name="connsiteY78" fmla="*/ 454438 h 2778823"/>
              <a:gd name="connsiteX79" fmla="*/ 1596295 w 2972749"/>
              <a:gd name="connsiteY79" fmla="*/ 6763 h 2778823"/>
              <a:gd name="connsiteX80" fmla="*/ 2055737 w 2972749"/>
              <a:gd name="connsiteY80" fmla="*/ 445199 h 2778823"/>
              <a:gd name="connsiteX81" fmla="*/ 1620126 w 2972749"/>
              <a:gd name="connsiteY81" fmla="*/ 445199 h 2778823"/>
              <a:gd name="connsiteX82" fmla="*/ 2056117 w 2972749"/>
              <a:gd name="connsiteY82" fmla="*/ 7715 h 2778823"/>
              <a:gd name="connsiteX83" fmla="*/ 2516603 w 2972749"/>
              <a:gd name="connsiteY83" fmla="*/ 1362837 h 2778823"/>
              <a:gd name="connsiteX84" fmla="*/ 2310192 w 2972749"/>
              <a:gd name="connsiteY84" fmla="*/ 1362837 h 2778823"/>
              <a:gd name="connsiteX85" fmla="*/ 2516603 w 2972749"/>
              <a:gd name="connsiteY85" fmla="*/ 1156240 h 2778823"/>
              <a:gd name="connsiteX86" fmla="*/ 1620031 w 2972749"/>
              <a:gd name="connsiteY86" fmla="*/ 964978 h 2778823"/>
              <a:gd name="connsiteX87" fmla="*/ 1620031 w 2972749"/>
              <a:gd name="connsiteY87" fmla="*/ 665988 h 2778823"/>
              <a:gd name="connsiteX88" fmla="*/ 1321902 w 2972749"/>
              <a:gd name="connsiteY88" fmla="*/ 964978 h 2778823"/>
              <a:gd name="connsiteX89" fmla="*/ 1605789 w 2972749"/>
              <a:gd name="connsiteY89" fmla="*/ 950690 h 2778823"/>
              <a:gd name="connsiteX90" fmla="*/ 1355797 w 2972749"/>
              <a:gd name="connsiteY90" fmla="*/ 950690 h 2778823"/>
              <a:gd name="connsiteX91" fmla="*/ 1605125 w 2972749"/>
              <a:gd name="connsiteY91" fmla="*/ 700469 h 277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972749" h="2778823">
                <a:moveTo>
                  <a:pt x="691842" y="914400"/>
                </a:moveTo>
                <a:lnTo>
                  <a:pt x="1136283" y="468630"/>
                </a:lnTo>
                <a:lnTo>
                  <a:pt x="1136283" y="930402"/>
                </a:lnTo>
                <a:lnTo>
                  <a:pt x="1605694" y="459486"/>
                </a:lnTo>
                <a:lnTo>
                  <a:pt x="2056117" y="459486"/>
                </a:lnTo>
                <a:lnTo>
                  <a:pt x="2056117" y="931450"/>
                </a:lnTo>
                <a:lnTo>
                  <a:pt x="2526573" y="459486"/>
                </a:lnTo>
                <a:lnTo>
                  <a:pt x="2966836" y="459486"/>
                </a:lnTo>
                <a:lnTo>
                  <a:pt x="2516603" y="911162"/>
                </a:lnTo>
                <a:lnTo>
                  <a:pt x="2516603" y="1135666"/>
                </a:lnTo>
                <a:lnTo>
                  <a:pt x="2300127" y="1352550"/>
                </a:lnTo>
                <a:lnTo>
                  <a:pt x="2300127" y="1121759"/>
                </a:lnTo>
                <a:lnTo>
                  <a:pt x="2045673" y="1377125"/>
                </a:lnTo>
                <a:lnTo>
                  <a:pt x="2512521" y="1377125"/>
                </a:lnTo>
                <a:lnTo>
                  <a:pt x="2056117" y="1834896"/>
                </a:lnTo>
                <a:lnTo>
                  <a:pt x="2056117" y="2316956"/>
                </a:lnTo>
                <a:lnTo>
                  <a:pt x="2526573" y="1844993"/>
                </a:lnTo>
                <a:lnTo>
                  <a:pt x="2966836" y="1844993"/>
                </a:lnTo>
                <a:lnTo>
                  <a:pt x="2516603" y="2296763"/>
                </a:lnTo>
                <a:lnTo>
                  <a:pt x="2516603" y="2778824"/>
                </a:lnTo>
                <a:lnTo>
                  <a:pt x="2637469" y="2657475"/>
                </a:lnTo>
                <a:lnTo>
                  <a:pt x="2871890" y="2657475"/>
                </a:lnTo>
                <a:lnTo>
                  <a:pt x="2871890" y="2422303"/>
                </a:lnTo>
                <a:lnTo>
                  <a:pt x="2972343" y="2321528"/>
                </a:lnTo>
                <a:lnTo>
                  <a:pt x="2972343" y="2301335"/>
                </a:lnTo>
                <a:lnTo>
                  <a:pt x="2530750" y="2744343"/>
                </a:lnTo>
                <a:lnTo>
                  <a:pt x="2530750" y="2302669"/>
                </a:lnTo>
                <a:lnTo>
                  <a:pt x="2972343" y="1859661"/>
                </a:lnTo>
                <a:lnTo>
                  <a:pt x="2972343" y="1831086"/>
                </a:lnTo>
                <a:lnTo>
                  <a:pt x="2540814" y="1831086"/>
                </a:lnTo>
                <a:lnTo>
                  <a:pt x="2972343" y="1397794"/>
                </a:lnTo>
                <a:lnTo>
                  <a:pt x="2972343" y="1377601"/>
                </a:lnTo>
                <a:lnTo>
                  <a:pt x="2070359" y="2282476"/>
                </a:lnTo>
                <a:lnTo>
                  <a:pt x="2070359" y="1840802"/>
                </a:lnTo>
                <a:lnTo>
                  <a:pt x="2516603" y="1393127"/>
                </a:lnTo>
                <a:lnTo>
                  <a:pt x="2516603" y="1393127"/>
                </a:lnTo>
                <a:lnTo>
                  <a:pt x="2972343" y="935927"/>
                </a:lnTo>
                <a:lnTo>
                  <a:pt x="2972343" y="445199"/>
                </a:lnTo>
                <a:lnTo>
                  <a:pt x="2540814" y="445199"/>
                </a:lnTo>
                <a:lnTo>
                  <a:pt x="2972343" y="12287"/>
                </a:lnTo>
                <a:lnTo>
                  <a:pt x="2972343" y="0"/>
                </a:lnTo>
                <a:lnTo>
                  <a:pt x="2964462" y="0"/>
                </a:lnTo>
                <a:lnTo>
                  <a:pt x="2070359" y="896874"/>
                </a:lnTo>
                <a:lnTo>
                  <a:pt x="2070359" y="455295"/>
                </a:lnTo>
                <a:lnTo>
                  <a:pt x="2524199" y="0"/>
                </a:lnTo>
                <a:lnTo>
                  <a:pt x="2504071" y="0"/>
                </a:lnTo>
                <a:lnTo>
                  <a:pt x="2070359" y="435102"/>
                </a:lnTo>
                <a:lnTo>
                  <a:pt x="2070359" y="0"/>
                </a:lnTo>
                <a:lnTo>
                  <a:pt x="1583192" y="0"/>
                </a:lnTo>
                <a:lnTo>
                  <a:pt x="1136283" y="448342"/>
                </a:lnTo>
                <a:lnTo>
                  <a:pt x="1136283" y="448342"/>
                </a:lnTo>
                <a:lnTo>
                  <a:pt x="698773" y="887349"/>
                </a:lnTo>
                <a:lnTo>
                  <a:pt x="698773" y="445770"/>
                </a:lnTo>
                <a:lnTo>
                  <a:pt x="926643" y="217170"/>
                </a:lnTo>
                <a:lnTo>
                  <a:pt x="1143119" y="0"/>
                </a:lnTo>
                <a:lnTo>
                  <a:pt x="1122896" y="0"/>
                </a:lnTo>
                <a:lnTo>
                  <a:pt x="698773" y="425482"/>
                </a:lnTo>
                <a:lnTo>
                  <a:pt x="698773" y="0"/>
                </a:lnTo>
                <a:lnTo>
                  <a:pt x="684152" y="0"/>
                </a:lnTo>
                <a:lnTo>
                  <a:pt x="684152" y="439769"/>
                </a:lnTo>
                <a:lnTo>
                  <a:pt x="440236" y="684943"/>
                </a:lnTo>
                <a:lnTo>
                  <a:pt x="238381" y="684943"/>
                </a:lnTo>
                <a:lnTo>
                  <a:pt x="238381" y="445770"/>
                </a:lnTo>
                <a:lnTo>
                  <a:pt x="682727" y="0"/>
                </a:lnTo>
                <a:lnTo>
                  <a:pt x="662599" y="0"/>
                </a:lnTo>
                <a:lnTo>
                  <a:pt x="224140" y="439769"/>
                </a:lnTo>
                <a:lnTo>
                  <a:pt x="224140" y="689134"/>
                </a:lnTo>
                <a:lnTo>
                  <a:pt x="-407" y="914400"/>
                </a:lnTo>
                <a:lnTo>
                  <a:pt x="691842" y="914400"/>
                </a:lnTo>
                <a:close/>
                <a:moveTo>
                  <a:pt x="224140" y="900113"/>
                </a:moveTo>
                <a:lnTo>
                  <a:pt x="34248" y="900113"/>
                </a:lnTo>
                <a:lnTo>
                  <a:pt x="224140" y="709613"/>
                </a:lnTo>
                <a:close/>
                <a:moveTo>
                  <a:pt x="684152" y="460058"/>
                </a:moveTo>
                <a:lnTo>
                  <a:pt x="684152" y="897446"/>
                </a:lnTo>
                <a:lnTo>
                  <a:pt x="248446" y="897446"/>
                </a:lnTo>
                <a:lnTo>
                  <a:pt x="684152" y="460058"/>
                </a:lnTo>
                <a:close/>
                <a:moveTo>
                  <a:pt x="1596295" y="448342"/>
                </a:moveTo>
                <a:lnTo>
                  <a:pt x="1150050" y="896017"/>
                </a:lnTo>
                <a:lnTo>
                  <a:pt x="1150050" y="454438"/>
                </a:lnTo>
                <a:lnTo>
                  <a:pt x="1596295" y="6763"/>
                </a:lnTo>
                <a:close/>
                <a:moveTo>
                  <a:pt x="2055737" y="445199"/>
                </a:moveTo>
                <a:lnTo>
                  <a:pt x="1620126" y="445199"/>
                </a:lnTo>
                <a:lnTo>
                  <a:pt x="2056117" y="7715"/>
                </a:lnTo>
                <a:close/>
                <a:moveTo>
                  <a:pt x="2516603" y="1362837"/>
                </a:moveTo>
                <a:lnTo>
                  <a:pt x="2310192" y="1362837"/>
                </a:lnTo>
                <a:lnTo>
                  <a:pt x="2516603" y="1156240"/>
                </a:lnTo>
                <a:close/>
                <a:moveTo>
                  <a:pt x="1620031" y="964978"/>
                </a:moveTo>
                <a:lnTo>
                  <a:pt x="1620031" y="665988"/>
                </a:lnTo>
                <a:lnTo>
                  <a:pt x="1321902" y="964978"/>
                </a:lnTo>
                <a:close/>
                <a:moveTo>
                  <a:pt x="1605789" y="950690"/>
                </a:moveTo>
                <a:lnTo>
                  <a:pt x="1355797" y="950690"/>
                </a:lnTo>
                <a:lnTo>
                  <a:pt x="1605125" y="700469"/>
                </a:lnTo>
                <a:close/>
              </a:path>
            </a:pathLst>
          </a:custGeom>
          <a:solidFill>
            <a:schemeClr val="accent1"/>
          </a:solidFill>
          <a:ln w="9495" cap="flat">
            <a:noFill/>
            <a:prstDash val="solid"/>
            <a:miter/>
          </a:ln>
        </p:spPr>
        <p:txBody>
          <a:bodyPr rtlCol="0" anchor="ctr"/>
          <a:lstStyle/>
          <a:p>
            <a:endParaRPr lang="en-US" sz="2400"/>
          </a:p>
        </p:txBody>
      </p:sp>
      <p:sp>
        <p:nvSpPr>
          <p:cNvPr id="2" name="Title 1"/>
          <p:cNvSpPr>
            <a:spLocks noGrp="1"/>
          </p:cNvSpPr>
          <p:nvPr>
            <p:ph type="title"/>
          </p:nvPr>
        </p:nvSpPr>
        <p:spPr>
          <a:xfrm>
            <a:off x="461215" y="1840523"/>
            <a:ext cx="9997440" cy="2380579"/>
          </a:xfrm>
        </p:spPr>
        <p:txBody>
          <a:bodyPr anchor="b"/>
          <a:lstStyle>
            <a:lvl1pPr>
              <a:defRPr sz="5333">
                <a:solidFill>
                  <a:schemeClr val="tx1"/>
                </a:solidFill>
              </a:defRPr>
            </a:lvl1pPr>
          </a:lstStyle>
          <a:p>
            <a:r>
              <a:rPr lang="en-US"/>
              <a:t>Click to edit Master title style</a:t>
            </a:r>
          </a:p>
        </p:txBody>
      </p:sp>
      <p:sp>
        <p:nvSpPr>
          <p:cNvPr id="3" name="Text Placeholder 2"/>
          <p:cNvSpPr>
            <a:spLocks noGrp="1"/>
          </p:cNvSpPr>
          <p:nvPr>
            <p:ph type="body" idx="1"/>
          </p:nvPr>
        </p:nvSpPr>
        <p:spPr>
          <a:xfrm>
            <a:off x="480721" y="4238336"/>
            <a:ext cx="9997440" cy="1500187"/>
          </a:xfrm>
        </p:spPr>
        <p:txBody>
          <a:bodyPr/>
          <a:lstStyle>
            <a:lvl1pPr marL="0" indent="0">
              <a:spcBef>
                <a:spcPts val="0"/>
              </a:spcBef>
              <a:buNone/>
              <a:defRPr sz="29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9526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label with Title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320601"/>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a:t>Click to Edit Master Title Style</a:t>
            </a:r>
          </a:p>
        </p:txBody>
      </p:sp>
    </p:spTree>
    <p:extLst>
      <p:ext uri="{BB962C8B-B14F-4D97-AF65-F5344CB8AC3E}">
        <p14:creationId xmlns:p14="http://schemas.microsoft.com/office/powerpoint/2010/main" val="1461558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2">
        <a:schemeClr val="bg1"/>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30AA49-C962-67B1-CEAD-AE4FA1869565}"/>
              </a:ext>
            </a:extLst>
          </p:cNvPr>
          <p:cNvSpPr>
            <a:spLocks noGrp="1"/>
          </p:cNvSpPr>
          <p:nvPr>
            <p:ph type="body" sz="quarter" idx="10"/>
          </p:nvPr>
        </p:nvSpPr>
        <p:spPr>
          <a:xfrm>
            <a:off x="420521" y="376025"/>
            <a:ext cx="11346099" cy="604909"/>
          </a:xfrm>
          <a:prstGeom prst="rect">
            <a:avLst/>
          </a:prstGeom>
        </p:spPr>
        <p:txBody>
          <a:bodyPr lIns="0" tIns="0" rIns="0" bIns="0" anchor="t"/>
          <a:lstStyle>
            <a:lvl1pPr algn="l">
              <a:lnSpc>
                <a:spcPct val="90000"/>
              </a:lnSpc>
              <a:spcAft>
                <a:spcPts val="0"/>
              </a:spcAft>
              <a:defRPr sz="3000">
                <a:solidFill>
                  <a:schemeClr val="tx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p:txBody>
      </p:sp>
      <p:sp>
        <p:nvSpPr>
          <p:cNvPr id="13" name="Slide Number Placeholder 6">
            <a:extLst>
              <a:ext uri="{FF2B5EF4-FFF2-40B4-BE49-F238E27FC236}">
                <a16:creationId xmlns:a16="http://schemas.microsoft.com/office/drawing/2014/main" id="{65E2B2BE-34EA-4351-C96A-158A5A36474D}"/>
              </a:ext>
            </a:extLst>
          </p:cNvPr>
          <p:cNvSpPr txBox="1">
            <a:spLocks/>
          </p:cNvSpPr>
          <p:nvPr userDrawn="1"/>
        </p:nvSpPr>
        <p:spPr>
          <a:xfrm rot="10800000" flipV="1">
            <a:off x="11509845" y="6525267"/>
            <a:ext cx="425238" cy="138499"/>
          </a:xfrm>
          <a:prstGeom prst="rect">
            <a:avLst/>
          </a:prstGeom>
        </p:spPr>
        <p:txBody>
          <a:bodyPr wrap="square" lIns="0" tIns="0" rIns="0" bIns="0" anchor="ctr">
            <a:spAutoFit/>
          </a:bodyPr>
          <a:lstStyle>
            <a:defPPr>
              <a:defRPr lang="en-US"/>
            </a:defPPr>
            <a:lvl1pPr marL="0" algn="l" defTabSz="914400" rtl="0" eaLnBrk="1" latinLnBrk="0" hangingPunct="1">
              <a:defRPr sz="635" b="0" i="0" kern="1200">
                <a:solidFill>
                  <a:srgbClr val="A29F9D"/>
                </a:solidFill>
                <a:latin typeface="Graphik"/>
                <a:ea typeface="+mn-ea"/>
                <a:cs typeface="Graphi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9226-AE33-44F8-B153-C6D472D17CF4}" type="slidenum">
              <a:rPr kumimoji="0" lang="en-GB" sz="900" b="0" i="0" u="none" strike="noStrike" kern="1200" cap="none" spc="0" normalizeH="0" baseline="0" noProof="0" smtClean="0">
                <a:ln>
                  <a:noFill/>
                </a:ln>
                <a:solidFill>
                  <a:srgbClr val="000000">
                    <a:lumMod val="50000"/>
                    <a:lumOff val="50000"/>
                  </a:srgbClr>
                </a:solidFill>
                <a:effectLst/>
                <a:uLnTx/>
                <a:uFillTx/>
                <a:latin typeface="Graphik Medium" panose="020B0503030202060203" pitchFamily="34"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lumMod val="50000"/>
                  <a:lumOff val="50000"/>
                </a:srgbClr>
              </a:solidFill>
              <a:effectLst/>
              <a:uLnTx/>
              <a:uFillTx/>
              <a:latin typeface="Graphik Medium" panose="020B0503030202060203" pitchFamily="34" charset="77"/>
              <a:ea typeface="+mn-ea"/>
            </a:endParaRPr>
          </a:p>
        </p:txBody>
      </p:sp>
      <p:sp>
        <p:nvSpPr>
          <p:cNvPr id="7" name="Content Placeholder 6">
            <a:extLst>
              <a:ext uri="{FF2B5EF4-FFF2-40B4-BE49-F238E27FC236}">
                <a16:creationId xmlns:a16="http://schemas.microsoft.com/office/drawing/2014/main" id="{A0964535-8A19-C4C7-016C-26AD778236C2}"/>
              </a:ext>
            </a:extLst>
          </p:cNvPr>
          <p:cNvSpPr>
            <a:spLocks noGrp="1"/>
          </p:cNvSpPr>
          <p:nvPr>
            <p:ph sz="quarter" idx="11"/>
          </p:nvPr>
        </p:nvSpPr>
        <p:spPr>
          <a:xfrm>
            <a:off x="420688" y="1336674"/>
            <a:ext cx="11345932" cy="50138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56345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500124"/>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dirty="0"/>
              <a:t>Click to Edit Master Title Style</a:t>
            </a:r>
          </a:p>
        </p:txBody>
      </p:sp>
      <p:sp>
        <p:nvSpPr>
          <p:cNvPr id="7" name="Text Placeholder 6">
            <a:extLst>
              <a:ext uri="{FF2B5EF4-FFF2-40B4-BE49-F238E27FC236}">
                <a16:creationId xmlns:a16="http://schemas.microsoft.com/office/drawing/2014/main" id="{1ACE1D63-81A5-4C53-82FF-3F747BC19849}"/>
              </a:ext>
            </a:extLst>
          </p:cNvPr>
          <p:cNvSpPr>
            <a:spLocks noGrp="1"/>
          </p:cNvSpPr>
          <p:nvPr>
            <p:ph type="body" sz="quarter" idx="10"/>
          </p:nvPr>
        </p:nvSpPr>
        <p:spPr>
          <a:xfrm>
            <a:off x="384175" y="1231900"/>
            <a:ext cx="11595100" cy="4957763"/>
          </a:xfrm>
          <a:prstGeom prst="rect">
            <a:avLst/>
          </a:prstGeom>
        </p:spPr>
        <p:txBody>
          <a:bodyPr/>
          <a:lstStyle>
            <a:lvl1pPr>
              <a:defRPr>
                <a:latin typeface="Graphik" panose="020B0503030202060203" pitchFamily="34" charset="77"/>
              </a:defRPr>
            </a:lvl1pPr>
            <a:lvl2pPr marL="742937" indent="-285745">
              <a:buFont typeface="Courier New" panose="02070309020205020404" pitchFamily="49" charset="0"/>
              <a:buChar char="o"/>
              <a:defRPr>
                <a:latin typeface="Graphik" panose="020B0503030202060203" pitchFamily="34" charset="77"/>
              </a:defRPr>
            </a:lvl2pPr>
            <a:lvl3pPr>
              <a:defRPr>
                <a:latin typeface="Graphik" panose="020B0503030202060203" pitchFamily="34" charset="77"/>
              </a:defRPr>
            </a:lvl3pPr>
            <a:lvl4pPr>
              <a:defRPr>
                <a:latin typeface="Graphik" panose="020B0503030202060203" pitchFamily="34" charset="77"/>
              </a:defRPr>
            </a:lvl4pPr>
            <a:lvl5pPr marL="2057364" indent="-228596">
              <a:buFont typeface="Wingdings" pitchFamily="2" charset="2"/>
              <a:buChar char="§"/>
              <a:defRPr>
                <a:latin typeface="Graphik" panose="020B050303020206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0213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451BD7-F631-FBBC-1D4F-50A7B82CDA7F}"/>
              </a:ext>
            </a:extLst>
          </p:cNvPr>
          <p:cNvSpPr/>
          <p:nvPr userDrawn="1"/>
        </p:nvSpPr>
        <p:spPr>
          <a:xfrm>
            <a:off x="1" y="0"/>
            <a:ext cx="1791148" cy="6858000"/>
          </a:xfrm>
          <a:prstGeom prst="rect">
            <a:avLst/>
          </a:prstGeom>
          <a:solidFill>
            <a:schemeClr val="tx2">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F09F33A-01C8-E1A9-67AF-421EADEA076A}"/>
              </a:ext>
            </a:extLst>
          </p:cNvPr>
          <p:cNvSpPr/>
          <p:nvPr userDrawn="1"/>
        </p:nvSpPr>
        <p:spPr>
          <a:xfrm>
            <a:off x="1791150" y="0"/>
            <a:ext cx="1040085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00682E-F633-BA85-6284-A73605544F67}"/>
              </a:ext>
            </a:extLst>
          </p:cNvPr>
          <p:cNvSpPr/>
          <p:nvPr userDrawn="1"/>
        </p:nvSpPr>
        <p:spPr>
          <a:xfrm>
            <a:off x="2737653" y="1"/>
            <a:ext cx="2345338" cy="5653144"/>
          </a:xfrm>
          <a:prstGeom prst="rect">
            <a:avLst/>
          </a:prstGeom>
          <a:solidFill>
            <a:schemeClr val="tx2">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812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5" name="Graphic 10">
            <a:extLst>
              <a:ext uri="{FF2B5EF4-FFF2-40B4-BE49-F238E27FC236}">
                <a16:creationId xmlns:a16="http://schemas.microsoft.com/office/drawing/2014/main" id="{2F872576-133A-574C-B9A2-A8F6F3055BAC}"/>
              </a:ext>
            </a:extLst>
          </p:cNvPr>
          <p:cNvSpPr>
            <a:spLocks noChangeAspect="1"/>
          </p:cNvSpPr>
          <p:nvPr userDrawn="1"/>
        </p:nvSpPr>
        <p:spPr>
          <a:xfrm>
            <a:off x="7627005" y="0"/>
            <a:ext cx="4564996" cy="4267200"/>
          </a:xfrm>
          <a:custGeom>
            <a:avLst/>
            <a:gdLst>
              <a:gd name="connsiteX0" fmla="*/ 691842 w 2972749"/>
              <a:gd name="connsiteY0" fmla="*/ 914400 h 2778823"/>
              <a:gd name="connsiteX1" fmla="*/ 1136283 w 2972749"/>
              <a:gd name="connsiteY1" fmla="*/ 468630 h 2778823"/>
              <a:gd name="connsiteX2" fmla="*/ 1136283 w 2972749"/>
              <a:gd name="connsiteY2" fmla="*/ 930402 h 2778823"/>
              <a:gd name="connsiteX3" fmla="*/ 1605694 w 2972749"/>
              <a:gd name="connsiteY3" fmla="*/ 459486 h 2778823"/>
              <a:gd name="connsiteX4" fmla="*/ 2056117 w 2972749"/>
              <a:gd name="connsiteY4" fmla="*/ 459486 h 2778823"/>
              <a:gd name="connsiteX5" fmla="*/ 2056117 w 2972749"/>
              <a:gd name="connsiteY5" fmla="*/ 931450 h 2778823"/>
              <a:gd name="connsiteX6" fmla="*/ 2526573 w 2972749"/>
              <a:gd name="connsiteY6" fmla="*/ 459486 h 2778823"/>
              <a:gd name="connsiteX7" fmla="*/ 2966836 w 2972749"/>
              <a:gd name="connsiteY7" fmla="*/ 459486 h 2778823"/>
              <a:gd name="connsiteX8" fmla="*/ 2516603 w 2972749"/>
              <a:gd name="connsiteY8" fmla="*/ 911162 h 2778823"/>
              <a:gd name="connsiteX9" fmla="*/ 2516603 w 2972749"/>
              <a:gd name="connsiteY9" fmla="*/ 1135666 h 2778823"/>
              <a:gd name="connsiteX10" fmla="*/ 2300127 w 2972749"/>
              <a:gd name="connsiteY10" fmla="*/ 1352550 h 2778823"/>
              <a:gd name="connsiteX11" fmla="*/ 2300127 w 2972749"/>
              <a:gd name="connsiteY11" fmla="*/ 1121759 h 2778823"/>
              <a:gd name="connsiteX12" fmla="*/ 2045673 w 2972749"/>
              <a:gd name="connsiteY12" fmla="*/ 1377125 h 2778823"/>
              <a:gd name="connsiteX13" fmla="*/ 2512521 w 2972749"/>
              <a:gd name="connsiteY13" fmla="*/ 1377125 h 2778823"/>
              <a:gd name="connsiteX14" fmla="*/ 2056117 w 2972749"/>
              <a:gd name="connsiteY14" fmla="*/ 1834896 h 2778823"/>
              <a:gd name="connsiteX15" fmla="*/ 2056117 w 2972749"/>
              <a:gd name="connsiteY15" fmla="*/ 2316956 h 2778823"/>
              <a:gd name="connsiteX16" fmla="*/ 2526573 w 2972749"/>
              <a:gd name="connsiteY16" fmla="*/ 1844993 h 2778823"/>
              <a:gd name="connsiteX17" fmla="*/ 2966836 w 2972749"/>
              <a:gd name="connsiteY17" fmla="*/ 1844993 h 2778823"/>
              <a:gd name="connsiteX18" fmla="*/ 2516603 w 2972749"/>
              <a:gd name="connsiteY18" fmla="*/ 2296763 h 2778823"/>
              <a:gd name="connsiteX19" fmla="*/ 2516603 w 2972749"/>
              <a:gd name="connsiteY19" fmla="*/ 2778824 h 2778823"/>
              <a:gd name="connsiteX20" fmla="*/ 2637469 w 2972749"/>
              <a:gd name="connsiteY20" fmla="*/ 2657475 h 2778823"/>
              <a:gd name="connsiteX21" fmla="*/ 2871890 w 2972749"/>
              <a:gd name="connsiteY21" fmla="*/ 2657475 h 2778823"/>
              <a:gd name="connsiteX22" fmla="*/ 2871890 w 2972749"/>
              <a:gd name="connsiteY22" fmla="*/ 2422303 h 2778823"/>
              <a:gd name="connsiteX23" fmla="*/ 2972343 w 2972749"/>
              <a:gd name="connsiteY23" fmla="*/ 2321528 h 2778823"/>
              <a:gd name="connsiteX24" fmla="*/ 2972343 w 2972749"/>
              <a:gd name="connsiteY24" fmla="*/ 2301335 h 2778823"/>
              <a:gd name="connsiteX25" fmla="*/ 2530750 w 2972749"/>
              <a:gd name="connsiteY25" fmla="*/ 2744343 h 2778823"/>
              <a:gd name="connsiteX26" fmla="*/ 2530750 w 2972749"/>
              <a:gd name="connsiteY26" fmla="*/ 2302669 h 2778823"/>
              <a:gd name="connsiteX27" fmla="*/ 2972343 w 2972749"/>
              <a:gd name="connsiteY27" fmla="*/ 1859661 h 2778823"/>
              <a:gd name="connsiteX28" fmla="*/ 2972343 w 2972749"/>
              <a:gd name="connsiteY28" fmla="*/ 1831086 h 2778823"/>
              <a:gd name="connsiteX29" fmla="*/ 2540814 w 2972749"/>
              <a:gd name="connsiteY29" fmla="*/ 1831086 h 2778823"/>
              <a:gd name="connsiteX30" fmla="*/ 2972343 w 2972749"/>
              <a:gd name="connsiteY30" fmla="*/ 1397794 h 2778823"/>
              <a:gd name="connsiteX31" fmla="*/ 2972343 w 2972749"/>
              <a:gd name="connsiteY31" fmla="*/ 1377601 h 2778823"/>
              <a:gd name="connsiteX32" fmla="*/ 2070359 w 2972749"/>
              <a:gd name="connsiteY32" fmla="*/ 2282476 h 2778823"/>
              <a:gd name="connsiteX33" fmla="*/ 2070359 w 2972749"/>
              <a:gd name="connsiteY33" fmla="*/ 1840802 h 2778823"/>
              <a:gd name="connsiteX34" fmla="*/ 2516603 w 2972749"/>
              <a:gd name="connsiteY34" fmla="*/ 1393127 h 2778823"/>
              <a:gd name="connsiteX35" fmla="*/ 2516603 w 2972749"/>
              <a:gd name="connsiteY35" fmla="*/ 1393127 h 2778823"/>
              <a:gd name="connsiteX36" fmla="*/ 2972343 w 2972749"/>
              <a:gd name="connsiteY36" fmla="*/ 935927 h 2778823"/>
              <a:gd name="connsiteX37" fmla="*/ 2972343 w 2972749"/>
              <a:gd name="connsiteY37" fmla="*/ 445199 h 2778823"/>
              <a:gd name="connsiteX38" fmla="*/ 2540814 w 2972749"/>
              <a:gd name="connsiteY38" fmla="*/ 445199 h 2778823"/>
              <a:gd name="connsiteX39" fmla="*/ 2972343 w 2972749"/>
              <a:gd name="connsiteY39" fmla="*/ 12287 h 2778823"/>
              <a:gd name="connsiteX40" fmla="*/ 2972343 w 2972749"/>
              <a:gd name="connsiteY40" fmla="*/ 0 h 2778823"/>
              <a:gd name="connsiteX41" fmla="*/ 2964462 w 2972749"/>
              <a:gd name="connsiteY41" fmla="*/ 0 h 2778823"/>
              <a:gd name="connsiteX42" fmla="*/ 2070359 w 2972749"/>
              <a:gd name="connsiteY42" fmla="*/ 896874 h 2778823"/>
              <a:gd name="connsiteX43" fmla="*/ 2070359 w 2972749"/>
              <a:gd name="connsiteY43" fmla="*/ 455295 h 2778823"/>
              <a:gd name="connsiteX44" fmla="*/ 2524199 w 2972749"/>
              <a:gd name="connsiteY44" fmla="*/ 0 h 2778823"/>
              <a:gd name="connsiteX45" fmla="*/ 2504071 w 2972749"/>
              <a:gd name="connsiteY45" fmla="*/ 0 h 2778823"/>
              <a:gd name="connsiteX46" fmla="*/ 2070359 w 2972749"/>
              <a:gd name="connsiteY46" fmla="*/ 435102 h 2778823"/>
              <a:gd name="connsiteX47" fmla="*/ 2070359 w 2972749"/>
              <a:gd name="connsiteY47" fmla="*/ 0 h 2778823"/>
              <a:gd name="connsiteX48" fmla="*/ 1583192 w 2972749"/>
              <a:gd name="connsiteY48" fmla="*/ 0 h 2778823"/>
              <a:gd name="connsiteX49" fmla="*/ 1136283 w 2972749"/>
              <a:gd name="connsiteY49" fmla="*/ 448342 h 2778823"/>
              <a:gd name="connsiteX50" fmla="*/ 1136283 w 2972749"/>
              <a:gd name="connsiteY50" fmla="*/ 448342 h 2778823"/>
              <a:gd name="connsiteX51" fmla="*/ 698773 w 2972749"/>
              <a:gd name="connsiteY51" fmla="*/ 887349 h 2778823"/>
              <a:gd name="connsiteX52" fmla="*/ 698773 w 2972749"/>
              <a:gd name="connsiteY52" fmla="*/ 445770 h 2778823"/>
              <a:gd name="connsiteX53" fmla="*/ 926643 w 2972749"/>
              <a:gd name="connsiteY53" fmla="*/ 217170 h 2778823"/>
              <a:gd name="connsiteX54" fmla="*/ 1143119 w 2972749"/>
              <a:gd name="connsiteY54" fmla="*/ 0 h 2778823"/>
              <a:gd name="connsiteX55" fmla="*/ 1122896 w 2972749"/>
              <a:gd name="connsiteY55" fmla="*/ 0 h 2778823"/>
              <a:gd name="connsiteX56" fmla="*/ 698773 w 2972749"/>
              <a:gd name="connsiteY56" fmla="*/ 425482 h 2778823"/>
              <a:gd name="connsiteX57" fmla="*/ 698773 w 2972749"/>
              <a:gd name="connsiteY57" fmla="*/ 0 h 2778823"/>
              <a:gd name="connsiteX58" fmla="*/ 684152 w 2972749"/>
              <a:gd name="connsiteY58" fmla="*/ 0 h 2778823"/>
              <a:gd name="connsiteX59" fmla="*/ 684152 w 2972749"/>
              <a:gd name="connsiteY59" fmla="*/ 439769 h 2778823"/>
              <a:gd name="connsiteX60" fmla="*/ 440236 w 2972749"/>
              <a:gd name="connsiteY60" fmla="*/ 684943 h 2778823"/>
              <a:gd name="connsiteX61" fmla="*/ 238381 w 2972749"/>
              <a:gd name="connsiteY61" fmla="*/ 684943 h 2778823"/>
              <a:gd name="connsiteX62" fmla="*/ 238381 w 2972749"/>
              <a:gd name="connsiteY62" fmla="*/ 445770 h 2778823"/>
              <a:gd name="connsiteX63" fmla="*/ 682727 w 2972749"/>
              <a:gd name="connsiteY63" fmla="*/ 0 h 2778823"/>
              <a:gd name="connsiteX64" fmla="*/ 662599 w 2972749"/>
              <a:gd name="connsiteY64" fmla="*/ 0 h 2778823"/>
              <a:gd name="connsiteX65" fmla="*/ 224140 w 2972749"/>
              <a:gd name="connsiteY65" fmla="*/ 439769 h 2778823"/>
              <a:gd name="connsiteX66" fmla="*/ 224140 w 2972749"/>
              <a:gd name="connsiteY66" fmla="*/ 689134 h 2778823"/>
              <a:gd name="connsiteX67" fmla="*/ -407 w 2972749"/>
              <a:gd name="connsiteY67" fmla="*/ 914400 h 2778823"/>
              <a:gd name="connsiteX68" fmla="*/ 691842 w 2972749"/>
              <a:gd name="connsiteY68" fmla="*/ 914400 h 2778823"/>
              <a:gd name="connsiteX69" fmla="*/ 224140 w 2972749"/>
              <a:gd name="connsiteY69" fmla="*/ 900113 h 2778823"/>
              <a:gd name="connsiteX70" fmla="*/ 34248 w 2972749"/>
              <a:gd name="connsiteY70" fmla="*/ 900113 h 2778823"/>
              <a:gd name="connsiteX71" fmla="*/ 224140 w 2972749"/>
              <a:gd name="connsiteY71" fmla="*/ 709613 h 2778823"/>
              <a:gd name="connsiteX72" fmla="*/ 684152 w 2972749"/>
              <a:gd name="connsiteY72" fmla="*/ 460058 h 2778823"/>
              <a:gd name="connsiteX73" fmla="*/ 684152 w 2972749"/>
              <a:gd name="connsiteY73" fmla="*/ 897446 h 2778823"/>
              <a:gd name="connsiteX74" fmla="*/ 248446 w 2972749"/>
              <a:gd name="connsiteY74" fmla="*/ 897446 h 2778823"/>
              <a:gd name="connsiteX75" fmla="*/ 684152 w 2972749"/>
              <a:gd name="connsiteY75" fmla="*/ 460058 h 2778823"/>
              <a:gd name="connsiteX76" fmla="*/ 1596295 w 2972749"/>
              <a:gd name="connsiteY76" fmla="*/ 448342 h 2778823"/>
              <a:gd name="connsiteX77" fmla="*/ 1150050 w 2972749"/>
              <a:gd name="connsiteY77" fmla="*/ 896017 h 2778823"/>
              <a:gd name="connsiteX78" fmla="*/ 1150050 w 2972749"/>
              <a:gd name="connsiteY78" fmla="*/ 454438 h 2778823"/>
              <a:gd name="connsiteX79" fmla="*/ 1596295 w 2972749"/>
              <a:gd name="connsiteY79" fmla="*/ 6763 h 2778823"/>
              <a:gd name="connsiteX80" fmla="*/ 2055737 w 2972749"/>
              <a:gd name="connsiteY80" fmla="*/ 445199 h 2778823"/>
              <a:gd name="connsiteX81" fmla="*/ 1620126 w 2972749"/>
              <a:gd name="connsiteY81" fmla="*/ 445199 h 2778823"/>
              <a:gd name="connsiteX82" fmla="*/ 2056117 w 2972749"/>
              <a:gd name="connsiteY82" fmla="*/ 7715 h 2778823"/>
              <a:gd name="connsiteX83" fmla="*/ 2516603 w 2972749"/>
              <a:gd name="connsiteY83" fmla="*/ 1362837 h 2778823"/>
              <a:gd name="connsiteX84" fmla="*/ 2310192 w 2972749"/>
              <a:gd name="connsiteY84" fmla="*/ 1362837 h 2778823"/>
              <a:gd name="connsiteX85" fmla="*/ 2516603 w 2972749"/>
              <a:gd name="connsiteY85" fmla="*/ 1156240 h 2778823"/>
              <a:gd name="connsiteX86" fmla="*/ 1620031 w 2972749"/>
              <a:gd name="connsiteY86" fmla="*/ 964978 h 2778823"/>
              <a:gd name="connsiteX87" fmla="*/ 1620031 w 2972749"/>
              <a:gd name="connsiteY87" fmla="*/ 665988 h 2778823"/>
              <a:gd name="connsiteX88" fmla="*/ 1321902 w 2972749"/>
              <a:gd name="connsiteY88" fmla="*/ 964978 h 2778823"/>
              <a:gd name="connsiteX89" fmla="*/ 1605789 w 2972749"/>
              <a:gd name="connsiteY89" fmla="*/ 950690 h 2778823"/>
              <a:gd name="connsiteX90" fmla="*/ 1355797 w 2972749"/>
              <a:gd name="connsiteY90" fmla="*/ 950690 h 2778823"/>
              <a:gd name="connsiteX91" fmla="*/ 1605125 w 2972749"/>
              <a:gd name="connsiteY91" fmla="*/ 700469 h 277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972749" h="2778823">
                <a:moveTo>
                  <a:pt x="691842" y="914400"/>
                </a:moveTo>
                <a:lnTo>
                  <a:pt x="1136283" y="468630"/>
                </a:lnTo>
                <a:lnTo>
                  <a:pt x="1136283" y="930402"/>
                </a:lnTo>
                <a:lnTo>
                  <a:pt x="1605694" y="459486"/>
                </a:lnTo>
                <a:lnTo>
                  <a:pt x="2056117" y="459486"/>
                </a:lnTo>
                <a:lnTo>
                  <a:pt x="2056117" y="931450"/>
                </a:lnTo>
                <a:lnTo>
                  <a:pt x="2526573" y="459486"/>
                </a:lnTo>
                <a:lnTo>
                  <a:pt x="2966836" y="459486"/>
                </a:lnTo>
                <a:lnTo>
                  <a:pt x="2516603" y="911162"/>
                </a:lnTo>
                <a:lnTo>
                  <a:pt x="2516603" y="1135666"/>
                </a:lnTo>
                <a:lnTo>
                  <a:pt x="2300127" y="1352550"/>
                </a:lnTo>
                <a:lnTo>
                  <a:pt x="2300127" y="1121759"/>
                </a:lnTo>
                <a:lnTo>
                  <a:pt x="2045673" y="1377125"/>
                </a:lnTo>
                <a:lnTo>
                  <a:pt x="2512521" y="1377125"/>
                </a:lnTo>
                <a:lnTo>
                  <a:pt x="2056117" y="1834896"/>
                </a:lnTo>
                <a:lnTo>
                  <a:pt x="2056117" y="2316956"/>
                </a:lnTo>
                <a:lnTo>
                  <a:pt x="2526573" y="1844993"/>
                </a:lnTo>
                <a:lnTo>
                  <a:pt x="2966836" y="1844993"/>
                </a:lnTo>
                <a:lnTo>
                  <a:pt x="2516603" y="2296763"/>
                </a:lnTo>
                <a:lnTo>
                  <a:pt x="2516603" y="2778824"/>
                </a:lnTo>
                <a:lnTo>
                  <a:pt x="2637469" y="2657475"/>
                </a:lnTo>
                <a:lnTo>
                  <a:pt x="2871890" y="2657475"/>
                </a:lnTo>
                <a:lnTo>
                  <a:pt x="2871890" y="2422303"/>
                </a:lnTo>
                <a:lnTo>
                  <a:pt x="2972343" y="2321528"/>
                </a:lnTo>
                <a:lnTo>
                  <a:pt x="2972343" y="2301335"/>
                </a:lnTo>
                <a:lnTo>
                  <a:pt x="2530750" y="2744343"/>
                </a:lnTo>
                <a:lnTo>
                  <a:pt x="2530750" y="2302669"/>
                </a:lnTo>
                <a:lnTo>
                  <a:pt x="2972343" y="1859661"/>
                </a:lnTo>
                <a:lnTo>
                  <a:pt x="2972343" y="1831086"/>
                </a:lnTo>
                <a:lnTo>
                  <a:pt x="2540814" y="1831086"/>
                </a:lnTo>
                <a:lnTo>
                  <a:pt x="2972343" y="1397794"/>
                </a:lnTo>
                <a:lnTo>
                  <a:pt x="2972343" y="1377601"/>
                </a:lnTo>
                <a:lnTo>
                  <a:pt x="2070359" y="2282476"/>
                </a:lnTo>
                <a:lnTo>
                  <a:pt x="2070359" y="1840802"/>
                </a:lnTo>
                <a:lnTo>
                  <a:pt x="2516603" y="1393127"/>
                </a:lnTo>
                <a:lnTo>
                  <a:pt x="2516603" y="1393127"/>
                </a:lnTo>
                <a:lnTo>
                  <a:pt x="2972343" y="935927"/>
                </a:lnTo>
                <a:lnTo>
                  <a:pt x="2972343" y="445199"/>
                </a:lnTo>
                <a:lnTo>
                  <a:pt x="2540814" y="445199"/>
                </a:lnTo>
                <a:lnTo>
                  <a:pt x="2972343" y="12287"/>
                </a:lnTo>
                <a:lnTo>
                  <a:pt x="2972343" y="0"/>
                </a:lnTo>
                <a:lnTo>
                  <a:pt x="2964462" y="0"/>
                </a:lnTo>
                <a:lnTo>
                  <a:pt x="2070359" y="896874"/>
                </a:lnTo>
                <a:lnTo>
                  <a:pt x="2070359" y="455295"/>
                </a:lnTo>
                <a:lnTo>
                  <a:pt x="2524199" y="0"/>
                </a:lnTo>
                <a:lnTo>
                  <a:pt x="2504071" y="0"/>
                </a:lnTo>
                <a:lnTo>
                  <a:pt x="2070359" y="435102"/>
                </a:lnTo>
                <a:lnTo>
                  <a:pt x="2070359" y="0"/>
                </a:lnTo>
                <a:lnTo>
                  <a:pt x="1583192" y="0"/>
                </a:lnTo>
                <a:lnTo>
                  <a:pt x="1136283" y="448342"/>
                </a:lnTo>
                <a:lnTo>
                  <a:pt x="1136283" y="448342"/>
                </a:lnTo>
                <a:lnTo>
                  <a:pt x="698773" y="887349"/>
                </a:lnTo>
                <a:lnTo>
                  <a:pt x="698773" y="445770"/>
                </a:lnTo>
                <a:lnTo>
                  <a:pt x="926643" y="217170"/>
                </a:lnTo>
                <a:lnTo>
                  <a:pt x="1143119" y="0"/>
                </a:lnTo>
                <a:lnTo>
                  <a:pt x="1122896" y="0"/>
                </a:lnTo>
                <a:lnTo>
                  <a:pt x="698773" y="425482"/>
                </a:lnTo>
                <a:lnTo>
                  <a:pt x="698773" y="0"/>
                </a:lnTo>
                <a:lnTo>
                  <a:pt x="684152" y="0"/>
                </a:lnTo>
                <a:lnTo>
                  <a:pt x="684152" y="439769"/>
                </a:lnTo>
                <a:lnTo>
                  <a:pt x="440236" y="684943"/>
                </a:lnTo>
                <a:lnTo>
                  <a:pt x="238381" y="684943"/>
                </a:lnTo>
                <a:lnTo>
                  <a:pt x="238381" y="445770"/>
                </a:lnTo>
                <a:lnTo>
                  <a:pt x="682727" y="0"/>
                </a:lnTo>
                <a:lnTo>
                  <a:pt x="662599" y="0"/>
                </a:lnTo>
                <a:lnTo>
                  <a:pt x="224140" y="439769"/>
                </a:lnTo>
                <a:lnTo>
                  <a:pt x="224140" y="689134"/>
                </a:lnTo>
                <a:lnTo>
                  <a:pt x="-407" y="914400"/>
                </a:lnTo>
                <a:lnTo>
                  <a:pt x="691842" y="914400"/>
                </a:lnTo>
                <a:close/>
                <a:moveTo>
                  <a:pt x="224140" y="900113"/>
                </a:moveTo>
                <a:lnTo>
                  <a:pt x="34248" y="900113"/>
                </a:lnTo>
                <a:lnTo>
                  <a:pt x="224140" y="709613"/>
                </a:lnTo>
                <a:close/>
                <a:moveTo>
                  <a:pt x="684152" y="460058"/>
                </a:moveTo>
                <a:lnTo>
                  <a:pt x="684152" y="897446"/>
                </a:lnTo>
                <a:lnTo>
                  <a:pt x="248446" y="897446"/>
                </a:lnTo>
                <a:lnTo>
                  <a:pt x="684152" y="460058"/>
                </a:lnTo>
                <a:close/>
                <a:moveTo>
                  <a:pt x="1596295" y="448342"/>
                </a:moveTo>
                <a:lnTo>
                  <a:pt x="1150050" y="896017"/>
                </a:lnTo>
                <a:lnTo>
                  <a:pt x="1150050" y="454438"/>
                </a:lnTo>
                <a:lnTo>
                  <a:pt x="1596295" y="6763"/>
                </a:lnTo>
                <a:close/>
                <a:moveTo>
                  <a:pt x="2055737" y="445199"/>
                </a:moveTo>
                <a:lnTo>
                  <a:pt x="1620126" y="445199"/>
                </a:lnTo>
                <a:lnTo>
                  <a:pt x="2056117" y="7715"/>
                </a:lnTo>
                <a:close/>
                <a:moveTo>
                  <a:pt x="2516603" y="1362837"/>
                </a:moveTo>
                <a:lnTo>
                  <a:pt x="2310192" y="1362837"/>
                </a:lnTo>
                <a:lnTo>
                  <a:pt x="2516603" y="1156240"/>
                </a:lnTo>
                <a:close/>
                <a:moveTo>
                  <a:pt x="1620031" y="964978"/>
                </a:moveTo>
                <a:lnTo>
                  <a:pt x="1620031" y="665988"/>
                </a:lnTo>
                <a:lnTo>
                  <a:pt x="1321902" y="964978"/>
                </a:lnTo>
                <a:close/>
                <a:moveTo>
                  <a:pt x="1605789" y="950690"/>
                </a:moveTo>
                <a:lnTo>
                  <a:pt x="1355797" y="950690"/>
                </a:lnTo>
                <a:lnTo>
                  <a:pt x="1605125" y="700469"/>
                </a:lnTo>
                <a:close/>
              </a:path>
            </a:pathLst>
          </a:custGeom>
          <a:solidFill>
            <a:schemeClr val="accent1"/>
          </a:solidFill>
          <a:ln w="9495" cap="flat">
            <a:noFill/>
            <a:prstDash val="solid"/>
            <a:miter/>
          </a:ln>
        </p:spPr>
        <p:txBody>
          <a:bodyPr rtlCol="0" anchor="ctr"/>
          <a:lstStyle/>
          <a:p>
            <a:endParaRPr lang="en-US" sz="2400"/>
          </a:p>
        </p:txBody>
      </p:sp>
      <p:sp>
        <p:nvSpPr>
          <p:cNvPr id="2" name="Title 1"/>
          <p:cNvSpPr>
            <a:spLocks noGrp="1"/>
          </p:cNvSpPr>
          <p:nvPr>
            <p:ph type="title"/>
          </p:nvPr>
        </p:nvSpPr>
        <p:spPr>
          <a:xfrm>
            <a:off x="461215" y="1840523"/>
            <a:ext cx="9997440" cy="2380579"/>
          </a:xfrm>
        </p:spPr>
        <p:txBody>
          <a:bodyPr anchor="b"/>
          <a:lstStyle>
            <a:lvl1pPr>
              <a:defRPr sz="5333">
                <a:solidFill>
                  <a:schemeClr val="tx1"/>
                </a:solidFill>
              </a:defRPr>
            </a:lvl1pPr>
          </a:lstStyle>
          <a:p>
            <a:r>
              <a:rPr lang="en-US"/>
              <a:t>Click to edit Master title style</a:t>
            </a:r>
          </a:p>
        </p:txBody>
      </p:sp>
      <p:sp>
        <p:nvSpPr>
          <p:cNvPr id="3" name="Text Placeholder 2"/>
          <p:cNvSpPr>
            <a:spLocks noGrp="1"/>
          </p:cNvSpPr>
          <p:nvPr>
            <p:ph type="body" idx="1"/>
          </p:nvPr>
        </p:nvSpPr>
        <p:spPr>
          <a:xfrm>
            <a:off x="480721" y="4238336"/>
            <a:ext cx="9997440" cy="1500187"/>
          </a:xfrm>
        </p:spPr>
        <p:txBody>
          <a:bodyPr/>
          <a:lstStyle>
            <a:lvl1pPr marL="0" indent="0">
              <a:spcBef>
                <a:spcPts val="0"/>
              </a:spcBef>
              <a:buNone/>
              <a:defRPr sz="29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5989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2">
        <a:schemeClr val="bg1"/>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30AA49-C962-67B1-CEAD-AE4FA1869565}"/>
              </a:ext>
            </a:extLst>
          </p:cNvPr>
          <p:cNvSpPr>
            <a:spLocks noGrp="1"/>
          </p:cNvSpPr>
          <p:nvPr>
            <p:ph type="body" sz="quarter" idx="10"/>
          </p:nvPr>
        </p:nvSpPr>
        <p:spPr>
          <a:xfrm>
            <a:off x="420521" y="376025"/>
            <a:ext cx="11346099" cy="604909"/>
          </a:xfrm>
          <a:prstGeom prst="rect">
            <a:avLst/>
          </a:prstGeom>
        </p:spPr>
        <p:txBody>
          <a:bodyPr lIns="0" tIns="0" rIns="0" bIns="0" anchor="t"/>
          <a:lstStyle>
            <a:lvl1pPr algn="l">
              <a:lnSpc>
                <a:spcPct val="90000"/>
              </a:lnSpc>
              <a:spcAft>
                <a:spcPts val="0"/>
              </a:spcAft>
              <a:defRPr sz="3000">
                <a:solidFill>
                  <a:schemeClr val="tx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13" name="Slide Number Placeholder 6">
            <a:extLst>
              <a:ext uri="{FF2B5EF4-FFF2-40B4-BE49-F238E27FC236}">
                <a16:creationId xmlns:a16="http://schemas.microsoft.com/office/drawing/2014/main" id="{65E2B2BE-34EA-4351-C96A-158A5A36474D}"/>
              </a:ext>
            </a:extLst>
          </p:cNvPr>
          <p:cNvSpPr txBox="1">
            <a:spLocks/>
          </p:cNvSpPr>
          <p:nvPr userDrawn="1"/>
        </p:nvSpPr>
        <p:spPr>
          <a:xfrm rot="10800000" flipV="1">
            <a:off x="11509845" y="6525267"/>
            <a:ext cx="425238" cy="138499"/>
          </a:xfrm>
          <a:prstGeom prst="rect">
            <a:avLst/>
          </a:prstGeom>
        </p:spPr>
        <p:txBody>
          <a:bodyPr wrap="square" lIns="0" tIns="0" rIns="0" bIns="0" anchor="ctr">
            <a:spAutoFit/>
          </a:bodyPr>
          <a:lstStyle>
            <a:defPPr>
              <a:defRPr lang="en-US"/>
            </a:defPPr>
            <a:lvl1pPr marL="0" algn="l" defTabSz="914400" rtl="0" eaLnBrk="1" latinLnBrk="0" hangingPunct="1">
              <a:defRPr sz="635" b="0" i="0" kern="1200">
                <a:solidFill>
                  <a:srgbClr val="A29F9D"/>
                </a:solidFill>
                <a:latin typeface="Graphik"/>
                <a:ea typeface="+mn-ea"/>
                <a:cs typeface="Graphi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9226-AE33-44F8-B153-C6D472D17CF4}" type="slidenum">
              <a:rPr kumimoji="0" lang="en-GB" sz="900" b="0" i="0" u="none" strike="noStrike" kern="1200" cap="none" spc="0" normalizeH="0" baseline="0" noProof="0" smtClean="0">
                <a:ln>
                  <a:noFill/>
                </a:ln>
                <a:solidFill>
                  <a:srgbClr val="000000">
                    <a:lumMod val="50000"/>
                    <a:lumOff val="50000"/>
                  </a:srgbClr>
                </a:solidFill>
                <a:effectLst/>
                <a:uLnTx/>
                <a:uFillTx/>
                <a:latin typeface="Graphik Medium" panose="020B0503030202060203" pitchFamily="34"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lumMod val="50000"/>
                  <a:lumOff val="50000"/>
                </a:srgbClr>
              </a:solidFill>
              <a:effectLst/>
              <a:uLnTx/>
              <a:uFillTx/>
              <a:latin typeface="Graphik Medium" panose="020B0503030202060203" pitchFamily="34" charset="77"/>
              <a:ea typeface="+mn-ea"/>
            </a:endParaRPr>
          </a:p>
        </p:txBody>
      </p:sp>
      <p:sp>
        <p:nvSpPr>
          <p:cNvPr id="7" name="Content Placeholder 6">
            <a:extLst>
              <a:ext uri="{FF2B5EF4-FFF2-40B4-BE49-F238E27FC236}">
                <a16:creationId xmlns:a16="http://schemas.microsoft.com/office/drawing/2014/main" id="{A0964535-8A19-C4C7-016C-26AD778236C2}"/>
              </a:ext>
            </a:extLst>
          </p:cNvPr>
          <p:cNvSpPr>
            <a:spLocks noGrp="1"/>
          </p:cNvSpPr>
          <p:nvPr>
            <p:ph sz="quarter" idx="11"/>
          </p:nvPr>
        </p:nvSpPr>
        <p:spPr>
          <a:xfrm>
            <a:off x="420688" y="1336674"/>
            <a:ext cx="11345932" cy="50138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198518"/>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label with Title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320601"/>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a:t>Click to Edit Master Title Style</a:t>
            </a:r>
          </a:p>
        </p:txBody>
      </p:sp>
    </p:spTree>
    <p:extLst>
      <p:ext uri="{BB962C8B-B14F-4D97-AF65-F5344CB8AC3E}">
        <p14:creationId xmlns:p14="http://schemas.microsoft.com/office/powerpoint/2010/main" val="2250326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2">
        <a:schemeClr val="bg1"/>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30AA49-C962-67B1-CEAD-AE4FA1869565}"/>
              </a:ext>
            </a:extLst>
          </p:cNvPr>
          <p:cNvSpPr>
            <a:spLocks noGrp="1"/>
          </p:cNvSpPr>
          <p:nvPr>
            <p:ph type="body" sz="quarter" idx="10"/>
          </p:nvPr>
        </p:nvSpPr>
        <p:spPr>
          <a:xfrm>
            <a:off x="420521" y="376025"/>
            <a:ext cx="11346099" cy="604909"/>
          </a:xfrm>
          <a:prstGeom prst="rect">
            <a:avLst/>
          </a:prstGeom>
        </p:spPr>
        <p:txBody>
          <a:bodyPr lIns="0" tIns="0" rIns="0" bIns="0" anchor="t"/>
          <a:lstStyle>
            <a:lvl1pPr algn="l">
              <a:lnSpc>
                <a:spcPct val="90000"/>
              </a:lnSpc>
              <a:spcAft>
                <a:spcPts val="0"/>
              </a:spcAft>
              <a:defRPr sz="3000">
                <a:solidFill>
                  <a:schemeClr val="tx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p:txBody>
      </p:sp>
      <p:sp>
        <p:nvSpPr>
          <p:cNvPr id="13" name="Slide Number Placeholder 6">
            <a:extLst>
              <a:ext uri="{FF2B5EF4-FFF2-40B4-BE49-F238E27FC236}">
                <a16:creationId xmlns:a16="http://schemas.microsoft.com/office/drawing/2014/main" id="{65E2B2BE-34EA-4351-C96A-158A5A36474D}"/>
              </a:ext>
            </a:extLst>
          </p:cNvPr>
          <p:cNvSpPr txBox="1">
            <a:spLocks/>
          </p:cNvSpPr>
          <p:nvPr userDrawn="1"/>
        </p:nvSpPr>
        <p:spPr>
          <a:xfrm rot="10800000" flipV="1">
            <a:off x="11509845" y="6525267"/>
            <a:ext cx="425238" cy="138499"/>
          </a:xfrm>
          <a:prstGeom prst="rect">
            <a:avLst/>
          </a:prstGeom>
        </p:spPr>
        <p:txBody>
          <a:bodyPr wrap="square" lIns="0" tIns="0" rIns="0" bIns="0" anchor="ctr">
            <a:spAutoFit/>
          </a:bodyPr>
          <a:lstStyle>
            <a:defPPr>
              <a:defRPr lang="en-US"/>
            </a:defPPr>
            <a:lvl1pPr marL="0" algn="l" defTabSz="914400" rtl="0" eaLnBrk="1" latinLnBrk="0" hangingPunct="1">
              <a:defRPr sz="635" b="0" i="0" kern="1200">
                <a:solidFill>
                  <a:srgbClr val="A29F9D"/>
                </a:solidFill>
                <a:latin typeface="Graphik"/>
                <a:ea typeface="+mn-ea"/>
                <a:cs typeface="Graphi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9226-AE33-44F8-B153-C6D472D17CF4}" type="slidenum">
              <a:rPr kumimoji="0" lang="en-GB" sz="900" b="0" i="0" u="none" strike="noStrike" kern="1200" cap="none" spc="0" normalizeH="0" baseline="0" noProof="0" smtClean="0">
                <a:ln>
                  <a:noFill/>
                </a:ln>
                <a:solidFill>
                  <a:srgbClr val="000000">
                    <a:lumMod val="50000"/>
                    <a:lumOff val="50000"/>
                  </a:srgbClr>
                </a:solidFill>
                <a:effectLst/>
                <a:uLnTx/>
                <a:uFillTx/>
                <a:latin typeface="Graphik Medium" panose="020B0503030202060203" pitchFamily="34"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lumMod val="50000"/>
                  <a:lumOff val="50000"/>
                </a:srgbClr>
              </a:solidFill>
              <a:effectLst/>
              <a:uLnTx/>
              <a:uFillTx/>
              <a:latin typeface="Graphik Medium" panose="020B0503030202060203" pitchFamily="34" charset="77"/>
              <a:ea typeface="+mn-ea"/>
            </a:endParaRPr>
          </a:p>
        </p:txBody>
      </p:sp>
      <p:sp>
        <p:nvSpPr>
          <p:cNvPr id="7" name="Content Placeholder 6">
            <a:extLst>
              <a:ext uri="{FF2B5EF4-FFF2-40B4-BE49-F238E27FC236}">
                <a16:creationId xmlns:a16="http://schemas.microsoft.com/office/drawing/2014/main" id="{A0964535-8A19-C4C7-016C-26AD778236C2}"/>
              </a:ext>
            </a:extLst>
          </p:cNvPr>
          <p:cNvSpPr>
            <a:spLocks noGrp="1"/>
          </p:cNvSpPr>
          <p:nvPr>
            <p:ph sz="quarter" idx="11"/>
          </p:nvPr>
        </p:nvSpPr>
        <p:spPr>
          <a:xfrm>
            <a:off x="420688" y="1336674"/>
            <a:ext cx="11345932" cy="50138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44773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86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bg>
      <p:bgPr>
        <a:solidFill>
          <a:srgbClr val="002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13538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293925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30AA49-C962-67B1-CEAD-AE4FA1869565}"/>
              </a:ext>
            </a:extLst>
          </p:cNvPr>
          <p:cNvSpPr>
            <a:spLocks noGrp="1"/>
          </p:cNvSpPr>
          <p:nvPr>
            <p:ph type="body" sz="quarter" idx="10"/>
          </p:nvPr>
        </p:nvSpPr>
        <p:spPr>
          <a:xfrm>
            <a:off x="420521" y="376025"/>
            <a:ext cx="10538299" cy="604909"/>
          </a:xfrm>
          <a:prstGeom prst="rect">
            <a:avLst/>
          </a:prstGeom>
        </p:spPr>
        <p:txBody>
          <a:bodyPr lIns="0" tIns="0" rIns="0" bIns="0" anchor="t"/>
          <a:lstStyle>
            <a:lvl1pPr algn="l">
              <a:lnSpc>
                <a:spcPct val="90000"/>
              </a:lnSpc>
              <a:spcAft>
                <a:spcPts val="0"/>
              </a:spcAft>
              <a:defRPr sz="3000">
                <a:solidFill>
                  <a:schemeClr val="bg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12" name="Holder 6">
            <a:extLst>
              <a:ext uri="{FF2B5EF4-FFF2-40B4-BE49-F238E27FC236}">
                <a16:creationId xmlns:a16="http://schemas.microsoft.com/office/drawing/2014/main" id="{49C49DBA-7DA4-ECE8-C8BD-CCEFB94D570D}"/>
              </a:ext>
            </a:extLst>
          </p:cNvPr>
          <p:cNvSpPr>
            <a:spLocks noGrp="1"/>
          </p:cNvSpPr>
          <p:nvPr>
            <p:ph type="sldNum" sz="quarter" idx="7"/>
          </p:nvPr>
        </p:nvSpPr>
        <p:spPr>
          <a:xfrm>
            <a:off x="8634108" y="6535871"/>
            <a:ext cx="2875737" cy="146342"/>
          </a:xfrm>
        </p:spPr>
        <p:txBody>
          <a:bodyPr lIns="0" tIns="0" rIns="0" bIns="0" anchor="ctr"/>
          <a:lstStyle>
            <a:lvl1pPr algn="r">
              <a:defRPr sz="900" b="0" i="0">
                <a:solidFill>
                  <a:schemeClr val="tx1">
                    <a:lumMod val="50000"/>
                    <a:lumOff val="50000"/>
                  </a:schemeClr>
                </a:solidFill>
                <a:latin typeface="Graphik"/>
                <a:cs typeface="Graphik"/>
              </a:defRPr>
            </a:lvl1pPr>
          </a:lstStyle>
          <a:p>
            <a:pPr marL="11527" marR="0" lvl="0" indent="0" algn="r" defTabSz="914400" rtl="0" eaLnBrk="1" fontAlgn="auto" latinLnBrk="0" hangingPunct="1">
              <a:lnSpc>
                <a:spcPts val="74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Copyright</a:t>
            </a:r>
            <a:r>
              <a:rPr kumimoji="0" lang="en-GB" sz="900" b="0" i="0" u="none" strike="noStrike" kern="1200" cap="none" spc="-14"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2024</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Accenture.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All</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rights</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reserved.</a:t>
            </a:r>
            <a:endParaRPr kumimoji="0" lang="en-GB" sz="900" b="0" i="0" u="none" strike="noStrike" kern="1200" cap="none" spc="-45" normalizeH="0" baseline="0" noProof="0">
              <a:ln>
                <a:noFill/>
              </a:ln>
              <a:solidFill>
                <a:srgbClr val="000000">
                  <a:lumMod val="50000"/>
                  <a:lumOff val="50000"/>
                </a:srgbClr>
              </a:solidFill>
              <a:effectLst/>
              <a:uLnTx/>
              <a:uFillTx/>
              <a:latin typeface="Graphik"/>
              <a:ea typeface="+mn-ea"/>
            </a:endParaRPr>
          </a:p>
        </p:txBody>
      </p:sp>
      <p:sp>
        <p:nvSpPr>
          <p:cNvPr id="13" name="Slide Number Placeholder 6">
            <a:extLst>
              <a:ext uri="{FF2B5EF4-FFF2-40B4-BE49-F238E27FC236}">
                <a16:creationId xmlns:a16="http://schemas.microsoft.com/office/drawing/2014/main" id="{65E2B2BE-34EA-4351-C96A-158A5A36474D}"/>
              </a:ext>
            </a:extLst>
          </p:cNvPr>
          <p:cNvSpPr txBox="1">
            <a:spLocks/>
          </p:cNvSpPr>
          <p:nvPr userDrawn="1"/>
        </p:nvSpPr>
        <p:spPr>
          <a:xfrm rot="10800000" flipV="1">
            <a:off x="11509845" y="6525267"/>
            <a:ext cx="425238" cy="138499"/>
          </a:xfrm>
          <a:prstGeom prst="rect">
            <a:avLst/>
          </a:prstGeom>
        </p:spPr>
        <p:txBody>
          <a:bodyPr wrap="square" lIns="0" tIns="0" rIns="0" bIns="0" anchor="ctr">
            <a:spAutoFit/>
          </a:bodyPr>
          <a:lstStyle>
            <a:defPPr>
              <a:defRPr lang="en-US"/>
            </a:defPPr>
            <a:lvl1pPr marL="0" algn="l" defTabSz="914400" rtl="0" eaLnBrk="1" latinLnBrk="0" hangingPunct="1">
              <a:defRPr sz="635" b="0" i="0" kern="1200">
                <a:solidFill>
                  <a:srgbClr val="A29F9D"/>
                </a:solidFill>
                <a:latin typeface="Graphik"/>
                <a:ea typeface="+mn-ea"/>
                <a:cs typeface="Graphi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9226-AE33-44F8-B153-C6D472D17CF4}" type="slidenum">
              <a:rPr kumimoji="0" lang="en-GB" sz="900" b="0" i="0" u="none" strike="noStrike" kern="1200" cap="none" spc="0" normalizeH="0" baseline="0" noProof="0" smtClean="0">
                <a:ln>
                  <a:noFill/>
                </a:ln>
                <a:solidFill>
                  <a:srgbClr val="000000">
                    <a:lumMod val="50000"/>
                    <a:lumOff val="50000"/>
                  </a:srgbClr>
                </a:solidFill>
                <a:effectLst/>
                <a:uLnTx/>
                <a:uFillTx/>
                <a:latin typeface="Graphik Medium" panose="020B0503030202060203" pitchFamily="34"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lumMod val="50000"/>
                  <a:lumOff val="50000"/>
                </a:srgbClr>
              </a:solidFill>
              <a:effectLst/>
              <a:uLnTx/>
              <a:uFillTx/>
              <a:latin typeface="Graphik Medium" panose="020B0503030202060203" pitchFamily="34" charset="77"/>
              <a:ea typeface="+mn-ea"/>
            </a:endParaRPr>
          </a:p>
        </p:txBody>
      </p:sp>
      <p:sp>
        <p:nvSpPr>
          <p:cNvPr id="14" name="TextBox 13">
            <a:extLst>
              <a:ext uri="{FF2B5EF4-FFF2-40B4-BE49-F238E27FC236}">
                <a16:creationId xmlns:a16="http://schemas.microsoft.com/office/drawing/2014/main" id="{65C11282-0428-7C32-FE57-137B5FAA9D15}"/>
              </a:ext>
            </a:extLst>
          </p:cNvPr>
          <p:cNvSpPr txBox="1"/>
          <p:nvPr userDrawn="1"/>
        </p:nvSpPr>
        <p:spPr>
          <a:xfrm rot="16200000">
            <a:off x="9404948" y="3374416"/>
            <a:ext cx="4910203" cy="123239"/>
          </a:xfrm>
          <a:prstGeom prst="rect">
            <a:avLst/>
          </a:prstGeom>
          <a:noFill/>
        </p:spPr>
        <p:txBody>
          <a:bodyPr wrap="square" lIns="0" tIns="0" rIns="0" bIns="0" rtlCol="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IE" sz="900" b="0" i="0" u="none" strike="noStrike" kern="1200" cap="none" spc="0" normalizeH="0" baseline="0" noProof="0">
                <a:ln>
                  <a:noFill/>
                </a:ln>
                <a:solidFill>
                  <a:srgbClr val="231F20">
                    <a:lumMod val="50000"/>
                    <a:lumOff val="50000"/>
                  </a:srgbClr>
                </a:solidFill>
                <a:effectLst/>
                <a:uLnTx/>
                <a:uFillTx/>
                <a:latin typeface="Graphik" panose="020B0503030202060203" pitchFamily="34" charset="77"/>
                <a:ea typeface="+mn-ea"/>
                <a:cs typeface="+mn-cs"/>
              </a:rPr>
              <a:t>The road to data readiness - Gen AI driven reinvention begins with your data</a:t>
            </a:r>
          </a:p>
        </p:txBody>
      </p:sp>
    </p:spTree>
    <p:extLst>
      <p:ext uri="{BB962C8B-B14F-4D97-AF65-F5344CB8AC3E}">
        <p14:creationId xmlns:p14="http://schemas.microsoft.com/office/powerpoint/2010/main" val="2049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451BD7-F631-FBBC-1D4F-50A7B82CDA7F}"/>
              </a:ext>
            </a:extLst>
          </p:cNvPr>
          <p:cNvSpPr/>
          <p:nvPr userDrawn="1"/>
        </p:nvSpPr>
        <p:spPr>
          <a:xfrm>
            <a:off x="1" y="0"/>
            <a:ext cx="1791148" cy="6858000"/>
          </a:xfrm>
          <a:prstGeom prst="rect">
            <a:avLst/>
          </a:prstGeom>
          <a:solidFill>
            <a:schemeClr val="tx2">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F09F33A-01C8-E1A9-67AF-421EADEA076A}"/>
              </a:ext>
            </a:extLst>
          </p:cNvPr>
          <p:cNvSpPr/>
          <p:nvPr userDrawn="1"/>
        </p:nvSpPr>
        <p:spPr>
          <a:xfrm>
            <a:off x="1791150" y="0"/>
            <a:ext cx="1040085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00682E-F633-BA85-6284-A73605544F67}"/>
              </a:ext>
            </a:extLst>
          </p:cNvPr>
          <p:cNvSpPr/>
          <p:nvPr userDrawn="1"/>
        </p:nvSpPr>
        <p:spPr>
          <a:xfrm>
            <a:off x="2737653" y="1"/>
            <a:ext cx="2345338" cy="5653144"/>
          </a:xfrm>
          <a:prstGeom prst="rect">
            <a:avLst/>
          </a:prstGeom>
          <a:solidFill>
            <a:schemeClr val="tx2">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036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Whilte_Mai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24A0C5-8121-9A02-A55B-27551BFA26E5}"/>
              </a:ext>
            </a:extLst>
          </p:cNvPr>
          <p:cNvSpPr>
            <a:spLocks noGrp="1"/>
          </p:cNvSpPr>
          <p:nvPr>
            <p:ph type="title" hasCustomPrompt="1"/>
          </p:nvPr>
        </p:nvSpPr>
        <p:spPr>
          <a:xfrm>
            <a:off x="384048" y="384048"/>
            <a:ext cx="10346475" cy="320040"/>
          </a:xfrm>
          <a:prstGeom prst="rect">
            <a:avLst/>
          </a:prstGeom>
        </p:spPr>
        <p:txBody>
          <a:bodyPr vert="horz" wrap="square" lIns="0" tIns="0" rIns="0" bIns="0" anchor="t" anchorCtr="0">
            <a:noAutofit/>
          </a:bodyPr>
          <a:lstStyle>
            <a:lvl1pPr marL="0" indent="0" algn="l">
              <a:lnSpc>
                <a:spcPct val="80000"/>
              </a:lnSpc>
              <a:spcBef>
                <a:spcPct val="0"/>
              </a:spcBef>
              <a:spcAft>
                <a:spcPts val="0"/>
              </a:spcAft>
              <a:buFontTx/>
              <a:buNone/>
              <a:defRPr lang="en-US" sz="2800" b="0" i="0" cap="none">
                <a:solidFill>
                  <a:srgbClr val="231F20"/>
                </a:solidFill>
                <a:latin typeface="Graphik-Light" panose="020B0403030202060203"/>
              </a:defRPr>
            </a:lvl1pPr>
          </a:lstStyle>
          <a:p>
            <a:pPr marL="0" lvl="0" indent="0">
              <a:lnSpc>
                <a:spcPct val="80000"/>
              </a:lnSpc>
              <a:buFont typeface="Arial" panose="020B0604020202020204" pitchFamily="34" charset="0"/>
            </a:pPr>
            <a:r>
              <a:rPr lang="en-US"/>
              <a:t>Title Goes Here</a:t>
            </a:r>
          </a:p>
        </p:txBody>
      </p:sp>
    </p:spTree>
    <p:extLst>
      <p:ext uri="{BB962C8B-B14F-4D97-AF65-F5344CB8AC3E}">
        <p14:creationId xmlns:p14="http://schemas.microsoft.com/office/powerpoint/2010/main" val="1928440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oleObject" Target="../embeddings/oleObject1.bin"/><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oleObject" Target="../embeddings/oleObject1.bin"/><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ags" Target="../tags/tag7.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5" Type="http://schemas.openxmlformats.org/officeDocument/2006/relationships/image" Target="../media/image2.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4.xml"/><Relationship Id="rId7" Type="http://schemas.openxmlformats.org/officeDocument/2006/relationships/tags" Target="../tags/tag10.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image" Target="../media/image2.png"/><Relationship Id="rId4" Type="http://schemas.openxmlformats.org/officeDocument/2006/relationships/slideLayout" Target="../slideLayouts/slideLayout35.xml"/><Relationship Id="rId9"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9.xml"/><Relationship Id="rId7" Type="http://schemas.openxmlformats.org/officeDocument/2006/relationships/tags" Target="../tags/tag1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image" Target="../media/image2.png"/><Relationship Id="rId4" Type="http://schemas.openxmlformats.org/officeDocument/2006/relationships/slideLayout" Target="../slideLayouts/slideLayout40.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C391DB-98A9-EDBD-B4D7-F7A02C58EB68}"/>
              </a:ext>
            </a:extLst>
          </p:cNvPr>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0FC6EC-B8A2-2C77-CDA0-E07CED5306F6}"/>
              </a:ext>
            </a:extLst>
          </p:cNvPr>
          <p:cNvSpPr/>
          <p:nvPr userDrawn="1"/>
        </p:nvSpPr>
        <p:spPr>
          <a:xfrm>
            <a:off x="91053" y="89646"/>
            <a:ext cx="12009895" cy="6678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226DEAE9-B870-A1A9-3C1B-D2FDC9CE9591}"/>
              </a:ext>
            </a:extLst>
          </p:cNvPr>
          <p:cNvGraphicFramePr>
            <a:graphicFrameLocks noChangeAspect="1"/>
          </p:cNvGraphicFramePr>
          <p:nvPr userDrawn="1">
            <p:custDataLst>
              <p:tags r:id="rId13"/>
            </p:custDataLst>
            <p:extLst>
              <p:ext uri="{D42A27DB-BD31-4B8C-83A1-F6EECF244321}">
                <p14:modId xmlns:p14="http://schemas.microsoft.com/office/powerpoint/2010/main" val="2968999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95" imgH="394" progId="TCLayout.ActiveDocument.1">
                  <p:embed/>
                </p:oleObj>
              </mc:Choice>
              <mc:Fallback>
                <p:oleObj name="think-cell Slide" r:id="rId14" imgW="395" imgH="394" progId="TCLayout.ActiveDocument.1">
                  <p:embed/>
                  <p:pic>
                    <p:nvPicPr>
                      <p:cNvPr id="5" name="Object 4" hidden="1">
                        <a:extLst>
                          <a:ext uri="{FF2B5EF4-FFF2-40B4-BE49-F238E27FC236}">
                            <a16:creationId xmlns:a16="http://schemas.microsoft.com/office/drawing/2014/main" id="{226DEAE9-B870-A1A9-3C1B-D2FDC9CE9591}"/>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3BEAA649-E3CC-424E-9822-D3493F630A1A}"/>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smtClean="0"/>
              <a:pPr lvl="0"/>
              <a:t>‹#›</a:t>
            </a:fld>
            <a:endParaRPr lang="en-US"/>
          </a:p>
        </p:txBody>
      </p:sp>
      <p:sp>
        <p:nvSpPr>
          <p:cNvPr id="4" name="object 3">
            <a:extLst>
              <a:ext uri="{FF2B5EF4-FFF2-40B4-BE49-F238E27FC236}">
                <a16:creationId xmlns:a16="http://schemas.microsoft.com/office/drawing/2014/main" id="{DD847A31-6A93-B877-C615-2F40A675B3CD}"/>
              </a:ext>
            </a:extLst>
          </p:cNvPr>
          <p:cNvSpPr/>
          <p:nvPr userDrawn="1"/>
        </p:nvSpPr>
        <p:spPr>
          <a:xfrm>
            <a:off x="10620587" y="6492240"/>
            <a:ext cx="1571414" cy="304800"/>
          </a:xfrm>
          <a:custGeom>
            <a:avLst/>
            <a:gdLst/>
            <a:ahLst/>
            <a:cxnLst/>
            <a:rect l="l" t="t" r="r" b="b"/>
            <a:pathLst>
              <a:path w="685800" h="304800">
                <a:moveTo>
                  <a:pt x="685800" y="0"/>
                </a:moveTo>
                <a:lnTo>
                  <a:pt x="0" y="0"/>
                </a:lnTo>
                <a:lnTo>
                  <a:pt x="0" y="304800"/>
                </a:lnTo>
                <a:lnTo>
                  <a:pt x="685800" y="304800"/>
                </a:lnTo>
                <a:lnTo>
                  <a:pt x="685800" y="0"/>
                </a:lnTo>
                <a:close/>
              </a:path>
            </a:pathLst>
          </a:custGeom>
          <a:solidFill>
            <a:schemeClr val="accent1"/>
          </a:solidFill>
          <a:ln>
            <a:noFill/>
          </a:ln>
        </p:spPr>
        <p:txBody>
          <a:bodyPr wrap="square" lIns="0" tIns="0" rIns="0" bIns="0" rtlCol="0"/>
          <a:lstStyle/>
          <a:p>
            <a:endParaRPr sz="1800">
              <a:solidFill>
                <a:schemeClr val="bg1"/>
              </a:solidFill>
            </a:endParaRPr>
          </a:p>
        </p:txBody>
      </p:sp>
      <p:sp>
        <p:nvSpPr>
          <p:cNvPr id="6" name="object 8">
            <a:extLst>
              <a:ext uri="{FF2B5EF4-FFF2-40B4-BE49-F238E27FC236}">
                <a16:creationId xmlns:a16="http://schemas.microsoft.com/office/drawing/2014/main" id="{F0458B14-9F40-BB28-8B27-45F42512C69D}"/>
              </a:ext>
            </a:extLst>
          </p:cNvPr>
          <p:cNvSpPr/>
          <p:nvPr userDrawn="1"/>
        </p:nvSpPr>
        <p:spPr>
          <a:xfrm>
            <a:off x="11825120" y="6549390"/>
            <a:ext cx="0" cy="190500"/>
          </a:xfrm>
          <a:custGeom>
            <a:avLst/>
            <a:gdLst/>
            <a:ahLst/>
            <a:cxnLst/>
            <a:rect l="l" t="t" r="r" b="b"/>
            <a:pathLst>
              <a:path h="190500">
                <a:moveTo>
                  <a:pt x="0" y="190501"/>
                </a:moveTo>
                <a:lnTo>
                  <a:pt x="1" y="0"/>
                </a:lnTo>
              </a:path>
            </a:pathLst>
          </a:custGeom>
          <a:ln w="12700">
            <a:solidFill>
              <a:srgbClr val="FFFFFF"/>
            </a:solidFill>
          </a:ln>
        </p:spPr>
        <p:txBody>
          <a:bodyPr wrap="square" lIns="0" tIns="0" rIns="0" bIns="0" rtlCol="0"/>
          <a:lstStyle/>
          <a:p>
            <a:pPr lvl="0"/>
            <a:endParaRPr>
              <a:solidFill>
                <a:schemeClr val="bg1"/>
              </a:solidFill>
            </a:endParaRPr>
          </a:p>
        </p:txBody>
      </p:sp>
      <p:sp>
        <p:nvSpPr>
          <p:cNvPr id="8" name="Slide Number Placeholder 5">
            <a:extLst>
              <a:ext uri="{FF2B5EF4-FFF2-40B4-BE49-F238E27FC236}">
                <a16:creationId xmlns:a16="http://schemas.microsoft.com/office/drawing/2014/main" id="{4456F346-CA2C-493E-A81F-033EBCA20A50}"/>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b="0" i="0" smtClean="0">
                <a:latin typeface="Graphik-Light" panose="020B0403030202060203" pitchFamily="34" charset="77"/>
              </a:rPr>
              <a:pPr lvl="0"/>
              <a:t>‹#›</a:t>
            </a:fld>
            <a:endParaRPr lang="en-US" b="0" i="0">
              <a:latin typeface="Graphik-Light" panose="020B0403030202060203" pitchFamily="34" charset="77"/>
            </a:endParaRPr>
          </a:p>
        </p:txBody>
      </p:sp>
      <p:sp>
        <p:nvSpPr>
          <p:cNvPr id="3" name="Footer Placeholder 4">
            <a:extLst>
              <a:ext uri="{FF2B5EF4-FFF2-40B4-BE49-F238E27FC236}">
                <a16:creationId xmlns:a16="http://schemas.microsoft.com/office/drawing/2014/main" id="{FBB37BDC-F0AC-005B-7D91-6A5E7F6EC8B7}"/>
              </a:ext>
            </a:extLst>
          </p:cNvPr>
          <p:cNvSpPr txBox="1">
            <a:spLocks/>
          </p:cNvSpPr>
          <p:nvPr userDrawn="1"/>
        </p:nvSpPr>
        <p:spPr>
          <a:xfrm>
            <a:off x="7900426" y="6549612"/>
            <a:ext cx="2616464" cy="190056"/>
          </a:xfrm>
          <a:prstGeom prst="rect">
            <a:avLst/>
          </a:prstGeom>
        </p:spPr>
        <p:txBody>
          <a:bodyPr vert="horz" lIns="0" tIns="0" rIns="0" bIns="0" rtlCol="0" anchor="ctr" anchorCtr="0"/>
          <a:lstStyle>
            <a:defPPr>
              <a:defRPr lang="en-US"/>
            </a:defPPr>
            <a:lvl1pPr marL="0" algn="l" defTabSz="914400" rtl="0" eaLnBrk="1" latinLnBrk="0" hangingPunct="1">
              <a:defRPr sz="10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solidFill>
                  <a:schemeClr val="bg2">
                    <a:lumMod val="10000"/>
                  </a:schemeClr>
                </a:solidFill>
                <a:latin typeface="+mj-lt"/>
              </a:rPr>
              <a:t>Copyright © 2025 Accenture. All rights reserved.</a:t>
            </a:r>
          </a:p>
        </p:txBody>
      </p:sp>
      <p:pic>
        <p:nvPicPr>
          <p:cNvPr id="2" name="Picture 1">
            <a:extLst>
              <a:ext uri="{FF2B5EF4-FFF2-40B4-BE49-F238E27FC236}">
                <a16:creationId xmlns:a16="http://schemas.microsoft.com/office/drawing/2014/main" id="{5C98F949-158B-D692-F01F-48DD1557B9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r="83783"/>
          <a:stretch/>
        </p:blipFill>
        <p:spPr>
          <a:xfrm>
            <a:off x="11562238" y="6557772"/>
            <a:ext cx="174894" cy="173736"/>
          </a:xfrm>
          <a:prstGeom prst="rect">
            <a:avLst/>
          </a:prstGeom>
        </p:spPr>
      </p:pic>
      <p:grpSp>
        <p:nvGrpSpPr>
          <p:cNvPr id="11" name="Graphic 25">
            <a:extLst>
              <a:ext uri="{FF2B5EF4-FFF2-40B4-BE49-F238E27FC236}">
                <a16:creationId xmlns:a16="http://schemas.microsoft.com/office/drawing/2014/main" id="{1E9E1EA2-A8A7-EE7A-6587-91F51437BB84}"/>
              </a:ext>
            </a:extLst>
          </p:cNvPr>
          <p:cNvGrpSpPr/>
          <p:nvPr userDrawn="1"/>
        </p:nvGrpSpPr>
        <p:grpSpPr>
          <a:xfrm>
            <a:off x="10742508" y="6551838"/>
            <a:ext cx="717883" cy="187830"/>
            <a:chOff x="836781" y="794778"/>
            <a:chExt cx="1043539" cy="273045"/>
          </a:xfrm>
          <a:solidFill>
            <a:schemeClr val="bg1"/>
          </a:solidFill>
        </p:grpSpPr>
        <p:sp>
          <p:nvSpPr>
            <p:cNvPr id="12" name="Freeform 11">
              <a:extLst>
                <a:ext uri="{FF2B5EF4-FFF2-40B4-BE49-F238E27FC236}">
                  <a16:creationId xmlns:a16="http://schemas.microsoft.com/office/drawing/2014/main" id="{C599CBCB-00CA-4B89-206E-0C348B8155AF}"/>
                </a:ext>
              </a:extLst>
            </p:cNvPr>
            <p:cNvSpPr/>
            <p:nvPr/>
          </p:nvSpPr>
          <p:spPr>
            <a:xfrm>
              <a:off x="1444128" y="794778"/>
              <a:ext cx="102821" cy="107948"/>
            </a:xfrm>
            <a:custGeom>
              <a:avLst/>
              <a:gdLst>
                <a:gd name="connsiteX0" fmla="*/ 0 w 102821"/>
                <a:gd name="connsiteY0" fmla="*/ 76199 h 107948"/>
                <a:gd name="connsiteX1" fmla="*/ 60032 w 102821"/>
                <a:gd name="connsiteY1" fmla="*/ 53974 h 107948"/>
                <a:gd name="connsiteX2" fmla="*/ 0 w 102821"/>
                <a:gd name="connsiteY2" fmla="*/ 31114 h 107948"/>
                <a:gd name="connsiteX3" fmla="*/ 0 w 102821"/>
                <a:gd name="connsiteY3" fmla="*/ 0 h 107948"/>
                <a:gd name="connsiteX4" fmla="*/ 102821 w 102821"/>
                <a:gd name="connsiteY4" fmla="*/ 41274 h 107948"/>
                <a:gd name="connsiteX5" fmla="*/ 102821 w 102821"/>
                <a:gd name="connsiteY5" fmla="*/ 66674 h 107948"/>
                <a:gd name="connsiteX6" fmla="*/ 0 w 102821"/>
                <a:gd name="connsiteY6" fmla="*/ 107948 h 10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21" h="107948">
                  <a:moveTo>
                    <a:pt x="0" y="76199"/>
                  </a:moveTo>
                  <a:lnTo>
                    <a:pt x="60032" y="53974"/>
                  </a:lnTo>
                  <a:lnTo>
                    <a:pt x="0" y="31114"/>
                  </a:lnTo>
                  <a:lnTo>
                    <a:pt x="0" y="0"/>
                  </a:lnTo>
                  <a:lnTo>
                    <a:pt x="102821" y="41274"/>
                  </a:lnTo>
                  <a:lnTo>
                    <a:pt x="102821" y="66674"/>
                  </a:lnTo>
                  <a:lnTo>
                    <a:pt x="0" y="107948"/>
                  </a:lnTo>
                  <a:close/>
                </a:path>
              </a:pathLst>
            </a:custGeom>
            <a:grpFill/>
            <a:ln w="6369" cap="flat">
              <a:noFill/>
              <a:prstDash val="solid"/>
              <a:miter/>
            </a:ln>
          </p:spPr>
          <p:txBody>
            <a:bodyPr rtlCol="0" anchor="ctr"/>
            <a:lstStyle/>
            <a:p>
              <a:endParaRPr lang="en-US" sz="2053"/>
            </a:p>
          </p:txBody>
        </p:sp>
        <p:sp>
          <p:nvSpPr>
            <p:cNvPr id="13" name="Freeform 12">
              <a:extLst>
                <a:ext uri="{FF2B5EF4-FFF2-40B4-BE49-F238E27FC236}">
                  <a16:creationId xmlns:a16="http://schemas.microsoft.com/office/drawing/2014/main" id="{EE8D40F2-ED17-F4BA-5742-04A1AA3199D3}"/>
                </a:ext>
              </a:extLst>
            </p:cNvPr>
            <p:cNvSpPr/>
            <p:nvPr/>
          </p:nvSpPr>
          <p:spPr>
            <a:xfrm>
              <a:off x="836781" y="909710"/>
              <a:ext cx="1043539" cy="158112"/>
            </a:xfrm>
            <a:custGeom>
              <a:avLst/>
              <a:gdLst>
                <a:gd name="connsiteX0" fmla="*/ 39596 w 1043539"/>
                <a:gd name="connsiteY0" fmla="*/ 158112 h 158112"/>
                <a:gd name="connsiteX1" fmla="*/ 0 w 1043539"/>
                <a:gd name="connsiteY1" fmla="*/ 123188 h 158112"/>
                <a:gd name="connsiteX2" fmla="*/ 0 w 1043539"/>
                <a:gd name="connsiteY2" fmla="*/ 121918 h 158112"/>
                <a:gd name="connsiteX3" fmla="*/ 56839 w 1043539"/>
                <a:gd name="connsiteY3" fmla="*/ 82548 h 158112"/>
                <a:gd name="connsiteX4" fmla="*/ 71528 w 1043539"/>
                <a:gd name="connsiteY4" fmla="*/ 82548 h 158112"/>
                <a:gd name="connsiteX5" fmla="*/ 71528 w 1043539"/>
                <a:gd name="connsiteY5" fmla="*/ 76834 h 158112"/>
                <a:gd name="connsiteX6" fmla="*/ 53646 w 1043539"/>
                <a:gd name="connsiteY6" fmla="*/ 57784 h 158112"/>
                <a:gd name="connsiteX7" fmla="*/ 35764 w 1043539"/>
                <a:gd name="connsiteY7" fmla="*/ 73024 h 158112"/>
                <a:gd name="connsiteX8" fmla="*/ 3832 w 1043539"/>
                <a:gd name="connsiteY8" fmla="*/ 73024 h 158112"/>
                <a:gd name="connsiteX9" fmla="*/ 55562 w 1043539"/>
                <a:gd name="connsiteY9" fmla="*/ 33654 h 158112"/>
                <a:gd name="connsiteX10" fmla="*/ 105376 w 1043539"/>
                <a:gd name="connsiteY10" fmla="*/ 75564 h 158112"/>
                <a:gd name="connsiteX11" fmla="*/ 105376 w 1043539"/>
                <a:gd name="connsiteY11" fmla="*/ 155572 h 158112"/>
                <a:gd name="connsiteX12" fmla="*/ 72805 w 1043539"/>
                <a:gd name="connsiteY12" fmla="*/ 155572 h 158112"/>
                <a:gd name="connsiteX13" fmla="*/ 72805 w 1043539"/>
                <a:gd name="connsiteY13" fmla="*/ 141602 h 158112"/>
                <a:gd name="connsiteX14" fmla="*/ 39596 w 1043539"/>
                <a:gd name="connsiteY14" fmla="*/ 158112 h 158112"/>
                <a:gd name="connsiteX15" fmla="*/ 71528 w 1043539"/>
                <a:gd name="connsiteY15" fmla="*/ 116203 h 158112"/>
                <a:gd name="connsiteX16" fmla="*/ 71528 w 1043539"/>
                <a:gd name="connsiteY16" fmla="*/ 104773 h 158112"/>
                <a:gd name="connsiteX17" fmla="*/ 58116 w 1043539"/>
                <a:gd name="connsiteY17" fmla="*/ 104773 h 158112"/>
                <a:gd name="connsiteX18" fmla="*/ 33209 w 1043539"/>
                <a:gd name="connsiteY18" fmla="*/ 120013 h 158112"/>
                <a:gd name="connsiteX19" fmla="*/ 33209 w 1043539"/>
                <a:gd name="connsiteY19" fmla="*/ 121283 h 158112"/>
                <a:gd name="connsiteX20" fmla="*/ 49814 w 1043539"/>
                <a:gd name="connsiteY20" fmla="*/ 135253 h 158112"/>
                <a:gd name="connsiteX21" fmla="*/ 71528 w 1043539"/>
                <a:gd name="connsiteY21" fmla="*/ 116203 h 158112"/>
                <a:gd name="connsiteX22" fmla="*/ 181374 w 1043539"/>
                <a:gd name="connsiteY22" fmla="*/ 158112 h 158112"/>
                <a:gd name="connsiteX23" fmla="*/ 123896 w 1043539"/>
                <a:gd name="connsiteY23" fmla="*/ 97153 h 158112"/>
                <a:gd name="connsiteX24" fmla="*/ 123896 w 1043539"/>
                <a:gd name="connsiteY24" fmla="*/ 95248 h 158112"/>
                <a:gd name="connsiteX25" fmla="*/ 181374 w 1043539"/>
                <a:gd name="connsiteY25" fmla="*/ 33019 h 158112"/>
                <a:gd name="connsiteX26" fmla="*/ 233743 w 1043539"/>
                <a:gd name="connsiteY26" fmla="*/ 78104 h 158112"/>
                <a:gd name="connsiteX27" fmla="*/ 201811 w 1043539"/>
                <a:gd name="connsiteY27" fmla="*/ 78104 h 158112"/>
                <a:gd name="connsiteX28" fmla="*/ 182013 w 1043539"/>
                <a:gd name="connsiteY28" fmla="*/ 59054 h 158112"/>
                <a:gd name="connsiteX29" fmla="*/ 157744 w 1043539"/>
                <a:gd name="connsiteY29" fmla="*/ 93978 h 158112"/>
                <a:gd name="connsiteX30" fmla="*/ 157744 w 1043539"/>
                <a:gd name="connsiteY30" fmla="*/ 97788 h 158112"/>
                <a:gd name="connsiteX31" fmla="*/ 182013 w 1043539"/>
                <a:gd name="connsiteY31" fmla="*/ 132713 h 158112"/>
                <a:gd name="connsiteX32" fmla="*/ 203727 w 1043539"/>
                <a:gd name="connsiteY32" fmla="*/ 111123 h 158112"/>
                <a:gd name="connsiteX33" fmla="*/ 234381 w 1043539"/>
                <a:gd name="connsiteY33" fmla="*/ 111123 h 158112"/>
                <a:gd name="connsiteX34" fmla="*/ 181374 w 1043539"/>
                <a:gd name="connsiteY34" fmla="*/ 158112 h 158112"/>
                <a:gd name="connsiteX35" fmla="*/ 306548 w 1043539"/>
                <a:gd name="connsiteY35" fmla="*/ 158112 h 158112"/>
                <a:gd name="connsiteX36" fmla="*/ 249070 w 1043539"/>
                <a:gd name="connsiteY36" fmla="*/ 97153 h 158112"/>
                <a:gd name="connsiteX37" fmla="*/ 249070 w 1043539"/>
                <a:gd name="connsiteY37" fmla="*/ 95248 h 158112"/>
                <a:gd name="connsiteX38" fmla="*/ 306548 w 1043539"/>
                <a:gd name="connsiteY38" fmla="*/ 33019 h 158112"/>
                <a:gd name="connsiteX39" fmla="*/ 358916 w 1043539"/>
                <a:gd name="connsiteY39" fmla="*/ 78104 h 158112"/>
                <a:gd name="connsiteX40" fmla="*/ 326984 w 1043539"/>
                <a:gd name="connsiteY40" fmla="*/ 78104 h 158112"/>
                <a:gd name="connsiteX41" fmla="*/ 307186 w 1043539"/>
                <a:gd name="connsiteY41" fmla="*/ 59054 h 158112"/>
                <a:gd name="connsiteX42" fmla="*/ 282918 w 1043539"/>
                <a:gd name="connsiteY42" fmla="*/ 93978 h 158112"/>
                <a:gd name="connsiteX43" fmla="*/ 282918 w 1043539"/>
                <a:gd name="connsiteY43" fmla="*/ 97788 h 158112"/>
                <a:gd name="connsiteX44" fmla="*/ 307186 w 1043539"/>
                <a:gd name="connsiteY44" fmla="*/ 132713 h 158112"/>
                <a:gd name="connsiteX45" fmla="*/ 328900 w 1043539"/>
                <a:gd name="connsiteY45" fmla="*/ 111123 h 158112"/>
                <a:gd name="connsiteX46" fmla="*/ 359555 w 1043539"/>
                <a:gd name="connsiteY46" fmla="*/ 111123 h 158112"/>
                <a:gd name="connsiteX47" fmla="*/ 306548 w 1043539"/>
                <a:gd name="connsiteY47" fmla="*/ 158112 h 158112"/>
                <a:gd name="connsiteX48" fmla="*/ 432360 w 1043539"/>
                <a:gd name="connsiteY48" fmla="*/ 158112 h 158112"/>
                <a:gd name="connsiteX49" fmla="*/ 374244 w 1043539"/>
                <a:gd name="connsiteY49" fmla="*/ 97788 h 158112"/>
                <a:gd name="connsiteX50" fmla="*/ 374244 w 1043539"/>
                <a:gd name="connsiteY50" fmla="*/ 95248 h 158112"/>
                <a:gd name="connsiteX51" fmla="*/ 431721 w 1043539"/>
                <a:gd name="connsiteY51" fmla="*/ 33019 h 158112"/>
                <a:gd name="connsiteX52" fmla="*/ 486645 w 1043539"/>
                <a:gd name="connsiteY52" fmla="*/ 89533 h 158112"/>
                <a:gd name="connsiteX53" fmla="*/ 486645 w 1043539"/>
                <a:gd name="connsiteY53" fmla="*/ 104138 h 158112"/>
                <a:gd name="connsiteX54" fmla="*/ 408092 w 1043539"/>
                <a:gd name="connsiteY54" fmla="*/ 104138 h 158112"/>
                <a:gd name="connsiteX55" fmla="*/ 432999 w 1043539"/>
                <a:gd name="connsiteY55" fmla="*/ 133983 h 158112"/>
                <a:gd name="connsiteX56" fmla="*/ 455351 w 1043539"/>
                <a:gd name="connsiteY56" fmla="*/ 118743 h 158112"/>
                <a:gd name="connsiteX57" fmla="*/ 486645 w 1043539"/>
                <a:gd name="connsiteY57" fmla="*/ 118743 h 158112"/>
                <a:gd name="connsiteX58" fmla="*/ 432360 w 1043539"/>
                <a:gd name="connsiteY58" fmla="*/ 158112 h 158112"/>
                <a:gd name="connsiteX59" fmla="*/ 408730 w 1043539"/>
                <a:gd name="connsiteY59" fmla="*/ 81914 h 158112"/>
                <a:gd name="connsiteX60" fmla="*/ 453435 w 1043539"/>
                <a:gd name="connsiteY60" fmla="*/ 81914 h 158112"/>
                <a:gd name="connsiteX61" fmla="*/ 431083 w 1043539"/>
                <a:gd name="connsiteY61" fmla="*/ 56514 h 158112"/>
                <a:gd name="connsiteX62" fmla="*/ 408730 w 1043539"/>
                <a:gd name="connsiteY62" fmla="*/ 81914 h 158112"/>
                <a:gd name="connsiteX63" fmla="*/ 507081 w 1043539"/>
                <a:gd name="connsiteY63" fmla="*/ 36194 h 158112"/>
                <a:gd name="connsiteX64" fmla="*/ 540929 w 1043539"/>
                <a:gd name="connsiteY64" fmla="*/ 36194 h 158112"/>
                <a:gd name="connsiteX65" fmla="*/ 540929 w 1043539"/>
                <a:gd name="connsiteY65" fmla="*/ 53974 h 158112"/>
                <a:gd name="connsiteX66" fmla="*/ 577332 w 1043539"/>
                <a:gd name="connsiteY66" fmla="*/ 33654 h 158112"/>
                <a:gd name="connsiteX67" fmla="*/ 613734 w 1043539"/>
                <a:gd name="connsiteY67" fmla="*/ 75564 h 158112"/>
                <a:gd name="connsiteX68" fmla="*/ 613734 w 1043539"/>
                <a:gd name="connsiteY68" fmla="*/ 155572 h 158112"/>
                <a:gd name="connsiteX69" fmla="*/ 579886 w 1043539"/>
                <a:gd name="connsiteY69" fmla="*/ 155572 h 158112"/>
                <a:gd name="connsiteX70" fmla="*/ 579886 w 1043539"/>
                <a:gd name="connsiteY70" fmla="*/ 80644 h 158112"/>
                <a:gd name="connsiteX71" fmla="*/ 562004 w 1043539"/>
                <a:gd name="connsiteY71" fmla="*/ 60324 h 158112"/>
                <a:gd name="connsiteX72" fmla="*/ 540929 w 1043539"/>
                <a:gd name="connsiteY72" fmla="*/ 82548 h 158112"/>
                <a:gd name="connsiteX73" fmla="*/ 540929 w 1043539"/>
                <a:gd name="connsiteY73" fmla="*/ 155572 h 158112"/>
                <a:gd name="connsiteX74" fmla="*/ 507081 w 1043539"/>
                <a:gd name="connsiteY74" fmla="*/ 155572 h 158112"/>
                <a:gd name="connsiteX75" fmla="*/ 507081 w 1043539"/>
                <a:gd name="connsiteY75" fmla="*/ 36194 h 158112"/>
                <a:gd name="connsiteX76" fmla="*/ 675682 w 1043539"/>
                <a:gd name="connsiteY76" fmla="*/ 0 h 158112"/>
                <a:gd name="connsiteX77" fmla="*/ 675682 w 1043539"/>
                <a:gd name="connsiteY77" fmla="*/ 36194 h 158112"/>
                <a:gd name="connsiteX78" fmla="*/ 698673 w 1043539"/>
                <a:gd name="connsiteY78" fmla="*/ 36194 h 158112"/>
                <a:gd name="connsiteX79" fmla="*/ 698673 w 1043539"/>
                <a:gd name="connsiteY79" fmla="*/ 60959 h 158112"/>
                <a:gd name="connsiteX80" fmla="*/ 675682 w 1043539"/>
                <a:gd name="connsiteY80" fmla="*/ 60959 h 158112"/>
                <a:gd name="connsiteX81" fmla="*/ 675682 w 1043539"/>
                <a:gd name="connsiteY81" fmla="*/ 117473 h 158112"/>
                <a:gd name="connsiteX82" fmla="*/ 687816 w 1043539"/>
                <a:gd name="connsiteY82" fmla="*/ 130808 h 158112"/>
                <a:gd name="connsiteX83" fmla="*/ 699312 w 1043539"/>
                <a:gd name="connsiteY83" fmla="*/ 128903 h 158112"/>
                <a:gd name="connsiteX84" fmla="*/ 699312 w 1043539"/>
                <a:gd name="connsiteY84" fmla="*/ 154937 h 158112"/>
                <a:gd name="connsiteX85" fmla="*/ 680153 w 1043539"/>
                <a:gd name="connsiteY85" fmla="*/ 157477 h 158112"/>
                <a:gd name="connsiteX86" fmla="*/ 641834 w 1043539"/>
                <a:gd name="connsiteY86" fmla="*/ 121283 h 158112"/>
                <a:gd name="connsiteX87" fmla="*/ 641834 w 1043539"/>
                <a:gd name="connsiteY87" fmla="*/ 60959 h 158112"/>
                <a:gd name="connsiteX88" fmla="*/ 627784 w 1043539"/>
                <a:gd name="connsiteY88" fmla="*/ 60959 h 158112"/>
                <a:gd name="connsiteX89" fmla="*/ 627784 w 1043539"/>
                <a:gd name="connsiteY89" fmla="*/ 36194 h 158112"/>
                <a:gd name="connsiteX90" fmla="*/ 641834 w 1043539"/>
                <a:gd name="connsiteY90" fmla="*/ 36194 h 158112"/>
                <a:gd name="connsiteX91" fmla="*/ 641834 w 1043539"/>
                <a:gd name="connsiteY91" fmla="*/ 13970 h 158112"/>
                <a:gd name="connsiteX92" fmla="*/ 675682 w 1043539"/>
                <a:gd name="connsiteY92" fmla="*/ 0 h 158112"/>
                <a:gd name="connsiteX93" fmla="*/ 825124 w 1043539"/>
                <a:gd name="connsiteY93" fmla="*/ 155572 h 158112"/>
                <a:gd name="connsiteX94" fmla="*/ 791915 w 1043539"/>
                <a:gd name="connsiteY94" fmla="*/ 155572 h 158112"/>
                <a:gd name="connsiteX95" fmla="*/ 791915 w 1043539"/>
                <a:gd name="connsiteY95" fmla="*/ 137792 h 158112"/>
                <a:gd name="connsiteX96" fmla="*/ 756790 w 1043539"/>
                <a:gd name="connsiteY96" fmla="*/ 158112 h 158112"/>
                <a:gd name="connsiteX97" fmla="*/ 719110 w 1043539"/>
                <a:gd name="connsiteY97" fmla="*/ 116838 h 158112"/>
                <a:gd name="connsiteX98" fmla="*/ 719110 w 1043539"/>
                <a:gd name="connsiteY98" fmla="*/ 36194 h 158112"/>
                <a:gd name="connsiteX99" fmla="*/ 752958 w 1043539"/>
                <a:gd name="connsiteY99" fmla="*/ 36194 h 158112"/>
                <a:gd name="connsiteX100" fmla="*/ 752958 w 1043539"/>
                <a:gd name="connsiteY100" fmla="*/ 112393 h 158112"/>
                <a:gd name="connsiteX101" fmla="*/ 770201 w 1043539"/>
                <a:gd name="connsiteY101" fmla="*/ 132713 h 158112"/>
                <a:gd name="connsiteX102" fmla="*/ 791276 w 1043539"/>
                <a:gd name="connsiteY102" fmla="*/ 110488 h 158112"/>
                <a:gd name="connsiteX103" fmla="*/ 791276 w 1043539"/>
                <a:gd name="connsiteY103" fmla="*/ 36194 h 158112"/>
                <a:gd name="connsiteX104" fmla="*/ 825124 w 1043539"/>
                <a:gd name="connsiteY104" fmla="*/ 36194 h 158112"/>
                <a:gd name="connsiteX105" fmla="*/ 825124 w 1043539"/>
                <a:gd name="connsiteY105" fmla="*/ 155572 h 158112"/>
                <a:gd name="connsiteX106" fmla="*/ 850031 w 1043539"/>
                <a:gd name="connsiteY106" fmla="*/ 36194 h 158112"/>
                <a:gd name="connsiteX107" fmla="*/ 883879 w 1043539"/>
                <a:gd name="connsiteY107" fmla="*/ 36194 h 158112"/>
                <a:gd name="connsiteX108" fmla="*/ 883879 w 1043539"/>
                <a:gd name="connsiteY108" fmla="*/ 58419 h 158112"/>
                <a:gd name="connsiteX109" fmla="*/ 920282 w 1043539"/>
                <a:gd name="connsiteY109" fmla="*/ 34924 h 158112"/>
                <a:gd name="connsiteX110" fmla="*/ 920282 w 1043539"/>
                <a:gd name="connsiteY110" fmla="*/ 67944 h 158112"/>
                <a:gd name="connsiteX111" fmla="*/ 883879 w 1043539"/>
                <a:gd name="connsiteY111" fmla="*/ 94613 h 158112"/>
                <a:gd name="connsiteX112" fmla="*/ 883879 w 1043539"/>
                <a:gd name="connsiteY112" fmla="*/ 156207 h 158112"/>
                <a:gd name="connsiteX113" fmla="*/ 850031 w 1043539"/>
                <a:gd name="connsiteY113" fmla="*/ 156207 h 158112"/>
                <a:gd name="connsiteX114" fmla="*/ 850031 w 1043539"/>
                <a:gd name="connsiteY114" fmla="*/ 36194 h 158112"/>
                <a:gd name="connsiteX115" fmla="*/ 988616 w 1043539"/>
                <a:gd name="connsiteY115" fmla="*/ 158112 h 158112"/>
                <a:gd name="connsiteX116" fmla="*/ 930500 w 1043539"/>
                <a:gd name="connsiteY116" fmla="*/ 97788 h 158112"/>
                <a:gd name="connsiteX117" fmla="*/ 930500 w 1043539"/>
                <a:gd name="connsiteY117" fmla="*/ 95248 h 158112"/>
                <a:gd name="connsiteX118" fmla="*/ 987978 w 1043539"/>
                <a:gd name="connsiteY118" fmla="*/ 33019 h 158112"/>
                <a:gd name="connsiteX119" fmla="*/ 1042901 w 1043539"/>
                <a:gd name="connsiteY119" fmla="*/ 89533 h 158112"/>
                <a:gd name="connsiteX120" fmla="*/ 1042901 w 1043539"/>
                <a:gd name="connsiteY120" fmla="*/ 104138 h 158112"/>
                <a:gd name="connsiteX121" fmla="*/ 964987 w 1043539"/>
                <a:gd name="connsiteY121" fmla="*/ 104138 h 158112"/>
                <a:gd name="connsiteX122" fmla="*/ 989894 w 1043539"/>
                <a:gd name="connsiteY122" fmla="*/ 133983 h 158112"/>
                <a:gd name="connsiteX123" fmla="*/ 1012246 w 1043539"/>
                <a:gd name="connsiteY123" fmla="*/ 118743 h 158112"/>
                <a:gd name="connsiteX124" fmla="*/ 1043540 w 1043539"/>
                <a:gd name="connsiteY124" fmla="*/ 118743 h 158112"/>
                <a:gd name="connsiteX125" fmla="*/ 988616 w 1043539"/>
                <a:gd name="connsiteY125" fmla="*/ 158112 h 158112"/>
                <a:gd name="connsiteX126" fmla="*/ 964348 w 1043539"/>
                <a:gd name="connsiteY126" fmla="*/ 81914 h 158112"/>
                <a:gd name="connsiteX127" fmla="*/ 1009692 w 1043539"/>
                <a:gd name="connsiteY127" fmla="*/ 81914 h 158112"/>
                <a:gd name="connsiteX128" fmla="*/ 987339 w 1043539"/>
                <a:gd name="connsiteY128" fmla="*/ 56514 h 158112"/>
                <a:gd name="connsiteX129" fmla="*/ 964348 w 1043539"/>
                <a:gd name="connsiteY129" fmla="*/ 81914 h 15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43539" h="158112">
                  <a:moveTo>
                    <a:pt x="39596" y="158112"/>
                  </a:moveTo>
                  <a:cubicBezTo>
                    <a:pt x="17882" y="158112"/>
                    <a:pt x="0" y="147317"/>
                    <a:pt x="0" y="123188"/>
                  </a:cubicBezTo>
                  <a:lnTo>
                    <a:pt x="0" y="121918"/>
                  </a:lnTo>
                  <a:cubicBezTo>
                    <a:pt x="0" y="92708"/>
                    <a:pt x="25546" y="82548"/>
                    <a:pt x="56839" y="82548"/>
                  </a:cubicBezTo>
                  <a:lnTo>
                    <a:pt x="71528" y="82548"/>
                  </a:lnTo>
                  <a:lnTo>
                    <a:pt x="71528" y="76834"/>
                  </a:lnTo>
                  <a:cubicBezTo>
                    <a:pt x="71528" y="64769"/>
                    <a:pt x="66419" y="57784"/>
                    <a:pt x="53646" y="57784"/>
                  </a:cubicBezTo>
                  <a:cubicBezTo>
                    <a:pt x="42150" y="57784"/>
                    <a:pt x="36403" y="64134"/>
                    <a:pt x="35764" y="73024"/>
                  </a:cubicBezTo>
                  <a:lnTo>
                    <a:pt x="3832" y="73024"/>
                  </a:lnTo>
                  <a:cubicBezTo>
                    <a:pt x="6386" y="46354"/>
                    <a:pt x="27462" y="33654"/>
                    <a:pt x="55562" y="33654"/>
                  </a:cubicBezTo>
                  <a:cubicBezTo>
                    <a:pt x="84301" y="33654"/>
                    <a:pt x="105376" y="45719"/>
                    <a:pt x="105376" y="75564"/>
                  </a:cubicBezTo>
                  <a:lnTo>
                    <a:pt x="105376" y="155572"/>
                  </a:lnTo>
                  <a:lnTo>
                    <a:pt x="72805" y="155572"/>
                  </a:lnTo>
                  <a:lnTo>
                    <a:pt x="72805" y="141602"/>
                  </a:lnTo>
                  <a:cubicBezTo>
                    <a:pt x="66419" y="150492"/>
                    <a:pt x="55562" y="158112"/>
                    <a:pt x="39596" y="158112"/>
                  </a:cubicBezTo>
                  <a:close/>
                  <a:moveTo>
                    <a:pt x="71528" y="116203"/>
                  </a:moveTo>
                  <a:lnTo>
                    <a:pt x="71528" y="104773"/>
                  </a:lnTo>
                  <a:lnTo>
                    <a:pt x="58116" y="104773"/>
                  </a:lnTo>
                  <a:cubicBezTo>
                    <a:pt x="41512" y="104773"/>
                    <a:pt x="33209" y="109218"/>
                    <a:pt x="33209" y="120013"/>
                  </a:cubicBezTo>
                  <a:lnTo>
                    <a:pt x="33209" y="121283"/>
                  </a:lnTo>
                  <a:cubicBezTo>
                    <a:pt x="33209" y="129538"/>
                    <a:pt x="38318" y="135253"/>
                    <a:pt x="49814" y="135253"/>
                  </a:cubicBezTo>
                  <a:cubicBezTo>
                    <a:pt x="61310" y="134618"/>
                    <a:pt x="71528" y="128268"/>
                    <a:pt x="71528" y="116203"/>
                  </a:cubicBezTo>
                  <a:close/>
                  <a:moveTo>
                    <a:pt x="181374" y="158112"/>
                  </a:moveTo>
                  <a:cubicBezTo>
                    <a:pt x="148165" y="158112"/>
                    <a:pt x="123896" y="137792"/>
                    <a:pt x="123896" y="97153"/>
                  </a:cubicBezTo>
                  <a:lnTo>
                    <a:pt x="123896" y="95248"/>
                  </a:lnTo>
                  <a:cubicBezTo>
                    <a:pt x="123896" y="54609"/>
                    <a:pt x="149442" y="33019"/>
                    <a:pt x="181374" y="33019"/>
                  </a:cubicBezTo>
                  <a:cubicBezTo>
                    <a:pt x="208836" y="33019"/>
                    <a:pt x="231188" y="46989"/>
                    <a:pt x="233743" y="78104"/>
                  </a:cubicBezTo>
                  <a:lnTo>
                    <a:pt x="201811" y="78104"/>
                  </a:lnTo>
                  <a:cubicBezTo>
                    <a:pt x="199895" y="66674"/>
                    <a:pt x="193508" y="59054"/>
                    <a:pt x="182013" y="59054"/>
                  </a:cubicBezTo>
                  <a:cubicBezTo>
                    <a:pt x="167963" y="59054"/>
                    <a:pt x="157744" y="70484"/>
                    <a:pt x="157744" y="93978"/>
                  </a:cubicBezTo>
                  <a:lnTo>
                    <a:pt x="157744" y="97788"/>
                  </a:lnTo>
                  <a:cubicBezTo>
                    <a:pt x="157744" y="121918"/>
                    <a:pt x="166685" y="132713"/>
                    <a:pt x="182013" y="132713"/>
                  </a:cubicBezTo>
                  <a:cubicBezTo>
                    <a:pt x="193508" y="132713"/>
                    <a:pt x="201811" y="124458"/>
                    <a:pt x="203727" y="111123"/>
                  </a:cubicBezTo>
                  <a:lnTo>
                    <a:pt x="234381" y="111123"/>
                  </a:lnTo>
                  <a:cubicBezTo>
                    <a:pt x="232465" y="139062"/>
                    <a:pt x="213945" y="158112"/>
                    <a:pt x="181374" y="158112"/>
                  </a:cubicBezTo>
                  <a:close/>
                  <a:moveTo>
                    <a:pt x="306548" y="158112"/>
                  </a:moveTo>
                  <a:cubicBezTo>
                    <a:pt x="273338" y="158112"/>
                    <a:pt x="249070" y="137792"/>
                    <a:pt x="249070" y="97153"/>
                  </a:cubicBezTo>
                  <a:lnTo>
                    <a:pt x="249070" y="95248"/>
                  </a:lnTo>
                  <a:cubicBezTo>
                    <a:pt x="249070" y="54609"/>
                    <a:pt x="274616" y="33019"/>
                    <a:pt x="306548" y="33019"/>
                  </a:cubicBezTo>
                  <a:cubicBezTo>
                    <a:pt x="334009" y="33019"/>
                    <a:pt x="356362" y="46989"/>
                    <a:pt x="358916" y="78104"/>
                  </a:cubicBezTo>
                  <a:lnTo>
                    <a:pt x="326984" y="78104"/>
                  </a:lnTo>
                  <a:cubicBezTo>
                    <a:pt x="325068" y="66674"/>
                    <a:pt x="318682" y="59054"/>
                    <a:pt x="307186" y="59054"/>
                  </a:cubicBezTo>
                  <a:cubicBezTo>
                    <a:pt x="293136" y="59054"/>
                    <a:pt x="282918" y="70484"/>
                    <a:pt x="282918" y="93978"/>
                  </a:cubicBezTo>
                  <a:lnTo>
                    <a:pt x="282918" y="97788"/>
                  </a:lnTo>
                  <a:cubicBezTo>
                    <a:pt x="282918" y="121918"/>
                    <a:pt x="291859" y="132713"/>
                    <a:pt x="307186" y="132713"/>
                  </a:cubicBezTo>
                  <a:cubicBezTo>
                    <a:pt x="318682" y="132713"/>
                    <a:pt x="326984" y="124458"/>
                    <a:pt x="328900" y="111123"/>
                  </a:cubicBezTo>
                  <a:lnTo>
                    <a:pt x="359555" y="111123"/>
                  </a:lnTo>
                  <a:cubicBezTo>
                    <a:pt x="357639" y="139062"/>
                    <a:pt x="339118" y="158112"/>
                    <a:pt x="306548" y="158112"/>
                  </a:cubicBezTo>
                  <a:close/>
                  <a:moveTo>
                    <a:pt x="432360" y="158112"/>
                  </a:moveTo>
                  <a:cubicBezTo>
                    <a:pt x="397873" y="158112"/>
                    <a:pt x="374244" y="137792"/>
                    <a:pt x="374244" y="97788"/>
                  </a:cubicBezTo>
                  <a:lnTo>
                    <a:pt x="374244" y="95248"/>
                  </a:lnTo>
                  <a:cubicBezTo>
                    <a:pt x="374244" y="55244"/>
                    <a:pt x="399151" y="33019"/>
                    <a:pt x="431721" y="33019"/>
                  </a:cubicBezTo>
                  <a:cubicBezTo>
                    <a:pt x="461738" y="33019"/>
                    <a:pt x="486645" y="49529"/>
                    <a:pt x="486645" y="89533"/>
                  </a:cubicBezTo>
                  <a:lnTo>
                    <a:pt x="486645" y="104138"/>
                  </a:lnTo>
                  <a:lnTo>
                    <a:pt x="408092" y="104138"/>
                  </a:lnTo>
                  <a:cubicBezTo>
                    <a:pt x="409369" y="125728"/>
                    <a:pt x="418949" y="133983"/>
                    <a:pt x="432999" y="133983"/>
                  </a:cubicBezTo>
                  <a:cubicBezTo>
                    <a:pt x="445772" y="133983"/>
                    <a:pt x="452797" y="126998"/>
                    <a:pt x="455351" y="118743"/>
                  </a:cubicBezTo>
                  <a:lnTo>
                    <a:pt x="486645" y="118743"/>
                  </a:lnTo>
                  <a:cubicBezTo>
                    <a:pt x="482813" y="140967"/>
                    <a:pt x="463653" y="158112"/>
                    <a:pt x="432360" y="158112"/>
                  </a:cubicBezTo>
                  <a:close/>
                  <a:moveTo>
                    <a:pt x="408730" y="81914"/>
                  </a:moveTo>
                  <a:lnTo>
                    <a:pt x="453435" y="81914"/>
                  </a:lnTo>
                  <a:cubicBezTo>
                    <a:pt x="452797" y="64134"/>
                    <a:pt x="444494" y="56514"/>
                    <a:pt x="431083" y="56514"/>
                  </a:cubicBezTo>
                  <a:cubicBezTo>
                    <a:pt x="420865" y="57149"/>
                    <a:pt x="411285" y="62864"/>
                    <a:pt x="408730" y="81914"/>
                  </a:cubicBezTo>
                  <a:close/>
                  <a:moveTo>
                    <a:pt x="507081" y="36194"/>
                  </a:moveTo>
                  <a:lnTo>
                    <a:pt x="540929" y="36194"/>
                  </a:lnTo>
                  <a:lnTo>
                    <a:pt x="540929" y="53974"/>
                  </a:lnTo>
                  <a:cubicBezTo>
                    <a:pt x="546677" y="42544"/>
                    <a:pt x="558811" y="33654"/>
                    <a:pt x="577332" y="33654"/>
                  </a:cubicBezTo>
                  <a:cubicBezTo>
                    <a:pt x="599045" y="33654"/>
                    <a:pt x="613734" y="46989"/>
                    <a:pt x="613734" y="75564"/>
                  </a:cubicBezTo>
                  <a:lnTo>
                    <a:pt x="613734" y="155572"/>
                  </a:lnTo>
                  <a:lnTo>
                    <a:pt x="579886" y="155572"/>
                  </a:lnTo>
                  <a:lnTo>
                    <a:pt x="579886" y="80644"/>
                  </a:lnTo>
                  <a:cubicBezTo>
                    <a:pt x="579886" y="66674"/>
                    <a:pt x="574138" y="60324"/>
                    <a:pt x="562004" y="60324"/>
                  </a:cubicBezTo>
                  <a:cubicBezTo>
                    <a:pt x="550509" y="60324"/>
                    <a:pt x="540929" y="67309"/>
                    <a:pt x="540929" y="82548"/>
                  </a:cubicBezTo>
                  <a:lnTo>
                    <a:pt x="540929" y="155572"/>
                  </a:lnTo>
                  <a:lnTo>
                    <a:pt x="507081" y="155572"/>
                  </a:lnTo>
                  <a:lnTo>
                    <a:pt x="507081" y="36194"/>
                  </a:lnTo>
                  <a:close/>
                  <a:moveTo>
                    <a:pt x="675682" y="0"/>
                  </a:moveTo>
                  <a:lnTo>
                    <a:pt x="675682" y="36194"/>
                  </a:lnTo>
                  <a:lnTo>
                    <a:pt x="698673" y="36194"/>
                  </a:lnTo>
                  <a:lnTo>
                    <a:pt x="698673" y="60959"/>
                  </a:lnTo>
                  <a:lnTo>
                    <a:pt x="675682" y="60959"/>
                  </a:lnTo>
                  <a:lnTo>
                    <a:pt x="675682" y="117473"/>
                  </a:lnTo>
                  <a:cubicBezTo>
                    <a:pt x="675682" y="126363"/>
                    <a:pt x="679514" y="130808"/>
                    <a:pt x="687816" y="130808"/>
                  </a:cubicBezTo>
                  <a:cubicBezTo>
                    <a:pt x="692926" y="130808"/>
                    <a:pt x="696119" y="130173"/>
                    <a:pt x="699312" y="128903"/>
                  </a:cubicBezTo>
                  <a:lnTo>
                    <a:pt x="699312" y="154937"/>
                  </a:lnTo>
                  <a:cubicBezTo>
                    <a:pt x="695480" y="156207"/>
                    <a:pt x="688455" y="157477"/>
                    <a:pt x="680153" y="157477"/>
                  </a:cubicBezTo>
                  <a:cubicBezTo>
                    <a:pt x="653969" y="157477"/>
                    <a:pt x="641834" y="145412"/>
                    <a:pt x="641834" y="121283"/>
                  </a:cubicBezTo>
                  <a:lnTo>
                    <a:pt x="641834" y="60959"/>
                  </a:lnTo>
                  <a:lnTo>
                    <a:pt x="627784" y="60959"/>
                  </a:lnTo>
                  <a:lnTo>
                    <a:pt x="627784" y="36194"/>
                  </a:lnTo>
                  <a:lnTo>
                    <a:pt x="641834" y="36194"/>
                  </a:lnTo>
                  <a:lnTo>
                    <a:pt x="641834" y="13970"/>
                  </a:lnTo>
                  <a:lnTo>
                    <a:pt x="675682" y="0"/>
                  </a:lnTo>
                  <a:close/>
                  <a:moveTo>
                    <a:pt x="825124" y="155572"/>
                  </a:moveTo>
                  <a:lnTo>
                    <a:pt x="791915" y="155572"/>
                  </a:lnTo>
                  <a:lnTo>
                    <a:pt x="791915" y="137792"/>
                  </a:lnTo>
                  <a:cubicBezTo>
                    <a:pt x="786167" y="149222"/>
                    <a:pt x="774672" y="158112"/>
                    <a:pt x="756790" y="158112"/>
                  </a:cubicBezTo>
                  <a:cubicBezTo>
                    <a:pt x="735076" y="158112"/>
                    <a:pt x="719110" y="144777"/>
                    <a:pt x="719110" y="116838"/>
                  </a:cubicBezTo>
                  <a:lnTo>
                    <a:pt x="719110" y="36194"/>
                  </a:lnTo>
                  <a:lnTo>
                    <a:pt x="752958" y="36194"/>
                  </a:lnTo>
                  <a:lnTo>
                    <a:pt x="752958" y="112393"/>
                  </a:lnTo>
                  <a:cubicBezTo>
                    <a:pt x="752958" y="126363"/>
                    <a:pt x="758706" y="132713"/>
                    <a:pt x="770201" y="132713"/>
                  </a:cubicBezTo>
                  <a:cubicBezTo>
                    <a:pt x="781697" y="132713"/>
                    <a:pt x="791276" y="125093"/>
                    <a:pt x="791276" y="110488"/>
                  </a:cubicBezTo>
                  <a:lnTo>
                    <a:pt x="791276" y="36194"/>
                  </a:lnTo>
                  <a:lnTo>
                    <a:pt x="825124" y="36194"/>
                  </a:lnTo>
                  <a:lnTo>
                    <a:pt x="825124" y="155572"/>
                  </a:lnTo>
                  <a:close/>
                  <a:moveTo>
                    <a:pt x="850031" y="36194"/>
                  </a:moveTo>
                  <a:lnTo>
                    <a:pt x="883879" y="36194"/>
                  </a:lnTo>
                  <a:lnTo>
                    <a:pt x="883879" y="58419"/>
                  </a:lnTo>
                  <a:cubicBezTo>
                    <a:pt x="890904" y="42544"/>
                    <a:pt x="902400" y="34924"/>
                    <a:pt x="920282" y="34924"/>
                  </a:cubicBezTo>
                  <a:lnTo>
                    <a:pt x="920282" y="67944"/>
                  </a:lnTo>
                  <a:cubicBezTo>
                    <a:pt x="897291" y="67944"/>
                    <a:pt x="883879" y="74929"/>
                    <a:pt x="883879" y="94613"/>
                  </a:cubicBezTo>
                  <a:lnTo>
                    <a:pt x="883879" y="156207"/>
                  </a:lnTo>
                  <a:lnTo>
                    <a:pt x="850031" y="156207"/>
                  </a:lnTo>
                  <a:lnTo>
                    <a:pt x="850031" y="36194"/>
                  </a:lnTo>
                  <a:close/>
                  <a:moveTo>
                    <a:pt x="988616" y="158112"/>
                  </a:moveTo>
                  <a:cubicBezTo>
                    <a:pt x="954130" y="158112"/>
                    <a:pt x="930500" y="137792"/>
                    <a:pt x="930500" y="97788"/>
                  </a:cubicBezTo>
                  <a:lnTo>
                    <a:pt x="930500" y="95248"/>
                  </a:lnTo>
                  <a:cubicBezTo>
                    <a:pt x="930500" y="55244"/>
                    <a:pt x="955407" y="33019"/>
                    <a:pt x="987978" y="33019"/>
                  </a:cubicBezTo>
                  <a:cubicBezTo>
                    <a:pt x="1017994" y="33019"/>
                    <a:pt x="1042901" y="49529"/>
                    <a:pt x="1042901" y="89533"/>
                  </a:cubicBezTo>
                  <a:lnTo>
                    <a:pt x="1042901" y="104138"/>
                  </a:lnTo>
                  <a:lnTo>
                    <a:pt x="964987" y="104138"/>
                  </a:lnTo>
                  <a:cubicBezTo>
                    <a:pt x="966264" y="125728"/>
                    <a:pt x="975844" y="133983"/>
                    <a:pt x="989894" y="133983"/>
                  </a:cubicBezTo>
                  <a:cubicBezTo>
                    <a:pt x="1002667" y="133983"/>
                    <a:pt x="1009692" y="126998"/>
                    <a:pt x="1012246" y="118743"/>
                  </a:cubicBezTo>
                  <a:lnTo>
                    <a:pt x="1043540" y="118743"/>
                  </a:lnTo>
                  <a:cubicBezTo>
                    <a:pt x="1038431" y="140967"/>
                    <a:pt x="1019910" y="158112"/>
                    <a:pt x="988616" y="158112"/>
                  </a:cubicBezTo>
                  <a:close/>
                  <a:moveTo>
                    <a:pt x="964348" y="81914"/>
                  </a:moveTo>
                  <a:lnTo>
                    <a:pt x="1009692" y="81914"/>
                  </a:lnTo>
                  <a:cubicBezTo>
                    <a:pt x="1009053" y="64134"/>
                    <a:pt x="1000751" y="56514"/>
                    <a:pt x="987339" y="56514"/>
                  </a:cubicBezTo>
                  <a:cubicBezTo>
                    <a:pt x="977121" y="57149"/>
                    <a:pt x="967541" y="62864"/>
                    <a:pt x="964348" y="81914"/>
                  </a:cubicBezTo>
                  <a:close/>
                </a:path>
              </a:pathLst>
            </a:custGeom>
            <a:grpFill/>
            <a:ln w="6369" cap="flat">
              <a:noFill/>
              <a:prstDash val="solid"/>
              <a:miter/>
            </a:ln>
          </p:spPr>
          <p:txBody>
            <a:bodyPr rtlCol="0" anchor="ctr"/>
            <a:lstStyle/>
            <a:p>
              <a:endParaRPr lang="en-US" sz="2053"/>
            </a:p>
          </p:txBody>
        </p:sp>
      </p:grpSp>
      <p:sp>
        <p:nvSpPr>
          <p:cNvPr id="14" name="TextBox 13">
            <a:extLst>
              <a:ext uri="{FF2B5EF4-FFF2-40B4-BE49-F238E27FC236}">
                <a16:creationId xmlns:a16="http://schemas.microsoft.com/office/drawing/2014/main" id="{55329EFD-E5EC-EED6-D700-8C7043A1FE3A}"/>
              </a:ext>
            </a:extLst>
          </p:cNvPr>
          <p:cNvSpPr txBox="1"/>
          <p:nvPr userDrawn="1"/>
        </p:nvSpPr>
        <p:spPr>
          <a:xfrm>
            <a:off x="842056" y="59581"/>
            <a:ext cx="10507888" cy="184666"/>
          </a:xfrm>
          <a:prstGeom prst="rect">
            <a:avLst/>
          </a:prstGeom>
          <a:noFill/>
        </p:spPr>
        <p:txBody>
          <a:bodyPr wrap="square" lIns="45720" tIns="45720" rIns="45720" bIns="45720" rtlCol="0">
            <a:spAutoFit/>
          </a:bodyPr>
          <a:lstStyle/>
          <a:p>
            <a:pPr marL="0" marR="0" lvl="0" indent="0" algn="ctr" defTabSz="228600" eaLnBrk="1" fontAlgn="auto" latinLnBrk="0" hangingPunct="1">
              <a:lnSpc>
                <a:spcPct val="100000"/>
              </a:lnSpc>
              <a:spcBef>
                <a:spcPts val="0"/>
              </a:spcBef>
              <a:spcAft>
                <a:spcPts val="1200"/>
              </a:spcAft>
              <a:buClrTx/>
              <a:buSzTx/>
              <a:buFontTx/>
              <a:buNone/>
              <a:tabLst/>
              <a:defRPr/>
            </a:pPr>
            <a:r>
              <a:rPr kumimoji="0" lang="en-US" sz="600" b="0" i="0" u="none" strike="noStrike" kern="0" cap="none" spc="0" normalizeH="0" baseline="0" noProof="0" dirty="0">
                <a:ln>
                  <a:noFill/>
                </a:ln>
                <a:solidFill>
                  <a:srgbClr val="000000"/>
                </a:solidFill>
                <a:effectLst/>
                <a:uLnTx/>
                <a:uFillTx/>
              </a:rPr>
              <a:t>*** This document was developed by Center for Advanced AI. Authorization is required prior to sharing any of these materials.***</a:t>
            </a:r>
          </a:p>
        </p:txBody>
      </p:sp>
      <p:sp>
        <p:nvSpPr>
          <p:cNvPr id="15" name="TextBox 14">
            <a:extLst>
              <a:ext uri="{FF2B5EF4-FFF2-40B4-BE49-F238E27FC236}">
                <a16:creationId xmlns:a16="http://schemas.microsoft.com/office/drawing/2014/main" id="{44850BE2-FC82-B832-0670-58F19D52A4C5}"/>
              </a:ext>
            </a:extLst>
          </p:cNvPr>
          <p:cNvSpPr txBox="1"/>
          <p:nvPr userDrawn="1"/>
        </p:nvSpPr>
        <p:spPr>
          <a:xfrm>
            <a:off x="10324214" y="48268"/>
            <a:ext cx="1875016" cy="276999"/>
          </a:xfrm>
          <a:prstGeom prst="rect">
            <a:avLst/>
          </a:prstGeom>
          <a:noFill/>
        </p:spPr>
        <p:txBody>
          <a:bodyPr wrap="square" rtlCol="0">
            <a:spAutoFit/>
          </a:bodyPr>
          <a:lstStyle/>
          <a:p>
            <a:r>
              <a:rPr lang="en-US" sz="1200" dirty="0">
                <a:latin typeface="Graphik" panose="020B0503030202060203" pitchFamily="34" charset="77"/>
              </a:rPr>
              <a:t>Introduction to Agents</a:t>
            </a:r>
          </a:p>
        </p:txBody>
      </p:sp>
    </p:spTree>
    <p:extLst>
      <p:ext uri="{BB962C8B-B14F-4D97-AF65-F5344CB8AC3E}">
        <p14:creationId xmlns:p14="http://schemas.microsoft.com/office/powerpoint/2010/main" val="711665127"/>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74" r:id="rId8"/>
    <p:sldLayoutId id="2147483675" r:id="rId9"/>
    <p:sldLayoutId id="2147483676" r:id="rId10"/>
    <p:sldLayoutId id="2147483699" r:id="rId11"/>
  </p:sldLayoutIdLst>
  <p:hf sldNum="0" hdr="0" ftr="0" dt="0"/>
  <p:txStyles>
    <p:titleStyle>
      <a:lvl1pPr algn="l" defTabSz="457192" rtl="0" eaLnBrk="1" latinLnBrk="0" hangingPunct="1">
        <a:spcBef>
          <a:spcPct val="0"/>
        </a:spcBef>
        <a:buNone/>
        <a:defRPr sz="3200" b="1" i="0" kern="1200">
          <a:solidFill>
            <a:srgbClr val="008555"/>
          </a:solidFill>
          <a:latin typeface="Trebuchet MS"/>
          <a:ea typeface="+mj-ea"/>
          <a:cs typeface="Arial"/>
        </a:defRPr>
      </a:lvl1pPr>
    </p:titleStyle>
    <p:body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2" rtl="0" eaLnBrk="1" latinLnBrk="0" hangingPunct="1">
        <a:defRPr sz="1800" kern="1200">
          <a:solidFill>
            <a:schemeClr val="tx1"/>
          </a:solidFill>
          <a:latin typeface="+mn-lt"/>
          <a:ea typeface="+mn-ea"/>
          <a:cs typeface="+mn-cs"/>
        </a:defRPr>
      </a:lvl1pPr>
      <a:lvl2pPr marL="457192" algn="l" defTabSz="457192" rtl="0" eaLnBrk="1" latinLnBrk="0" hangingPunct="1">
        <a:defRPr sz="1800" kern="1200">
          <a:solidFill>
            <a:schemeClr val="tx1"/>
          </a:solidFill>
          <a:latin typeface="+mn-lt"/>
          <a:ea typeface="+mn-ea"/>
          <a:cs typeface="+mn-cs"/>
        </a:defRPr>
      </a:lvl2pPr>
      <a:lvl3pPr marL="914384" algn="l" defTabSz="457192" rtl="0" eaLnBrk="1" latinLnBrk="0" hangingPunct="1">
        <a:defRPr sz="1800" kern="1200">
          <a:solidFill>
            <a:schemeClr val="tx1"/>
          </a:solidFill>
          <a:latin typeface="+mn-lt"/>
          <a:ea typeface="+mn-ea"/>
          <a:cs typeface="+mn-cs"/>
        </a:defRPr>
      </a:lvl3pPr>
      <a:lvl4pPr marL="1371576" algn="l" defTabSz="457192" rtl="0" eaLnBrk="1" latinLnBrk="0" hangingPunct="1">
        <a:defRPr sz="1800" kern="1200">
          <a:solidFill>
            <a:schemeClr val="tx1"/>
          </a:solidFill>
          <a:latin typeface="+mn-lt"/>
          <a:ea typeface="+mn-ea"/>
          <a:cs typeface="+mn-cs"/>
        </a:defRPr>
      </a:lvl4pPr>
      <a:lvl5pPr marL="1828768" algn="l" defTabSz="457192" rtl="0" eaLnBrk="1" latinLnBrk="0" hangingPunct="1">
        <a:defRPr sz="1800" kern="1200">
          <a:solidFill>
            <a:schemeClr val="tx1"/>
          </a:solidFill>
          <a:latin typeface="+mn-lt"/>
          <a:ea typeface="+mn-ea"/>
          <a:cs typeface="+mn-cs"/>
        </a:defRPr>
      </a:lvl5pPr>
      <a:lvl6pPr marL="2285960" algn="l" defTabSz="457192" rtl="0" eaLnBrk="1" latinLnBrk="0" hangingPunct="1">
        <a:defRPr sz="1800" kern="1200">
          <a:solidFill>
            <a:schemeClr val="tx1"/>
          </a:solidFill>
          <a:latin typeface="+mn-lt"/>
          <a:ea typeface="+mn-ea"/>
          <a:cs typeface="+mn-cs"/>
        </a:defRPr>
      </a:lvl6pPr>
      <a:lvl7pPr marL="2743152" algn="l" defTabSz="457192" rtl="0" eaLnBrk="1" latinLnBrk="0" hangingPunct="1">
        <a:defRPr sz="1800" kern="1200">
          <a:solidFill>
            <a:schemeClr val="tx1"/>
          </a:solidFill>
          <a:latin typeface="+mn-lt"/>
          <a:ea typeface="+mn-ea"/>
          <a:cs typeface="+mn-cs"/>
        </a:defRPr>
      </a:lvl7pPr>
      <a:lvl8pPr marL="3200344" algn="l" defTabSz="457192" rtl="0" eaLnBrk="1" latinLnBrk="0" hangingPunct="1">
        <a:defRPr sz="1800" kern="1200">
          <a:solidFill>
            <a:schemeClr val="tx1"/>
          </a:solidFill>
          <a:latin typeface="+mn-lt"/>
          <a:ea typeface="+mn-ea"/>
          <a:cs typeface="+mn-cs"/>
        </a:defRPr>
      </a:lvl8pPr>
      <a:lvl9pPr marL="3657536" algn="l" defTabSz="45719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5" orient="horz" pos="210">
          <p15:clr>
            <a:srgbClr val="F26B43"/>
          </p15:clr>
        </p15:guide>
        <p15:guide id="6" orient="horz" pos="408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C391DB-98A9-EDBD-B4D7-F7A02C58EB68}"/>
              </a:ext>
            </a:extLst>
          </p:cNvPr>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0FC6EC-B8A2-2C77-CDA0-E07CED5306F6}"/>
              </a:ext>
            </a:extLst>
          </p:cNvPr>
          <p:cNvSpPr/>
          <p:nvPr userDrawn="1"/>
        </p:nvSpPr>
        <p:spPr>
          <a:xfrm>
            <a:off x="91053" y="89646"/>
            <a:ext cx="12009895" cy="6678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226DEAE9-B870-A1A9-3C1B-D2FDC9CE9591}"/>
              </a:ext>
            </a:extLst>
          </p:cNvPr>
          <p:cNvGraphicFramePr>
            <a:graphicFrameLocks noChangeAspect="1"/>
          </p:cNvGraphicFramePr>
          <p:nvPr userDrawn="1">
            <p:custDataLst>
              <p:tags r:id="rId12"/>
            </p:custDataLst>
            <p:extLst>
              <p:ext uri="{D42A27DB-BD31-4B8C-83A1-F6EECF244321}">
                <p14:modId xmlns:p14="http://schemas.microsoft.com/office/powerpoint/2010/main" val="2968999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95" imgH="394" progId="TCLayout.ActiveDocument.1">
                  <p:embed/>
                </p:oleObj>
              </mc:Choice>
              <mc:Fallback>
                <p:oleObj name="think-cell Slide" r:id="rId13" imgW="395" imgH="394" progId="TCLayout.ActiveDocument.1">
                  <p:embed/>
                  <p:pic>
                    <p:nvPicPr>
                      <p:cNvPr id="5" name="Object 4" hidden="1">
                        <a:extLst>
                          <a:ext uri="{FF2B5EF4-FFF2-40B4-BE49-F238E27FC236}">
                            <a16:creationId xmlns:a16="http://schemas.microsoft.com/office/drawing/2014/main" id="{226DEAE9-B870-A1A9-3C1B-D2FDC9CE9591}"/>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3BEAA649-E3CC-424E-9822-D3493F630A1A}"/>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smtClean="0"/>
              <a:pPr lvl="0"/>
              <a:t>‹#›</a:t>
            </a:fld>
            <a:endParaRPr lang="en-US"/>
          </a:p>
        </p:txBody>
      </p:sp>
      <p:sp>
        <p:nvSpPr>
          <p:cNvPr id="4" name="object 3">
            <a:extLst>
              <a:ext uri="{FF2B5EF4-FFF2-40B4-BE49-F238E27FC236}">
                <a16:creationId xmlns:a16="http://schemas.microsoft.com/office/drawing/2014/main" id="{DD847A31-6A93-B877-C615-2F40A675B3CD}"/>
              </a:ext>
            </a:extLst>
          </p:cNvPr>
          <p:cNvSpPr/>
          <p:nvPr userDrawn="1"/>
        </p:nvSpPr>
        <p:spPr>
          <a:xfrm>
            <a:off x="10620587" y="6492240"/>
            <a:ext cx="1571414" cy="304800"/>
          </a:xfrm>
          <a:custGeom>
            <a:avLst/>
            <a:gdLst/>
            <a:ahLst/>
            <a:cxnLst/>
            <a:rect l="l" t="t" r="r" b="b"/>
            <a:pathLst>
              <a:path w="685800" h="304800">
                <a:moveTo>
                  <a:pt x="685800" y="0"/>
                </a:moveTo>
                <a:lnTo>
                  <a:pt x="0" y="0"/>
                </a:lnTo>
                <a:lnTo>
                  <a:pt x="0" y="304800"/>
                </a:lnTo>
                <a:lnTo>
                  <a:pt x="685800" y="304800"/>
                </a:lnTo>
                <a:lnTo>
                  <a:pt x="685800" y="0"/>
                </a:lnTo>
                <a:close/>
              </a:path>
            </a:pathLst>
          </a:custGeom>
          <a:solidFill>
            <a:schemeClr val="accent1"/>
          </a:solidFill>
          <a:ln>
            <a:noFill/>
          </a:ln>
        </p:spPr>
        <p:txBody>
          <a:bodyPr wrap="square" lIns="0" tIns="0" rIns="0" bIns="0" rtlCol="0"/>
          <a:lstStyle/>
          <a:p>
            <a:endParaRPr sz="1800">
              <a:solidFill>
                <a:schemeClr val="bg1"/>
              </a:solidFill>
            </a:endParaRPr>
          </a:p>
        </p:txBody>
      </p:sp>
      <p:sp>
        <p:nvSpPr>
          <p:cNvPr id="6" name="object 8">
            <a:extLst>
              <a:ext uri="{FF2B5EF4-FFF2-40B4-BE49-F238E27FC236}">
                <a16:creationId xmlns:a16="http://schemas.microsoft.com/office/drawing/2014/main" id="{F0458B14-9F40-BB28-8B27-45F42512C69D}"/>
              </a:ext>
            </a:extLst>
          </p:cNvPr>
          <p:cNvSpPr/>
          <p:nvPr userDrawn="1"/>
        </p:nvSpPr>
        <p:spPr>
          <a:xfrm>
            <a:off x="11825120" y="6549390"/>
            <a:ext cx="0" cy="190500"/>
          </a:xfrm>
          <a:custGeom>
            <a:avLst/>
            <a:gdLst/>
            <a:ahLst/>
            <a:cxnLst/>
            <a:rect l="l" t="t" r="r" b="b"/>
            <a:pathLst>
              <a:path h="190500">
                <a:moveTo>
                  <a:pt x="0" y="190501"/>
                </a:moveTo>
                <a:lnTo>
                  <a:pt x="1" y="0"/>
                </a:lnTo>
              </a:path>
            </a:pathLst>
          </a:custGeom>
          <a:ln w="12700">
            <a:solidFill>
              <a:srgbClr val="FFFFFF"/>
            </a:solidFill>
          </a:ln>
        </p:spPr>
        <p:txBody>
          <a:bodyPr wrap="square" lIns="0" tIns="0" rIns="0" bIns="0" rtlCol="0"/>
          <a:lstStyle/>
          <a:p>
            <a:pPr lvl="0"/>
            <a:endParaRPr>
              <a:solidFill>
                <a:schemeClr val="bg1"/>
              </a:solidFill>
            </a:endParaRPr>
          </a:p>
        </p:txBody>
      </p:sp>
      <p:sp>
        <p:nvSpPr>
          <p:cNvPr id="8" name="Slide Number Placeholder 5">
            <a:extLst>
              <a:ext uri="{FF2B5EF4-FFF2-40B4-BE49-F238E27FC236}">
                <a16:creationId xmlns:a16="http://schemas.microsoft.com/office/drawing/2014/main" id="{4456F346-CA2C-493E-A81F-033EBCA20A50}"/>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b="0" i="0" smtClean="0">
                <a:latin typeface="Graphik-Light" panose="020B0403030202060203" pitchFamily="34" charset="77"/>
              </a:rPr>
              <a:pPr lvl="0"/>
              <a:t>‹#›</a:t>
            </a:fld>
            <a:endParaRPr lang="en-US" b="0" i="0">
              <a:latin typeface="Graphik-Light" panose="020B0403030202060203" pitchFamily="34" charset="77"/>
            </a:endParaRPr>
          </a:p>
        </p:txBody>
      </p:sp>
      <p:sp>
        <p:nvSpPr>
          <p:cNvPr id="3" name="Footer Placeholder 4">
            <a:extLst>
              <a:ext uri="{FF2B5EF4-FFF2-40B4-BE49-F238E27FC236}">
                <a16:creationId xmlns:a16="http://schemas.microsoft.com/office/drawing/2014/main" id="{FBB37BDC-F0AC-005B-7D91-6A5E7F6EC8B7}"/>
              </a:ext>
            </a:extLst>
          </p:cNvPr>
          <p:cNvSpPr txBox="1">
            <a:spLocks/>
          </p:cNvSpPr>
          <p:nvPr userDrawn="1"/>
        </p:nvSpPr>
        <p:spPr>
          <a:xfrm>
            <a:off x="7900426" y="6549612"/>
            <a:ext cx="2616464" cy="190056"/>
          </a:xfrm>
          <a:prstGeom prst="rect">
            <a:avLst/>
          </a:prstGeom>
        </p:spPr>
        <p:txBody>
          <a:bodyPr vert="horz" lIns="0" tIns="0" rIns="0" bIns="0" rtlCol="0" anchor="ctr" anchorCtr="0"/>
          <a:lstStyle>
            <a:defPPr>
              <a:defRPr lang="en-US"/>
            </a:defPPr>
            <a:lvl1pPr marL="0" algn="l" defTabSz="914400" rtl="0" eaLnBrk="1" latinLnBrk="0" hangingPunct="1">
              <a:defRPr sz="10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solidFill>
                  <a:schemeClr val="bg2">
                    <a:lumMod val="10000"/>
                  </a:schemeClr>
                </a:solidFill>
                <a:latin typeface="+mj-lt"/>
              </a:rPr>
              <a:t>Copyright © 2025 Accenture. All rights reserved.</a:t>
            </a:r>
          </a:p>
        </p:txBody>
      </p:sp>
      <p:pic>
        <p:nvPicPr>
          <p:cNvPr id="2" name="Picture 1">
            <a:extLst>
              <a:ext uri="{FF2B5EF4-FFF2-40B4-BE49-F238E27FC236}">
                <a16:creationId xmlns:a16="http://schemas.microsoft.com/office/drawing/2014/main" id="{5C98F949-158B-D692-F01F-48DD1557B9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83783"/>
          <a:stretch/>
        </p:blipFill>
        <p:spPr>
          <a:xfrm>
            <a:off x="11562238" y="6557772"/>
            <a:ext cx="174894" cy="173736"/>
          </a:xfrm>
          <a:prstGeom prst="rect">
            <a:avLst/>
          </a:prstGeom>
        </p:spPr>
      </p:pic>
      <p:grpSp>
        <p:nvGrpSpPr>
          <p:cNvPr id="11" name="Graphic 25">
            <a:extLst>
              <a:ext uri="{FF2B5EF4-FFF2-40B4-BE49-F238E27FC236}">
                <a16:creationId xmlns:a16="http://schemas.microsoft.com/office/drawing/2014/main" id="{1E9E1EA2-A8A7-EE7A-6587-91F51437BB84}"/>
              </a:ext>
            </a:extLst>
          </p:cNvPr>
          <p:cNvGrpSpPr/>
          <p:nvPr userDrawn="1"/>
        </p:nvGrpSpPr>
        <p:grpSpPr>
          <a:xfrm>
            <a:off x="10742508" y="6551838"/>
            <a:ext cx="717883" cy="187830"/>
            <a:chOff x="836781" y="794778"/>
            <a:chExt cx="1043539" cy="273045"/>
          </a:xfrm>
          <a:solidFill>
            <a:schemeClr val="bg1"/>
          </a:solidFill>
        </p:grpSpPr>
        <p:sp>
          <p:nvSpPr>
            <p:cNvPr id="12" name="Freeform 11">
              <a:extLst>
                <a:ext uri="{FF2B5EF4-FFF2-40B4-BE49-F238E27FC236}">
                  <a16:creationId xmlns:a16="http://schemas.microsoft.com/office/drawing/2014/main" id="{C599CBCB-00CA-4B89-206E-0C348B8155AF}"/>
                </a:ext>
              </a:extLst>
            </p:cNvPr>
            <p:cNvSpPr/>
            <p:nvPr/>
          </p:nvSpPr>
          <p:spPr>
            <a:xfrm>
              <a:off x="1444128" y="794778"/>
              <a:ext cx="102821" cy="107948"/>
            </a:xfrm>
            <a:custGeom>
              <a:avLst/>
              <a:gdLst>
                <a:gd name="connsiteX0" fmla="*/ 0 w 102821"/>
                <a:gd name="connsiteY0" fmla="*/ 76199 h 107948"/>
                <a:gd name="connsiteX1" fmla="*/ 60032 w 102821"/>
                <a:gd name="connsiteY1" fmla="*/ 53974 h 107948"/>
                <a:gd name="connsiteX2" fmla="*/ 0 w 102821"/>
                <a:gd name="connsiteY2" fmla="*/ 31114 h 107948"/>
                <a:gd name="connsiteX3" fmla="*/ 0 w 102821"/>
                <a:gd name="connsiteY3" fmla="*/ 0 h 107948"/>
                <a:gd name="connsiteX4" fmla="*/ 102821 w 102821"/>
                <a:gd name="connsiteY4" fmla="*/ 41274 h 107948"/>
                <a:gd name="connsiteX5" fmla="*/ 102821 w 102821"/>
                <a:gd name="connsiteY5" fmla="*/ 66674 h 107948"/>
                <a:gd name="connsiteX6" fmla="*/ 0 w 102821"/>
                <a:gd name="connsiteY6" fmla="*/ 107948 h 10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21" h="107948">
                  <a:moveTo>
                    <a:pt x="0" y="76199"/>
                  </a:moveTo>
                  <a:lnTo>
                    <a:pt x="60032" y="53974"/>
                  </a:lnTo>
                  <a:lnTo>
                    <a:pt x="0" y="31114"/>
                  </a:lnTo>
                  <a:lnTo>
                    <a:pt x="0" y="0"/>
                  </a:lnTo>
                  <a:lnTo>
                    <a:pt x="102821" y="41274"/>
                  </a:lnTo>
                  <a:lnTo>
                    <a:pt x="102821" y="66674"/>
                  </a:lnTo>
                  <a:lnTo>
                    <a:pt x="0" y="107948"/>
                  </a:lnTo>
                  <a:close/>
                </a:path>
              </a:pathLst>
            </a:custGeom>
            <a:grpFill/>
            <a:ln w="6369" cap="flat">
              <a:noFill/>
              <a:prstDash val="solid"/>
              <a:miter/>
            </a:ln>
          </p:spPr>
          <p:txBody>
            <a:bodyPr rtlCol="0" anchor="ctr"/>
            <a:lstStyle/>
            <a:p>
              <a:endParaRPr lang="en-US" sz="2053"/>
            </a:p>
          </p:txBody>
        </p:sp>
        <p:sp>
          <p:nvSpPr>
            <p:cNvPr id="13" name="Freeform 12">
              <a:extLst>
                <a:ext uri="{FF2B5EF4-FFF2-40B4-BE49-F238E27FC236}">
                  <a16:creationId xmlns:a16="http://schemas.microsoft.com/office/drawing/2014/main" id="{EE8D40F2-ED17-F4BA-5742-04A1AA3199D3}"/>
                </a:ext>
              </a:extLst>
            </p:cNvPr>
            <p:cNvSpPr/>
            <p:nvPr/>
          </p:nvSpPr>
          <p:spPr>
            <a:xfrm>
              <a:off x="836781" y="909710"/>
              <a:ext cx="1043539" cy="158112"/>
            </a:xfrm>
            <a:custGeom>
              <a:avLst/>
              <a:gdLst>
                <a:gd name="connsiteX0" fmla="*/ 39596 w 1043539"/>
                <a:gd name="connsiteY0" fmla="*/ 158112 h 158112"/>
                <a:gd name="connsiteX1" fmla="*/ 0 w 1043539"/>
                <a:gd name="connsiteY1" fmla="*/ 123188 h 158112"/>
                <a:gd name="connsiteX2" fmla="*/ 0 w 1043539"/>
                <a:gd name="connsiteY2" fmla="*/ 121918 h 158112"/>
                <a:gd name="connsiteX3" fmla="*/ 56839 w 1043539"/>
                <a:gd name="connsiteY3" fmla="*/ 82548 h 158112"/>
                <a:gd name="connsiteX4" fmla="*/ 71528 w 1043539"/>
                <a:gd name="connsiteY4" fmla="*/ 82548 h 158112"/>
                <a:gd name="connsiteX5" fmla="*/ 71528 w 1043539"/>
                <a:gd name="connsiteY5" fmla="*/ 76834 h 158112"/>
                <a:gd name="connsiteX6" fmla="*/ 53646 w 1043539"/>
                <a:gd name="connsiteY6" fmla="*/ 57784 h 158112"/>
                <a:gd name="connsiteX7" fmla="*/ 35764 w 1043539"/>
                <a:gd name="connsiteY7" fmla="*/ 73024 h 158112"/>
                <a:gd name="connsiteX8" fmla="*/ 3832 w 1043539"/>
                <a:gd name="connsiteY8" fmla="*/ 73024 h 158112"/>
                <a:gd name="connsiteX9" fmla="*/ 55562 w 1043539"/>
                <a:gd name="connsiteY9" fmla="*/ 33654 h 158112"/>
                <a:gd name="connsiteX10" fmla="*/ 105376 w 1043539"/>
                <a:gd name="connsiteY10" fmla="*/ 75564 h 158112"/>
                <a:gd name="connsiteX11" fmla="*/ 105376 w 1043539"/>
                <a:gd name="connsiteY11" fmla="*/ 155572 h 158112"/>
                <a:gd name="connsiteX12" fmla="*/ 72805 w 1043539"/>
                <a:gd name="connsiteY12" fmla="*/ 155572 h 158112"/>
                <a:gd name="connsiteX13" fmla="*/ 72805 w 1043539"/>
                <a:gd name="connsiteY13" fmla="*/ 141602 h 158112"/>
                <a:gd name="connsiteX14" fmla="*/ 39596 w 1043539"/>
                <a:gd name="connsiteY14" fmla="*/ 158112 h 158112"/>
                <a:gd name="connsiteX15" fmla="*/ 71528 w 1043539"/>
                <a:gd name="connsiteY15" fmla="*/ 116203 h 158112"/>
                <a:gd name="connsiteX16" fmla="*/ 71528 w 1043539"/>
                <a:gd name="connsiteY16" fmla="*/ 104773 h 158112"/>
                <a:gd name="connsiteX17" fmla="*/ 58116 w 1043539"/>
                <a:gd name="connsiteY17" fmla="*/ 104773 h 158112"/>
                <a:gd name="connsiteX18" fmla="*/ 33209 w 1043539"/>
                <a:gd name="connsiteY18" fmla="*/ 120013 h 158112"/>
                <a:gd name="connsiteX19" fmla="*/ 33209 w 1043539"/>
                <a:gd name="connsiteY19" fmla="*/ 121283 h 158112"/>
                <a:gd name="connsiteX20" fmla="*/ 49814 w 1043539"/>
                <a:gd name="connsiteY20" fmla="*/ 135253 h 158112"/>
                <a:gd name="connsiteX21" fmla="*/ 71528 w 1043539"/>
                <a:gd name="connsiteY21" fmla="*/ 116203 h 158112"/>
                <a:gd name="connsiteX22" fmla="*/ 181374 w 1043539"/>
                <a:gd name="connsiteY22" fmla="*/ 158112 h 158112"/>
                <a:gd name="connsiteX23" fmla="*/ 123896 w 1043539"/>
                <a:gd name="connsiteY23" fmla="*/ 97153 h 158112"/>
                <a:gd name="connsiteX24" fmla="*/ 123896 w 1043539"/>
                <a:gd name="connsiteY24" fmla="*/ 95248 h 158112"/>
                <a:gd name="connsiteX25" fmla="*/ 181374 w 1043539"/>
                <a:gd name="connsiteY25" fmla="*/ 33019 h 158112"/>
                <a:gd name="connsiteX26" fmla="*/ 233743 w 1043539"/>
                <a:gd name="connsiteY26" fmla="*/ 78104 h 158112"/>
                <a:gd name="connsiteX27" fmla="*/ 201811 w 1043539"/>
                <a:gd name="connsiteY27" fmla="*/ 78104 h 158112"/>
                <a:gd name="connsiteX28" fmla="*/ 182013 w 1043539"/>
                <a:gd name="connsiteY28" fmla="*/ 59054 h 158112"/>
                <a:gd name="connsiteX29" fmla="*/ 157744 w 1043539"/>
                <a:gd name="connsiteY29" fmla="*/ 93978 h 158112"/>
                <a:gd name="connsiteX30" fmla="*/ 157744 w 1043539"/>
                <a:gd name="connsiteY30" fmla="*/ 97788 h 158112"/>
                <a:gd name="connsiteX31" fmla="*/ 182013 w 1043539"/>
                <a:gd name="connsiteY31" fmla="*/ 132713 h 158112"/>
                <a:gd name="connsiteX32" fmla="*/ 203727 w 1043539"/>
                <a:gd name="connsiteY32" fmla="*/ 111123 h 158112"/>
                <a:gd name="connsiteX33" fmla="*/ 234381 w 1043539"/>
                <a:gd name="connsiteY33" fmla="*/ 111123 h 158112"/>
                <a:gd name="connsiteX34" fmla="*/ 181374 w 1043539"/>
                <a:gd name="connsiteY34" fmla="*/ 158112 h 158112"/>
                <a:gd name="connsiteX35" fmla="*/ 306548 w 1043539"/>
                <a:gd name="connsiteY35" fmla="*/ 158112 h 158112"/>
                <a:gd name="connsiteX36" fmla="*/ 249070 w 1043539"/>
                <a:gd name="connsiteY36" fmla="*/ 97153 h 158112"/>
                <a:gd name="connsiteX37" fmla="*/ 249070 w 1043539"/>
                <a:gd name="connsiteY37" fmla="*/ 95248 h 158112"/>
                <a:gd name="connsiteX38" fmla="*/ 306548 w 1043539"/>
                <a:gd name="connsiteY38" fmla="*/ 33019 h 158112"/>
                <a:gd name="connsiteX39" fmla="*/ 358916 w 1043539"/>
                <a:gd name="connsiteY39" fmla="*/ 78104 h 158112"/>
                <a:gd name="connsiteX40" fmla="*/ 326984 w 1043539"/>
                <a:gd name="connsiteY40" fmla="*/ 78104 h 158112"/>
                <a:gd name="connsiteX41" fmla="*/ 307186 w 1043539"/>
                <a:gd name="connsiteY41" fmla="*/ 59054 h 158112"/>
                <a:gd name="connsiteX42" fmla="*/ 282918 w 1043539"/>
                <a:gd name="connsiteY42" fmla="*/ 93978 h 158112"/>
                <a:gd name="connsiteX43" fmla="*/ 282918 w 1043539"/>
                <a:gd name="connsiteY43" fmla="*/ 97788 h 158112"/>
                <a:gd name="connsiteX44" fmla="*/ 307186 w 1043539"/>
                <a:gd name="connsiteY44" fmla="*/ 132713 h 158112"/>
                <a:gd name="connsiteX45" fmla="*/ 328900 w 1043539"/>
                <a:gd name="connsiteY45" fmla="*/ 111123 h 158112"/>
                <a:gd name="connsiteX46" fmla="*/ 359555 w 1043539"/>
                <a:gd name="connsiteY46" fmla="*/ 111123 h 158112"/>
                <a:gd name="connsiteX47" fmla="*/ 306548 w 1043539"/>
                <a:gd name="connsiteY47" fmla="*/ 158112 h 158112"/>
                <a:gd name="connsiteX48" fmla="*/ 432360 w 1043539"/>
                <a:gd name="connsiteY48" fmla="*/ 158112 h 158112"/>
                <a:gd name="connsiteX49" fmla="*/ 374244 w 1043539"/>
                <a:gd name="connsiteY49" fmla="*/ 97788 h 158112"/>
                <a:gd name="connsiteX50" fmla="*/ 374244 w 1043539"/>
                <a:gd name="connsiteY50" fmla="*/ 95248 h 158112"/>
                <a:gd name="connsiteX51" fmla="*/ 431721 w 1043539"/>
                <a:gd name="connsiteY51" fmla="*/ 33019 h 158112"/>
                <a:gd name="connsiteX52" fmla="*/ 486645 w 1043539"/>
                <a:gd name="connsiteY52" fmla="*/ 89533 h 158112"/>
                <a:gd name="connsiteX53" fmla="*/ 486645 w 1043539"/>
                <a:gd name="connsiteY53" fmla="*/ 104138 h 158112"/>
                <a:gd name="connsiteX54" fmla="*/ 408092 w 1043539"/>
                <a:gd name="connsiteY54" fmla="*/ 104138 h 158112"/>
                <a:gd name="connsiteX55" fmla="*/ 432999 w 1043539"/>
                <a:gd name="connsiteY55" fmla="*/ 133983 h 158112"/>
                <a:gd name="connsiteX56" fmla="*/ 455351 w 1043539"/>
                <a:gd name="connsiteY56" fmla="*/ 118743 h 158112"/>
                <a:gd name="connsiteX57" fmla="*/ 486645 w 1043539"/>
                <a:gd name="connsiteY57" fmla="*/ 118743 h 158112"/>
                <a:gd name="connsiteX58" fmla="*/ 432360 w 1043539"/>
                <a:gd name="connsiteY58" fmla="*/ 158112 h 158112"/>
                <a:gd name="connsiteX59" fmla="*/ 408730 w 1043539"/>
                <a:gd name="connsiteY59" fmla="*/ 81914 h 158112"/>
                <a:gd name="connsiteX60" fmla="*/ 453435 w 1043539"/>
                <a:gd name="connsiteY60" fmla="*/ 81914 h 158112"/>
                <a:gd name="connsiteX61" fmla="*/ 431083 w 1043539"/>
                <a:gd name="connsiteY61" fmla="*/ 56514 h 158112"/>
                <a:gd name="connsiteX62" fmla="*/ 408730 w 1043539"/>
                <a:gd name="connsiteY62" fmla="*/ 81914 h 158112"/>
                <a:gd name="connsiteX63" fmla="*/ 507081 w 1043539"/>
                <a:gd name="connsiteY63" fmla="*/ 36194 h 158112"/>
                <a:gd name="connsiteX64" fmla="*/ 540929 w 1043539"/>
                <a:gd name="connsiteY64" fmla="*/ 36194 h 158112"/>
                <a:gd name="connsiteX65" fmla="*/ 540929 w 1043539"/>
                <a:gd name="connsiteY65" fmla="*/ 53974 h 158112"/>
                <a:gd name="connsiteX66" fmla="*/ 577332 w 1043539"/>
                <a:gd name="connsiteY66" fmla="*/ 33654 h 158112"/>
                <a:gd name="connsiteX67" fmla="*/ 613734 w 1043539"/>
                <a:gd name="connsiteY67" fmla="*/ 75564 h 158112"/>
                <a:gd name="connsiteX68" fmla="*/ 613734 w 1043539"/>
                <a:gd name="connsiteY68" fmla="*/ 155572 h 158112"/>
                <a:gd name="connsiteX69" fmla="*/ 579886 w 1043539"/>
                <a:gd name="connsiteY69" fmla="*/ 155572 h 158112"/>
                <a:gd name="connsiteX70" fmla="*/ 579886 w 1043539"/>
                <a:gd name="connsiteY70" fmla="*/ 80644 h 158112"/>
                <a:gd name="connsiteX71" fmla="*/ 562004 w 1043539"/>
                <a:gd name="connsiteY71" fmla="*/ 60324 h 158112"/>
                <a:gd name="connsiteX72" fmla="*/ 540929 w 1043539"/>
                <a:gd name="connsiteY72" fmla="*/ 82548 h 158112"/>
                <a:gd name="connsiteX73" fmla="*/ 540929 w 1043539"/>
                <a:gd name="connsiteY73" fmla="*/ 155572 h 158112"/>
                <a:gd name="connsiteX74" fmla="*/ 507081 w 1043539"/>
                <a:gd name="connsiteY74" fmla="*/ 155572 h 158112"/>
                <a:gd name="connsiteX75" fmla="*/ 507081 w 1043539"/>
                <a:gd name="connsiteY75" fmla="*/ 36194 h 158112"/>
                <a:gd name="connsiteX76" fmla="*/ 675682 w 1043539"/>
                <a:gd name="connsiteY76" fmla="*/ 0 h 158112"/>
                <a:gd name="connsiteX77" fmla="*/ 675682 w 1043539"/>
                <a:gd name="connsiteY77" fmla="*/ 36194 h 158112"/>
                <a:gd name="connsiteX78" fmla="*/ 698673 w 1043539"/>
                <a:gd name="connsiteY78" fmla="*/ 36194 h 158112"/>
                <a:gd name="connsiteX79" fmla="*/ 698673 w 1043539"/>
                <a:gd name="connsiteY79" fmla="*/ 60959 h 158112"/>
                <a:gd name="connsiteX80" fmla="*/ 675682 w 1043539"/>
                <a:gd name="connsiteY80" fmla="*/ 60959 h 158112"/>
                <a:gd name="connsiteX81" fmla="*/ 675682 w 1043539"/>
                <a:gd name="connsiteY81" fmla="*/ 117473 h 158112"/>
                <a:gd name="connsiteX82" fmla="*/ 687816 w 1043539"/>
                <a:gd name="connsiteY82" fmla="*/ 130808 h 158112"/>
                <a:gd name="connsiteX83" fmla="*/ 699312 w 1043539"/>
                <a:gd name="connsiteY83" fmla="*/ 128903 h 158112"/>
                <a:gd name="connsiteX84" fmla="*/ 699312 w 1043539"/>
                <a:gd name="connsiteY84" fmla="*/ 154937 h 158112"/>
                <a:gd name="connsiteX85" fmla="*/ 680153 w 1043539"/>
                <a:gd name="connsiteY85" fmla="*/ 157477 h 158112"/>
                <a:gd name="connsiteX86" fmla="*/ 641834 w 1043539"/>
                <a:gd name="connsiteY86" fmla="*/ 121283 h 158112"/>
                <a:gd name="connsiteX87" fmla="*/ 641834 w 1043539"/>
                <a:gd name="connsiteY87" fmla="*/ 60959 h 158112"/>
                <a:gd name="connsiteX88" fmla="*/ 627784 w 1043539"/>
                <a:gd name="connsiteY88" fmla="*/ 60959 h 158112"/>
                <a:gd name="connsiteX89" fmla="*/ 627784 w 1043539"/>
                <a:gd name="connsiteY89" fmla="*/ 36194 h 158112"/>
                <a:gd name="connsiteX90" fmla="*/ 641834 w 1043539"/>
                <a:gd name="connsiteY90" fmla="*/ 36194 h 158112"/>
                <a:gd name="connsiteX91" fmla="*/ 641834 w 1043539"/>
                <a:gd name="connsiteY91" fmla="*/ 13970 h 158112"/>
                <a:gd name="connsiteX92" fmla="*/ 675682 w 1043539"/>
                <a:gd name="connsiteY92" fmla="*/ 0 h 158112"/>
                <a:gd name="connsiteX93" fmla="*/ 825124 w 1043539"/>
                <a:gd name="connsiteY93" fmla="*/ 155572 h 158112"/>
                <a:gd name="connsiteX94" fmla="*/ 791915 w 1043539"/>
                <a:gd name="connsiteY94" fmla="*/ 155572 h 158112"/>
                <a:gd name="connsiteX95" fmla="*/ 791915 w 1043539"/>
                <a:gd name="connsiteY95" fmla="*/ 137792 h 158112"/>
                <a:gd name="connsiteX96" fmla="*/ 756790 w 1043539"/>
                <a:gd name="connsiteY96" fmla="*/ 158112 h 158112"/>
                <a:gd name="connsiteX97" fmla="*/ 719110 w 1043539"/>
                <a:gd name="connsiteY97" fmla="*/ 116838 h 158112"/>
                <a:gd name="connsiteX98" fmla="*/ 719110 w 1043539"/>
                <a:gd name="connsiteY98" fmla="*/ 36194 h 158112"/>
                <a:gd name="connsiteX99" fmla="*/ 752958 w 1043539"/>
                <a:gd name="connsiteY99" fmla="*/ 36194 h 158112"/>
                <a:gd name="connsiteX100" fmla="*/ 752958 w 1043539"/>
                <a:gd name="connsiteY100" fmla="*/ 112393 h 158112"/>
                <a:gd name="connsiteX101" fmla="*/ 770201 w 1043539"/>
                <a:gd name="connsiteY101" fmla="*/ 132713 h 158112"/>
                <a:gd name="connsiteX102" fmla="*/ 791276 w 1043539"/>
                <a:gd name="connsiteY102" fmla="*/ 110488 h 158112"/>
                <a:gd name="connsiteX103" fmla="*/ 791276 w 1043539"/>
                <a:gd name="connsiteY103" fmla="*/ 36194 h 158112"/>
                <a:gd name="connsiteX104" fmla="*/ 825124 w 1043539"/>
                <a:gd name="connsiteY104" fmla="*/ 36194 h 158112"/>
                <a:gd name="connsiteX105" fmla="*/ 825124 w 1043539"/>
                <a:gd name="connsiteY105" fmla="*/ 155572 h 158112"/>
                <a:gd name="connsiteX106" fmla="*/ 850031 w 1043539"/>
                <a:gd name="connsiteY106" fmla="*/ 36194 h 158112"/>
                <a:gd name="connsiteX107" fmla="*/ 883879 w 1043539"/>
                <a:gd name="connsiteY107" fmla="*/ 36194 h 158112"/>
                <a:gd name="connsiteX108" fmla="*/ 883879 w 1043539"/>
                <a:gd name="connsiteY108" fmla="*/ 58419 h 158112"/>
                <a:gd name="connsiteX109" fmla="*/ 920282 w 1043539"/>
                <a:gd name="connsiteY109" fmla="*/ 34924 h 158112"/>
                <a:gd name="connsiteX110" fmla="*/ 920282 w 1043539"/>
                <a:gd name="connsiteY110" fmla="*/ 67944 h 158112"/>
                <a:gd name="connsiteX111" fmla="*/ 883879 w 1043539"/>
                <a:gd name="connsiteY111" fmla="*/ 94613 h 158112"/>
                <a:gd name="connsiteX112" fmla="*/ 883879 w 1043539"/>
                <a:gd name="connsiteY112" fmla="*/ 156207 h 158112"/>
                <a:gd name="connsiteX113" fmla="*/ 850031 w 1043539"/>
                <a:gd name="connsiteY113" fmla="*/ 156207 h 158112"/>
                <a:gd name="connsiteX114" fmla="*/ 850031 w 1043539"/>
                <a:gd name="connsiteY114" fmla="*/ 36194 h 158112"/>
                <a:gd name="connsiteX115" fmla="*/ 988616 w 1043539"/>
                <a:gd name="connsiteY115" fmla="*/ 158112 h 158112"/>
                <a:gd name="connsiteX116" fmla="*/ 930500 w 1043539"/>
                <a:gd name="connsiteY116" fmla="*/ 97788 h 158112"/>
                <a:gd name="connsiteX117" fmla="*/ 930500 w 1043539"/>
                <a:gd name="connsiteY117" fmla="*/ 95248 h 158112"/>
                <a:gd name="connsiteX118" fmla="*/ 987978 w 1043539"/>
                <a:gd name="connsiteY118" fmla="*/ 33019 h 158112"/>
                <a:gd name="connsiteX119" fmla="*/ 1042901 w 1043539"/>
                <a:gd name="connsiteY119" fmla="*/ 89533 h 158112"/>
                <a:gd name="connsiteX120" fmla="*/ 1042901 w 1043539"/>
                <a:gd name="connsiteY120" fmla="*/ 104138 h 158112"/>
                <a:gd name="connsiteX121" fmla="*/ 964987 w 1043539"/>
                <a:gd name="connsiteY121" fmla="*/ 104138 h 158112"/>
                <a:gd name="connsiteX122" fmla="*/ 989894 w 1043539"/>
                <a:gd name="connsiteY122" fmla="*/ 133983 h 158112"/>
                <a:gd name="connsiteX123" fmla="*/ 1012246 w 1043539"/>
                <a:gd name="connsiteY123" fmla="*/ 118743 h 158112"/>
                <a:gd name="connsiteX124" fmla="*/ 1043540 w 1043539"/>
                <a:gd name="connsiteY124" fmla="*/ 118743 h 158112"/>
                <a:gd name="connsiteX125" fmla="*/ 988616 w 1043539"/>
                <a:gd name="connsiteY125" fmla="*/ 158112 h 158112"/>
                <a:gd name="connsiteX126" fmla="*/ 964348 w 1043539"/>
                <a:gd name="connsiteY126" fmla="*/ 81914 h 158112"/>
                <a:gd name="connsiteX127" fmla="*/ 1009692 w 1043539"/>
                <a:gd name="connsiteY127" fmla="*/ 81914 h 158112"/>
                <a:gd name="connsiteX128" fmla="*/ 987339 w 1043539"/>
                <a:gd name="connsiteY128" fmla="*/ 56514 h 158112"/>
                <a:gd name="connsiteX129" fmla="*/ 964348 w 1043539"/>
                <a:gd name="connsiteY129" fmla="*/ 81914 h 15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43539" h="158112">
                  <a:moveTo>
                    <a:pt x="39596" y="158112"/>
                  </a:moveTo>
                  <a:cubicBezTo>
                    <a:pt x="17882" y="158112"/>
                    <a:pt x="0" y="147317"/>
                    <a:pt x="0" y="123188"/>
                  </a:cubicBezTo>
                  <a:lnTo>
                    <a:pt x="0" y="121918"/>
                  </a:lnTo>
                  <a:cubicBezTo>
                    <a:pt x="0" y="92708"/>
                    <a:pt x="25546" y="82548"/>
                    <a:pt x="56839" y="82548"/>
                  </a:cubicBezTo>
                  <a:lnTo>
                    <a:pt x="71528" y="82548"/>
                  </a:lnTo>
                  <a:lnTo>
                    <a:pt x="71528" y="76834"/>
                  </a:lnTo>
                  <a:cubicBezTo>
                    <a:pt x="71528" y="64769"/>
                    <a:pt x="66419" y="57784"/>
                    <a:pt x="53646" y="57784"/>
                  </a:cubicBezTo>
                  <a:cubicBezTo>
                    <a:pt x="42150" y="57784"/>
                    <a:pt x="36403" y="64134"/>
                    <a:pt x="35764" y="73024"/>
                  </a:cubicBezTo>
                  <a:lnTo>
                    <a:pt x="3832" y="73024"/>
                  </a:lnTo>
                  <a:cubicBezTo>
                    <a:pt x="6386" y="46354"/>
                    <a:pt x="27462" y="33654"/>
                    <a:pt x="55562" y="33654"/>
                  </a:cubicBezTo>
                  <a:cubicBezTo>
                    <a:pt x="84301" y="33654"/>
                    <a:pt x="105376" y="45719"/>
                    <a:pt x="105376" y="75564"/>
                  </a:cubicBezTo>
                  <a:lnTo>
                    <a:pt x="105376" y="155572"/>
                  </a:lnTo>
                  <a:lnTo>
                    <a:pt x="72805" y="155572"/>
                  </a:lnTo>
                  <a:lnTo>
                    <a:pt x="72805" y="141602"/>
                  </a:lnTo>
                  <a:cubicBezTo>
                    <a:pt x="66419" y="150492"/>
                    <a:pt x="55562" y="158112"/>
                    <a:pt x="39596" y="158112"/>
                  </a:cubicBezTo>
                  <a:close/>
                  <a:moveTo>
                    <a:pt x="71528" y="116203"/>
                  </a:moveTo>
                  <a:lnTo>
                    <a:pt x="71528" y="104773"/>
                  </a:lnTo>
                  <a:lnTo>
                    <a:pt x="58116" y="104773"/>
                  </a:lnTo>
                  <a:cubicBezTo>
                    <a:pt x="41512" y="104773"/>
                    <a:pt x="33209" y="109218"/>
                    <a:pt x="33209" y="120013"/>
                  </a:cubicBezTo>
                  <a:lnTo>
                    <a:pt x="33209" y="121283"/>
                  </a:lnTo>
                  <a:cubicBezTo>
                    <a:pt x="33209" y="129538"/>
                    <a:pt x="38318" y="135253"/>
                    <a:pt x="49814" y="135253"/>
                  </a:cubicBezTo>
                  <a:cubicBezTo>
                    <a:pt x="61310" y="134618"/>
                    <a:pt x="71528" y="128268"/>
                    <a:pt x="71528" y="116203"/>
                  </a:cubicBezTo>
                  <a:close/>
                  <a:moveTo>
                    <a:pt x="181374" y="158112"/>
                  </a:moveTo>
                  <a:cubicBezTo>
                    <a:pt x="148165" y="158112"/>
                    <a:pt x="123896" y="137792"/>
                    <a:pt x="123896" y="97153"/>
                  </a:cubicBezTo>
                  <a:lnTo>
                    <a:pt x="123896" y="95248"/>
                  </a:lnTo>
                  <a:cubicBezTo>
                    <a:pt x="123896" y="54609"/>
                    <a:pt x="149442" y="33019"/>
                    <a:pt x="181374" y="33019"/>
                  </a:cubicBezTo>
                  <a:cubicBezTo>
                    <a:pt x="208836" y="33019"/>
                    <a:pt x="231188" y="46989"/>
                    <a:pt x="233743" y="78104"/>
                  </a:cubicBezTo>
                  <a:lnTo>
                    <a:pt x="201811" y="78104"/>
                  </a:lnTo>
                  <a:cubicBezTo>
                    <a:pt x="199895" y="66674"/>
                    <a:pt x="193508" y="59054"/>
                    <a:pt x="182013" y="59054"/>
                  </a:cubicBezTo>
                  <a:cubicBezTo>
                    <a:pt x="167963" y="59054"/>
                    <a:pt x="157744" y="70484"/>
                    <a:pt x="157744" y="93978"/>
                  </a:cubicBezTo>
                  <a:lnTo>
                    <a:pt x="157744" y="97788"/>
                  </a:lnTo>
                  <a:cubicBezTo>
                    <a:pt x="157744" y="121918"/>
                    <a:pt x="166685" y="132713"/>
                    <a:pt x="182013" y="132713"/>
                  </a:cubicBezTo>
                  <a:cubicBezTo>
                    <a:pt x="193508" y="132713"/>
                    <a:pt x="201811" y="124458"/>
                    <a:pt x="203727" y="111123"/>
                  </a:cubicBezTo>
                  <a:lnTo>
                    <a:pt x="234381" y="111123"/>
                  </a:lnTo>
                  <a:cubicBezTo>
                    <a:pt x="232465" y="139062"/>
                    <a:pt x="213945" y="158112"/>
                    <a:pt x="181374" y="158112"/>
                  </a:cubicBezTo>
                  <a:close/>
                  <a:moveTo>
                    <a:pt x="306548" y="158112"/>
                  </a:moveTo>
                  <a:cubicBezTo>
                    <a:pt x="273338" y="158112"/>
                    <a:pt x="249070" y="137792"/>
                    <a:pt x="249070" y="97153"/>
                  </a:cubicBezTo>
                  <a:lnTo>
                    <a:pt x="249070" y="95248"/>
                  </a:lnTo>
                  <a:cubicBezTo>
                    <a:pt x="249070" y="54609"/>
                    <a:pt x="274616" y="33019"/>
                    <a:pt x="306548" y="33019"/>
                  </a:cubicBezTo>
                  <a:cubicBezTo>
                    <a:pt x="334009" y="33019"/>
                    <a:pt x="356362" y="46989"/>
                    <a:pt x="358916" y="78104"/>
                  </a:cubicBezTo>
                  <a:lnTo>
                    <a:pt x="326984" y="78104"/>
                  </a:lnTo>
                  <a:cubicBezTo>
                    <a:pt x="325068" y="66674"/>
                    <a:pt x="318682" y="59054"/>
                    <a:pt x="307186" y="59054"/>
                  </a:cubicBezTo>
                  <a:cubicBezTo>
                    <a:pt x="293136" y="59054"/>
                    <a:pt x="282918" y="70484"/>
                    <a:pt x="282918" y="93978"/>
                  </a:cubicBezTo>
                  <a:lnTo>
                    <a:pt x="282918" y="97788"/>
                  </a:lnTo>
                  <a:cubicBezTo>
                    <a:pt x="282918" y="121918"/>
                    <a:pt x="291859" y="132713"/>
                    <a:pt x="307186" y="132713"/>
                  </a:cubicBezTo>
                  <a:cubicBezTo>
                    <a:pt x="318682" y="132713"/>
                    <a:pt x="326984" y="124458"/>
                    <a:pt x="328900" y="111123"/>
                  </a:cubicBezTo>
                  <a:lnTo>
                    <a:pt x="359555" y="111123"/>
                  </a:lnTo>
                  <a:cubicBezTo>
                    <a:pt x="357639" y="139062"/>
                    <a:pt x="339118" y="158112"/>
                    <a:pt x="306548" y="158112"/>
                  </a:cubicBezTo>
                  <a:close/>
                  <a:moveTo>
                    <a:pt x="432360" y="158112"/>
                  </a:moveTo>
                  <a:cubicBezTo>
                    <a:pt x="397873" y="158112"/>
                    <a:pt x="374244" y="137792"/>
                    <a:pt x="374244" y="97788"/>
                  </a:cubicBezTo>
                  <a:lnTo>
                    <a:pt x="374244" y="95248"/>
                  </a:lnTo>
                  <a:cubicBezTo>
                    <a:pt x="374244" y="55244"/>
                    <a:pt x="399151" y="33019"/>
                    <a:pt x="431721" y="33019"/>
                  </a:cubicBezTo>
                  <a:cubicBezTo>
                    <a:pt x="461738" y="33019"/>
                    <a:pt x="486645" y="49529"/>
                    <a:pt x="486645" y="89533"/>
                  </a:cubicBezTo>
                  <a:lnTo>
                    <a:pt x="486645" y="104138"/>
                  </a:lnTo>
                  <a:lnTo>
                    <a:pt x="408092" y="104138"/>
                  </a:lnTo>
                  <a:cubicBezTo>
                    <a:pt x="409369" y="125728"/>
                    <a:pt x="418949" y="133983"/>
                    <a:pt x="432999" y="133983"/>
                  </a:cubicBezTo>
                  <a:cubicBezTo>
                    <a:pt x="445772" y="133983"/>
                    <a:pt x="452797" y="126998"/>
                    <a:pt x="455351" y="118743"/>
                  </a:cubicBezTo>
                  <a:lnTo>
                    <a:pt x="486645" y="118743"/>
                  </a:lnTo>
                  <a:cubicBezTo>
                    <a:pt x="482813" y="140967"/>
                    <a:pt x="463653" y="158112"/>
                    <a:pt x="432360" y="158112"/>
                  </a:cubicBezTo>
                  <a:close/>
                  <a:moveTo>
                    <a:pt x="408730" y="81914"/>
                  </a:moveTo>
                  <a:lnTo>
                    <a:pt x="453435" y="81914"/>
                  </a:lnTo>
                  <a:cubicBezTo>
                    <a:pt x="452797" y="64134"/>
                    <a:pt x="444494" y="56514"/>
                    <a:pt x="431083" y="56514"/>
                  </a:cubicBezTo>
                  <a:cubicBezTo>
                    <a:pt x="420865" y="57149"/>
                    <a:pt x="411285" y="62864"/>
                    <a:pt x="408730" y="81914"/>
                  </a:cubicBezTo>
                  <a:close/>
                  <a:moveTo>
                    <a:pt x="507081" y="36194"/>
                  </a:moveTo>
                  <a:lnTo>
                    <a:pt x="540929" y="36194"/>
                  </a:lnTo>
                  <a:lnTo>
                    <a:pt x="540929" y="53974"/>
                  </a:lnTo>
                  <a:cubicBezTo>
                    <a:pt x="546677" y="42544"/>
                    <a:pt x="558811" y="33654"/>
                    <a:pt x="577332" y="33654"/>
                  </a:cubicBezTo>
                  <a:cubicBezTo>
                    <a:pt x="599045" y="33654"/>
                    <a:pt x="613734" y="46989"/>
                    <a:pt x="613734" y="75564"/>
                  </a:cubicBezTo>
                  <a:lnTo>
                    <a:pt x="613734" y="155572"/>
                  </a:lnTo>
                  <a:lnTo>
                    <a:pt x="579886" y="155572"/>
                  </a:lnTo>
                  <a:lnTo>
                    <a:pt x="579886" y="80644"/>
                  </a:lnTo>
                  <a:cubicBezTo>
                    <a:pt x="579886" y="66674"/>
                    <a:pt x="574138" y="60324"/>
                    <a:pt x="562004" y="60324"/>
                  </a:cubicBezTo>
                  <a:cubicBezTo>
                    <a:pt x="550509" y="60324"/>
                    <a:pt x="540929" y="67309"/>
                    <a:pt x="540929" y="82548"/>
                  </a:cubicBezTo>
                  <a:lnTo>
                    <a:pt x="540929" y="155572"/>
                  </a:lnTo>
                  <a:lnTo>
                    <a:pt x="507081" y="155572"/>
                  </a:lnTo>
                  <a:lnTo>
                    <a:pt x="507081" y="36194"/>
                  </a:lnTo>
                  <a:close/>
                  <a:moveTo>
                    <a:pt x="675682" y="0"/>
                  </a:moveTo>
                  <a:lnTo>
                    <a:pt x="675682" y="36194"/>
                  </a:lnTo>
                  <a:lnTo>
                    <a:pt x="698673" y="36194"/>
                  </a:lnTo>
                  <a:lnTo>
                    <a:pt x="698673" y="60959"/>
                  </a:lnTo>
                  <a:lnTo>
                    <a:pt x="675682" y="60959"/>
                  </a:lnTo>
                  <a:lnTo>
                    <a:pt x="675682" y="117473"/>
                  </a:lnTo>
                  <a:cubicBezTo>
                    <a:pt x="675682" y="126363"/>
                    <a:pt x="679514" y="130808"/>
                    <a:pt x="687816" y="130808"/>
                  </a:cubicBezTo>
                  <a:cubicBezTo>
                    <a:pt x="692926" y="130808"/>
                    <a:pt x="696119" y="130173"/>
                    <a:pt x="699312" y="128903"/>
                  </a:cubicBezTo>
                  <a:lnTo>
                    <a:pt x="699312" y="154937"/>
                  </a:lnTo>
                  <a:cubicBezTo>
                    <a:pt x="695480" y="156207"/>
                    <a:pt x="688455" y="157477"/>
                    <a:pt x="680153" y="157477"/>
                  </a:cubicBezTo>
                  <a:cubicBezTo>
                    <a:pt x="653969" y="157477"/>
                    <a:pt x="641834" y="145412"/>
                    <a:pt x="641834" y="121283"/>
                  </a:cubicBezTo>
                  <a:lnTo>
                    <a:pt x="641834" y="60959"/>
                  </a:lnTo>
                  <a:lnTo>
                    <a:pt x="627784" y="60959"/>
                  </a:lnTo>
                  <a:lnTo>
                    <a:pt x="627784" y="36194"/>
                  </a:lnTo>
                  <a:lnTo>
                    <a:pt x="641834" y="36194"/>
                  </a:lnTo>
                  <a:lnTo>
                    <a:pt x="641834" y="13970"/>
                  </a:lnTo>
                  <a:lnTo>
                    <a:pt x="675682" y="0"/>
                  </a:lnTo>
                  <a:close/>
                  <a:moveTo>
                    <a:pt x="825124" y="155572"/>
                  </a:moveTo>
                  <a:lnTo>
                    <a:pt x="791915" y="155572"/>
                  </a:lnTo>
                  <a:lnTo>
                    <a:pt x="791915" y="137792"/>
                  </a:lnTo>
                  <a:cubicBezTo>
                    <a:pt x="786167" y="149222"/>
                    <a:pt x="774672" y="158112"/>
                    <a:pt x="756790" y="158112"/>
                  </a:cubicBezTo>
                  <a:cubicBezTo>
                    <a:pt x="735076" y="158112"/>
                    <a:pt x="719110" y="144777"/>
                    <a:pt x="719110" y="116838"/>
                  </a:cubicBezTo>
                  <a:lnTo>
                    <a:pt x="719110" y="36194"/>
                  </a:lnTo>
                  <a:lnTo>
                    <a:pt x="752958" y="36194"/>
                  </a:lnTo>
                  <a:lnTo>
                    <a:pt x="752958" y="112393"/>
                  </a:lnTo>
                  <a:cubicBezTo>
                    <a:pt x="752958" y="126363"/>
                    <a:pt x="758706" y="132713"/>
                    <a:pt x="770201" y="132713"/>
                  </a:cubicBezTo>
                  <a:cubicBezTo>
                    <a:pt x="781697" y="132713"/>
                    <a:pt x="791276" y="125093"/>
                    <a:pt x="791276" y="110488"/>
                  </a:cubicBezTo>
                  <a:lnTo>
                    <a:pt x="791276" y="36194"/>
                  </a:lnTo>
                  <a:lnTo>
                    <a:pt x="825124" y="36194"/>
                  </a:lnTo>
                  <a:lnTo>
                    <a:pt x="825124" y="155572"/>
                  </a:lnTo>
                  <a:close/>
                  <a:moveTo>
                    <a:pt x="850031" y="36194"/>
                  </a:moveTo>
                  <a:lnTo>
                    <a:pt x="883879" y="36194"/>
                  </a:lnTo>
                  <a:lnTo>
                    <a:pt x="883879" y="58419"/>
                  </a:lnTo>
                  <a:cubicBezTo>
                    <a:pt x="890904" y="42544"/>
                    <a:pt x="902400" y="34924"/>
                    <a:pt x="920282" y="34924"/>
                  </a:cubicBezTo>
                  <a:lnTo>
                    <a:pt x="920282" y="67944"/>
                  </a:lnTo>
                  <a:cubicBezTo>
                    <a:pt x="897291" y="67944"/>
                    <a:pt x="883879" y="74929"/>
                    <a:pt x="883879" y="94613"/>
                  </a:cubicBezTo>
                  <a:lnTo>
                    <a:pt x="883879" y="156207"/>
                  </a:lnTo>
                  <a:lnTo>
                    <a:pt x="850031" y="156207"/>
                  </a:lnTo>
                  <a:lnTo>
                    <a:pt x="850031" y="36194"/>
                  </a:lnTo>
                  <a:close/>
                  <a:moveTo>
                    <a:pt x="988616" y="158112"/>
                  </a:moveTo>
                  <a:cubicBezTo>
                    <a:pt x="954130" y="158112"/>
                    <a:pt x="930500" y="137792"/>
                    <a:pt x="930500" y="97788"/>
                  </a:cubicBezTo>
                  <a:lnTo>
                    <a:pt x="930500" y="95248"/>
                  </a:lnTo>
                  <a:cubicBezTo>
                    <a:pt x="930500" y="55244"/>
                    <a:pt x="955407" y="33019"/>
                    <a:pt x="987978" y="33019"/>
                  </a:cubicBezTo>
                  <a:cubicBezTo>
                    <a:pt x="1017994" y="33019"/>
                    <a:pt x="1042901" y="49529"/>
                    <a:pt x="1042901" y="89533"/>
                  </a:cubicBezTo>
                  <a:lnTo>
                    <a:pt x="1042901" y="104138"/>
                  </a:lnTo>
                  <a:lnTo>
                    <a:pt x="964987" y="104138"/>
                  </a:lnTo>
                  <a:cubicBezTo>
                    <a:pt x="966264" y="125728"/>
                    <a:pt x="975844" y="133983"/>
                    <a:pt x="989894" y="133983"/>
                  </a:cubicBezTo>
                  <a:cubicBezTo>
                    <a:pt x="1002667" y="133983"/>
                    <a:pt x="1009692" y="126998"/>
                    <a:pt x="1012246" y="118743"/>
                  </a:cubicBezTo>
                  <a:lnTo>
                    <a:pt x="1043540" y="118743"/>
                  </a:lnTo>
                  <a:cubicBezTo>
                    <a:pt x="1038431" y="140967"/>
                    <a:pt x="1019910" y="158112"/>
                    <a:pt x="988616" y="158112"/>
                  </a:cubicBezTo>
                  <a:close/>
                  <a:moveTo>
                    <a:pt x="964348" y="81914"/>
                  </a:moveTo>
                  <a:lnTo>
                    <a:pt x="1009692" y="81914"/>
                  </a:lnTo>
                  <a:cubicBezTo>
                    <a:pt x="1009053" y="64134"/>
                    <a:pt x="1000751" y="56514"/>
                    <a:pt x="987339" y="56514"/>
                  </a:cubicBezTo>
                  <a:cubicBezTo>
                    <a:pt x="977121" y="57149"/>
                    <a:pt x="967541" y="62864"/>
                    <a:pt x="964348" y="81914"/>
                  </a:cubicBezTo>
                  <a:close/>
                </a:path>
              </a:pathLst>
            </a:custGeom>
            <a:grpFill/>
            <a:ln w="6369" cap="flat">
              <a:noFill/>
              <a:prstDash val="solid"/>
              <a:miter/>
            </a:ln>
          </p:spPr>
          <p:txBody>
            <a:bodyPr rtlCol="0" anchor="ctr"/>
            <a:lstStyle/>
            <a:p>
              <a:endParaRPr lang="en-US" sz="2053"/>
            </a:p>
          </p:txBody>
        </p:sp>
      </p:grpSp>
      <p:sp>
        <p:nvSpPr>
          <p:cNvPr id="14" name="TextBox 13">
            <a:extLst>
              <a:ext uri="{FF2B5EF4-FFF2-40B4-BE49-F238E27FC236}">
                <a16:creationId xmlns:a16="http://schemas.microsoft.com/office/drawing/2014/main" id="{55329EFD-E5EC-EED6-D700-8C7043A1FE3A}"/>
              </a:ext>
            </a:extLst>
          </p:cNvPr>
          <p:cNvSpPr txBox="1"/>
          <p:nvPr userDrawn="1"/>
        </p:nvSpPr>
        <p:spPr>
          <a:xfrm>
            <a:off x="842056" y="59581"/>
            <a:ext cx="10507888" cy="184666"/>
          </a:xfrm>
          <a:prstGeom prst="rect">
            <a:avLst/>
          </a:prstGeom>
          <a:noFill/>
        </p:spPr>
        <p:txBody>
          <a:bodyPr wrap="square" lIns="45720" tIns="45720" rIns="45720" bIns="45720" rtlCol="0">
            <a:spAutoFit/>
          </a:bodyPr>
          <a:lstStyle/>
          <a:p>
            <a:pPr marL="0" marR="0" lvl="0" indent="0" algn="ctr" defTabSz="228600" eaLnBrk="1" fontAlgn="auto" latinLnBrk="0" hangingPunct="1">
              <a:lnSpc>
                <a:spcPct val="100000"/>
              </a:lnSpc>
              <a:spcBef>
                <a:spcPts val="0"/>
              </a:spcBef>
              <a:spcAft>
                <a:spcPts val="1200"/>
              </a:spcAft>
              <a:buClrTx/>
              <a:buSzTx/>
              <a:buFontTx/>
              <a:buNone/>
              <a:tabLst/>
              <a:defRPr/>
            </a:pPr>
            <a:r>
              <a:rPr kumimoji="0" lang="en-US" sz="600" b="0" i="0" u="none" strike="noStrike" kern="0" cap="none" spc="0" normalizeH="0" baseline="0" noProof="0" dirty="0">
                <a:ln>
                  <a:noFill/>
                </a:ln>
                <a:solidFill>
                  <a:srgbClr val="000000"/>
                </a:solidFill>
                <a:effectLst/>
                <a:uLnTx/>
                <a:uFillTx/>
              </a:rPr>
              <a:t>*** This document was developed by Center for Advanced AI. Authorization is required prior to sharing any of these materials.***</a:t>
            </a:r>
          </a:p>
        </p:txBody>
      </p:sp>
      <p:sp>
        <p:nvSpPr>
          <p:cNvPr id="15" name="TextBox 14">
            <a:extLst>
              <a:ext uri="{FF2B5EF4-FFF2-40B4-BE49-F238E27FC236}">
                <a16:creationId xmlns:a16="http://schemas.microsoft.com/office/drawing/2014/main" id="{A6212E44-CCDF-4B89-B202-27D73B639D90}"/>
              </a:ext>
            </a:extLst>
          </p:cNvPr>
          <p:cNvSpPr txBox="1"/>
          <p:nvPr userDrawn="1"/>
        </p:nvSpPr>
        <p:spPr>
          <a:xfrm>
            <a:off x="10324214" y="48268"/>
            <a:ext cx="1875016" cy="276999"/>
          </a:xfrm>
          <a:prstGeom prst="rect">
            <a:avLst/>
          </a:prstGeom>
          <a:noFill/>
        </p:spPr>
        <p:txBody>
          <a:bodyPr wrap="square" rtlCol="0">
            <a:spAutoFit/>
          </a:bodyPr>
          <a:lstStyle/>
          <a:p>
            <a:r>
              <a:rPr lang="en-US" sz="1200" dirty="0">
                <a:latin typeface="Graphik" panose="020B0503030202060203" pitchFamily="34" charset="77"/>
              </a:rPr>
              <a:t>Understanding Agents</a:t>
            </a:r>
          </a:p>
        </p:txBody>
      </p:sp>
    </p:spTree>
    <p:extLst>
      <p:ext uri="{BB962C8B-B14F-4D97-AF65-F5344CB8AC3E}">
        <p14:creationId xmlns:p14="http://schemas.microsoft.com/office/powerpoint/2010/main" val="40170419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p:hf sldNum="0" hdr="0" ftr="0" dt="0"/>
  <p:txStyles>
    <p:titleStyle>
      <a:lvl1pPr algn="l" defTabSz="457192" rtl="0" eaLnBrk="1" latinLnBrk="0" hangingPunct="1">
        <a:spcBef>
          <a:spcPct val="0"/>
        </a:spcBef>
        <a:buNone/>
        <a:defRPr sz="3200" b="1" i="0" kern="1200">
          <a:solidFill>
            <a:srgbClr val="008555"/>
          </a:solidFill>
          <a:latin typeface="Trebuchet MS"/>
          <a:ea typeface="+mj-ea"/>
          <a:cs typeface="Arial"/>
        </a:defRPr>
      </a:lvl1pPr>
    </p:titleStyle>
    <p:body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2" rtl="0" eaLnBrk="1" latinLnBrk="0" hangingPunct="1">
        <a:defRPr sz="1800" kern="1200">
          <a:solidFill>
            <a:schemeClr val="tx1"/>
          </a:solidFill>
          <a:latin typeface="+mn-lt"/>
          <a:ea typeface="+mn-ea"/>
          <a:cs typeface="+mn-cs"/>
        </a:defRPr>
      </a:lvl1pPr>
      <a:lvl2pPr marL="457192" algn="l" defTabSz="457192" rtl="0" eaLnBrk="1" latinLnBrk="0" hangingPunct="1">
        <a:defRPr sz="1800" kern="1200">
          <a:solidFill>
            <a:schemeClr val="tx1"/>
          </a:solidFill>
          <a:latin typeface="+mn-lt"/>
          <a:ea typeface="+mn-ea"/>
          <a:cs typeface="+mn-cs"/>
        </a:defRPr>
      </a:lvl2pPr>
      <a:lvl3pPr marL="914384" algn="l" defTabSz="457192" rtl="0" eaLnBrk="1" latinLnBrk="0" hangingPunct="1">
        <a:defRPr sz="1800" kern="1200">
          <a:solidFill>
            <a:schemeClr val="tx1"/>
          </a:solidFill>
          <a:latin typeface="+mn-lt"/>
          <a:ea typeface="+mn-ea"/>
          <a:cs typeface="+mn-cs"/>
        </a:defRPr>
      </a:lvl3pPr>
      <a:lvl4pPr marL="1371576" algn="l" defTabSz="457192" rtl="0" eaLnBrk="1" latinLnBrk="0" hangingPunct="1">
        <a:defRPr sz="1800" kern="1200">
          <a:solidFill>
            <a:schemeClr val="tx1"/>
          </a:solidFill>
          <a:latin typeface="+mn-lt"/>
          <a:ea typeface="+mn-ea"/>
          <a:cs typeface="+mn-cs"/>
        </a:defRPr>
      </a:lvl4pPr>
      <a:lvl5pPr marL="1828768" algn="l" defTabSz="457192" rtl="0" eaLnBrk="1" latinLnBrk="0" hangingPunct="1">
        <a:defRPr sz="1800" kern="1200">
          <a:solidFill>
            <a:schemeClr val="tx1"/>
          </a:solidFill>
          <a:latin typeface="+mn-lt"/>
          <a:ea typeface="+mn-ea"/>
          <a:cs typeface="+mn-cs"/>
        </a:defRPr>
      </a:lvl5pPr>
      <a:lvl6pPr marL="2285960" algn="l" defTabSz="457192" rtl="0" eaLnBrk="1" latinLnBrk="0" hangingPunct="1">
        <a:defRPr sz="1800" kern="1200">
          <a:solidFill>
            <a:schemeClr val="tx1"/>
          </a:solidFill>
          <a:latin typeface="+mn-lt"/>
          <a:ea typeface="+mn-ea"/>
          <a:cs typeface="+mn-cs"/>
        </a:defRPr>
      </a:lvl6pPr>
      <a:lvl7pPr marL="2743152" algn="l" defTabSz="457192" rtl="0" eaLnBrk="1" latinLnBrk="0" hangingPunct="1">
        <a:defRPr sz="1800" kern="1200">
          <a:solidFill>
            <a:schemeClr val="tx1"/>
          </a:solidFill>
          <a:latin typeface="+mn-lt"/>
          <a:ea typeface="+mn-ea"/>
          <a:cs typeface="+mn-cs"/>
        </a:defRPr>
      </a:lvl7pPr>
      <a:lvl8pPr marL="3200344" algn="l" defTabSz="457192" rtl="0" eaLnBrk="1" latinLnBrk="0" hangingPunct="1">
        <a:defRPr sz="1800" kern="1200">
          <a:solidFill>
            <a:schemeClr val="tx1"/>
          </a:solidFill>
          <a:latin typeface="+mn-lt"/>
          <a:ea typeface="+mn-ea"/>
          <a:cs typeface="+mn-cs"/>
        </a:defRPr>
      </a:lvl8pPr>
      <a:lvl9pPr marL="3657536" algn="l" defTabSz="45719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5" orient="horz" pos="210">
          <p15:clr>
            <a:srgbClr val="F26B43"/>
          </p15:clr>
        </p15:guide>
        <p15:guide id="6" orient="horz" pos="408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C391DB-98A9-EDBD-B4D7-F7A02C58EB68}"/>
              </a:ext>
            </a:extLst>
          </p:cNvPr>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0FC6EC-B8A2-2C77-CDA0-E07CED5306F6}"/>
              </a:ext>
            </a:extLst>
          </p:cNvPr>
          <p:cNvSpPr/>
          <p:nvPr userDrawn="1"/>
        </p:nvSpPr>
        <p:spPr>
          <a:xfrm>
            <a:off x="91053" y="89646"/>
            <a:ext cx="12009895" cy="6678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226DEAE9-B870-A1A9-3C1B-D2FDC9CE9591}"/>
              </a:ext>
            </a:extLst>
          </p:cNvPr>
          <p:cNvGraphicFramePr>
            <a:graphicFrameLocks noChangeAspect="1"/>
          </p:cNvGraphicFramePr>
          <p:nvPr userDrawn="1">
            <p:custDataLst>
              <p:tags r:id="rId12"/>
            </p:custDataLst>
            <p:extLst>
              <p:ext uri="{D42A27DB-BD31-4B8C-83A1-F6EECF244321}">
                <p14:modId xmlns:p14="http://schemas.microsoft.com/office/powerpoint/2010/main" val="2968999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95" imgH="394" progId="TCLayout.ActiveDocument.1">
                  <p:embed/>
                </p:oleObj>
              </mc:Choice>
              <mc:Fallback>
                <p:oleObj name="think-cell Slide" r:id="rId13" imgW="395" imgH="394" progId="TCLayout.ActiveDocument.1">
                  <p:embed/>
                  <p:pic>
                    <p:nvPicPr>
                      <p:cNvPr id="5" name="Object 4" hidden="1">
                        <a:extLst>
                          <a:ext uri="{FF2B5EF4-FFF2-40B4-BE49-F238E27FC236}">
                            <a16:creationId xmlns:a16="http://schemas.microsoft.com/office/drawing/2014/main" id="{226DEAE9-B870-A1A9-3C1B-D2FDC9CE9591}"/>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3BEAA649-E3CC-424E-9822-D3493F630A1A}"/>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smtClean="0"/>
              <a:pPr lvl="0"/>
              <a:t>‹#›</a:t>
            </a:fld>
            <a:endParaRPr lang="en-US"/>
          </a:p>
        </p:txBody>
      </p:sp>
      <p:sp>
        <p:nvSpPr>
          <p:cNvPr id="4" name="object 3">
            <a:extLst>
              <a:ext uri="{FF2B5EF4-FFF2-40B4-BE49-F238E27FC236}">
                <a16:creationId xmlns:a16="http://schemas.microsoft.com/office/drawing/2014/main" id="{DD847A31-6A93-B877-C615-2F40A675B3CD}"/>
              </a:ext>
            </a:extLst>
          </p:cNvPr>
          <p:cNvSpPr/>
          <p:nvPr userDrawn="1"/>
        </p:nvSpPr>
        <p:spPr>
          <a:xfrm>
            <a:off x="10620587" y="6492240"/>
            <a:ext cx="1571414" cy="304800"/>
          </a:xfrm>
          <a:custGeom>
            <a:avLst/>
            <a:gdLst/>
            <a:ahLst/>
            <a:cxnLst/>
            <a:rect l="l" t="t" r="r" b="b"/>
            <a:pathLst>
              <a:path w="685800" h="304800">
                <a:moveTo>
                  <a:pt x="685800" y="0"/>
                </a:moveTo>
                <a:lnTo>
                  <a:pt x="0" y="0"/>
                </a:lnTo>
                <a:lnTo>
                  <a:pt x="0" y="304800"/>
                </a:lnTo>
                <a:lnTo>
                  <a:pt x="685800" y="304800"/>
                </a:lnTo>
                <a:lnTo>
                  <a:pt x="685800" y="0"/>
                </a:lnTo>
                <a:close/>
              </a:path>
            </a:pathLst>
          </a:custGeom>
          <a:solidFill>
            <a:schemeClr val="accent1"/>
          </a:solidFill>
          <a:ln>
            <a:noFill/>
          </a:ln>
        </p:spPr>
        <p:txBody>
          <a:bodyPr wrap="square" lIns="0" tIns="0" rIns="0" bIns="0" rtlCol="0"/>
          <a:lstStyle/>
          <a:p>
            <a:endParaRPr sz="1800">
              <a:solidFill>
                <a:schemeClr val="bg1"/>
              </a:solidFill>
            </a:endParaRPr>
          </a:p>
        </p:txBody>
      </p:sp>
      <p:sp>
        <p:nvSpPr>
          <p:cNvPr id="6" name="object 8">
            <a:extLst>
              <a:ext uri="{FF2B5EF4-FFF2-40B4-BE49-F238E27FC236}">
                <a16:creationId xmlns:a16="http://schemas.microsoft.com/office/drawing/2014/main" id="{F0458B14-9F40-BB28-8B27-45F42512C69D}"/>
              </a:ext>
            </a:extLst>
          </p:cNvPr>
          <p:cNvSpPr/>
          <p:nvPr userDrawn="1"/>
        </p:nvSpPr>
        <p:spPr>
          <a:xfrm>
            <a:off x="11825120" y="6549390"/>
            <a:ext cx="0" cy="190500"/>
          </a:xfrm>
          <a:custGeom>
            <a:avLst/>
            <a:gdLst/>
            <a:ahLst/>
            <a:cxnLst/>
            <a:rect l="l" t="t" r="r" b="b"/>
            <a:pathLst>
              <a:path h="190500">
                <a:moveTo>
                  <a:pt x="0" y="190501"/>
                </a:moveTo>
                <a:lnTo>
                  <a:pt x="1" y="0"/>
                </a:lnTo>
              </a:path>
            </a:pathLst>
          </a:custGeom>
          <a:ln w="12700">
            <a:solidFill>
              <a:srgbClr val="FFFFFF"/>
            </a:solidFill>
          </a:ln>
        </p:spPr>
        <p:txBody>
          <a:bodyPr wrap="square" lIns="0" tIns="0" rIns="0" bIns="0" rtlCol="0"/>
          <a:lstStyle/>
          <a:p>
            <a:pPr lvl="0"/>
            <a:endParaRPr>
              <a:solidFill>
                <a:schemeClr val="bg1"/>
              </a:solidFill>
            </a:endParaRPr>
          </a:p>
        </p:txBody>
      </p:sp>
      <p:sp>
        <p:nvSpPr>
          <p:cNvPr id="8" name="Slide Number Placeholder 5">
            <a:extLst>
              <a:ext uri="{FF2B5EF4-FFF2-40B4-BE49-F238E27FC236}">
                <a16:creationId xmlns:a16="http://schemas.microsoft.com/office/drawing/2014/main" id="{4456F346-CA2C-493E-A81F-033EBCA20A50}"/>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b="0" i="0" smtClean="0">
                <a:latin typeface="Graphik-Light" panose="020B0403030202060203" pitchFamily="34" charset="77"/>
              </a:rPr>
              <a:pPr lvl="0"/>
              <a:t>‹#›</a:t>
            </a:fld>
            <a:endParaRPr lang="en-US" b="0" i="0">
              <a:latin typeface="Graphik-Light" panose="020B0403030202060203" pitchFamily="34" charset="77"/>
            </a:endParaRPr>
          </a:p>
        </p:txBody>
      </p:sp>
      <p:sp>
        <p:nvSpPr>
          <p:cNvPr id="3" name="Footer Placeholder 4">
            <a:extLst>
              <a:ext uri="{FF2B5EF4-FFF2-40B4-BE49-F238E27FC236}">
                <a16:creationId xmlns:a16="http://schemas.microsoft.com/office/drawing/2014/main" id="{FBB37BDC-F0AC-005B-7D91-6A5E7F6EC8B7}"/>
              </a:ext>
            </a:extLst>
          </p:cNvPr>
          <p:cNvSpPr txBox="1">
            <a:spLocks/>
          </p:cNvSpPr>
          <p:nvPr userDrawn="1"/>
        </p:nvSpPr>
        <p:spPr>
          <a:xfrm>
            <a:off x="7900426" y="6549612"/>
            <a:ext cx="2616464" cy="190056"/>
          </a:xfrm>
          <a:prstGeom prst="rect">
            <a:avLst/>
          </a:prstGeom>
        </p:spPr>
        <p:txBody>
          <a:bodyPr vert="horz" lIns="0" tIns="0" rIns="0" bIns="0" rtlCol="0" anchor="ctr" anchorCtr="0"/>
          <a:lstStyle>
            <a:defPPr>
              <a:defRPr lang="en-US"/>
            </a:defPPr>
            <a:lvl1pPr marL="0" algn="l" defTabSz="914400" rtl="0" eaLnBrk="1" latinLnBrk="0" hangingPunct="1">
              <a:defRPr sz="10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solidFill>
                  <a:schemeClr val="bg2">
                    <a:lumMod val="10000"/>
                  </a:schemeClr>
                </a:solidFill>
                <a:latin typeface="+mj-lt"/>
              </a:rPr>
              <a:t>Copyright © 2025 Accenture. All rights reserved.</a:t>
            </a:r>
          </a:p>
        </p:txBody>
      </p:sp>
      <p:pic>
        <p:nvPicPr>
          <p:cNvPr id="2" name="Picture 1">
            <a:extLst>
              <a:ext uri="{FF2B5EF4-FFF2-40B4-BE49-F238E27FC236}">
                <a16:creationId xmlns:a16="http://schemas.microsoft.com/office/drawing/2014/main" id="{5C98F949-158B-D692-F01F-48DD1557B9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83783"/>
          <a:stretch/>
        </p:blipFill>
        <p:spPr>
          <a:xfrm>
            <a:off x="11562238" y="6557772"/>
            <a:ext cx="174894" cy="173736"/>
          </a:xfrm>
          <a:prstGeom prst="rect">
            <a:avLst/>
          </a:prstGeom>
        </p:spPr>
      </p:pic>
      <p:grpSp>
        <p:nvGrpSpPr>
          <p:cNvPr id="11" name="Graphic 25">
            <a:extLst>
              <a:ext uri="{FF2B5EF4-FFF2-40B4-BE49-F238E27FC236}">
                <a16:creationId xmlns:a16="http://schemas.microsoft.com/office/drawing/2014/main" id="{1E9E1EA2-A8A7-EE7A-6587-91F51437BB84}"/>
              </a:ext>
            </a:extLst>
          </p:cNvPr>
          <p:cNvGrpSpPr/>
          <p:nvPr userDrawn="1"/>
        </p:nvGrpSpPr>
        <p:grpSpPr>
          <a:xfrm>
            <a:off x="10742508" y="6551838"/>
            <a:ext cx="717883" cy="187830"/>
            <a:chOff x="836781" y="794778"/>
            <a:chExt cx="1043539" cy="273045"/>
          </a:xfrm>
          <a:solidFill>
            <a:schemeClr val="bg1"/>
          </a:solidFill>
        </p:grpSpPr>
        <p:sp>
          <p:nvSpPr>
            <p:cNvPr id="12" name="Freeform 11">
              <a:extLst>
                <a:ext uri="{FF2B5EF4-FFF2-40B4-BE49-F238E27FC236}">
                  <a16:creationId xmlns:a16="http://schemas.microsoft.com/office/drawing/2014/main" id="{C599CBCB-00CA-4B89-206E-0C348B8155AF}"/>
                </a:ext>
              </a:extLst>
            </p:cNvPr>
            <p:cNvSpPr/>
            <p:nvPr/>
          </p:nvSpPr>
          <p:spPr>
            <a:xfrm>
              <a:off x="1444128" y="794778"/>
              <a:ext cx="102821" cy="107948"/>
            </a:xfrm>
            <a:custGeom>
              <a:avLst/>
              <a:gdLst>
                <a:gd name="connsiteX0" fmla="*/ 0 w 102821"/>
                <a:gd name="connsiteY0" fmla="*/ 76199 h 107948"/>
                <a:gd name="connsiteX1" fmla="*/ 60032 w 102821"/>
                <a:gd name="connsiteY1" fmla="*/ 53974 h 107948"/>
                <a:gd name="connsiteX2" fmla="*/ 0 w 102821"/>
                <a:gd name="connsiteY2" fmla="*/ 31114 h 107948"/>
                <a:gd name="connsiteX3" fmla="*/ 0 w 102821"/>
                <a:gd name="connsiteY3" fmla="*/ 0 h 107948"/>
                <a:gd name="connsiteX4" fmla="*/ 102821 w 102821"/>
                <a:gd name="connsiteY4" fmla="*/ 41274 h 107948"/>
                <a:gd name="connsiteX5" fmla="*/ 102821 w 102821"/>
                <a:gd name="connsiteY5" fmla="*/ 66674 h 107948"/>
                <a:gd name="connsiteX6" fmla="*/ 0 w 102821"/>
                <a:gd name="connsiteY6" fmla="*/ 107948 h 10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21" h="107948">
                  <a:moveTo>
                    <a:pt x="0" y="76199"/>
                  </a:moveTo>
                  <a:lnTo>
                    <a:pt x="60032" y="53974"/>
                  </a:lnTo>
                  <a:lnTo>
                    <a:pt x="0" y="31114"/>
                  </a:lnTo>
                  <a:lnTo>
                    <a:pt x="0" y="0"/>
                  </a:lnTo>
                  <a:lnTo>
                    <a:pt x="102821" y="41274"/>
                  </a:lnTo>
                  <a:lnTo>
                    <a:pt x="102821" y="66674"/>
                  </a:lnTo>
                  <a:lnTo>
                    <a:pt x="0" y="107948"/>
                  </a:lnTo>
                  <a:close/>
                </a:path>
              </a:pathLst>
            </a:custGeom>
            <a:grpFill/>
            <a:ln w="6369" cap="flat">
              <a:noFill/>
              <a:prstDash val="solid"/>
              <a:miter/>
            </a:ln>
          </p:spPr>
          <p:txBody>
            <a:bodyPr rtlCol="0" anchor="ctr"/>
            <a:lstStyle/>
            <a:p>
              <a:endParaRPr lang="en-US" sz="2053"/>
            </a:p>
          </p:txBody>
        </p:sp>
        <p:sp>
          <p:nvSpPr>
            <p:cNvPr id="13" name="Freeform 12">
              <a:extLst>
                <a:ext uri="{FF2B5EF4-FFF2-40B4-BE49-F238E27FC236}">
                  <a16:creationId xmlns:a16="http://schemas.microsoft.com/office/drawing/2014/main" id="{EE8D40F2-ED17-F4BA-5742-04A1AA3199D3}"/>
                </a:ext>
              </a:extLst>
            </p:cNvPr>
            <p:cNvSpPr/>
            <p:nvPr/>
          </p:nvSpPr>
          <p:spPr>
            <a:xfrm>
              <a:off x="836781" y="909710"/>
              <a:ext cx="1043539" cy="158112"/>
            </a:xfrm>
            <a:custGeom>
              <a:avLst/>
              <a:gdLst>
                <a:gd name="connsiteX0" fmla="*/ 39596 w 1043539"/>
                <a:gd name="connsiteY0" fmla="*/ 158112 h 158112"/>
                <a:gd name="connsiteX1" fmla="*/ 0 w 1043539"/>
                <a:gd name="connsiteY1" fmla="*/ 123188 h 158112"/>
                <a:gd name="connsiteX2" fmla="*/ 0 w 1043539"/>
                <a:gd name="connsiteY2" fmla="*/ 121918 h 158112"/>
                <a:gd name="connsiteX3" fmla="*/ 56839 w 1043539"/>
                <a:gd name="connsiteY3" fmla="*/ 82548 h 158112"/>
                <a:gd name="connsiteX4" fmla="*/ 71528 w 1043539"/>
                <a:gd name="connsiteY4" fmla="*/ 82548 h 158112"/>
                <a:gd name="connsiteX5" fmla="*/ 71528 w 1043539"/>
                <a:gd name="connsiteY5" fmla="*/ 76834 h 158112"/>
                <a:gd name="connsiteX6" fmla="*/ 53646 w 1043539"/>
                <a:gd name="connsiteY6" fmla="*/ 57784 h 158112"/>
                <a:gd name="connsiteX7" fmla="*/ 35764 w 1043539"/>
                <a:gd name="connsiteY7" fmla="*/ 73024 h 158112"/>
                <a:gd name="connsiteX8" fmla="*/ 3832 w 1043539"/>
                <a:gd name="connsiteY8" fmla="*/ 73024 h 158112"/>
                <a:gd name="connsiteX9" fmla="*/ 55562 w 1043539"/>
                <a:gd name="connsiteY9" fmla="*/ 33654 h 158112"/>
                <a:gd name="connsiteX10" fmla="*/ 105376 w 1043539"/>
                <a:gd name="connsiteY10" fmla="*/ 75564 h 158112"/>
                <a:gd name="connsiteX11" fmla="*/ 105376 w 1043539"/>
                <a:gd name="connsiteY11" fmla="*/ 155572 h 158112"/>
                <a:gd name="connsiteX12" fmla="*/ 72805 w 1043539"/>
                <a:gd name="connsiteY12" fmla="*/ 155572 h 158112"/>
                <a:gd name="connsiteX13" fmla="*/ 72805 w 1043539"/>
                <a:gd name="connsiteY13" fmla="*/ 141602 h 158112"/>
                <a:gd name="connsiteX14" fmla="*/ 39596 w 1043539"/>
                <a:gd name="connsiteY14" fmla="*/ 158112 h 158112"/>
                <a:gd name="connsiteX15" fmla="*/ 71528 w 1043539"/>
                <a:gd name="connsiteY15" fmla="*/ 116203 h 158112"/>
                <a:gd name="connsiteX16" fmla="*/ 71528 w 1043539"/>
                <a:gd name="connsiteY16" fmla="*/ 104773 h 158112"/>
                <a:gd name="connsiteX17" fmla="*/ 58116 w 1043539"/>
                <a:gd name="connsiteY17" fmla="*/ 104773 h 158112"/>
                <a:gd name="connsiteX18" fmla="*/ 33209 w 1043539"/>
                <a:gd name="connsiteY18" fmla="*/ 120013 h 158112"/>
                <a:gd name="connsiteX19" fmla="*/ 33209 w 1043539"/>
                <a:gd name="connsiteY19" fmla="*/ 121283 h 158112"/>
                <a:gd name="connsiteX20" fmla="*/ 49814 w 1043539"/>
                <a:gd name="connsiteY20" fmla="*/ 135253 h 158112"/>
                <a:gd name="connsiteX21" fmla="*/ 71528 w 1043539"/>
                <a:gd name="connsiteY21" fmla="*/ 116203 h 158112"/>
                <a:gd name="connsiteX22" fmla="*/ 181374 w 1043539"/>
                <a:gd name="connsiteY22" fmla="*/ 158112 h 158112"/>
                <a:gd name="connsiteX23" fmla="*/ 123896 w 1043539"/>
                <a:gd name="connsiteY23" fmla="*/ 97153 h 158112"/>
                <a:gd name="connsiteX24" fmla="*/ 123896 w 1043539"/>
                <a:gd name="connsiteY24" fmla="*/ 95248 h 158112"/>
                <a:gd name="connsiteX25" fmla="*/ 181374 w 1043539"/>
                <a:gd name="connsiteY25" fmla="*/ 33019 h 158112"/>
                <a:gd name="connsiteX26" fmla="*/ 233743 w 1043539"/>
                <a:gd name="connsiteY26" fmla="*/ 78104 h 158112"/>
                <a:gd name="connsiteX27" fmla="*/ 201811 w 1043539"/>
                <a:gd name="connsiteY27" fmla="*/ 78104 h 158112"/>
                <a:gd name="connsiteX28" fmla="*/ 182013 w 1043539"/>
                <a:gd name="connsiteY28" fmla="*/ 59054 h 158112"/>
                <a:gd name="connsiteX29" fmla="*/ 157744 w 1043539"/>
                <a:gd name="connsiteY29" fmla="*/ 93978 h 158112"/>
                <a:gd name="connsiteX30" fmla="*/ 157744 w 1043539"/>
                <a:gd name="connsiteY30" fmla="*/ 97788 h 158112"/>
                <a:gd name="connsiteX31" fmla="*/ 182013 w 1043539"/>
                <a:gd name="connsiteY31" fmla="*/ 132713 h 158112"/>
                <a:gd name="connsiteX32" fmla="*/ 203727 w 1043539"/>
                <a:gd name="connsiteY32" fmla="*/ 111123 h 158112"/>
                <a:gd name="connsiteX33" fmla="*/ 234381 w 1043539"/>
                <a:gd name="connsiteY33" fmla="*/ 111123 h 158112"/>
                <a:gd name="connsiteX34" fmla="*/ 181374 w 1043539"/>
                <a:gd name="connsiteY34" fmla="*/ 158112 h 158112"/>
                <a:gd name="connsiteX35" fmla="*/ 306548 w 1043539"/>
                <a:gd name="connsiteY35" fmla="*/ 158112 h 158112"/>
                <a:gd name="connsiteX36" fmla="*/ 249070 w 1043539"/>
                <a:gd name="connsiteY36" fmla="*/ 97153 h 158112"/>
                <a:gd name="connsiteX37" fmla="*/ 249070 w 1043539"/>
                <a:gd name="connsiteY37" fmla="*/ 95248 h 158112"/>
                <a:gd name="connsiteX38" fmla="*/ 306548 w 1043539"/>
                <a:gd name="connsiteY38" fmla="*/ 33019 h 158112"/>
                <a:gd name="connsiteX39" fmla="*/ 358916 w 1043539"/>
                <a:gd name="connsiteY39" fmla="*/ 78104 h 158112"/>
                <a:gd name="connsiteX40" fmla="*/ 326984 w 1043539"/>
                <a:gd name="connsiteY40" fmla="*/ 78104 h 158112"/>
                <a:gd name="connsiteX41" fmla="*/ 307186 w 1043539"/>
                <a:gd name="connsiteY41" fmla="*/ 59054 h 158112"/>
                <a:gd name="connsiteX42" fmla="*/ 282918 w 1043539"/>
                <a:gd name="connsiteY42" fmla="*/ 93978 h 158112"/>
                <a:gd name="connsiteX43" fmla="*/ 282918 w 1043539"/>
                <a:gd name="connsiteY43" fmla="*/ 97788 h 158112"/>
                <a:gd name="connsiteX44" fmla="*/ 307186 w 1043539"/>
                <a:gd name="connsiteY44" fmla="*/ 132713 h 158112"/>
                <a:gd name="connsiteX45" fmla="*/ 328900 w 1043539"/>
                <a:gd name="connsiteY45" fmla="*/ 111123 h 158112"/>
                <a:gd name="connsiteX46" fmla="*/ 359555 w 1043539"/>
                <a:gd name="connsiteY46" fmla="*/ 111123 h 158112"/>
                <a:gd name="connsiteX47" fmla="*/ 306548 w 1043539"/>
                <a:gd name="connsiteY47" fmla="*/ 158112 h 158112"/>
                <a:gd name="connsiteX48" fmla="*/ 432360 w 1043539"/>
                <a:gd name="connsiteY48" fmla="*/ 158112 h 158112"/>
                <a:gd name="connsiteX49" fmla="*/ 374244 w 1043539"/>
                <a:gd name="connsiteY49" fmla="*/ 97788 h 158112"/>
                <a:gd name="connsiteX50" fmla="*/ 374244 w 1043539"/>
                <a:gd name="connsiteY50" fmla="*/ 95248 h 158112"/>
                <a:gd name="connsiteX51" fmla="*/ 431721 w 1043539"/>
                <a:gd name="connsiteY51" fmla="*/ 33019 h 158112"/>
                <a:gd name="connsiteX52" fmla="*/ 486645 w 1043539"/>
                <a:gd name="connsiteY52" fmla="*/ 89533 h 158112"/>
                <a:gd name="connsiteX53" fmla="*/ 486645 w 1043539"/>
                <a:gd name="connsiteY53" fmla="*/ 104138 h 158112"/>
                <a:gd name="connsiteX54" fmla="*/ 408092 w 1043539"/>
                <a:gd name="connsiteY54" fmla="*/ 104138 h 158112"/>
                <a:gd name="connsiteX55" fmla="*/ 432999 w 1043539"/>
                <a:gd name="connsiteY55" fmla="*/ 133983 h 158112"/>
                <a:gd name="connsiteX56" fmla="*/ 455351 w 1043539"/>
                <a:gd name="connsiteY56" fmla="*/ 118743 h 158112"/>
                <a:gd name="connsiteX57" fmla="*/ 486645 w 1043539"/>
                <a:gd name="connsiteY57" fmla="*/ 118743 h 158112"/>
                <a:gd name="connsiteX58" fmla="*/ 432360 w 1043539"/>
                <a:gd name="connsiteY58" fmla="*/ 158112 h 158112"/>
                <a:gd name="connsiteX59" fmla="*/ 408730 w 1043539"/>
                <a:gd name="connsiteY59" fmla="*/ 81914 h 158112"/>
                <a:gd name="connsiteX60" fmla="*/ 453435 w 1043539"/>
                <a:gd name="connsiteY60" fmla="*/ 81914 h 158112"/>
                <a:gd name="connsiteX61" fmla="*/ 431083 w 1043539"/>
                <a:gd name="connsiteY61" fmla="*/ 56514 h 158112"/>
                <a:gd name="connsiteX62" fmla="*/ 408730 w 1043539"/>
                <a:gd name="connsiteY62" fmla="*/ 81914 h 158112"/>
                <a:gd name="connsiteX63" fmla="*/ 507081 w 1043539"/>
                <a:gd name="connsiteY63" fmla="*/ 36194 h 158112"/>
                <a:gd name="connsiteX64" fmla="*/ 540929 w 1043539"/>
                <a:gd name="connsiteY64" fmla="*/ 36194 h 158112"/>
                <a:gd name="connsiteX65" fmla="*/ 540929 w 1043539"/>
                <a:gd name="connsiteY65" fmla="*/ 53974 h 158112"/>
                <a:gd name="connsiteX66" fmla="*/ 577332 w 1043539"/>
                <a:gd name="connsiteY66" fmla="*/ 33654 h 158112"/>
                <a:gd name="connsiteX67" fmla="*/ 613734 w 1043539"/>
                <a:gd name="connsiteY67" fmla="*/ 75564 h 158112"/>
                <a:gd name="connsiteX68" fmla="*/ 613734 w 1043539"/>
                <a:gd name="connsiteY68" fmla="*/ 155572 h 158112"/>
                <a:gd name="connsiteX69" fmla="*/ 579886 w 1043539"/>
                <a:gd name="connsiteY69" fmla="*/ 155572 h 158112"/>
                <a:gd name="connsiteX70" fmla="*/ 579886 w 1043539"/>
                <a:gd name="connsiteY70" fmla="*/ 80644 h 158112"/>
                <a:gd name="connsiteX71" fmla="*/ 562004 w 1043539"/>
                <a:gd name="connsiteY71" fmla="*/ 60324 h 158112"/>
                <a:gd name="connsiteX72" fmla="*/ 540929 w 1043539"/>
                <a:gd name="connsiteY72" fmla="*/ 82548 h 158112"/>
                <a:gd name="connsiteX73" fmla="*/ 540929 w 1043539"/>
                <a:gd name="connsiteY73" fmla="*/ 155572 h 158112"/>
                <a:gd name="connsiteX74" fmla="*/ 507081 w 1043539"/>
                <a:gd name="connsiteY74" fmla="*/ 155572 h 158112"/>
                <a:gd name="connsiteX75" fmla="*/ 507081 w 1043539"/>
                <a:gd name="connsiteY75" fmla="*/ 36194 h 158112"/>
                <a:gd name="connsiteX76" fmla="*/ 675682 w 1043539"/>
                <a:gd name="connsiteY76" fmla="*/ 0 h 158112"/>
                <a:gd name="connsiteX77" fmla="*/ 675682 w 1043539"/>
                <a:gd name="connsiteY77" fmla="*/ 36194 h 158112"/>
                <a:gd name="connsiteX78" fmla="*/ 698673 w 1043539"/>
                <a:gd name="connsiteY78" fmla="*/ 36194 h 158112"/>
                <a:gd name="connsiteX79" fmla="*/ 698673 w 1043539"/>
                <a:gd name="connsiteY79" fmla="*/ 60959 h 158112"/>
                <a:gd name="connsiteX80" fmla="*/ 675682 w 1043539"/>
                <a:gd name="connsiteY80" fmla="*/ 60959 h 158112"/>
                <a:gd name="connsiteX81" fmla="*/ 675682 w 1043539"/>
                <a:gd name="connsiteY81" fmla="*/ 117473 h 158112"/>
                <a:gd name="connsiteX82" fmla="*/ 687816 w 1043539"/>
                <a:gd name="connsiteY82" fmla="*/ 130808 h 158112"/>
                <a:gd name="connsiteX83" fmla="*/ 699312 w 1043539"/>
                <a:gd name="connsiteY83" fmla="*/ 128903 h 158112"/>
                <a:gd name="connsiteX84" fmla="*/ 699312 w 1043539"/>
                <a:gd name="connsiteY84" fmla="*/ 154937 h 158112"/>
                <a:gd name="connsiteX85" fmla="*/ 680153 w 1043539"/>
                <a:gd name="connsiteY85" fmla="*/ 157477 h 158112"/>
                <a:gd name="connsiteX86" fmla="*/ 641834 w 1043539"/>
                <a:gd name="connsiteY86" fmla="*/ 121283 h 158112"/>
                <a:gd name="connsiteX87" fmla="*/ 641834 w 1043539"/>
                <a:gd name="connsiteY87" fmla="*/ 60959 h 158112"/>
                <a:gd name="connsiteX88" fmla="*/ 627784 w 1043539"/>
                <a:gd name="connsiteY88" fmla="*/ 60959 h 158112"/>
                <a:gd name="connsiteX89" fmla="*/ 627784 w 1043539"/>
                <a:gd name="connsiteY89" fmla="*/ 36194 h 158112"/>
                <a:gd name="connsiteX90" fmla="*/ 641834 w 1043539"/>
                <a:gd name="connsiteY90" fmla="*/ 36194 h 158112"/>
                <a:gd name="connsiteX91" fmla="*/ 641834 w 1043539"/>
                <a:gd name="connsiteY91" fmla="*/ 13970 h 158112"/>
                <a:gd name="connsiteX92" fmla="*/ 675682 w 1043539"/>
                <a:gd name="connsiteY92" fmla="*/ 0 h 158112"/>
                <a:gd name="connsiteX93" fmla="*/ 825124 w 1043539"/>
                <a:gd name="connsiteY93" fmla="*/ 155572 h 158112"/>
                <a:gd name="connsiteX94" fmla="*/ 791915 w 1043539"/>
                <a:gd name="connsiteY94" fmla="*/ 155572 h 158112"/>
                <a:gd name="connsiteX95" fmla="*/ 791915 w 1043539"/>
                <a:gd name="connsiteY95" fmla="*/ 137792 h 158112"/>
                <a:gd name="connsiteX96" fmla="*/ 756790 w 1043539"/>
                <a:gd name="connsiteY96" fmla="*/ 158112 h 158112"/>
                <a:gd name="connsiteX97" fmla="*/ 719110 w 1043539"/>
                <a:gd name="connsiteY97" fmla="*/ 116838 h 158112"/>
                <a:gd name="connsiteX98" fmla="*/ 719110 w 1043539"/>
                <a:gd name="connsiteY98" fmla="*/ 36194 h 158112"/>
                <a:gd name="connsiteX99" fmla="*/ 752958 w 1043539"/>
                <a:gd name="connsiteY99" fmla="*/ 36194 h 158112"/>
                <a:gd name="connsiteX100" fmla="*/ 752958 w 1043539"/>
                <a:gd name="connsiteY100" fmla="*/ 112393 h 158112"/>
                <a:gd name="connsiteX101" fmla="*/ 770201 w 1043539"/>
                <a:gd name="connsiteY101" fmla="*/ 132713 h 158112"/>
                <a:gd name="connsiteX102" fmla="*/ 791276 w 1043539"/>
                <a:gd name="connsiteY102" fmla="*/ 110488 h 158112"/>
                <a:gd name="connsiteX103" fmla="*/ 791276 w 1043539"/>
                <a:gd name="connsiteY103" fmla="*/ 36194 h 158112"/>
                <a:gd name="connsiteX104" fmla="*/ 825124 w 1043539"/>
                <a:gd name="connsiteY104" fmla="*/ 36194 h 158112"/>
                <a:gd name="connsiteX105" fmla="*/ 825124 w 1043539"/>
                <a:gd name="connsiteY105" fmla="*/ 155572 h 158112"/>
                <a:gd name="connsiteX106" fmla="*/ 850031 w 1043539"/>
                <a:gd name="connsiteY106" fmla="*/ 36194 h 158112"/>
                <a:gd name="connsiteX107" fmla="*/ 883879 w 1043539"/>
                <a:gd name="connsiteY107" fmla="*/ 36194 h 158112"/>
                <a:gd name="connsiteX108" fmla="*/ 883879 w 1043539"/>
                <a:gd name="connsiteY108" fmla="*/ 58419 h 158112"/>
                <a:gd name="connsiteX109" fmla="*/ 920282 w 1043539"/>
                <a:gd name="connsiteY109" fmla="*/ 34924 h 158112"/>
                <a:gd name="connsiteX110" fmla="*/ 920282 w 1043539"/>
                <a:gd name="connsiteY110" fmla="*/ 67944 h 158112"/>
                <a:gd name="connsiteX111" fmla="*/ 883879 w 1043539"/>
                <a:gd name="connsiteY111" fmla="*/ 94613 h 158112"/>
                <a:gd name="connsiteX112" fmla="*/ 883879 w 1043539"/>
                <a:gd name="connsiteY112" fmla="*/ 156207 h 158112"/>
                <a:gd name="connsiteX113" fmla="*/ 850031 w 1043539"/>
                <a:gd name="connsiteY113" fmla="*/ 156207 h 158112"/>
                <a:gd name="connsiteX114" fmla="*/ 850031 w 1043539"/>
                <a:gd name="connsiteY114" fmla="*/ 36194 h 158112"/>
                <a:gd name="connsiteX115" fmla="*/ 988616 w 1043539"/>
                <a:gd name="connsiteY115" fmla="*/ 158112 h 158112"/>
                <a:gd name="connsiteX116" fmla="*/ 930500 w 1043539"/>
                <a:gd name="connsiteY116" fmla="*/ 97788 h 158112"/>
                <a:gd name="connsiteX117" fmla="*/ 930500 w 1043539"/>
                <a:gd name="connsiteY117" fmla="*/ 95248 h 158112"/>
                <a:gd name="connsiteX118" fmla="*/ 987978 w 1043539"/>
                <a:gd name="connsiteY118" fmla="*/ 33019 h 158112"/>
                <a:gd name="connsiteX119" fmla="*/ 1042901 w 1043539"/>
                <a:gd name="connsiteY119" fmla="*/ 89533 h 158112"/>
                <a:gd name="connsiteX120" fmla="*/ 1042901 w 1043539"/>
                <a:gd name="connsiteY120" fmla="*/ 104138 h 158112"/>
                <a:gd name="connsiteX121" fmla="*/ 964987 w 1043539"/>
                <a:gd name="connsiteY121" fmla="*/ 104138 h 158112"/>
                <a:gd name="connsiteX122" fmla="*/ 989894 w 1043539"/>
                <a:gd name="connsiteY122" fmla="*/ 133983 h 158112"/>
                <a:gd name="connsiteX123" fmla="*/ 1012246 w 1043539"/>
                <a:gd name="connsiteY123" fmla="*/ 118743 h 158112"/>
                <a:gd name="connsiteX124" fmla="*/ 1043540 w 1043539"/>
                <a:gd name="connsiteY124" fmla="*/ 118743 h 158112"/>
                <a:gd name="connsiteX125" fmla="*/ 988616 w 1043539"/>
                <a:gd name="connsiteY125" fmla="*/ 158112 h 158112"/>
                <a:gd name="connsiteX126" fmla="*/ 964348 w 1043539"/>
                <a:gd name="connsiteY126" fmla="*/ 81914 h 158112"/>
                <a:gd name="connsiteX127" fmla="*/ 1009692 w 1043539"/>
                <a:gd name="connsiteY127" fmla="*/ 81914 h 158112"/>
                <a:gd name="connsiteX128" fmla="*/ 987339 w 1043539"/>
                <a:gd name="connsiteY128" fmla="*/ 56514 h 158112"/>
                <a:gd name="connsiteX129" fmla="*/ 964348 w 1043539"/>
                <a:gd name="connsiteY129" fmla="*/ 81914 h 15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43539" h="158112">
                  <a:moveTo>
                    <a:pt x="39596" y="158112"/>
                  </a:moveTo>
                  <a:cubicBezTo>
                    <a:pt x="17882" y="158112"/>
                    <a:pt x="0" y="147317"/>
                    <a:pt x="0" y="123188"/>
                  </a:cubicBezTo>
                  <a:lnTo>
                    <a:pt x="0" y="121918"/>
                  </a:lnTo>
                  <a:cubicBezTo>
                    <a:pt x="0" y="92708"/>
                    <a:pt x="25546" y="82548"/>
                    <a:pt x="56839" y="82548"/>
                  </a:cubicBezTo>
                  <a:lnTo>
                    <a:pt x="71528" y="82548"/>
                  </a:lnTo>
                  <a:lnTo>
                    <a:pt x="71528" y="76834"/>
                  </a:lnTo>
                  <a:cubicBezTo>
                    <a:pt x="71528" y="64769"/>
                    <a:pt x="66419" y="57784"/>
                    <a:pt x="53646" y="57784"/>
                  </a:cubicBezTo>
                  <a:cubicBezTo>
                    <a:pt x="42150" y="57784"/>
                    <a:pt x="36403" y="64134"/>
                    <a:pt x="35764" y="73024"/>
                  </a:cubicBezTo>
                  <a:lnTo>
                    <a:pt x="3832" y="73024"/>
                  </a:lnTo>
                  <a:cubicBezTo>
                    <a:pt x="6386" y="46354"/>
                    <a:pt x="27462" y="33654"/>
                    <a:pt x="55562" y="33654"/>
                  </a:cubicBezTo>
                  <a:cubicBezTo>
                    <a:pt x="84301" y="33654"/>
                    <a:pt x="105376" y="45719"/>
                    <a:pt x="105376" y="75564"/>
                  </a:cubicBezTo>
                  <a:lnTo>
                    <a:pt x="105376" y="155572"/>
                  </a:lnTo>
                  <a:lnTo>
                    <a:pt x="72805" y="155572"/>
                  </a:lnTo>
                  <a:lnTo>
                    <a:pt x="72805" y="141602"/>
                  </a:lnTo>
                  <a:cubicBezTo>
                    <a:pt x="66419" y="150492"/>
                    <a:pt x="55562" y="158112"/>
                    <a:pt x="39596" y="158112"/>
                  </a:cubicBezTo>
                  <a:close/>
                  <a:moveTo>
                    <a:pt x="71528" y="116203"/>
                  </a:moveTo>
                  <a:lnTo>
                    <a:pt x="71528" y="104773"/>
                  </a:lnTo>
                  <a:lnTo>
                    <a:pt x="58116" y="104773"/>
                  </a:lnTo>
                  <a:cubicBezTo>
                    <a:pt x="41512" y="104773"/>
                    <a:pt x="33209" y="109218"/>
                    <a:pt x="33209" y="120013"/>
                  </a:cubicBezTo>
                  <a:lnTo>
                    <a:pt x="33209" y="121283"/>
                  </a:lnTo>
                  <a:cubicBezTo>
                    <a:pt x="33209" y="129538"/>
                    <a:pt x="38318" y="135253"/>
                    <a:pt x="49814" y="135253"/>
                  </a:cubicBezTo>
                  <a:cubicBezTo>
                    <a:pt x="61310" y="134618"/>
                    <a:pt x="71528" y="128268"/>
                    <a:pt x="71528" y="116203"/>
                  </a:cubicBezTo>
                  <a:close/>
                  <a:moveTo>
                    <a:pt x="181374" y="158112"/>
                  </a:moveTo>
                  <a:cubicBezTo>
                    <a:pt x="148165" y="158112"/>
                    <a:pt x="123896" y="137792"/>
                    <a:pt x="123896" y="97153"/>
                  </a:cubicBezTo>
                  <a:lnTo>
                    <a:pt x="123896" y="95248"/>
                  </a:lnTo>
                  <a:cubicBezTo>
                    <a:pt x="123896" y="54609"/>
                    <a:pt x="149442" y="33019"/>
                    <a:pt x="181374" y="33019"/>
                  </a:cubicBezTo>
                  <a:cubicBezTo>
                    <a:pt x="208836" y="33019"/>
                    <a:pt x="231188" y="46989"/>
                    <a:pt x="233743" y="78104"/>
                  </a:cubicBezTo>
                  <a:lnTo>
                    <a:pt x="201811" y="78104"/>
                  </a:lnTo>
                  <a:cubicBezTo>
                    <a:pt x="199895" y="66674"/>
                    <a:pt x="193508" y="59054"/>
                    <a:pt x="182013" y="59054"/>
                  </a:cubicBezTo>
                  <a:cubicBezTo>
                    <a:pt x="167963" y="59054"/>
                    <a:pt x="157744" y="70484"/>
                    <a:pt x="157744" y="93978"/>
                  </a:cubicBezTo>
                  <a:lnTo>
                    <a:pt x="157744" y="97788"/>
                  </a:lnTo>
                  <a:cubicBezTo>
                    <a:pt x="157744" y="121918"/>
                    <a:pt x="166685" y="132713"/>
                    <a:pt x="182013" y="132713"/>
                  </a:cubicBezTo>
                  <a:cubicBezTo>
                    <a:pt x="193508" y="132713"/>
                    <a:pt x="201811" y="124458"/>
                    <a:pt x="203727" y="111123"/>
                  </a:cubicBezTo>
                  <a:lnTo>
                    <a:pt x="234381" y="111123"/>
                  </a:lnTo>
                  <a:cubicBezTo>
                    <a:pt x="232465" y="139062"/>
                    <a:pt x="213945" y="158112"/>
                    <a:pt x="181374" y="158112"/>
                  </a:cubicBezTo>
                  <a:close/>
                  <a:moveTo>
                    <a:pt x="306548" y="158112"/>
                  </a:moveTo>
                  <a:cubicBezTo>
                    <a:pt x="273338" y="158112"/>
                    <a:pt x="249070" y="137792"/>
                    <a:pt x="249070" y="97153"/>
                  </a:cubicBezTo>
                  <a:lnTo>
                    <a:pt x="249070" y="95248"/>
                  </a:lnTo>
                  <a:cubicBezTo>
                    <a:pt x="249070" y="54609"/>
                    <a:pt x="274616" y="33019"/>
                    <a:pt x="306548" y="33019"/>
                  </a:cubicBezTo>
                  <a:cubicBezTo>
                    <a:pt x="334009" y="33019"/>
                    <a:pt x="356362" y="46989"/>
                    <a:pt x="358916" y="78104"/>
                  </a:cubicBezTo>
                  <a:lnTo>
                    <a:pt x="326984" y="78104"/>
                  </a:lnTo>
                  <a:cubicBezTo>
                    <a:pt x="325068" y="66674"/>
                    <a:pt x="318682" y="59054"/>
                    <a:pt x="307186" y="59054"/>
                  </a:cubicBezTo>
                  <a:cubicBezTo>
                    <a:pt x="293136" y="59054"/>
                    <a:pt x="282918" y="70484"/>
                    <a:pt x="282918" y="93978"/>
                  </a:cubicBezTo>
                  <a:lnTo>
                    <a:pt x="282918" y="97788"/>
                  </a:lnTo>
                  <a:cubicBezTo>
                    <a:pt x="282918" y="121918"/>
                    <a:pt x="291859" y="132713"/>
                    <a:pt x="307186" y="132713"/>
                  </a:cubicBezTo>
                  <a:cubicBezTo>
                    <a:pt x="318682" y="132713"/>
                    <a:pt x="326984" y="124458"/>
                    <a:pt x="328900" y="111123"/>
                  </a:cubicBezTo>
                  <a:lnTo>
                    <a:pt x="359555" y="111123"/>
                  </a:lnTo>
                  <a:cubicBezTo>
                    <a:pt x="357639" y="139062"/>
                    <a:pt x="339118" y="158112"/>
                    <a:pt x="306548" y="158112"/>
                  </a:cubicBezTo>
                  <a:close/>
                  <a:moveTo>
                    <a:pt x="432360" y="158112"/>
                  </a:moveTo>
                  <a:cubicBezTo>
                    <a:pt x="397873" y="158112"/>
                    <a:pt x="374244" y="137792"/>
                    <a:pt x="374244" y="97788"/>
                  </a:cubicBezTo>
                  <a:lnTo>
                    <a:pt x="374244" y="95248"/>
                  </a:lnTo>
                  <a:cubicBezTo>
                    <a:pt x="374244" y="55244"/>
                    <a:pt x="399151" y="33019"/>
                    <a:pt x="431721" y="33019"/>
                  </a:cubicBezTo>
                  <a:cubicBezTo>
                    <a:pt x="461738" y="33019"/>
                    <a:pt x="486645" y="49529"/>
                    <a:pt x="486645" y="89533"/>
                  </a:cubicBezTo>
                  <a:lnTo>
                    <a:pt x="486645" y="104138"/>
                  </a:lnTo>
                  <a:lnTo>
                    <a:pt x="408092" y="104138"/>
                  </a:lnTo>
                  <a:cubicBezTo>
                    <a:pt x="409369" y="125728"/>
                    <a:pt x="418949" y="133983"/>
                    <a:pt x="432999" y="133983"/>
                  </a:cubicBezTo>
                  <a:cubicBezTo>
                    <a:pt x="445772" y="133983"/>
                    <a:pt x="452797" y="126998"/>
                    <a:pt x="455351" y="118743"/>
                  </a:cubicBezTo>
                  <a:lnTo>
                    <a:pt x="486645" y="118743"/>
                  </a:lnTo>
                  <a:cubicBezTo>
                    <a:pt x="482813" y="140967"/>
                    <a:pt x="463653" y="158112"/>
                    <a:pt x="432360" y="158112"/>
                  </a:cubicBezTo>
                  <a:close/>
                  <a:moveTo>
                    <a:pt x="408730" y="81914"/>
                  </a:moveTo>
                  <a:lnTo>
                    <a:pt x="453435" y="81914"/>
                  </a:lnTo>
                  <a:cubicBezTo>
                    <a:pt x="452797" y="64134"/>
                    <a:pt x="444494" y="56514"/>
                    <a:pt x="431083" y="56514"/>
                  </a:cubicBezTo>
                  <a:cubicBezTo>
                    <a:pt x="420865" y="57149"/>
                    <a:pt x="411285" y="62864"/>
                    <a:pt x="408730" y="81914"/>
                  </a:cubicBezTo>
                  <a:close/>
                  <a:moveTo>
                    <a:pt x="507081" y="36194"/>
                  </a:moveTo>
                  <a:lnTo>
                    <a:pt x="540929" y="36194"/>
                  </a:lnTo>
                  <a:lnTo>
                    <a:pt x="540929" y="53974"/>
                  </a:lnTo>
                  <a:cubicBezTo>
                    <a:pt x="546677" y="42544"/>
                    <a:pt x="558811" y="33654"/>
                    <a:pt x="577332" y="33654"/>
                  </a:cubicBezTo>
                  <a:cubicBezTo>
                    <a:pt x="599045" y="33654"/>
                    <a:pt x="613734" y="46989"/>
                    <a:pt x="613734" y="75564"/>
                  </a:cubicBezTo>
                  <a:lnTo>
                    <a:pt x="613734" y="155572"/>
                  </a:lnTo>
                  <a:lnTo>
                    <a:pt x="579886" y="155572"/>
                  </a:lnTo>
                  <a:lnTo>
                    <a:pt x="579886" y="80644"/>
                  </a:lnTo>
                  <a:cubicBezTo>
                    <a:pt x="579886" y="66674"/>
                    <a:pt x="574138" y="60324"/>
                    <a:pt x="562004" y="60324"/>
                  </a:cubicBezTo>
                  <a:cubicBezTo>
                    <a:pt x="550509" y="60324"/>
                    <a:pt x="540929" y="67309"/>
                    <a:pt x="540929" y="82548"/>
                  </a:cubicBezTo>
                  <a:lnTo>
                    <a:pt x="540929" y="155572"/>
                  </a:lnTo>
                  <a:lnTo>
                    <a:pt x="507081" y="155572"/>
                  </a:lnTo>
                  <a:lnTo>
                    <a:pt x="507081" y="36194"/>
                  </a:lnTo>
                  <a:close/>
                  <a:moveTo>
                    <a:pt x="675682" y="0"/>
                  </a:moveTo>
                  <a:lnTo>
                    <a:pt x="675682" y="36194"/>
                  </a:lnTo>
                  <a:lnTo>
                    <a:pt x="698673" y="36194"/>
                  </a:lnTo>
                  <a:lnTo>
                    <a:pt x="698673" y="60959"/>
                  </a:lnTo>
                  <a:lnTo>
                    <a:pt x="675682" y="60959"/>
                  </a:lnTo>
                  <a:lnTo>
                    <a:pt x="675682" y="117473"/>
                  </a:lnTo>
                  <a:cubicBezTo>
                    <a:pt x="675682" y="126363"/>
                    <a:pt x="679514" y="130808"/>
                    <a:pt x="687816" y="130808"/>
                  </a:cubicBezTo>
                  <a:cubicBezTo>
                    <a:pt x="692926" y="130808"/>
                    <a:pt x="696119" y="130173"/>
                    <a:pt x="699312" y="128903"/>
                  </a:cubicBezTo>
                  <a:lnTo>
                    <a:pt x="699312" y="154937"/>
                  </a:lnTo>
                  <a:cubicBezTo>
                    <a:pt x="695480" y="156207"/>
                    <a:pt x="688455" y="157477"/>
                    <a:pt x="680153" y="157477"/>
                  </a:cubicBezTo>
                  <a:cubicBezTo>
                    <a:pt x="653969" y="157477"/>
                    <a:pt x="641834" y="145412"/>
                    <a:pt x="641834" y="121283"/>
                  </a:cubicBezTo>
                  <a:lnTo>
                    <a:pt x="641834" y="60959"/>
                  </a:lnTo>
                  <a:lnTo>
                    <a:pt x="627784" y="60959"/>
                  </a:lnTo>
                  <a:lnTo>
                    <a:pt x="627784" y="36194"/>
                  </a:lnTo>
                  <a:lnTo>
                    <a:pt x="641834" y="36194"/>
                  </a:lnTo>
                  <a:lnTo>
                    <a:pt x="641834" y="13970"/>
                  </a:lnTo>
                  <a:lnTo>
                    <a:pt x="675682" y="0"/>
                  </a:lnTo>
                  <a:close/>
                  <a:moveTo>
                    <a:pt x="825124" y="155572"/>
                  </a:moveTo>
                  <a:lnTo>
                    <a:pt x="791915" y="155572"/>
                  </a:lnTo>
                  <a:lnTo>
                    <a:pt x="791915" y="137792"/>
                  </a:lnTo>
                  <a:cubicBezTo>
                    <a:pt x="786167" y="149222"/>
                    <a:pt x="774672" y="158112"/>
                    <a:pt x="756790" y="158112"/>
                  </a:cubicBezTo>
                  <a:cubicBezTo>
                    <a:pt x="735076" y="158112"/>
                    <a:pt x="719110" y="144777"/>
                    <a:pt x="719110" y="116838"/>
                  </a:cubicBezTo>
                  <a:lnTo>
                    <a:pt x="719110" y="36194"/>
                  </a:lnTo>
                  <a:lnTo>
                    <a:pt x="752958" y="36194"/>
                  </a:lnTo>
                  <a:lnTo>
                    <a:pt x="752958" y="112393"/>
                  </a:lnTo>
                  <a:cubicBezTo>
                    <a:pt x="752958" y="126363"/>
                    <a:pt x="758706" y="132713"/>
                    <a:pt x="770201" y="132713"/>
                  </a:cubicBezTo>
                  <a:cubicBezTo>
                    <a:pt x="781697" y="132713"/>
                    <a:pt x="791276" y="125093"/>
                    <a:pt x="791276" y="110488"/>
                  </a:cubicBezTo>
                  <a:lnTo>
                    <a:pt x="791276" y="36194"/>
                  </a:lnTo>
                  <a:lnTo>
                    <a:pt x="825124" y="36194"/>
                  </a:lnTo>
                  <a:lnTo>
                    <a:pt x="825124" y="155572"/>
                  </a:lnTo>
                  <a:close/>
                  <a:moveTo>
                    <a:pt x="850031" y="36194"/>
                  </a:moveTo>
                  <a:lnTo>
                    <a:pt x="883879" y="36194"/>
                  </a:lnTo>
                  <a:lnTo>
                    <a:pt x="883879" y="58419"/>
                  </a:lnTo>
                  <a:cubicBezTo>
                    <a:pt x="890904" y="42544"/>
                    <a:pt x="902400" y="34924"/>
                    <a:pt x="920282" y="34924"/>
                  </a:cubicBezTo>
                  <a:lnTo>
                    <a:pt x="920282" y="67944"/>
                  </a:lnTo>
                  <a:cubicBezTo>
                    <a:pt x="897291" y="67944"/>
                    <a:pt x="883879" y="74929"/>
                    <a:pt x="883879" y="94613"/>
                  </a:cubicBezTo>
                  <a:lnTo>
                    <a:pt x="883879" y="156207"/>
                  </a:lnTo>
                  <a:lnTo>
                    <a:pt x="850031" y="156207"/>
                  </a:lnTo>
                  <a:lnTo>
                    <a:pt x="850031" y="36194"/>
                  </a:lnTo>
                  <a:close/>
                  <a:moveTo>
                    <a:pt x="988616" y="158112"/>
                  </a:moveTo>
                  <a:cubicBezTo>
                    <a:pt x="954130" y="158112"/>
                    <a:pt x="930500" y="137792"/>
                    <a:pt x="930500" y="97788"/>
                  </a:cubicBezTo>
                  <a:lnTo>
                    <a:pt x="930500" y="95248"/>
                  </a:lnTo>
                  <a:cubicBezTo>
                    <a:pt x="930500" y="55244"/>
                    <a:pt x="955407" y="33019"/>
                    <a:pt x="987978" y="33019"/>
                  </a:cubicBezTo>
                  <a:cubicBezTo>
                    <a:pt x="1017994" y="33019"/>
                    <a:pt x="1042901" y="49529"/>
                    <a:pt x="1042901" y="89533"/>
                  </a:cubicBezTo>
                  <a:lnTo>
                    <a:pt x="1042901" y="104138"/>
                  </a:lnTo>
                  <a:lnTo>
                    <a:pt x="964987" y="104138"/>
                  </a:lnTo>
                  <a:cubicBezTo>
                    <a:pt x="966264" y="125728"/>
                    <a:pt x="975844" y="133983"/>
                    <a:pt x="989894" y="133983"/>
                  </a:cubicBezTo>
                  <a:cubicBezTo>
                    <a:pt x="1002667" y="133983"/>
                    <a:pt x="1009692" y="126998"/>
                    <a:pt x="1012246" y="118743"/>
                  </a:cubicBezTo>
                  <a:lnTo>
                    <a:pt x="1043540" y="118743"/>
                  </a:lnTo>
                  <a:cubicBezTo>
                    <a:pt x="1038431" y="140967"/>
                    <a:pt x="1019910" y="158112"/>
                    <a:pt x="988616" y="158112"/>
                  </a:cubicBezTo>
                  <a:close/>
                  <a:moveTo>
                    <a:pt x="964348" y="81914"/>
                  </a:moveTo>
                  <a:lnTo>
                    <a:pt x="1009692" y="81914"/>
                  </a:lnTo>
                  <a:cubicBezTo>
                    <a:pt x="1009053" y="64134"/>
                    <a:pt x="1000751" y="56514"/>
                    <a:pt x="987339" y="56514"/>
                  </a:cubicBezTo>
                  <a:cubicBezTo>
                    <a:pt x="977121" y="57149"/>
                    <a:pt x="967541" y="62864"/>
                    <a:pt x="964348" y="81914"/>
                  </a:cubicBezTo>
                  <a:close/>
                </a:path>
              </a:pathLst>
            </a:custGeom>
            <a:grpFill/>
            <a:ln w="6369" cap="flat">
              <a:noFill/>
              <a:prstDash val="solid"/>
              <a:miter/>
            </a:ln>
          </p:spPr>
          <p:txBody>
            <a:bodyPr rtlCol="0" anchor="ctr"/>
            <a:lstStyle/>
            <a:p>
              <a:endParaRPr lang="en-US" sz="2053"/>
            </a:p>
          </p:txBody>
        </p:sp>
      </p:grpSp>
      <p:sp>
        <p:nvSpPr>
          <p:cNvPr id="14" name="TextBox 13">
            <a:extLst>
              <a:ext uri="{FF2B5EF4-FFF2-40B4-BE49-F238E27FC236}">
                <a16:creationId xmlns:a16="http://schemas.microsoft.com/office/drawing/2014/main" id="{55329EFD-E5EC-EED6-D700-8C7043A1FE3A}"/>
              </a:ext>
            </a:extLst>
          </p:cNvPr>
          <p:cNvSpPr txBox="1"/>
          <p:nvPr userDrawn="1"/>
        </p:nvSpPr>
        <p:spPr>
          <a:xfrm>
            <a:off x="842056" y="59581"/>
            <a:ext cx="10507888" cy="184666"/>
          </a:xfrm>
          <a:prstGeom prst="rect">
            <a:avLst/>
          </a:prstGeom>
          <a:noFill/>
        </p:spPr>
        <p:txBody>
          <a:bodyPr wrap="square" lIns="45720" tIns="45720" rIns="45720" bIns="45720" rtlCol="0">
            <a:spAutoFit/>
          </a:bodyPr>
          <a:lstStyle/>
          <a:p>
            <a:pPr marL="0" marR="0" lvl="0" indent="0" algn="ctr" defTabSz="228600" eaLnBrk="1" fontAlgn="auto" latinLnBrk="0" hangingPunct="1">
              <a:lnSpc>
                <a:spcPct val="100000"/>
              </a:lnSpc>
              <a:spcBef>
                <a:spcPts val="0"/>
              </a:spcBef>
              <a:spcAft>
                <a:spcPts val="1200"/>
              </a:spcAft>
              <a:buClrTx/>
              <a:buSzTx/>
              <a:buFontTx/>
              <a:buNone/>
              <a:tabLst/>
              <a:defRPr/>
            </a:pPr>
            <a:r>
              <a:rPr kumimoji="0" lang="en-US" sz="600" b="0" i="0" u="none" strike="noStrike" kern="0" cap="none" spc="0" normalizeH="0" baseline="0" noProof="0" dirty="0">
                <a:ln>
                  <a:noFill/>
                </a:ln>
                <a:solidFill>
                  <a:srgbClr val="000000"/>
                </a:solidFill>
                <a:effectLst/>
                <a:uLnTx/>
                <a:uFillTx/>
              </a:rPr>
              <a:t>*** This document was developed by Center for Advanced AI. Authorization is required prior to sharing any of these materials.***</a:t>
            </a:r>
          </a:p>
        </p:txBody>
      </p:sp>
      <p:sp>
        <p:nvSpPr>
          <p:cNvPr id="15" name="TextBox 14">
            <a:extLst>
              <a:ext uri="{FF2B5EF4-FFF2-40B4-BE49-F238E27FC236}">
                <a16:creationId xmlns:a16="http://schemas.microsoft.com/office/drawing/2014/main" id="{0B857519-F22E-A3A6-20D1-F942F58204B8}"/>
              </a:ext>
            </a:extLst>
          </p:cNvPr>
          <p:cNvSpPr txBox="1"/>
          <p:nvPr userDrawn="1"/>
        </p:nvSpPr>
        <p:spPr>
          <a:xfrm>
            <a:off x="9271591" y="48268"/>
            <a:ext cx="2927639" cy="276999"/>
          </a:xfrm>
          <a:prstGeom prst="rect">
            <a:avLst/>
          </a:prstGeom>
          <a:noFill/>
        </p:spPr>
        <p:txBody>
          <a:bodyPr wrap="square" rtlCol="0">
            <a:spAutoFit/>
          </a:bodyPr>
          <a:lstStyle/>
          <a:p>
            <a:r>
              <a:rPr lang="en-US" sz="1200" dirty="0">
                <a:latin typeface="Graphik" panose="020B0503030202060203" pitchFamily="34" charset="77"/>
              </a:rPr>
              <a:t>Reinventing Banking with Agentic AI</a:t>
            </a:r>
          </a:p>
        </p:txBody>
      </p:sp>
    </p:spTree>
    <p:extLst>
      <p:ext uri="{BB962C8B-B14F-4D97-AF65-F5344CB8AC3E}">
        <p14:creationId xmlns:p14="http://schemas.microsoft.com/office/powerpoint/2010/main" val="24621710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hf sldNum="0" hdr="0" ftr="0" dt="0"/>
  <p:txStyles>
    <p:titleStyle>
      <a:lvl1pPr algn="l" defTabSz="457192" rtl="0" eaLnBrk="1" latinLnBrk="0" hangingPunct="1">
        <a:spcBef>
          <a:spcPct val="0"/>
        </a:spcBef>
        <a:buNone/>
        <a:defRPr sz="3200" b="1" i="0" kern="1200">
          <a:solidFill>
            <a:srgbClr val="008555"/>
          </a:solidFill>
          <a:latin typeface="Trebuchet MS"/>
          <a:ea typeface="+mj-ea"/>
          <a:cs typeface="Arial"/>
        </a:defRPr>
      </a:lvl1pPr>
    </p:titleStyle>
    <p:body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2" rtl="0" eaLnBrk="1" latinLnBrk="0" hangingPunct="1">
        <a:defRPr sz="1800" kern="1200">
          <a:solidFill>
            <a:schemeClr val="tx1"/>
          </a:solidFill>
          <a:latin typeface="+mn-lt"/>
          <a:ea typeface="+mn-ea"/>
          <a:cs typeface="+mn-cs"/>
        </a:defRPr>
      </a:lvl1pPr>
      <a:lvl2pPr marL="457192" algn="l" defTabSz="457192" rtl="0" eaLnBrk="1" latinLnBrk="0" hangingPunct="1">
        <a:defRPr sz="1800" kern="1200">
          <a:solidFill>
            <a:schemeClr val="tx1"/>
          </a:solidFill>
          <a:latin typeface="+mn-lt"/>
          <a:ea typeface="+mn-ea"/>
          <a:cs typeface="+mn-cs"/>
        </a:defRPr>
      </a:lvl2pPr>
      <a:lvl3pPr marL="914384" algn="l" defTabSz="457192" rtl="0" eaLnBrk="1" latinLnBrk="0" hangingPunct="1">
        <a:defRPr sz="1800" kern="1200">
          <a:solidFill>
            <a:schemeClr val="tx1"/>
          </a:solidFill>
          <a:latin typeface="+mn-lt"/>
          <a:ea typeface="+mn-ea"/>
          <a:cs typeface="+mn-cs"/>
        </a:defRPr>
      </a:lvl3pPr>
      <a:lvl4pPr marL="1371576" algn="l" defTabSz="457192" rtl="0" eaLnBrk="1" latinLnBrk="0" hangingPunct="1">
        <a:defRPr sz="1800" kern="1200">
          <a:solidFill>
            <a:schemeClr val="tx1"/>
          </a:solidFill>
          <a:latin typeface="+mn-lt"/>
          <a:ea typeface="+mn-ea"/>
          <a:cs typeface="+mn-cs"/>
        </a:defRPr>
      </a:lvl4pPr>
      <a:lvl5pPr marL="1828768" algn="l" defTabSz="457192" rtl="0" eaLnBrk="1" latinLnBrk="0" hangingPunct="1">
        <a:defRPr sz="1800" kern="1200">
          <a:solidFill>
            <a:schemeClr val="tx1"/>
          </a:solidFill>
          <a:latin typeface="+mn-lt"/>
          <a:ea typeface="+mn-ea"/>
          <a:cs typeface="+mn-cs"/>
        </a:defRPr>
      </a:lvl5pPr>
      <a:lvl6pPr marL="2285960" algn="l" defTabSz="457192" rtl="0" eaLnBrk="1" latinLnBrk="0" hangingPunct="1">
        <a:defRPr sz="1800" kern="1200">
          <a:solidFill>
            <a:schemeClr val="tx1"/>
          </a:solidFill>
          <a:latin typeface="+mn-lt"/>
          <a:ea typeface="+mn-ea"/>
          <a:cs typeface="+mn-cs"/>
        </a:defRPr>
      </a:lvl6pPr>
      <a:lvl7pPr marL="2743152" algn="l" defTabSz="457192" rtl="0" eaLnBrk="1" latinLnBrk="0" hangingPunct="1">
        <a:defRPr sz="1800" kern="1200">
          <a:solidFill>
            <a:schemeClr val="tx1"/>
          </a:solidFill>
          <a:latin typeface="+mn-lt"/>
          <a:ea typeface="+mn-ea"/>
          <a:cs typeface="+mn-cs"/>
        </a:defRPr>
      </a:lvl7pPr>
      <a:lvl8pPr marL="3200344" algn="l" defTabSz="457192" rtl="0" eaLnBrk="1" latinLnBrk="0" hangingPunct="1">
        <a:defRPr sz="1800" kern="1200">
          <a:solidFill>
            <a:schemeClr val="tx1"/>
          </a:solidFill>
          <a:latin typeface="+mn-lt"/>
          <a:ea typeface="+mn-ea"/>
          <a:cs typeface="+mn-cs"/>
        </a:defRPr>
      </a:lvl8pPr>
      <a:lvl9pPr marL="3657536" algn="l" defTabSz="45719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5" orient="horz" pos="210">
          <p15:clr>
            <a:srgbClr val="F26B43"/>
          </p15:clr>
        </p15:guide>
        <p15:guide id="6" orient="horz" pos="408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C391DB-98A9-EDBD-B4D7-F7A02C58EB68}"/>
              </a:ext>
            </a:extLst>
          </p:cNvPr>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0FC6EC-B8A2-2C77-CDA0-E07CED5306F6}"/>
              </a:ext>
            </a:extLst>
          </p:cNvPr>
          <p:cNvSpPr/>
          <p:nvPr userDrawn="1"/>
        </p:nvSpPr>
        <p:spPr>
          <a:xfrm>
            <a:off x="91053" y="89646"/>
            <a:ext cx="12009895" cy="6678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226DEAE9-B870-A1A9-3C1B-D2FDC9CE9591}"/>
              </a:ext>
            </a:extLst>
          </p:cNvPr>
          <p:cNvGraphicFramePr>
            <a:graphicFrameLocks noChangeAspect="1"/>
          </p:cNvGraphicFramePr>
          <p:nvPr userDrawn="1">
            <p:custDataLst>
              <p:tags r:id="rId7"/>
            </p:custDataLst>
            <p:extLst>
              <p:ext uri="{D42A27DB-BD31-4B8C-83A1-F6EECF244321}">
                <p14:modId xmlns:p14="http://schemas.microsoft.com/office/powerpoint/2010/main" val="2968999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95" imgH="394" progId="TCLayout.ActiveDocument.1">
                  <p:embed/>
                </p:oleObj>
              </mc:Choice>
              <mc:Fallback>
                <p:oleObj name="think-cell Slide" r:id="rId8" imgW="395" imgH="394" progId="TCLayout.ActiveDocument.1">
                  <p:embed/>
                  <p:pic>
                    <p:nvPicPr>
                      <p:cNvPr id="5" name="Object 4" hidden="1">
                        <a:extLst>
                          <a:ext uri="{FF2B5EF4-FFF2-40B4-BE49-F238E27FC236}">
                            <a16:creationId xmlns:a16="http://schemas.microsoft.com/office/drawing/2014/main" id="{226DEAE9-B870-A1A9-3C1B-D2FDC9CE959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3BEAA649-E3CC-424E-9822-D3493F630A1A}"/>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smtClean="0"/>
              <a:pPr lvl="0"/>
              <a:t>‹#›</a:t>
            </a:fld>
            <a:endParaRPr lang="en-US"/>
          </a:p>
        </p:txBody>
      </p:sp>
      <p:sp>
        <p:nvSpPr>
          <p:cNvPr id="4" name="object 3">
            <a:extLst>
              <a:ext uri="{FF2B5EF4-FFF2-40B4-BE49-F238E27FC236}">
                <a16:creationId xmlns:a16="http://schemas.microsoft.com/office/drawing/2014/main" id="{DD847A31-6A93-B877-C615-2F40A675B3CD}"/>
              </a:ext>
            </a:extLst>
          </p:cNvPr>
          <p:cNvSpPr/>
          <p:nvPr userDrawn="1"/>
        </p:nvSpPr>
        <p:spPr>
          <a:xfrm>
            <a:off x="10620587" y="6492240"/>
            <a:ext cx="1571414" cy="304800"/>
          </a:xfrm>
          <a:custGeom>
            <a:avLst/>
            <a:gdLst/>
            <a:ahLst/>
            <a:cxnLst/>
            <a:rect l="l" t="t" r="r" b="b"/>
            <a:pathLst>
              <a:path w="685800" h="304800">
                <a:moveTo>
                  <a:pt x="685800" y="0"/>
                </a:moveTo>
                <a:lnTo>
                  <a:pt x="0" y="0"/>
                </a:lnTo>
                <a:lnTo>
                  <a:pt x="0" y="304800"/>
                </a:lnTo>
                <a:lnTo>
                  <a:pt x="685800" y="304800"/>
                </a:lnTo>
                <a:lnTo>
                  <a:pt x="685800" y="0"/>
                </a:lnTo>
                <a:close/>
              </a:path>
            </a:pathLst>
          </a:custGeom>
          <a:solidFill>
            <a:schemeClr val="accent1"/>
          </a:solidFill>
          <a:ln>
            <a:noFill/>
          </a:ln>
        </p:spPr>
        <p:txBody>
          <a:bodyPr wrap="square" lIns="0" tIns="0" rIns="0" bIns="0" rtlCol="0"/>
          <a:lstStyle/>
          <a:p>
            <a:endParaRPr sz="1800">
              <a:solidFill>
                <a:schemeClr val="bg1"/>
              </a:solidFill>
            </a:endParaRPr>
          </a:p>
        </p:txBody>
      </p:sp>
      <p:sp>
        <p:nvSpPr>
          <p:cNvPr id="6" name="object 8">
            <a:extLst>
              <a:ext uri="{FF2B5EF4-FFF2-40B4-BE49-F238E27FC236}">
                <a16:creationId xmlns:a16="http://schemas.microsoft.com/office/drawing/2014/main" id="{F0458B14-9F40-BB28-8B27-45F42512C69D}"/>
              </a:ext>
            </a:extLst>
          </p:cNvPr>
          <p:cNvSpPr/>
          <p:nvPr userDrawn="1"/>
        </p:nvSpPr>
        <p:spPr>
          <a:xfrm>
            <a:off x="11825120" y="6549390"/>
            <a:ext cx="0" cy="190500"/>
          </a:xfrm>
          <a:custGeom>
            <a:avLst/>
            <a:gdLst/>
            <a:ahLst/>
            <a:cxnLst/>
            <a:rect l="l" t="t" r="r" b="b"/>
            <a:pathLst>
              <a:path h="190500">
                <a:moveTo>
                  <a:pt x="0" y="190501"/>
                </a:moveTo>
                <a:lnTo>
                  <a:pt x="1" y="0"/>
                </a:lnTo>
              </a:path>
            </a:pathLst>
          </a:custGeom>
          <a:ln w="12700">
            <a:solidFill>
              <a:srgbClr val="FFFFFF"/>
            </a:solidFill>
          </a:ln>
        </p:spPr>
        <p:txBody>
          <a:bodyPr wrap="square" lIns="0" tIns="0" rIns="0" bIns="0" rtlCol="0"/>
          <a:lstStyle/>
          <a:p>
            <a:pPr lvl="0"/>
            <a:endParaRPr>
              <a:solidFill>
                <a:schemeClr val="bg1"/>
              </a:solidFill>
            </a:endParaRPr>
          </a:p>
        </p:txBody>
      </p:sp>
      <p:sp>
        <p:nvSpPr>
          <p:cNvPr id="8" name="Slide Number Placeholder 5">
            <a:extLst>
              <a:ext uri="{FF2B5EF4-FFF2-40B4-BE49-F238E27FC236}">
                <a16:creationId xmlns:a16="http://schemas.microsoft.com/office/drawing/2014/main" id="{4456F346-CA2C-493E-A81F-033EBCA20A50}"/>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b="0" i="0" smtClean="0">
                <a:latin typeface="Graphik-Light" panose="020B0403030202060203" pitchFamily="34" charset="77"/>
              </a:rPr>
              <a:pPr lvl="0"/>
              <a:t>‹#›</a:t>
            </a:fld>
            <a:endParaRPr lang="en-US" b="0" i="0">
              <a:latin typeface="Graphik-Light" panose="020B0403030202060203" pitchFamily="34" charset="77"/>
            </a:endParaRPr>
          </a:p>
        </p:txBody>
      </p:sp>
      <p:sp>
        <p:nvSpPr>
          <p:cNvPr id="3" name="Footer Placeholder 4">
            <a:extLst>
              <a:ext uri="{FF2B5EF4-FFF2-40B4-BE49-F238E27FC236}">
                <a16:creationId xmlns:a16="http://schemas.microsoft.com/office/drawing/2014/main" id="{FBB37BDC-F0AC-005B-7D91-6A5E7F6EC8B7}"/>
              </a:ext>
            </a:extLst>
          </p:cNvPr>
          <p:cNvSpPr txBox="1">
            <a:spLocks/>
          </p:cNvSpPr>
          <p:nvPr userDrawn="1"/>
        </p:nvSpPr>
        <p:spPr>
          <a:xfrm>
            <a:off x="7900426" y="6549612"/>
            <a:ext cx="2616464" cy="190056"/>
          </a:xfrm>
          <a:prstGeom prst="rect">
            <a:avLst/>
          </a:prstGeom>
        </p:spPr>
        <p:txBody>
          <a:bodyPr vert="horz" lIns="0" tIns="0" rIns="0" bIns="0" rtlCol="0" anchor="ctr" anchorCtr="0"/>
          <a:lstStyle>
            <a:defPPr>
              <a:defRPr lang="en-US"/>
            </a:defPPr>
            <a:lvl1pPr marL="0" algn="l" defTabSz="914400" rtl="0" eaLnBrk="1" latinLnBrk="0" hangingPunct="1">
              <a:defRPr sz="10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solidFill>
                  <a:schemeClr val="bg2">
                    <a:lumMod val="10000"/>
                  </a:schemeClr>
                </a:solidFill>
                <a:latin typeface="+mj-lt"/>
              </a:rPr>
              <a:t>Copyright © 2025 Accenture. All rights reserved.</a:t>
            </a:r>
          </a:p>
        </p:txBody>
      </p:sp>
      <p:pic>
        <p:nvPicPr>
          <p:cNvPr id="2" name="Picture 1">
            <a:extLst>
              <a:ext uri="{FF2B5EF4-FFF2-40B4-BE49-F238E27FC236}">
                <a16:creationId xmlns:a16="http://schemas.microsoft.com/office/drawing/2014/main" id="{5C98F949-158B-D692-F01F-48DD1557B9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r="83783"/>
          <a:stretch/>
        </p:blipFill>
        <p:spPr>
          <a:xfrm>
            <a:off x="11562238" y="6557772"/>
            <a:ext cx="174894" cy="173736"/>
          </a:xfrm>
          <a:prstGeom prst="rect">
            <a:avLst/>
          </a:prstGeom>
        </p:spPr>
      </p:pic>
      <p:grpSp>
        <p:nvGrpSpPr>
          <p:cNvPr id="11" name="Graphic 25">
            <a:extLst>
              <a:ext uri="{FF2B5EF4-FFF2-40B4-BE49-F238E27FC236}">
                <a16:creationId xmlns:a16="http://schemas.microsoft.com/office/drawing/2014/main" id="{1E9E1EA2-A8A7-EE7A-6587-91F51437BB84}"/>
              </a:ext>
            </a:extLst>
          </p:cNvPr>
          <p:cNvGrpSpPr/>
          <p:nvPr userDrawn="1"/>
        </p:nvGrpSpPr>
        <p:grpSpPr>
          <a:xfrm>
            <a:off x="10742508" y="6551838"/>
            <a:ext cx="717883" cy="187830"/>
            <a:chOff x="836781" y="794778"/>
            <a:chExt cx="1043539" cy="273045"/>
          </a:xfrm>
          <a:solidFill>
            <a:schemeClr val="bg1"/>
          </a:solidFill>
        </p:grpSpPr>
        <p:sp>
          <p:nvSpPr>
            <p:cNvPr id="12" name="Freeform 11">
              <a:extLst>
                <a:ext uri="{FF2B5EF4-FFF2-40B4-BE49-F238E27FC236}">
                  <a16:creationId xmlns:a16="http://schemas.microsoft.com/office/drawing/2014/main" id="{C599CBCB-00CA-4B89-206E-0C348B8155AF}"/>
                </a:ext>
              </a:extLst>
            </p:cNvPr>
            <p:cNvSpPr/>
            <p:nvPr/>
          </p:nvSpPr>
          <p:spPr>
            <a:xfrm>
              <a:off x="1444128" y="794778"/>
              <a:ext cx="102821" cy="107948"/>
            </a:xfrm>
            <a:custGeom>
              <a:avLst/>
              <a:gdLst>
                <a:gd name="connsiteX0" fmla="*/ 0 w 102821"/>
                <a:gd name="connsiteY0" fmla="*/ 76199 h 107948"/>
                <a:gd name="connsiteX1" fmla="*/ 60032 w 102821"/>
                <a:gd name="connsiteY1" fmla="*/ 53974 h 107948"/>
                <a:gd name="connsiteX2" fmla="*/ 0 w 102821"/>
                <a:gd name="connsiteY2" fmla="*/ 31114 h 107948"/>
                <a:gd name="connsiteX3" fmla="*/ 0 w 102821"/>
                <a:gd name="connsiteY3" fmla="*/ 0 h 107948"/>
                <a:gd name="connsiteX4" fmla="*/ 102821 w 102821"/>
                <a:gd name="connsiteY4" fmla="*/ 41274 h 107948"/>
                <a:gd name="connsiteX5" fmla="*/ 102821 w 102821"/>
                <a:gd name="connsiteY5" fmla="*/ 66674 h 107948"/>
                <a:gd name="connsiteX6" fmla="*/ 0 w 102821"/>
                <a:gd name="connsiteY6" fmla="*/ 107948 h 10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21" h="107948">
                  <a:moveTo>
                    <a:pt x="0" y="76199"/>
                  </a:moveTo>
                  <a:lnTo>
                    <a:pt x="60032" y="53974"/>
                  </a:lnTo>
                  <a:lnTo>
                    <a:pt x="0" y="31114"/>
                  </a:lnTo>
                  <a:lnTo>
                    <a:pt x="0" y="0"/>
                  </a:lnTo>
                  <a:lnTo>
                    <a:pt x="102821" y="41274"/>
                  </a:lnTo>
                  <a:lnTo>
                    <a:pt x="102821" y="66674"/>
                  </a:lnTo>
                  <a:lnTo>
                    <a:pt x="0" y="107948"/>
                  </a:lnTo>
                  <a:close/>
                </a:path>
              </a:pathLst>
            </a:custGeom>
            <a:grpFill/>
            <a:ln w="6369" cap="flat">
              <a:noFill/>
              <a:prstDash val="solid"/>
              <a:miter/>
            </a:ln>
          </p:spPr>
          <p:txBody>
            <a:bodyPr rtlCol="0" anchor="ctr"/>
            <a:lstStyle/>
            <a:p>
              <a:endParaRPr lang="en-US" sz="2053"/>
            </a:p>
          </p:txBody>
        </p:sp>
        <p:sp>
          <p:nvSpPr>
            <p:cNvPr id="13" name="Freeform 12">
              <a:extLst>
                <a:ext uri="{FF2B5EF4-FFF2-40B4-BE49-F238E27FC236}">
                  <a16:creationId xmlns:a16="http://schemas.microsoft.com/office/drawing/2014/main" id="{EE8D40F2-ED17-F4BA-5742-04A1AA3199D3}"/>
                </a:ext>
              </a:extLst>
            </p:cNvPr>
            <p:cNvSpPr/>
            <p:nvPr/>
          </p:nvSpPr>
          <p:spPr>
            <a:xfrm>
              <a:off x="836781" y="909710"/>
              <a:ext cx="1043539" cy="158112"/>
            </a:xfrm>
            <a:custGeom>
              <a:avLst/>
              <a:gdLst>
                <a:gd name="connsiteX0" fmla="*/ 39596 w 1043539"/>
                <a:gd name="connsiteY0" fmla="*/ 158112 h 158112"/>
                <a:gd name="connsiteX1" fmla="*/ 0 w 1043539"/>
                <a:gd name="connsiteY1" fmla="*/ 123188 h 158112"/>
                <a:gd name="connsiteX2" fmla="*/ 0 w 1043539"/>
                <a:gd name="connsiteY2" fmla="*/ 121918 h 158112"/>
                <a:gd name="connsiteX3" fmla="*/ 56839 w 1043539"/>
                <a:gd name="connsiteY3" fmla="*/ 82548 h 158112"/>
                <a:gd name="connsiteX4" fmla="*/ 71528 w 1043539"/>
                <a:gd name="connsiteY4" fmla="*/ 82548 h 158112"/>
                <a:gd name="connsiteX5" fmla="*/ 71528 w 1043539"/>
                <a:gd name="connsiteY5" fmla="*/ 76834 h 158112"/>
                <a:gd name="connsiteX6" fmla="*/ 53646 w 1043539"/>
                <a:gd name="connsiteY6" fmla="*/ 57784 h 158112"/>
                <a:gd name="connsiteX7" fmla="*/ 35764 w 1043539"/>
                <a:gd name="connsiteY7" fmla="*/ 73024 h 158112"/>
                <a:gd name="connsiteX8" fmla="*/ 3832 w 1043539"/>
                <a:gd name="connsiteY8" fmla="*/ 73024 h 158112"/>
                <a:gd name="connsiteX9" fmla="*/ 55562 w 1043539"/>
                <a:gd name="connsiteY9" fmla="*/ 33654 h 158112"/>
                <a:gd name="connsiteX10" fmla="*/ 105376 w 1043539"/>
                <a:gd name="connsiteY10" fmla="*/ 75564 h 158112"/>
                <a:gd name="connsiteX11" fmla="*/ 105376 w 1043539"/>
                <a:gd name="connsiteY11" fmla="*/ 155572 h 158112"/>
                <a:gd name="connsiteX12" fmla="*/ 72805 w 1043539"/>
                <a:gd name="connsiteY12" fmla="*/ 155572 h 158112"/>
                <a:gd name="connsiteX13" fmla="*/ 72805 w 1043539"/>
                <a:gd name="connsiteY13" fmla="*/ 141602 h 158112"/>
                <a:gd name="connsiteX14" fmla="*/ 39596 w 1043539"/>
                <a:gd name="connsiteY14" fmla="*/ 158112 h 158112"/>
                <a:gd name="connsiteX15" fmla="*/ 71528 w 1043539"/>
                <a:gd name="connsiteY15" fmla="*/ 116203 h 158112"/>
                <a:gd name="connsiteX16" fmla="*/ 71528 w 1043539"/>
                <a:gd name="connsiteY16" fmla="*/ 104773 h 158112"/>
                <a:gd name="connsiteX17" fmla="*/ 58116 w 1043539"/>
                <a:gd name="connsiteY17" fmla="*/ 104773 h 158112"/>
                <a:gd name="connsiteX18" fmla="*/ 33209 w 1043539"/>
                <a:gd name="connsiteY18" fmla="*/ 120013 h 158112"/>
                <a:gd name="connsiteX19" fmla="*/ 33209 w 1043539"/>
                <a:gd name="connsiteY19" fmla="*/ 121283 h 158112"/>
                <a:gd name="connsiteX20" fmla="*/ 49814 w 1043539"/>
                <a:gd name="connsiteY20" fmla="*/ 135253 h 158112"/>
                <a:gd name="connsiteX21" fmla="*/ 71528 w 1043539"/>
                <a:gd name="connsiteY21" fmla="*/ 116203 h 158112"/>
                <a:gd name="connsiteX22" fmla="*/ 181374 w 1043539"/>
                <a:gd name="connsiteY22" fmla="*/ 158112 h 158112"/>
                <a:gd name="connsiteX23" fmla="*/ 123896 w 1043539"/>
                <a:gd name="connsiteY23" fmla="*/ 97153 h 158112"/>
                <a:gd name="connsiteX24" fmla="*/ 123896 w 1043539"/>
                <a:gd name="connsiteY24" fmla="*/ 95248 h 158112"/>
                <a:gd name="connsiteX25" fmla="*/ 181374 w 1043539"/>
                <a:gd name="connsiteY25" fmla="*/ 33019 h 158112"/>
                <a:gd name="connsiteX26" fmla="*/ 233743 w 1043539"/>
                <a:gd name="connsiteY26" fmla="*/ 78104 h 158112"/>
                <a:gd name="connsiteX27" fmla="*/ 201811 w 1043539"/>
                <a:gd name="connsiteY27" fmla="*/ 78104 h 158112"/>
                <a:gd name="connsiteX28" fmla="*/ 182013 w 1043539"/>
                <a:gd name="connsiteY28" fmla="*/ 59054 h 158112"/>
                <a:gd name="connsiteX29" fmla="*/ 157744 w 1043539"/>
                <a:gd name="connsiteY29" fmla="*/ 93978 h 158112"/>
                <a:gd name="connsiteX30" fmla="*/ 157744 w 1043539"/>
                <a:gd name="connsiteY30" fmla="*/ 97788 h 158112"/>
                <a:gd name="connsiteX31" fmla="*/ 182013 w 1043539"/>
                <a:gd name="connsiteY31" fmla="*/ 132713 h 158112"/>
                <a:gd name="connsiteX32" fmla="*/ 203727 w 1043539"/>
                <a:gd name="connsiteY32" fmla="*/ 111123 h 158112"/>
                <a:gd name="connsiteX33" fmla="*/ 234381 w 1043539"/>
                <a:gd name="connsiteY33" fmla="*/ 111123 h 158112"/>
                <a:gd name="connsiteX34" fmla="*/ 181374 w 1043539"/>
                <a:gd name="connsiteY34" fmla="*/ 158112 h 158112"/>
                <a:gd name="connsiteX35" fmla="*/ 306548 w 1043539"/>
                <a:gd name="connsiteY35" fmla="*/ 158112 h 158112"/>
                <a:gd name="connsiteX36" fmla="*/ 249070 w 1043539"/>
                <a:gd name="connsiteY36" fmla="*/ 97153 h 158112"/>
                <a:gd name="connsiteX37" fmla="*/ 249070 w 1043539"/>
                <a:gd name="connsiteY37" fmla="*/ 95248 h 158112"/>
                <a:gd name="connsiteX38" fmla="*/ 306548 w 1043539"/>
                <a:gd name="connsiteY38" fmla="*/ 33019 h 158112"/>
                <a:gd name="connsiteX39" fmla="*/ 358916 w 1043539"/>
                <a:gd name="connsiteY39" fmla="*/ 78104 h 158112"/>
                <a:gd name="connsiteX40" fmla="*/ 326984 w 1043539"/>
                <a:gd name="connsiteY40" fmla="*/ 78104 h 158112"/>
                <a:gd name="connsiteX41" fmla="*/ 307186 w 1043539"/>
                <a:gd name="connsiteY41" fmla="*/ 59054 h 158112"/>
                <a:gd name="connsiteX42" fmla="*/ 282918 w 1043539"/>
                <a:gd name="connsiteY42" fmla="*/ 93978 h 158112"/>
                <a:gd name="connsiteX43" fmla="*/ 282918 w 1043539"/>
                <a:gd name="connsiteY43" fmla="*/ 97788 h 158112"/>
                <a:gd name="connsiteX44" fmla="*/ 307186 w 1043539"/>
                <a:gd name="connsiteY44" fmla="*/ 132713 h 158112"/>
                <a:gd name="connsiteX45" fmla="*/ 328900 w 1043539"/>
                <a:gd name="connsiteY45" fmla="*/ 111123 h 158112"/>
                <a:gd name="connsiteX46" fmla="*/ 359555 w 1043539"/>
                <a:gd name="connsiteY46" fmla="*/ 111123 h 158112"/>
                <a:gd name="connsiteX47" fmla="*/ 306548 w 1043539"/>
                <a:gd name="connsiteY47" fmla="*/ 158112 h 158112"/>
                <a:gd name="connsiteX48" fmla="*/ 432360 w 1043539"/>
                <a:gd name="connsiteY48" fmla="*/ 158112 h 158112"/>
                <a:gd name="connsiteX49" fmla="*/ 374244 w 1043539"/>
                <a:gd name="connsiteY49" fmla="*/ 97788 h 158112"/>
                <a:gd name="connsiteX50" fmla="*/ 374244 w 1043539"/>
                <a:gd name="connsiteY50" fmla="*/ 95248 h 158112"/>
                <a:gd name="connsiteX51" fmla="*/ 431721 w 1043539"/>
                <a:gd name="connsiteY51" fmla="*/ 33019 h 158112"/>
                <a:gd name="connsiteX52" fmla="*/ 486645 w 1043539"/>
                <a:gd name="connsiteY52" fmla="*/ 89533 h 158112"/>
                <a:gd name="connsiteX53" fmla="*/ 486645 w 1043539"/>
                <a:gd name="connsiteY53" fmla="*/ 104138 h 158112"/>
                <a:gd name="connsiteX54" fmla="*/ 408092 w 1043539"/>
                <a:gd name="connsiteY54" fmla="*/ 104138 h 158112"/>
                <a:gd name="connsiteX55" fmla="*/ 432999 w 1043539"/>
                <a:gd name="connsiteY55" fmla="*/ 133983 h 158112"/>
                <a:gd name="connsiteX56" fmla="*/ 455351 w 1043539"/>
                <a:gd name="connsiteY56" fmla="*/ 118743 h 158112"/>
                <a:gd name="connsiteX57" fmla="*/ 486645 w 1043539"/>
                <a:gd name="connsiteY57" fmla="*/ 118743 h 158112"/>
                <a:gd name="connsiteX58" fmla="*/ 432360 w 1043539"/>
                <a:gd name="connsiteY58" fmla="*/ 158112 h 158112"/>
                <a:gd name="connsiteX59" fmla="*/ 408730 w 1043539"/>
                <a:gd name="connsiteY59" fmla="*/ 81914 h 158112"/>
                <a:gd name="connsiteX60" fmla="*/ 453435 w 1043539"/>
                <a:gd name="connsiteY60" fmla="*/ 81914 h 158112"/>
                <a:gd name="connsiteX61" fmla="*/ 431083 w 1043539"/>
                <a:gd name="connsiteY61" fmla="*/ 56514 h 158112"/>
                <a:gd name="connsiteX62" fmla="*/ 408730 w 1043539"/>
                <a:gd name="connsiteY62" fmla="*/ 81914 h 158112"/>
                <a:gd name="connsiteX63" fmla="*/ 507081 w 1043539"/>
                <a:gd name="connsiteY63" fmla="*/ 36194 h 158112"/>
                <a:gd name="connsiteX64" fmla="*/ 540929 w 1043539"/>
                <a:gd name="connsiteY64" fmla="*/ 36194 h 158112"/>
                <a:gd name="connsiteX65" fmla="*/ 540929 w 1043539"/>
                <a:gd name="connsiteY65" fmla="*/ 53974 h 158112"/>
                <a:gd name="connsiteX66" fmla="*/ 577332 w 1043539"/>
                <a:gd name="connsiteY66" fmla="*/ 33654 h 158112"/>
                <a:gd name="connsiteX67" fmla="*/ 613734 w 1043539"/>
                <a:gd name="connsiteY67" fmla="*/ 75564 h 158112"/>
                <a:gd name="connsiteX68" fmla="*/ 613734 w 1043539"/>
                <a:gd name="connsiteY68" fmla="*/ 155572 h 158112"/>
                <a:gd name="connsiteX69" fmla="*/ 579886 w 1043539"/>
                <a:gd name="connsiteY69" fmla="*/ 155572 h 158112"/>
                <a:gd name="connsiteX70" fmla="*/ 579886 w 1043539"/>
                <a:gd name="connsiteY70" fmla="*/ 80644 h 158112"/>
                <a:gd name="connsiteX71" fmla="*/ 562004 w 1043539"/>
                <a:gd name="connsiteY71" fmla="*/ 60324 h 158112"/>
                <a:gd name="connsiteX72" fmla="*/ 540929 w 1043539"/>
                <a:gd name="connsiteY72" fmla="*/ 82548 h 158112"/>
                <a:gd name="connsiteX73" fmla="*/ 540929 w 1043539"/>
                <a:gd name="connsiteY73" fmla="*/ 155572 h 158112"/>
                <a:gd name="connsiteX74" fmla="*/ 507081 w 1043539"/>
                <a:gd name="connsiteY74" fmla="*/ 155572 h 158112"/>
                <a:gd name="connsiteX75" fmla="*/ 507081 w 1043539"/>
                <a:gd name="connsiteY75" fmla="*/ 36194 h 158112"/>
                <a:gd name="connsiteX76" fmla="*/ 675682 w 1043539"/>
                <a:gd name="connsiteY76" fmla="*/ 0 h 158112"/>
                <a:gd name="connsiteX77" fmla="*/ 675682 w 1043539"/>
                <a:gd name="connsiteY77" fmla="*/ 36194 h 158112"/>
                <a:gd name="connsiteX78" fmla="*/ 698673 w 1043539"/>
                <a:gd name="connsiteY78" fmla="*/ 36194 h 158112"/>
                <a:gd name="connsiteX79" fmla="*/ 698673 w 1043539"/>
                <a:gd name="connsiteY79" fmla="*/ 60959 h 158112"/>
                <a:gd name="connsiteX80" fmla="*/ 675682 w 1043539"/>
                <a:gd name="connsiteY80" fmla="*/ 60959 h 158112"/>
                <a:gd name="connsiteX81" fmla="*/ 675682 w 1043539"/>
                <a:gd name="connsiteY81" fmla="*/ 117473 h 158112"/>
                <a:gd name="connsiteX82" fmla="*/ 687816 w 1043539"/>
                <a:gd name="connsiteY82" fmla="*/ 130808 h 158112"/>
                <a:gd name="connsiteX83" fmla="*/ 699312 w 1043539"/>
                <a:gd name="connsiteY83" fmla="*/ 128903 h 158112"/>
                <a:gd name="connsiteX84" fmla="*/ 699312 w 1043539"/>
                <a:gd name="connsiteY84" fmla="*/ 154937 h 158112"/>
                <a:gd name="connsiteX85" fmla="*/ 680153 w 1043539"/>
                <a:gd name="connsiteY85" fmla="*/ 157477 h 158112"/>
                <a:gd name="connsiteX86" fmla="*/ 641834 w 1043539"/>
                <a:gd name="connsiteY86" fmla="*/ 121283 h 158112"/>
                <a:gd name="connsiteX87" fmla="*/ 641834 w 1043539"/>
                <a:gd name="connsiteY87" fmla="*/ 60959 h 158112"/>
                <a:gd name="connsiteX88" fmla="*/ 627784 w 1043539"/>
                <a:gd name="connsiteY88" fmla="*/ 60959 h 158112"/>
                <a:gd name="connsiteX89" fmla="*/ 627784 w 1043539"/>
                <a:gd name="connsiteY89" fmla="*/ 36194 h 158112"/>
                <a:gd name="connsiteX90" fmla="*/ 641834 w 1043539"/>
                <a:gd name="connsiteY90" fmla="*/ 36194 h 158112"/>
                <a:gd name="connsiteX91" fmla="*/ 641834 w 1043539"/>
                <a:gd name="connsiteY91" fmla="*/ 13970 h 158112"/>
                <a:gd name="connsiteX92" fmla="*/ 675682 w 1043539"/>
                <a:gd name="connsiteY92" fmla="*/ 0 h 158112"/>
                <a:gd name="connsiteX93" fmla="*/ 825124 w 1043539"/>
                <a:gd name="connsiteY93" fmla="*/ 155572 h 158112"/>
                <a:gd name="connsiteX94" fmla="*/ 791915 w 1043539"/>
                <a:gd name="connsiteY94" fmla="*/ 155572 h 158112"/>
                <a:gd name="connsiteX95" fmla="*/ 791915 w 1043539"/>
                <a:gd name="connsiteY95" fmla="*/ 137792 h 158112"/>
                <a:gd name="connsiteX96" fmla="*/ 756790 w 1043539"/>
                <a:gd name="connsiteY96" fmla="*/ 158112 h 158112"/>
                <a:gd name="connsiteX97" fmla="*/ 719110 w 1043539"/>
                <a:gd name="connsiteY97" fmla="*/ 116838 h 158112"/>
                <a:gd name="connsiteX98" fmla="*/ 719110 w 1043539"/>
                <a:gd name="connsiteY98" fmla="*/ 36194 h 158112"/>
                <a:gd name="connsiteX99" fmla="*/ 752958 w 1043539"/>
                <a:gd name="connsiteY99" fmla="*/ 36194 h 158112"/>
                <a:gd name="connsiteX100" fmla="*/ 752958 w 1043539"/>
                <a:gd name="connsiteY100" fmla="*/ 112393 h 158112"/>
                <a:gd name="connsiteX101" fmla="*/ 770201 w 1043539"/>
                <a:gd name="connsiteY101" fmla="*/ 132713 h 158112"/>
                <a:gd name="connsiteX102" fmla="*/ 791276 w 1043539"/>
                <a:gd name="connsiteY102" fmla="*/ 110488 h 158112"/>
                <a:gd name="connsiteX103" fmla="*/ 791276 w 1043539"/>
                <a:gd name="connsiteY103" fmla="*/ 36194 h 158112"/>
                <a:gd name="connsiteX104" fmla="*/ 825124 w 1043539"/>
                <a:gd name="connsiteY104" fmla="*/ 36194 h 158112"/>
                <a:gd name="connsiteX105" fmla="*/ 825124 w 1043539"/>
                <a:gd name="connsiteY105" fmla="*/ 155572 h 158112"/>
                <a:gd name="connsiteX106" fmla="*/ 850031 w 1043539"/>
                <a:gd name="connsiteY106" fmla="*/ 36194 h 158112"/>
                <a:gd name="connsiteX107" fmla="*/ 883879 w 1043539"/>
                <a:gd name="connsiteY107" fmla="*/ 36194 h 158112"/>
                <a:gd name="connsiteX108" fmla="*/ 883879 w 1043539"/>
                <a:gd name="connsiteY108" fmla="*/ 58419 h 158112"/>
                <a:gd name="connsiteX109" fmla="*/ 920282 w 1043539"/>
                <a:gd name="connsiteY109" fmla="*/ 34924 h 158112"/>
                <a:gd name="connsiteX110" fmla="*/ 920282 w 1043539"/>
                <a:gd name="connsiteY110" fmla="*/ 67944 h 158112"/>
                <a:gd name="connsiteX111" fmla="*/ 883879 w 1043539"/>
                <a:gd name="connsiteY111" fmla="*/ 94613 h 158112"/>
                <a:gd name="connsiteX112" fmla="*/ 883879 w 1043539"/>
                <a:gd name="connsiteY112" fmla="*/ 156207 h 158112"/>
                <a:gd name="connsiteX113" fmla="*/ 850031 w 1043539"/>
                <a:gd name="connsiteY113" fmla="*/ 156207 h 158112"/>
                <a:gd name="connsiteX114" fmla="*/ 850031 w 1043539"/>
                <a:gd name="connsiteY114" fmla="*/ 36194 h 158112"/>
                <a:gd name="connsiteX115" fmla="*/ 988616 w 1043539"/>
                <a:gd name="connsiteY115" fmla="*/ 158112 h 158112"/>
                <a:gd name="connsiteX116" fmla="*/ 930500 w 1043539"/>
                <a:gd name="connsiteY116" fmla="*/ 97788 h 158112"/>
                <a:gd name="connsiteX117" fmla="*/ 930500 w 1043539"/>
                <a:gd name="connsiteY117" fmla="*/ 95248 h 158112"/>
                <a:gd name="connsiteX118" fmla="*/ 987978 w 1043539"/>
                <a:gd name="connsiteY118" fmla="*/ 33019 h 158112"/>
                <a:gd name="connsiteX119" fmla="*/ 1042901 w 1043539"/>
                <a:gd name="connsiteY119" fmla="*/ 89533 h 158112"/>
                <a:gd name="connsiteX120" fmla="*/ 1042901 w 1043539"/>
                <a:gd name="connsiteY120" fmla="*/ 104138 h 158112"/>
                <a:gd name="connsiteX121" fmla="*/ 964987 w 1043539"/>
                <a:gd name="connsiteY121" fmla="*/ 104138 h 158112"/>
                <a:gd name="connsiteX122" fmla="*/ 989894 w 1043539"/>
                <a:gd name="connsiteY122" fmla="*/ 133983 h 158112"/>
                <a:gd name="connsiteX123" fmla="*/ 1012246 w 1043539"/>
                <a:gd name="connsiteY123" fmla="*/ 118743 h 158112"/>
                <a:gd name="connsiteX124" fmla="*/ 1043540 w 1043539"/>
                <a:gd name="connsiteY124" fmla="*/ 118743 h 158112"/>
                <a:gd name="connsiteX125" fmla="*/ 988616 w 1043539"/>
                <a:gd name="connsiteY125" fmla="*/ 158112 h 158112"/>
                <a:gd name="connsiteX126" fmla="*/ 964348 w 1043539"/>
                <a:gd name="connsiteY126" fmla="*/ 81914 h 158112"/>
                <a:gd name="connsiteX127" fmla="*/ 1009692 w 1043539"/>
                <a:gd name="connsiteY127" fmla="*/ 81914 h 158112"/>
                <a:gd name="connsiteX128" fmla="*/ 987339 w 1043539"/>
                <a:gd name="connsiteY128" fmla="*/ 56514 h 158112"/>
                <a:gd name="connsiteX129" fmla="*/ 964348 w 1043539"/>
                <a:gd name="connsiteY129" fmla="*/ 81914 h 15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43539" h="158112">
                  <a:moveTo>
                    <a:pt x="39596" y="158112"/>
                  </a:moveTo>
                  <a:cubicBezTo>
                    <a:pt x="17882" y="158112"/>
                    <a:pt x="0" y="147317"/>
                    <a:pt x="0" y="123188"/>
                  </a:cubicBezTo>
                  <a:lnTo>
                    <a:pt x="0" y="121918"/>
                  </a:lnTo>
                  <a:cubicBezTo>
                    <a:pt x="0" y="92708"/>
                    <a:pt x="25546" y="82548"/>
                    <a:pt x="56839" y="82548"/>
                  </a:cubicBezTo>
                  <a:lnTo>
                    <a:pt x="71528" y="82548"/>
                  </a:lnTo>
                  <a:lnTo>
                    <a:pt x="71528" y="76834"/>
                  </a:lnTo>
                  <a:cubicBezTo>
                    <a:pt x="71528" y="64769"/>
                    <a:pt x="66419" y="57784"/>
                    <a:pt x="53646" y="57784"/>
                  </a:cubicBezTo>
                  <a:cubicBezTo>
                    <a:pt x="42150" y="57784"/>
                    <a:pt x="36403" y="64134"/>
                    <a:pt x="35764" y="73024"/>
                  </a:cubicBezTo>
                  <a:lnTo>
                    <a:pt x="3832" y="73024"/>
                  </a:lnTo>
                  <a:cubicBezTo>
                    <a:pt x="6386" y="46354"/>
                    <a:pt x="27462" y="33654"/>
                    <a:pt x="55562" y="33654"/>
                  </a:cubicBezTo>
                  <a:cubicBezTo>
                    <a:pt x="84301" y="33654"/>
                    <a:pt x="105376" y="45719"/>
                    <a:pt x="105376" y="75564"/>
                  </a:cubicBezTo>
                  <a:lnTo>
                    <a:pt x="105376" y="155572"/>
                  </a:lnTo>
                  <a:lnTo>
                    <a:pt x="72805" y="155572"/>
                  </a:lnTo>
                  <a:lnTo>
                    <a:pt x="72805" y="141602"/>
                  </a:lnTo>
                  <a:cubicBezTo>
                    <a:pt x="66419" y="150492"/>
                    <a:pt x="55562" y="158112"/>
                    <a:pt x="39596" y="158112"/>
                  </a:cubicBezTo>
                  <a:close/>
                  <a:moveTo>
                    <a:pt x="71528" y="116203"/>
                  </a:moveTo>
                  <a:lnTo>
                    <a:pt x="71528" y="104773"/>
                  </a:lnTo>
                  <a:lnTo>
                    <a:pt x="58116" y="104773"/>
                  </a:lnTo>
                  <a:cubicBezTo>
                    <a:pt x="41512" y="104773"/>
                    <a:pt x="33209" y="109218"/>
                    <a:pt x="33209" y="120013"/>
                  </a:cubicBezTo>
                  <a:lnTo>
                    <a:pt x="33209" y="121283"/>
                  </a:lnTo>
                  <a:cubicBezTo>
                    <a:pt x="33209" y="129538"/>
                    <a:pt x="38318" y="135253"/>
                    <a:pt x="49814" y="135253"/>
                  </a:cubicBezTo>
                  <a:cubicBezTo>
                    <a:pt x="61310" y="134618"/>
                    <a:pt x="71528" y="128268"/>
                    <a:pt x="71528" y="116203"/>
                  </a:cubicBezTo>
                  <a:close/>
                  <a:moveTo>
                    <a:pt x="181374" y="158112"/>
                  </a:moveTo>
                  <a:cubicBezTo>
                    <a:pt x="148165" y="158112"/>
                    <a:pt x="123896" y="137792"/>
                    <a:pt x="123896" y="97153"/>
                  </a:cubicBezTo>
                  <a:lnTo>
                    <a:pt x="123896" y="95248"/>
                  </a:lnTo>
                  <a:cubicBezTo>
                    <a:pt x="123896" y="54609"/>
                    <a:pt x="149442" y="33019"/>
                    <a:pt x="181374" y="33019"/>
                  </a:cubicBezTo>
                  <a:cubicBezTo>
                    <a:pt x="208836" y="33019"/>
                    <a:pt x="231188" y="46989"/>
                    <a:pt x="233743" y="78104"/>
                  </a:cubicBezTo>
                  <a:lnTo>
                    <a:pt x="201811" y="78104"/>
                  </a:lnTo>
                  <a:cubicBezTo>
                    <a:pt x="199895" y="66674"/>
                    <a:pt x="193508" y="59054"/>
                    <a:pt x="182013" y="59054"/>
                  </a:cubicBezTo>
                  <a:cubicBezTo>
                    <a:pt x="167963" y="59054"/>
                    <a:pt x="157744" y="70484"/>
                    <a:pt x="157744" y="93978"/>
                  </a:cubicBezTo>
                  <a:lnTo>
                    <a:pt x="157744" y="97788"/>
                  </a:lnTo>
                  <a:cubicBezTo>
                    <a:pt x="157744" y="121918"/>
                    <a:pt x="166685" y="132713"/>
                    <a:pt x="182013" y="132713"/>
                  </a:cubicBezTo>
                  <a:cubicBezTo>
                    <a:pt x="193508" y="132713"/>
                    <a:pt x="201811" y="124458"/>
                    <a:pt x="203727" y="111123"/>
                  </a:cubicBezTo>
                  <a:lnTo>
                    <a:pt x="234381" y="111123"/>
                  </a:lnTo>
                  <a:cubicBezTo>
                    <a:pt x="232465" y="139062"/>
                    <a:pt x="213945" y="158112"/>
                    <a:pt x="181374" y="158112"/>
                  </a:cubicBezTo>
                  <a:close/>
                  <a:moveTo>
                    <a:pt x="306548" y="158112"/>
                  </a:moveTo>
                  <a:cubicBezTo>
                    <a:pt x="273338" y="158112"/>
                    <a:pt x="249070" y="137792"/>
                    <a:pt x="249070" y="97153"/>
                  </a:cubicBezTo>
                  <a:lnTo>
                    <a:pt x="249070" y="95248"/>
                  </a:lnTo>
                  <a:cubicBezTo>
                    <a:pt x="249070" y="54609"/>
                    <a:pt x="274616" y="33019"/>
                    <a:pt x="306548" y="33019"/>
                  </a:cubicBezTo>
                  <a:cubicBezTo>
                    <a:pt x="334009" y="33019"/>
                    <a:pt x="356362" y="46989"/>
                    <a:pt x="358916" y="78104"/>
                  </a:cubicBezTo>
                  <a:lnTo>
                    <a:pt x="326984" y="78104"/>
                  </a:lnTo>
                  <a:cubicBezTo>
                    <a:pt x="325068" y="66674"/>
                    <a:pt x="318682" y="59054"/>
                    <a:pt x="307186" y="59054"/>
                  </a:cubicBezTo>
                  <a:cubicBezTo>
                    <a:pt x="293136" y="59054"/>
                    <a:pt x="282918" y="70484"/>
                    <a:pt x="282918" y="93978"/>
                  </a:cubicBezTo>
                  <a:lnTo>
                    <a:pt x="282918" y="97788"/>
                  </a:lnTo>
                  <a:cubicBezTo>
                    <a:pt x="282918" y="121918"/>
                    <a:pt x="291859" y="132713"/>
                    <a:pt x="307186" y="132713"/>
                  </a:cubicBezTo>
                  <a:cubicBezTo>
                    <a:pt x="318682" y="132713"/>
                    <a:pt x="326984" y="124458"/>
                    <a:pt x="328900" y="111123"/>
                  </a:cubicBezTo>
                  <a:lnTo>
                    <a:pt x="359555" y="111123"/>
                  </a:lnTo>
                  <a:cubicBezTo>
                    <a:pt x="357639" y="139062"/>
                    <a:pt x="339118" y="158112"/>
                    <a:pt x="306548" y="158112"/>
                  </a:cubicBezTo>
                  <a:close/>
                  <a:moveTo>
                    <a:pt x="432360" y="158112"/>
                  </a:moveTo>
                  <a:cubicBezTo>
                    <a:pt x="397873" y="158112"/>
                    <a:pt x="374244" y="137792"/>
                    <a:pt x="374244" y="97788"/>
                  </a:cubicBezTo>
                  <a:lnTo>
                    <a:pt x="374244" y="95248"/>
                  </a:lnTo>
                  <a:cubicBezTo>
                    <a:pt x="374244" y="55244"/>
                    <a:pt x="399151" y="33019"/>
                    <a:pt x="431721" y="33019"/>
                  </a:cubicBezTo>
                  <a:cubicBezTo>
                    <a:pt x="461738" y="33019"/>
                    <a:pt x="486645" y="49529"/>
                    <a:pt x="486645" y="89533"/>
                  </a:cubicBezTo>
                  <a:lnTo>
                    <a:pt x="486645" y="104138"/>
                  </a:lnTo>
                  <a:lnTo>
                    <a:pt x="408092" y="104138"/>
                  </a:lnTo>
                  <a:cubicBezTo>
                    <a:pt x="409369" y="125728"/>
                    <a:pt x="418949" y="133983"/>
                    <a:pt x="432999" y="133983"/>
                  </a:cubicBezTo>
                  <a:cubicBezTo>
                    <a:pt x="445772" y="133983"/>
                    <a:pt x="452797" y="126998"/>
                    <a:pt x="455351" y="118743"/>
                  </a:cubicBezTo>
                  <a:lnTo>
                    <a:pt x="486645" y="118743"/>
                  </a:lnTo>
                  <a:cubicBezTo>
                    <a:pt x="482813" y="140967"/>
                    <a:pt x="463653" y="158112"/>
                    <a:pt x="432360" y="158112"/>
                  </a:cubicBezTo>
                  <a:close/>
                  <a:moveTo>
                    <a:pt x="408730" y="81914"/>
                  </a:moveTo>
                  <a:lnTo>
                    <a:pt x="453435" y="81914"/>
                  </a:lnTo>
                  <a:cubicBezTo>
                    <a:pt x="452797" y="64134"/>
                    <a:pt x="444494" y="56514"/>
                    <a:pt x="431083" y="56514"/>
                  </a:cubicBezTo>
                  <a:cubicBezTo>
                    <a:pt x="420865" y="57149"/>
                    <a:pt x="411285" y="62864"/>
                    <a:pt x="408730" y="81914"/>
                  </a:cubicBezTo>
                  <a:close/>
                  <a:moveTo>
                    <a:pt x="507081" y="36194"/>
                  </a:moveTo>
                  <a:lnTo>
                    <a:pt x="540929" y="36194"/>
                  </a:lnTo>
                  <a:lnTo>
                    <a:pt x="540929" y="53974"/>
                  </a:lnTo>
                  <a:cubicBezTo>
                    <a:pt x="546677" y="42544"/>
                    <a:pt x="558811" y="33654"/>
                    <a:pt x="577332" y="33654"/>
                  </a:cubicBezTo>
                  <a:cubicBezTo>
                    <a:pt x="599045" y="33654"/>
                    <a:pt x="613734" y="46989"/>
                    <a:pt x="613734" y="75564"/>
                  </a:cubicBezTo>
                  <a:lnTo>
                    <a:pt x="613734" y="155572"/>
                  </a:lnTo>
                  <a:lnTo>
                    <a:pt x="579886" y="155572"/>
                  </a:lnTo>
                  <a:lnTo>
                    <a:pt x="579886" y="80644"/>
                  </a:lnTo>
                  <a:cubicBezTo>
                    <a:pt x="579886" y="66674"/>
                    <a:pt x="574138" y="60324"/>
                    <a:pt x="562004" y="60324"/>
                  </a:cubicBezTo>
                  <a:cubicBezTo>
                    <a:pt x="550509" y="60324"/>
                    <a:pt x="540929" y="67309"/>
                    <a:pt x="540929" y="82548"/>
                  </a:cubicBezTo>
                  <a:lnTo>
                    <a:pt x="540929" y="155572"/>
                  </a:lnTo>
                  <a:lnTo>
                    <a:pt x="507081" y="155572"/>
                  </a:lnTo>
                  <a:lnTo>
                    <a:pt x="507081" y="36194"/>
                  </a:lnTo>
                  <a:close/>
                  <a:moveTo>
                    <a:pt x="675682" y="0"/>
                  </a:moveTo>
                  <a:lnTo>
                    <a:pt x="675682" y="36194"/>
                  </a:lnTo>
                  <a:lnTo>
                    <a:pt x="698673" y="36194"/>
                  </a:lnTo>
                  <a:lnTo>
                    <a:pt x="698673" y="60959"/>
                  </a:lnTo>
                  <a:lnTo>
                    <a:pt x="675682" y="60959"/>
                  </a:lnTo>
                  <a:lnTo>
                    <a:pt x="675682" y="117473"/>
                  </a:lnTo>
                  <a:cubicBezTo>
                    <a:pt x="675682" y="126363"/>
                    <a:pt x="679514" y="130808"/>
                    <a:pt x="687816" y="130808"/>
                  </a:cubicBezTo>
                  <a:cubicBezTo>
                    <a:pt x="692926" y="130808"/>
                    <a:pt x="696119" y="130173"/>
                    <a:pt x="699312" y="128903"/>
                  </a:cubicBezTo>
                  <a:lnTo>
                    <a:pt x="699312" y="154937"/>
                  </a:lnTo>
                  <a:cubicBezTo>
                    <a:pt x="695480" y="156207"/>
                    <a:pt x="688455" y="157477"/>
                    <a:pt x="680153" y="157477"/>
                  </a:cubicBezTo>
                  <a:cubicBezTo>
                    <a:pt x="653969" y="157477"/>
                    <a:pt x="641834" y="145412"/>
                    <a:pt x="641834" y="121283"/>
                  </a:cubicBezTo>
                  <a:lnTo>
                    <a:pt x="641834" y="60959"/>
                  </a:lnTo>
                  <a:lnTo>
                    <a:pt x="627784" y="60959"/>
                  </a:lnTo>
                  <a:lnTo>
                    <a:pt x="627784" y="36194"/>
                  </a:lnTo>
                  <a:lnTo>
                    <a:pt x="641834" y="36194"/>
                  </a:lnTo>
                  <a:lnTo>
                    <a:pt x="641834" y="13970"/>
                  </a:lnTo>
                  <a:lnTo>
                    <a:pt x="675682" y="0"/>
                  </a:lnTo>
                  <a:close/>
                  <a:moveTo>
                    <a:pt x="825124" y="155572"/>
                  </a:moveTo>
                  <a:lnTo>
                    <a:pt x="791915" y="155572"/>
                  </a:lnTo>
                  <a:lnTo>
                    <a:pt x="791915" y="137792"/>
                  </a:lnTo>
                  <a:cubicBezTo>
                    <a:pt x="786167" y="149222"/>
                    <a:pt x="774672" y="158112"/>
                    <a:pt x="756790" y="158112"/>
                  </a:cubicBezTo>
                  <a:cubicBezTo>
                    <a:pt x="735076" y="158112"/>
                    <a:pt x="719110" y="144777"/>
                    <a:pt x="719110" y="116838"/>
                  </a:cubicBezTo>
                  <a:lnTo>
                    <a:pt x="719110" y="36194"/>
                  </a:lnTo>
                  <a:lnTo>
                    <a:pt x="752958" y="36194"/>
                  </a:lnTo>
                  <a:lnTo>
                    <a:pt x="752958" y="112393"/>
                  </a:lnTo>
                  <a:cubicBezTo>
                    <a:pt x="752958" y="126363"/>
                    <a:pt x="758706" y="132713"/>
                    <a:pt x="770201" y="132713"/>
                  </a:cubicBezTo>
                  <a:cubicBezTo>
                    <a:pt x="781697" y="132713"/>
                    <a:pt x="791276" y="125093"/>
                    <a:pt x="791276" y="110488"/>
                  </a:cubicBezTo>
                  <a:lnTo>
                    <a:pt x="791276" y="36194"/>
                  </a:lnTo>
                  <a:lnTo>
                    <a:pt x="825124" y="36194"/>
                  </a:lnTo>
                  <a:lnTo>
                    <a:pt x="825124" y="155572"/>
                  </a:lnTo>
                  <a:close/>
                  <a:moveTo>
                    <a:pt x="850031" y="36194"/>
                  </a:moveTo>
                  <a:lnTo>
                    <a:pt x="883879" y="36194"/>
                  </a:lnTo>
                  <a:lnTo>
                    <a:pt x="883879" y="58419"/>
                  </a:lnTo>
                  <a:cubicBezTo>
                    <a:pt x="890904" y="42544"/>
                    <a:pt x="902400" y="34924"/>
                    <a:pt x="920282" y="34924"/>
                  </a:cubicBezTo>
                  <a:lnTo>
                    <a:pt x="920282" y="67944"/>
                  </a:lnTo>
                  <a:cubicBezTo>
                    <a:pt x="897291" y="67944"/>
                    <a:pt x="883879" y="74929"/>
                    <a:pt x="883879" y="94613"/>
                  </a:cubicBezTo>
                  <a:lnTo>
                    <a:pt x="883879" y="156207"/>
                  </a:lnTo>
                  <a:lnTo>
                    <a:pt x="850031" y="156207"/>
                  </a:lnTo>
                  <a:lnTo>
                    <a:pt x="850031" y="36194"/>
                  </a:lnTo>
                  <a:close/>
                  <a:moveTo>
                    <a:pt x="988616" y="158112"/>
                  </a:moveTo>
                  <a:cubicBezTo>
                    <a:pt x="954130" y="158112"/>
                    <a:pt x="930500" y="137792"/>
                    <a:pt x="930500" y="97788"/>
                  </a:cubicBezTo>
                  <a:lnTo>
                    <a:pt x="930500" y="95248"/>
                  </a:lnTo>
                  <a:cubicBezTo>
                    <a:pt x="930500" y="55244"/>
                    <a:pt x="955407" y="33019"/>
                    <a:pt x="987978" y="33019"/>
                  </a:cubicBezTo>
                  <a:cubicBezTo>
                    <a:pt x="1017994" y="33019"/>
                    <a:pt x="1042901" y="49529"/>
                    <a:pt x="1042901" y="89533"/>
                  </a:cubicBezTo>
                  <a:lnTo>
                    <a:pt x="1042901" y="104138"/>
                  </a:lnTo>
                  <a:lnTo>
                    <a:pt x="964987" y="104138"/>
                  </a:lnTo>
                  <a:cubicBezTo>
                    <a:pt x="966264" y="125728"/>
                    <a:pt x="975844" y="133983"/>
                    <a:pt x="989894" y="133983"/>
                  </a:cubicBezTo>
                  <a:cubicBezTo>
                    <a:pt x="1002667" y="133983"/>
                    <a:pt x="1009692" y="126998"/>
                    <a:pt x="1012246" y="118743"/>
                  </a:cubicBezTo>
                  <a:lnTo>
                    <a:pt x="1043540" y="118743"/>
                  </a:lnTo>
                  <a:cubicBezTo>
                    <a:pt x="1038431" y="140967"/>
                    <a:pt x="1019910" y="158112"/>
                    <a:pt x="988616" y="158112"/>
                  </a:cubicBezTo>
                  <a:close/>
                  <a:moveTo>
                    <a:pt x="964348" y="81914"/>
                  </a:moveTo>
                  <a:lnTo>
                    <a:pt x="1009692" y="81914"/>
                  </a:lnTo>
                  <a:cubicBezTo>
                    <a:pt x="1009053" y="64134"/>
                    <a:pt x="1000751" y="56514"/>
                    <a:pt x="987339" y="56514"/>
                  </a:cubicBezTo>
                  <a:cubicBezTo>
                    <a:pt x="977121" y="57149"/>
                    <a:pt x="967541" y="62864"/>
                    <a:pt x="964348" y="81914"/>
                  </a:cubicBezTo>
                  <a:close/>
                </a:path>
              </a:pathLst>
            </a:custGeom>
            <a:grpFill/>
            <a:ln w="6369" cap="flat">
              <a:noFill/>
              <a:prstDash val="solid"/>
              <a:miter/>
            </a:ln>
          </p:spPr>
          <p:txBody>
            <a:bodyPr rtlCol="0" anchor="ctr"/>
            <a:lstStyle/>
            <a:p>
              <a:endParaRPr lang="en-US" sz="2053"/>
            </a:p>
          </p:txBody>
        </p:sp>
      </p:grpSp>
      <p:sp>
        <p:nvSpPr>
          <p:cNvPr id="14" name="TextBox 13">
            <a:extLst>
              <a:ext uri="{FF2B5EF4-FFF2-40B4-BE49-F238E27FC236}">
                <a16:creationId xmlns:a16="http://schemas.microsoft.com/office/drawing/2014/main" id="{365AB6E1-8F31-0D7B-D204-8E765AD5CB3F}"/>
              </a:ext>
            </a:extLst>
          </p:cNvPr>
          <p:cNvSpPr txBox="1"/>
          <p:nvPr userDrawn="1"/>
        </p:nvSpPr>
        <p:spPr>
          <a:xfrm>
            <a:off x="842056" y="59581"/>
            <a:ext cx="10507888" cy="184666"/>
          </a:xfrm>
          <a:prstGeom prst="rect">
            <a:avLst/>
          </a:prstGeom>
          <a:noFill/>
        </p:spPr>
        <p:txBody>
          <a:bodyPr wrap="square" lIns="45720" tIns="45720" rIns="45720" bIns="45720" rtlCol="0">
            <a:spAutoFit/>
          </a:bodyPr>
          <a:lstStyle/>
          <a:p>
            <a:pPr marL="0" marR="0" lvl="0" indent="0" algn="ctr" defTabSz="228600" eaLnBrk="1" fontAlgn="auto" latinLnBrk="0" hangingPunct="1">
              <a:lnSpc>
                <a:spcPct val="100000"/>
              </a:lnSpc>
              <a:spcBef>
                <a:spcPts val="0"/>
              </a:spcBef>
              <a:spcAft>
                <a:spcPts val="1200"/>
              </a:spcAft>
              <a:buClrTx/>
              <a:buSzTx/>
              <a:buFontTx/>
              <a:buNone/>
              <a:tabLst/>
              <a:defRPr/>
            </a:pPr>
            <a:r>
              <a:rPr kumimoji="0" lang="en-US" sz="600" b="0" i="0" u="none" strike="noStrike" kern="0" cap="none" spc="0" normalizeH="0" baseline="0" noProof="0" dirty="0">
                <a:ln>
                  <a:noFill/>
                </a:ln>
                <a:solidFill>
                  <a:srgbClr val="000000"/>
                </a:solidFill>
                <a:effectLst/>
                <a:uLnTx/>
                <a:uFillTx/>
              </a:rPr>
              <a:t>*** This document was developed by Center for Advanced AI. Authorization is required prior to sharing any of these materials.***</a:t>
            </a:r>
          </a:p>
        </p:txBody>
      </p:sp>
    </p:spTree>
    <p:extLst>
      <p:ext uri="{BB962C8B-B14F-4D97-AF65-F5344CB8AC3E}">
        <p14:creationId xmlns:p14="http://schemas.microsoft.com/office/powerpoint/2010/main" val="2373973262"/>
      </p:ext>
    </p:extLst>
  </p:cSld>
  <p:clrMap bg1="lt1" tx1="dk1" bg2="lt2" tx2="dk2" accent1="accent1" accent2="accent2" accent3="accent3" accent4="accent4" accent5="accent5" accent6="accent6" hlink="hlink" folHlink="folHlink"/>
  <p:sldLayoutIdLst>
    <p:sldLayoutId id="2147483670" r:id="rId1"/>
    <p:sldLayoutId id="2147483706" r:id="rId2"/>
    <p:sldLayoutId id="2147483671" r:id="rId3"/>
    <p:sldLayoutId id="2147483672" r:id="rId4"/>
    <p:sldLayoutId id="2147483673" r:id="rId5"/>
  </p:sldLayoutIdLst>
  <p:hf sldNum="0" hdr="0" ftr="0" dt="0"/>
  <p:txStyles>
    <p:titleStyle>
      <a:lvl1pPr algn="l" defTabSz="457192" rtl="0" eaLnBrk="1" latinLnBrk="0" hangingPunct="1">
        <a:spcBef>
          <a:spcPct val="0"/>
        </a:spcBef>
        <a:buNone/>
        <a:defRPr sz="3200" b="1" i="0" kern="1200">
          <a:solidFill>
            <a:srgbClr val="008555"/>
          </a:solidFill>
          <a:latin typeface="Trebuchet MS"/>
          <a:ea typeface="+mj-ea"/>
          <a:cs typeface="Arial"/>
        </a:defRPr>
      </a:lvl1pPr>
    </p:titleStyle>
    <p:body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2" rtl="0" eaLnBrk="1" latinLnBrk="0" hangingPunct="1">
        <a:defRPr sz="1800" kern="1200">
          <a:solidFill>
            <a:schemeClr val="tx1"/>
          </a:solidFill>
          <a:latin typeface="+mn-lt"/>
          <a:ea typeface="+mn-ea"/>
          <a:cs typeface="+mn-cs"/>
        </a:defRPr>
      </a:lvl1pPr>
      <a:lvl2pPr marL="457192" algn="l" defTabSz="457192" rtl="0" eaLnBrk="1" latinLnBrk="0" hangingPunct="1">
        <a:defRPr sz="1800" kern="1200">
          <a:solidFill>
            <a:schemeClr val="tx1"/>
          </a:solidFill>
          <a:latin typeface="+mn-lt"/>
          <a:ea typeface="+mn-ea"/>
          <a:cs typeface="+mn-cs"/>
        </a:defRPr>
      </a:lvl2pPr>
      <a:lvl3pPr marL="914384" algn="l" defTabSz="457192" rtl="0" eaLnBrk="1" latinLnBrk="0" hangingPunct="1">
        <a:defRPr sz="1800" kern="1200">
          <a:solidFill>
            <a:schemeClr val="tx1"/>
          </a:solidFill>
          <a:latin typeface="+mn-lt"/>
          <a:ea typeface="+mn-ea"/>
          <a:cs typeface="+mn-cs"/>
        </a:defRPr>
      </a:lvl3pPr>
      <a:lvl4pPr marL="1371576" algn="l" defTabSz="457192" rtl="0" eaLnBrk="1" latinLnBrk="0" hangingPunct="1">
        <a:defRPr sz="1800" kern="1200">
          <a:solidFill>
            <a:schemeClr val="tx1"/>
          </a:solidFill>
          <a:latin typeface="+mn-lt"/>
          <a:ea typeface="+mn-ea"/>
          <a:cs typeface="+mn-cs"/>
        </a:defRPr>
      </a:lvl4pPr>
      <a:lvl5pPr marL="1828768" algn="l" defTabSz="457192" rtl="0" eaLnBrk="1" latinLnBrk="0" hangingPunct="1">
        <a:defRPr sz="1800" kern="1200">
          <a:solidFill>
            <a:schemeClr val="tx1"/>
          </a:solidFill>
          <a:latin typeface="+mn-lt"/>
          <a:ea typeface="+mn-ea"/>
          <a:cs typeface="+mn-cs"/>
        </a:defRPr>
      </a:lvl5pPr>
      <a:lvl6pPr marL="2285960" algn="l" defTabSz="457192" rtl="0" eaLnBrk="1" latinLnBrk="0" hangingPunct="1">
        <a:defRPr sz="1800" kern="1200">
          <a:solidFill>
            <a:schemeClr val="tx1"/>
          </a:solidFill>
          <a:latin typeface="+mn-lt"/>
          <a:ea typeface="+mn-ea"/>
          <a:cs typeface="+mn-cs"/>
        </a:defRPr>
      </a:lvl6pPr>
      <a:lvl7pPr marL="2743152" algn="l" defTabSz="457192" rtl="0" eaLnBrk="1" latinLnBrk="0" hangingPunct="1">
        <a:defRPr sz="1800" kern="1200">
          <a:solidFill>
            <a:schemeClr val="tx1"/>
          </a:solidFill>
          <a:latin typeface="+mn-lt"/>
          <a:ea typeface="+mn-ea"/>
          <a:cs typeface="+mn-cs"/>
        </a:defRPr>
      </a:lvl7pPr>
      <a:lvl8pPr marL="3200344" algn="l" defTabSz="457192" rtl="0" eaLnBrk="1" latinLnBrk="0" hangingPunct="1">
        <a:defRPr sz="1800" kern="1200">
          <a:solidFill>
            <a:schemeClr val="tx1"/>
          </a:solidFill>
          <a:latin typeface="+mn-lt"/>
          <a:ea typeface="+mn-ea"/>
          <a:cs typeface="+mn-cs"/>
        </a:defRPr>
      </a:lvl8pPr>
      <a:lvl9pPr marL="3657536" algn="l" defTabSz="45719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5" orient="horz" pos="210">
          <p15:clr>
            <a:srgbClr val="F26B43"/>
          </p15:clr>
        </p15:guide>
        <p15:guide id="6" orient="horz" pos="408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C391DB-98A9-EDBD-B4D7-F7A02C58EB68}"/>
              </a:ext>
            </a:extLst>
          </p:cNvPr>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0FC6EC-B8A2-2C77-CDA0-E07CED5306F6}"/>
              </a:ext>
            </a:extLst>
          </p:cNvPr>
          <p:cNvSpPr/>
          <p:nvPr userDrawn="1"/>
        </p:nvSpPr>
        <p:spPr>
          <a:xfrm>
            <a:off x="91053" y="89646"/>
            <a:ext cx="12009895" cy="6678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226DEAE9-B870-A1A9-3C1B-D2FDC9CE9591}"/>
              </a:ext>
            </a:extLst>
          </p:cNvPr>
          <p:cNvGraphicFramePr>
            <a:graphicFrameLocks noChangeAspect="1"/>
          </p:cNvGraphicFramePr>
          <p:nvPr userDrawn="1">
            <p:custDataLst>
              <p:tags r:id="rId7"/>
            </p:custDataLst>
            <p:extLst>
              <p:ext uri="{D42A27DB-BD31-4B8C-83A1-F6EECF244321}">
                <p14:modId xmlns:p14="http://schemas.microsoft.com/office/powerpoint/2010/main" val="2968999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95" imgH="394" progId="TCLayout.ActiveDocument.1">
                  <p:embed/>
                </p:oleObj>
              </mc:Choice>
              <mc:Fallback>
                <p:oleObj name="think-cell Slide" r:id="rId8" imgW="395" imgH="394" progId="TCLayout.ActiveDocument.1">
                  <p:embed/>
                  <p:pic>
                    <p:nvPicPr>
                      <p:cNvPr id="5" name="Object 4" hidden="1">
                        <a:extLst>
                          <a:ext uri="{FF2B5EF4-FFF2-40B4-BE49-F238E27FC236}">
                            <a16:creationId xmlns:a16="http://schemas.microsoft.com/office/drawing/2014/main" id="{226DEAE9-B870-A1A9-3C1B-D2FDC9CE959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3BEAA649-E3CC-424E-9822-D3493F630A1A}"/>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smtClean="0"/>
              <a:pPr lvl="0"/>
              <a:t>‹#›</a:t>
            </a:fld>
            <a:endParaRPr lang="en-US"/>
          </a:p>
        </p:txBody>
      </p:sp>
      <p:sp>
        <p:nvSpPr>
          <p:cNvPr id="4" name="object 3">
            <a:extLst>
              <a:ext uri="{FF2B5EF4-FFF2-40B4-BE49-F238E27FC236}">
                <a16:creationId xmlns:a16="http://schemas.microsoft.com/office/drawing/2014/main" id="{DD847A31-6A93-B877-C615-2F40A675B3CD}"/>
              </a:ext>
            </a:extLst>
          </p:cNvPr>
          <p:cNvSpPr/>
          <p:nvPr userDrawn="1"/>
        </p:nvSpPr>
        <p:spPr>
          <a:xfrm>
            <a:off x="10620587" y="6492240"/>
            <a:ext cx="1571414" cy="304800"/>
          </a:xfrm>
          <a:custGeom>
            <a:avLst/>
            <a:gdLst/>
            <a:ahLst/>
            <a:cxnLst/>
            <a:rect l="l" t="t" r="r" b="b"/>
            <a:pathLst>
              <a:path w="685800" h="304800">
                <a:moveTo>
                  <a:pt x="685800" y="0"/>
                </a:moveTo>
                <a:lnTo>
                  <a:pt x="0" y="0"/>
                </a:lnTo>
                <a:lnTo>
                  <a:pt x="0" y="304800"/>
                </a:lnTo>
                <a:lnTo>
                  <a:pt x="685800" y="304800"/>
                </a:lnTo>
                <a:lnTo>
                  <a:pt x="685800" y="0"/>
                </a:lnTo>
                <a:close/>
              </a:path>
            </a:pathLst>
          </a:custGeom>
          <a:solidFill>
            <a:schemeClr val="accent1"/>
          </a:solidFill>
          <a:ln>
            <a:noFill/>
          </a:ln>
        </p:spPr>
        <p:txBody>
          <a:bodyPr wrap="square" lIns="0" tIns="0" rIns="0" bIns="0" rtlCol="0"/>
          <a:lstStyle/>
          <a:p>
            <a:endParaRPr sz="1800">
              <a:solidFill>
                <a:schemeClr val="bg1"/>
              </a:solidFill>
            </a:endParaRPr>
          </a:p>
        </p:txBody>
      </p:sp>
      <p:sp>
        <p:nvSpPr>
          <p:cNvPr id="6" name="object 8">
            <a:extLst>
              <a:ext uri="{FF2B5EF4-FFF2-40B4-BE49-F238E27FC236}">
                <a16:creationId xmlns:a16="http://schemas.microsoft.com/office/drawing/2014/main" id="{F0458B14-9F40-BB28-8B27-45F42512C69D}"/>
              </a:ext>
            </a:extLst>
          </p:cNvPr>
          <p:cNvSpPr/>
          <p:nvPr userDrawn="1"/>
        </p:nvSpPr>
        <p:spPr>
          <a:xfrm>
            <a:off x="11825120" y="6549390"/>
            <a:ext cx="0" cy="190500"/>
          </a:xfrm>
          <a:custGeom>
            <a:avLst/>
            <a:gdLst/>
            <a:ahLst/>
            <a:cxnLst/>
            <a:rect l="l" t="t" r="r" b="b"/>
            <a:pathLst>
              <a:path h="190500">
                <a:moveTo>
                  <a:pt x="0" y="190501"/>
                </a:moveTo>
                <a:lnTo>
                  <a:pt x="1" y="0"/>
                </a:lnTo>
              </a:path>
            </a:pathLst>
          </a:custGeom>
          <a:ln w="12700">
            <a:solidFill>
              <a:srgbClr val="FFFFFF"/>
            </a:solidFill>
          </a:ln>
        </p:spPr>
        <p:txBody>
          <a:bodyPr wrap="square" lIns="0" tIns="0" rIns="0" bIns="0" rtlCol="0"/>
          <a:lstStyle/>
          <a:p>
            <a:pPr lvl="0"/>
            <a:endParaRPr>
              <a:solidFill>
                <a:schemeClr val="bg1"/>
              </a:solidFill>
            </a:endParaRPr>
          </a:p>
        </p:txBody>
      </p:sp>
      <p:sp>
        <p:nvSpPr>
          <p:cNvPr id="8" name="Slide Number Placeholder 5">
            <a:extLst>
              <a:ext uri="{FF2B5EF4-FFF2-40B4-BE49-F238E27FC236}">
                <a16:creationId xmlns:a16="http://schemas.microsoft.com/office/drawing/2014/main" id="{4456F346-CA2C-493E-A81F-033EBCA20A50}"/>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b="0" i="0" smtClean="0">
                <a:latin typeface="Graphik-Light" panose="020B0403030202060203" pitchFamily="34" charset="77"/>
              </a:rPr>
              <a:pPr lvl="0"/>
              <a:t>‹#›</a:t>
            </a:fld>
            <a:endParaRPr lang="en-US" b="0" i="0">
              <a:latin typeface="Graphik-Light" panose="020B0403030202060203" pitchFamily="34" charset="77"/>
            </a:endParaRPr>
          </a:p>
        </p:txBody>
      </p:sp>
      <p:sp>
        <p:nvSpPr>
          <p:cNvPr id="3" name="Footer Placeholder 4">
            <a:extLst>
              <a:ext uri="{FF2B5EF4-FFF2-40B4-BE49-F238E27FC236}">
                <a16:creationId xmlns:a16="http://schemas.microsoft.com/office/drawing/2014/main" id="{FBB37BDC-F0AC-005B-7D91-6A5E7F6EC8B7}"/>
              </a:ext>
            </a:extLst>
          </p:cNvPr>
          <p:cNvSpPr txBox="1">
            <a:spLocks/>
          </p:cNvSpPr>
          <p:nvPr userDrawn="1"/>
        </p:nvSpPr>
        <p:spPr>
          <a:xfrm>
            <a:off x="7900426" y="6549612"/>
            <a:ext cx="2616464" cy="190056"/>
          </a:xfrm>
          <a:prstGeom prst="rect">
            <a:avLst/>
          </a:prstGeom>
        </p:spPr>
        <p:txBody>
          <a:bodyPr vert="horz" lIns="0" tIns="0" rIns="0" bIns="0" rtlCol="0" anchor="ctr" anchorCtr="0"/>
          <a:lstStyle>
            <a:defPPr>
              <a:defRPr lang="en-US"/>
            </a:defPPr>
            <a:lvl1pPr marL="0" algn="l" defTabSz="914400" rtl="0" eaLnBrk="1" latinLnBrk="0" hangingPunct="1">
              <a:defRPr sz="10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solidFill>
                  <a:schemeClr val="bg2">
                    <a:lumMod val="10000"/>
                  </a:schemeClr>
                </a:solidFill>
                <a:latin typeface="+mj-lt"/>
              </a:rPr>
              <a:t>Copyright © 2025 Accenture. All rights reserved.</a:t>
            </a:r>
          </a:p>
        </p:txBody>
      </p:sp>
      <p:pic>
        <p:nvPicPr>
          <p:cNvPr id="2" name="Picture 1">
            <a:extLst>
              <a:ext uri="{FF2B5EF4-FFF2-40B4-BE49-F238E27FC236}">
                <a16:creationId xmlns:a16="http://schemas.microsoft.com/office/drawing/2014/main" id="{5C98F949-158B-D692-F01F-48DD1557B9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r="83783"/>
          <a:stretch/>
        </p:blipFill>
        <p:spPr>
          <a:xfrm>
            <a:off x="11562238" y="6557772"/>
            <a:ext cx="174894" cy="173736"/>
          </a:xfrm>
          <a:prstGeom prst="rect">
            <a:avLst/>
          </a:prstGeom>
        </p:spPr>
      </p:pic>
      <p:grpSp>
        <p:nvGrpSpPr>
          <p:cNvPr id="11" name="Graphic 25">
            <a:extLst>
              <a:ext uri="{FF2B5EF4-FFF2-40B4-BE49-F238E27FC236}">
                <a16:creationId xmlns:a16="http://schemas.microsoft.com/office/drawing/2014/main" id="{1E9E1EA2-A8A7-EE7A-6587-91F51437BB84}"/>
              </a:ext>
            </a:extLst>
          </p:cNvPr>
          <p:cNvGrpSpPr/>
          <p:nvPr userDrawn="1"/>
        </p:nvGrpSpPr>
        <p:grpSpPr>
          <a:xfrm>
            <a:off x="10742508" y="6551838"/>
            <a:ext cx="717883" cy="187830"/>
            <a:chOff x="836781" y="794778"/>
            <a:chExt cx="1043539" cy="273045"/>
          </a:xfrm>
          <a:solidFill>
            <a:schemeClr val="bg1"/>
          </a:solidFill>
        </p:grpSpPr>
        <p:sp>
          <p:nvSpPr>
            <p:cNvPr id="12" name="Freeform 11">
              <a:extLst>
                <a:ext uri="{FF2B5EF4-FFF2-40B4-BE49-F238E27FC236}">
                  <a16:creationId xmlns:a16="http://schemas.microsoft.com/office/drawing/2014/main" id="{C599CBCB-00CA-4B89-206E-0C348B8155AF}"/>
                </a:ext>
              </a:extLst>
            </p:cNvPr>
            <p:cNvSpPr/>
            <p:nvPr/>
          </p:nvSpPr>
          <p:spPr>
            <a:xfrm>
              <a:off x="1444128" y="794778"/>
              <a:ext cx="102821" cy="107948"/>
            </a:xfrm>
            <a:custGeom>
              <a:avLst/>
              <a:gdLst>
                <a:gd name="connsiteX0" fmla="*/ 0 w 102821"/>
                <a:gd name="connsiteY0" fmla="*/ 76199 h 107948"/>
                <a:gd name="connsiteX1" fmla="*/ 60032 w 102821"/>
                <a:gd name="connsiteY1" fmla="*/ 53974 h 107948"/>
                <a:gd name="connsiteX2" fmla="*/ 0 w 102821"/>
                <a:gd name="connsiteY2" fmla="*/ 31114 h 107948"/>
                <a:gd name="connsiteX3" fmla="*/ 0 w 102821"/>
                <a:gd name="connsiteY3" fmla="*/ 0 h 107948"/>
                <a:gd name="connsiteX4" fmla="*/ 102821 w 102821"/>
                <a:gd name="connsiteY4" fmla="*/ 41274 h 107948"/>
                <a:gd name="connsiteX5" fmla="*/ 102821 w 102821"/>
                <a:gd name="connsiteY5" fmla="*/ 66674 h 107948"/>
                <a:gd name="connsiteX6" fmla="*/ 0 w 102821"/>
                <a:gd name="connsiteY6" fmla="*/ 107948 h 10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21" h="107948">
                  <a:moveTo>
                    <a:pt x="0" y="76199"/>
                  </a:moveTo>
                  <a:lnTo>
                    <a:pt x="60032" y="53974"/>
                  </a:lnTo>
                  <a:lnTo>
                    <a:pt x="0" y="31114"/>
                  </a:lnTo>
                  <a:lnTo>
                    <a:pt x="0" y="0"/>
                  </a:lnTo>
                  <a:lnTo>
                    <a:pt x="102821" y="41274"/>
                  </a:lnTo>
                  <a:lnTo>
                    <a:pt x="102821" y="66674"/>
                  </a:lnTo>
                  <a:lnTo>
                    <a:pt x="0" y="107948"/>
                  </a:lnTo>
                  <a:close/>
                </a:path>
              </a:pathLst>
            </a:custGeom>
            <a:grpFill/>
            <a:ln w="6369" cap="flat">
              <a:noFill/>
              <a:prstDash val="solid"/>
              <a:miter/>
            </a:ln>
          </p:spPr>
          <p:txBody>
            <a:bodyPr rtlCol="0" anchor="ctr"/>
            <a:lstStyle/>
            <a:p>
              <a:endParaRPr lang="en-US" sz="2053"/>
            </a:p>
          </p:txBody>
        </p:sp>
        <p:sp>
          <p:nvSpPr>
            <p:cNvPr id="13" name="Freeform 12">
              <a:extLst>
                <a:ext uri="{FF2B5EF4-FFF2-40B4-BE49-F238E27FC236}">
                  <a16:creationId xmlns:a16="http://schemas.microsoft.com/office/drawing/2014/main" id="{EE8D40F2-ED17-F4BA-5742-04A1AA3199D3}"/>
                </a:ext>
              </a:extLst>
            </p:cNvPr>
            <p:cNvSpPr/>
            <p:nvPr/>
          </p:nvSpPr>
          <p:spPr>
            <a:xfrm>
              <a:off x="836781" y="909710"/>
              <a:ext cx="1043539" cy="158112"/>
            </a:xfrm>
            <a:custGeom>
              <a:avLst/>
              <a:gdLst>
                <a:gd name="connsiteX0" fmla="*/ 39596 w 1043539"/>
                <a:gd name="connsiteY0" fmla="*/ 158112 h 158112"/>
                <a:gd name="connsiteX1" fmla="*/ 0 w 1043539"/>
                <a:gd name="connsiteY1" fmla="*/ 123188 h 158112"/>
                <a:gd name="connsiteX2" fmla="*/ 0 w 1043539"/>
                <a:gd name="connsiteY2" fmla="*/ 121918 h 158112"/>
                <a:gd name="connsiteX3" fmla="*/ 56839 w 1043539"/>
                <a:gd name="connsiteY3" fmla="*/ 82548 h 158112"/>
                <a:gd name="connsiteX4" fmla="*/ 71528 w 1043539"/>
                <a:gd name="connsiteY4" fmla="*/ 82548 h 158112"/>
                <a:gd name="connsiteX5" fmla="*/ 71528 w 1043539"/>
                <a:gd name="connsiteY5" fmla="*/ 76834 h 158112"/>
                <a:gd name="connsiteX6" fmla="*/ 53646 w 1043539"/>
                <a:gd name="connsiteY6" fmla="*/ 57784 h 158112"/>
                <a:gd name="connsiteX7" fmla="*/ 35764 w 1043539"/>
                <a:gd name="connsiteY7" fmla="*/ 73024 h 158112"/>
                <a:gd name="connsiteX8" fmla="*/ 3832 w 1043539"/>
                <a:gd name="connsiteY8" fmla="*/ 73024 h 158112"/>
                <a:gd name="connsiteX9" fmla="*/ 55562 w 1043539"/>
                <a:gd name="connsiteY9" fmla="*/ 33654 h 158112"/>
                <a:gd name="connsiteX10" fmla="*/ 105376 w 1043539"/>
                <a:gd name="connsiteY10" fmla="*/ 75564 h 158112"/>
                <a:gd name="connsiteX11" fmla="*/ 105376 w 1043539"/>
                <a:gd name="connsiteY11" fmla="*/ 155572 h 158112"/>
                <a:gd name="connsiteX12" fmla="*/ 72805 w 1043539"/>
                <a:gd name="connsiteY12" fmla="*/ 155572 h 158112"/>
                <a:gd name="connsiteX13" fmla="*/ 72805 w 1043539"/>
                <a:gd name="connsiteY13" fmla="*/ 141602 h 158112"/>
                <a:gd name="connsiteX14" fmla="*/ 39596 w 1043539"/>
                <a:gd name="connsiteY14" fmla="*/ 158112 h 158112"/>
                <a:gd name="connsiteX15" fmla="*/ 71528 w 1043539"/>
                <a:gd name="connsiteY15" fmla="*/ 116203 h 158112"/>
                <a:gd name="connsiteX16" fmla="*/ 71528 w 1043539"/>
                <a:gd name="connsiteY16" fmla="*/ 104773 h 158112"/>
                <a:gd name="connsiteX17" fmla="*/ 58116 w 1043539"/>
                <a:gd name="connsiteY17" fmla="*/ 104773 h 158112"/>
                <a:gd name="connsiteX18" fmla="*/ 33209 w 1043539"/>
                <a:gd name="connsiteY18" fmla="*/ 120013 h 158112"/>
                <a:gd name="connsiteX19" fmla="*/ 33209 w 1043539"/>
                <a:gd name="connsiteY19" fmla="*/ 121283 h 158112"/>
                <a:gd name="connsiteX20" fmla="*/ 49814 w 1043539"/>
                <a:gd name="connsiteY20" fmla="*/ 135253 h 158112"/>
                <a:gd name="connsiteX21" fmla="*/ 71528 w 1043539"/>
                <a:gd name="connsiteY21" fmla="*/ 116203 h 158112"/>
                <a:gd name="connsiteX22" fmla="*/ 181374 w 1043539"/>
                <a:gd name="connsiteY22" fmla="*/ 158112 h 158112"/>
                <a:gd name="connsiteX23" fmla="*/ 123896 w 1043539"/>
                <a:gd name="connsiteY23" fmla="*/ 97153 h 158112"/>
                <a:gd name="connsiteX24" fmla="*/ 123896 w 1043539"/>
                <a:gd name="connsiteY24" fmla="*/ 95248 h 158112"/>
                <a:gd name="connsiteX25" fmla="*/ 181374 w 1043539"/>
                <a:gd name="connsiteY25" fmla="*/ 33019 h 158112"/>
                <a:gd name="connsiteX26" fmla="*/ 233743 w 1043539"/>
                <a:gd name="connsiteY26" fmla="*/ 78104 h 158112"/>
                <a:gd name="connsiteX27" fmla="*/ 201811 w 1043539"/>
                <a:gd name="connsiteY27" fmla="*/ 78104 h 158112"/>
                <a:gd name="connsiteX28" fmla="*/ 182013 w 1043539"/>
                <a:gd name="connsiteY28" fmla="*/ 59054 h 158112"/>
                <a:gd name="connsiteX29" fmla="*/ 157744 w 1043539"/>
                <a:gd name="connsiteY29" fmla="*/ 93978 h 158112"/>
                <a:gd name="connsiteX30" fmla="*/ 157744 w 1043539"/>
                <a:gd name="connsiteY30" fmla="*/ 97788 h 158112"/>
                <a:gd name="connsiteX31" fmla="*/ 182013 w 1043539"/>
                <a:gd name="connsiteY31" fmla="*/ 132713 h 158112"/>
                <a:gd name="connsiteX32" fmla="*/ 203727 w 1043539"/>
                <a:gd name="connsiteY32" fmla="*/ 111123 h 158112"/>
                <a:gd name="connsiteX33" fmla="*/ 234381 w 1043539"/>
                <a:gd name="connsiteY33" fmla="*/ 111123 h 158112"/>
                <a:gd name="connsiteX34" fmla="*/ 181374 w 1043539"/>
                <a:gd name="connsiteY34" fmla="*/ 158112 h 158112"/>
                <a:gd name="connsiteX35" fmla="*/ 306548 w 1043539"/>
                <a:gd name="connsiteY35" fmla="*/ 158112 h 158112"/>
                <a:gd name="connsiteX36" fmla="*/ 249070 w 1043539"/>
                <a:gd name="connsiteY36" fmla="*/ 97153 h 158112"/>
                <a:gd name="connsiteX37" fmla="*/ 249070 w 1043539"/>
                <a:gd name="connsiteY37" fmla="*/ 95248 h 158112"/>
                <a:gd name="connsiteX38" fmla="*/ 306548 w 1043539"/>
                <a:gd name="connsiteY38" fmla="*/ 33019 h 158112"/>
                <a:gd name="connsiteX39" fmla="*/ 358916 w 1043539"/>
                <a:gd name="connsiteY39" fmla="*/ 78104 h 158112"/>
                <a:gd name="connsiteX40" fmla="*/ 326984 w 1043539"/>
                <a:gd name="connsiteY40" fmla="*/ 78104 h 158112"/>
                <a:gd name="connsiteX41" fmla="*/ 307186 w 1043539"/>
                <a:gd name="connsiteY41" fmla="*/ 59054 h 158112"/>
                <a:gd name="connsiteX42" fmla="*/ 282918 w 1043539"/>
                <a:gd name="connsiteY42" fmla="*/ 93978 h 158112"/>
                <a:gd name="connsiteX43" fmla="*/ 282918 w 1043539"/>
                <a:gd name="connsiteY43" fmla="*/ 97788 h 158112"/>
                <a:gd name="connsiteX44" fmla="*/ 307186 w 1043539"/>
                <a:gd name="connsiteY44" fmla="*/ 132713 h 158112"/>
                <a:gd name="connsiteX45" fmla="*/ 328900 w 1043539"/>
                <a:gd name="connsiteY45" fmla="*/ 111123 h 158112"/>
                <a:gd name="connsiteX46" fmla="*/ 359555 w 1043539"/>
                <a:gd name="connsiteY46" fmla="*/ 111123 h 158112"/>
                <a:gd name="connsiteX47" fmla="*/ 306548 w 1043539"/>
                <a:gd name="connsiteY47" fmla="*/ 158112 h 158112"/>
                <a:gd name="connsiteX48" fmla="*/ 432360 w 1043539"/>
                <a:gd name="connsiteY48" fmla="*/ 158112 h 158112"/>
                <a:gd name="connsiteX49" fmla="*/ 374244 w 1043539"/>
                <a:gd name="connsiteY49" fmla="*/ 97788 h 158112"/>
                <a:gd name="connsiteX50" fmla="*/ 374244 w 1043539"/>
                <a:gd name="connsiteY50" fmla="*/ 95248 h 158112"/>
                <a:gd name="connsiteX51" fmla="*/ 431721 w 1043539"/>
                <a:gd name="connsiteY51" fmla="*/ 33019 h 158112"/>
                <a:gd name="connsiteX52" fmla="*/ 486645 w 1043539"/>
                <a:gd name="connsiteY52" fmla="*/ 89533 h 158112"/>
                <a:gd name="connsiteX53" fmla="*/ 486645 w 1043539"/>
                <a:gd name="connsiteY53" fmla="*/ 104138 h 158112"/>
                <a:gd name="connsiteX54" fmla="*/ 408092 w 1043539"/>
                <a:gd name="connsiteY54" fmla="*/ 104138 h 158112"/>
                <a:gd name="connsiteX55" fmla="*/ 432999 w 1043539"/>
                <a:gd name="connsiteY55" fmla="*/ 133983 h 158112"/>
                <a:gd name="connsiteX56" fmla="*/ 455351 w 1043539"/>
                <a:gd name="connsiteY56" fmla="*/ 118743 h 158112"/>
                <a:gd name="connsiteX57" fmla="*/ 486645 w 1043539"/>
                <a:gd name="connsiteY57" fmla="*/ 118743 h 158112"/>
                <a:gd name="connsiteX58" fmla="*/ 432360 w 1043539"/>
                <a:gd name="connsiteY58" fmla="*/ 158112 h 158112"/>
                <a:gd name="connsiteX59" fmla="*/ 408730 w 1043539"/>
                <a:gd name="connsiteY59" fmla="*/ 81914 h 158112"/>
                <a:gd name="connsiteX60" fmla="*/ 453435 w 1043539"/>
                <a:gd name="connsiteY60" fmla="*/ 81914 h 158112"/>
                <a:gd name="connsiteX61" fmla="*/ 431083 w 1043539"/>
                <a:gd name="connsiteY61" fmla="*/ 56514 h 158112"/>
                <a:gd name="connsiteX62" fmla="*/ 408730 w 1043539"/>
                <a:gd name="connsiteY62" fmla="*/ 81914 h 158112"/>
                <a:gd name="connsiteX63" fmla="*/ 507081 w 1043539"/>
                <a:gd name="connsiteY63" fmla="*/ 36194 h 158112"/>
                <a:gd name="connsiteX64" fmla="*/ 540929 w 1043539"/>
                <a:gd name="connsiteY64" fmla="*/ 36194 h 158112"/>
                <a:gd name="connsiteX65" fmla="*/ 540929 w 1043539"/>
                <a:gd name="connsiteY65" fmla="*/ 53974 h 158112"/>
                <a:gd name="connsiteX66" fmla="*/ 577332 w 1043539"/>
                <a:gd name="connsiteY66" fmla="*/ 33654 h 158112"/>
                <a:gd name="connsiteX67" fmla="*/ 613734 w 1043539"/>
                <a:gd name="connsiteY67" fmla="*/ 75564 h 158112"/>
                <a:gd name="connsiteX68" fmla="*/ 613734 w 1043539"/>
                <a:gd name="connsiteY68" fmla="*/ 155572 h 158112"/>
                <a:gd name="connsiteX69" fmla="*/ 579886 w 1043539"/>
                <a:gd name="connsiteY69" fmla="*/ 155572 h 158112"/>
                <a:gd name="connsiteX70" fmla="*/ 579886 w 1043539"/>
                <a:gd name="connsiteY70" fmla="*/ 80644 h 158112"/>
                <a:gd name="connsiteX71" fmla="*/ 562004 w 1043539"/>
                <a:gd name="connsiteY71" fmla="*/ 60324 h 158112"/>
                <a:gd name="connsiteX72" fmla="*/ 540929 w 1043539"/>
                <a:gd name="connsiteY72" fmla="*/ 82548 h 158112"/>
                <a:gd name="connsiteX73" fmla="*/ 540929 w 1043539"/>
                <a:gd name="connsiteY73" fmla="*/ 155572 h 158112"/>
                <a:gd name="connsiteX74" fmla="*/ 507081 w 1043539"/>
                <a:gd name="connsiteY74" fmla="*/ 155572 h 158112"/>
                <a:gd name="connsiteX75" fmla="*/ 507081 w 1043539"/>
                <a:gd name="connsiteY75" fmla="*/ 36194 h 158112"/>
                <a:gd name="connsiteX76" fmla="*/ 675682 w 1043539"/>
                <a:gd name="connsiteY76" fmla="*/ 0 h 158112"/>
                <a:gd name="connsiteX77" fmla="*/ 675682 w 1043539"/>
                <a:gd name="connsiteY77" fmla="*/ 36194 h 158112"/>
                <a:gd name="connsiteX78" fmla="*/ 698673 w 1043539"/>
                <a:gd name="connsiteY78" fmla="*/ 36194 h 158112"/>
                <a:gd name="connsiteX79" fmla="*/ 698673 w 1043539"/>
                <a:gd name="connsiteY79" fmla="*/ 60959 h 158112"/>
                <a:gd name="connsiteX80" fmla="*/ 675682 w 1043539"/>
                <a:gd name="connsiteY80" fmla="*/ 60959 h 158112"/>
                <a:gd name="connsiteX81" fmla="*/ 675682 w 1043539"/>
                <a:gd name="connsiteY81" fmla="*/ 117473 h 158112"/>
                <a:gd name="connsiteX82" fmla="*/ 687816 w 1043539"/>
                <a:gd name="connsiteY82" fmla="*/ 130808 h 158112"/>
                <a:gd name="connsiteX83" fmla="*/ 699312 w 1043539"/>
                <a:gd name="connsiteY83" fmla="*/ 128903 h 158112"/>
                <a:gd name="connsiteX84" fmla="*/ 699312 w 1043539"/>
                <a:gd name="connsiteY84" fmla="*/ 154937 h 158112"/>
                <a:gd name="connsiteX85" fmla="*/ 680153 w 1043539"/>
                <a:gd name="connsiteY85" fmla="*/ 157477 h 158112"/>
                <a:gd name="connsiteX86" fmla="*/ 641834 w 1043539"/>
                <a:gd name="connsiteY86" fmla="*/ 121283 h 158112"/>
                <a:gd name="connsiteX87" fmla="*/ 641834 w 1043539"/>
                <a:gd name="connsiteY87" fmla="*/ 60959 h 158112"/>
                <a:gd name="connsiteX88" fmla="*/ 627784 w 1043539"/>
                <a:gd name="connsiteY88" fmla="*/ 60959 h 158112"/>
                <a:gd name="connsiteX89" fmla="*/ 627784 w 1043539"/>
                <a:gd name="connsiteY89" fmla="*/ 36194 h 158112"/>
                <a:gd name="connsiteX90" fmla="*/ 641834 w 1043539"/>
                <a:gd name="connsiteY90" fmla="*/ 36194 h 158112"/>
                <a:gd name="connsiteX91" fmla="*/ 641834 w 1043539"/>
                <a:gd name="connsiteY91" fmla="*/ 13970 h 158112"/>
                <a:gd name="connsiteX92" fmla="*/ 675682 w 1043539"/>
                <a:gd name="connsiteY92" fmla="*/ 0 h 158112"/>
                <a:gd name="connsiteX93" fmla="*/ 825124 w 1043539"/>
                <a:gd name="connsiteY93" fmla="*/ 155572 h 158112"/>
                <a:gd name="connsiteX94" fmla="*/ 791915 w 1043539"/>
                <a:gd name="connsiteY94" fmla="*/ 155572 h 158112"/>
                <a:gd name="connsiteX95" fmla="*/ 791915 w 1043539"/>
                <a:gd name="connsiteY95" fmla="*/ 137792 h 158112"/>
                <a:gd name="connsiteX96" fmla="*/ 756790 w 1043539"/>
                <a:gd name="connsiteY96" fmla="*/ 158112 h 158112"/>
                <a:gd name="connsiteX97" fmla="*/ 719110 w 1043539"/>
                <a:gd name="connsiteY97" fmla="*/ 116838 h 158112"/>
                <a:gd name="connsiteX98" fmla="*/ 719110 w 1043539"/>
                <a:gd name="connsiteY98" fmla="*/ 36194 h 158112"/>
                <a:gd name="connsiteX99" fmla="*/ 752958 w 1043539"/>
                <a:gd name="connsiteY99" fmla="*/ 36194 h 158112"/>
                <a:gd name="connsiteX100" fmla="*/ 752958 w 1043539"/>
                <a:gd name="connsiteY100" fmla="*/ 112393 h 158112"/>
                <a:gd name="connsiteX101" fmla="*/ 770201 w 1043539"/>
                <a:gd name="connsiteY101" fmla="*/ 132713 h 158112"/>
                <a:gd name="connsiteX102" fmla="*/ 791276 w 1043539"/>
                <a:gd name="connsiteY102" fmla="*/ 110488 h 158112"/>
                <a:gd name="connsiteX103" fmla="*/ 791276 w 1043539"/>
                <a:gd name="connsiteY103" fmla="*/ 36194 h 158112"/>
                <a:gd name="connsiteX104" fmla="*/ 825124 w 1043539"/>
                <a:gd name="connsiteY104" fmla="*/ 36194 h 158112"/>
                <a:gd name="connsiteX105" fmla="*/ 825124 w 1043539"/>
                <a:gd name="connsiteY105" fmla="*/ 155572 h 158112"/>
                <a:gd name="connsiteX106" fmla="*/ 850031 w 1043539"/>
                <a:gd name="connsiteY106" fmla="*/ 36194 h 158112"/>
                <a:gd name="connsiteX107" fmla="*/ 883879 w 1043539"/>
                <a:gd name="connsiteY107" fmla="*/ 36194 h 158112"/>
                <a:gd name="connsiteX108" fmla="*/ 883879 w 1043539"/>
                <a:gd name="connsiteY108" fmla="*/ 58419 h 158112"/>
                <a:gd name="connsiteX109" fmla="*/ 920282 w 1043539"/>
                <a:gd name="connsiteY109" fmla="*/ 34924 h 158112"/>
                <a:gd name="connsiteX110" fmla="*/ 920282 w 1043539"/>
                <a:gd name="connsiteY110" fmla="*/ 67944 h 158112"/>
                <a:gd name="connsiteX111" fmla="*/ 883879 w 1043539"/>
                <a:gd name="connsiteY111" fmla="*/ 94613 h 158112"/>
                <a:gd name="connsiteX112" fmla="*/ 883879 w 1043539"/>
                <a:gd name="connsiteY112" fmla="*/ 156207 h 158112"/>
                <a:gd name="connsiteX113" fmla="*/ 850031 w 1043539"/>
                <a:gd name="connsiteY113" fmla="*/ 156207 h 158112"/>
                <a:gd name="connsiteX114" fmla="*/ 850031 w 1043539"/>
                <a:gd name="connsiteY114" fmla="*/ 36194 h 158112"/>
                <a:gd name="connsiteX115" fmla="*/ 988616 w 1043539"/>
                <a:gd name="connsiteY115" fmla="*/ 158112 h 158112"/>
                <a:gd name="connsiteX116" fmla="*/ 930500 w 1043539"/>
                <a:gd name="connsiteY116" fmla="*/ 97788 h 158112"/>
                <a:gd name="connsiteX117" fmla="*/ 930500 w 1043539"/>
                <a:gd name="connsiteY117" fmla="*/ 95248 h 158112"/>
                <a:gd name="connsiteX118" fmla="*/ 987978 w 1043539"/>
                <a:gd name="connsiteY118" fmla="*/ 33019 h 158112"/>
                <a:gd name="connsiteX119" fmla="*/ 1042901 w 1043539"/>
                <a:gd name="connsiteY119" fmla="*/ 89533 h 158112"/>
                <a:gd name="connsiteX120" fmla="*/ 1042901 w 1043539"/>
                <a:gd name="connsiteY120" fmla="*/ 104138 h 158112"/>
                <a:gd name="connsiteX121" fmla="*/ 964987 w 1043539"/>
                <a:gd name="connsiteY121" fmla="*/ 104138 h 158112"/>
                <a:gd name="connsiteX122" fmla="*/ 989894 w 1043539"/>
                <a:gd name="connsiteY122" fmla="*/ 133983 h 158112"/>
                <a:gd name="connsiteX123" fmla="*/ 1012246 w 1043539"/>
                <a:gd name="connsiteY123" fmla="*/ 118743 h 158112"/>
                <a:gd name="connsiteX124" fmla="*/ 1043540 w 1043539"/>
                <a:gd name="connsiteY124" fmla="*/ 118743 h 158112"/>
                <a:gd name="connsiteX125" fmla="*/ 988616 w 1043539"/>
                <a:gd name="connsiteY125" fmla="*/ 158112 h 158112"/>
                <a:gd name="connsiteX126" fmla="*/ 964348 w 1043539"/>
                <a:gd name="connsiteY126" fmla="*/ 81914 h 158112"/>
                <a:gd name="connsiteX127" fmla="*/ 1009692 w 1043539"/>
                <a:gd name="connsiteY127" fmla="*/ 81914 h 158112"/>
                <a:gd name="connsiteX128" fmla="*/ 987339 w 1043539"/>
                <a:gd name="connsiteY128" fmla="*/ 56514 h 158112"/>
                <a:gd name="connsiteX129" fmla="*/ 964348 w 1043539"/>
                <a:gd name="connsiteY129" fmla="*/ 81914 h 15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43539" h="158112">
                  <a:moveTo>
                    <a:pt x="39596" y="158112"/>
                  </a:moveTo>
                  <a:cubicBezTo>
                    <a:pt x="17882" y="158112"/>
                    <a:pt x="0" y="147317"/>
                    <a:pt x="0" y="123188"/>
                  </a:cubicBezTo>
                  <a:lnTo>
                    <a:pt x="0" y="121918"/>
                  </a:lnTo>
                  <a:cubicBezTo>
                    <a:pt x="0" y="92708"/>
                    <a:pt x="25546" y="82548"/>
                    <a:pt x="56839" y="82548"/>
                  </a:cubicBezTo>
                  <a:lnTo>
                    <a:pt x="71528" y="82548"/>
                  </a:lnTo>
                  <a:lnTo>
                    <a:pt x="71528" y="76834"/>
                  </a:lnTo>
                  <a:cubicBezTo>
                    <a:pt x="71528" y="64769"/>
                    <a:pt x="66419" y="57784"/>
                    <a:pt x="53646" y="57784"/>
                  </a:cubicBezTo>
                  <a:cubicBezTo>
                    <a:pt x="42150" y="57784"/>
                    <a:pt x="36403" y="64134"/>
                    <a:pt x="35764" y="73024"/>
                  </a:cubicBezTo>
                  <a:lnTo>
                    <a:pt x="3832" y="73024"/>
                  </a:lnTo>
                  <a:cubicBezTo>
                    <a:pt x="6386" y="46354"/>
                    <a:pt x="27462" y="33654"/>
                    <a:pt x="55562" y="33654"/>
                  </a:cubicBezTo>
                  <a:cubicBezTo>
                    <a:pt x="84301" y="33654"/>
                    <a:pt x="105376" y="45719"/>
                    <a:pt x="105376" y="75564"/>
                  </a:cubicBezTo>
                  <a:lnTo>
                    <a:pt x="105376" y="155572"/>
                  </a:lnTo>
                  <a:lnTo>
                    <a:pt x="72805" y="155572"/>
                  </a:lnTo>
                  <a:lnTo>
                    <a:pt x="72805" y="141602"/>
                  </a:lnTo>
                  <a:cubicBezTo>
                    <a:pt x="66419" y="150492"/>
                    <a:pt x="55562" y="158112"/>
                    <a:pt x="39596" y="158112"/>
                  </a:cubicBezTo>
                  <a:close/>
                  <a:moveTo>
                    <a:pt x="71528" y="116203"/>
                  </a:moveTo>
                  <a:lnTo>
                    <a:pt x="71528" y="104773"/>
                  </a:lnTo>
                  <a:lnTo>
                    <a:pt x="58116" y="104773"/>
                  </a:lnTo>
                  <a:cubicBezTo>
                    <a:pt x="41512" y="104773"/>
                    <a:pt x="33209" y="109218"/>
                    <a:pt x="33209" y="120013"/>
                  </a:cubicBezTo>
                  <a:lnTo>
                    <a:pt x="33209" y="121283"/>
                  </a:lnTo>
                  <a:cubicBezTo>
                    <a:pt x="33209" y="129538"/>
                    <a:pt x="38318" y="135253"/>
                    <a:pt x="49814" y="135253"/>
                  </a:cubicBezTo>
                  <a:cubicBezTo>
                    <a:pt x="61310" y="134618"/>
                    <a:pt x="71528" y="128268"/>
                    <a:pt x="71528" y="116203"/>
                  </a:cubicBezTo>
                  <a:close/>
                  <a:moveTo>
                    <a:pt x="181374" y="158112"/>
                  </a:moveTo>
                  <a:cubicBezTo>
                    <a:pt x="148165" y="158112"/>
                    <a:pt x="123896" y="137792"/>
                    <a:pt x="123896" y="97153"/>
                  </a:cubicBezTo>
                  <a:lnTo>
                    <a:pt x="123896" y="95248"/>
                  </a:lnTo>
                  <a:cubicBezTo>
                    <a:pt x="123896" y="54609"/>
                    <a:pt x="149442" y="33019"/>
                    <a:pt x="181374" y="33019"/>
                  </a:cubicBezTo>
                  <a:cubicBezTo>
                    <a:pt x="208836" y="33019"/>
                    <a:pt x="231188" y="46989"/>
                    <a:pt x="233743" y="78104"/>
                  </a:cubicBezTo>
                  <a:lnTo>
                    <a:pt x="201811" y="78104"/>
                  </a:lnTo>
                  <a:cubicBezTo>
                    <a:pt x="199895" y="66674"/>
                    <a:pt x="193508" y="59054"/>
                    <a:pt x="182013" y="59054"/>
                  </a:cubicBezTo>
                  <a:cubicBezTo>
                    <a:pt x="167963" y="59054"/>
                    <a:pt x="157744" y="70484"/>
                    <a:pt x="157744" y="93978"/>
                  </a:cubicBezTo>
                  <a:lnTo>
                    <a:pt x="157744" y="97788"/>
                  </a:lnTo>
                  <a:cubicBezTo>
                    <a:pt x="157744" y="121918"/>
                    <a:pt x="166685" y="132713"/>
                    <a:pt x="182013" y="132713"/>
                  </a:cubicBezTo>
                  <a:cubicBezTo>
                    <a:pt x="193508" y="132713"/>
                    <a:pt x="201811" y="124458"/>
                    <a:pt x="203727" y="111123"/>
                  </a:cubicBezTo>
                  <a:lnTo>
                    <a:pt x="234381" y="111123"/>
                  </a:lnTo>
                  <a:cubicBezTo>
                    <a:pt x="232465" y="139062"/>
                    <a:pt x="213945" y="158112"/>
                    <a:pt x="181374" y="158112"/>
                  </a:cubicBezTo>
                  <a:close/>
                  <a:moveTo>
                    <a:pt x="306548" y="158112"/>
                  </a:moveTo>
                  <a:cubicBezTo>
                    <a:pt x="273338" y="158112"/>
                    <a:pt x="249070" y="137792"/>
                    <a:pt x="249070" y="97153"/>
                  </a:cubicBezTo>
                  <a:lnTo>
                    <a:pt x="249070" y="95248"/>
                  </a:lnTo>
                  <a:cubicBezTo>
                    <a:pt x="249070" y="54609"/>
                    <a:pt x="274616" y="33019"/>
                    <a:pt x="306548" y="33019"/>
                  </a:cubicBezTo>
                  <a:cubicBezTo>
                    <a:pt x="334009" y="33019"/>
                    <a:pt x="356362" y="46989"/>
                    <a:pt x="358916" y="78104"/>
                  </a:cubicBezTo>
                  <a:lnTo>
                    <a:pt x="326984" y="78104"/>
                  </a:lnTo>
                  <a:cubicBezTo>
                    <a:pt x="325068" y="66674"/>
                    <a:pt x="318682" y="59054"/>
                    <a:pt x="307186" y="59054"/>
                  </a:cubicBezTo>
                  <a:cubicBezTo>
                    <a:pt x="293136" y="59054"/>
                    <a:pt x="282918" y="70484"/>
                    <a:pt x="282918" y="93978"/>
                  </a:cubicBezTo>
                  <a:lnTo>
                    <a:pt x="282918" y="97788"/>
                  </a:lnTo>
                  <a:cubicBezTo>
                    <a:pt x="282918" y="121918"/>
                    <a:pt x="291859" y="132713"/>
                    <a:pt x="307186" y="132713"/>
                  </a:cubicBezTo>
                  <a:cubicBezTo>
                    <a:pt x="318682" y="132713"/>
                    <a:pt x="326984" y="124458"/>
                    <a:pt x="328900" y="111123"/>
                  </a:cubicBezTo>
                  <a:lnTo>
                    <a:pt x="359555" y="111123"/>
                  </a:lnTo>
                  <a:cubicBezTo>
                    <a:pt x="357639" y="139062"/>
                    <a:pt x="339118" y="158112"/>
                    <a:pt x="306548" y="158112"/>
                  </a:cubicBezTo>
                  <a:close/>
                  <a:moveTo>
                    <a:pt x="432360" y="158112"/>
                  </a:moveTo>
                  <a:cubicBezTo>
                    <a:pt x="397873" y="158112"/>
                    <a:pt x="374244" y="137792"/>
                    <a:pt x="374244" y="97788"/>
                  </a:cubicBezTo>
                  <a:lnTo>
                    <a:pt x="374244" y="95248"/>
                  </a:lnTo>
                  <a:cubicBezTo>
                    <a:pt x="374244" y="55244"/>
                    <a:pt x="399151" y="33019"/>
                    <a:pt x="431721" y="33019"/>
                  </a:cubicBezTo>
                  <a:cubicBezTo>
                    <a:pt x="461738" y="33019"/>
                    <a:pt x="486645" y="49529"/>
                    <a:pt x="486645" y="89533"/>
                  </a:cubicBezTo>
                  <a:lnTo>
                    <a:pt x="486645" y="104138"/>
                  </a:lnTo>
                  <a:lnTo>
                    <a:pt x="408092" y="104138"/>
                  </a:lnTo>
                  <a:cubicBezTo>
                    <a:pt x="409369" y="125728"/>
                    <a:pt x="418949" y="133983"/>
                    <a:pt x="432999" y="133983"/>
                  </a:cubicBezTo>
                  <a:cubicBezTo>
                    <a:pt x="445772" y="133983"/>
                    <a:pt x="452797" y="126998"/>
                    <a:pt x="455351" y="118743"/>
                  </a:cubicBezTo>
                  <a:lnTo>
                    <a:pt x="486645" y="118743"/>
                  </a:lnTo>
                  <a:cubicBezTo>
                    <a:pt x="482813" y="140967"/>
                    <a:pt x="463653" y="158112"/>
                    <a:pt x="432360" y="158112"/>
                  </a:cubicBezTo>
                  <a:close/>
                  <a:moveTo>
                    <a:pt x="408730" y="81914"/>
                  </a:moveTo>
                  <a:lnTo>
                    <a:pt x="453435" y="81914"/>
                  </a:lnTo>
                  <a:cubicBezTo>
                    <a:pt x="452797" y="64134"/>
                    <a:pt x="444494" y="56514"/>
                    <a:pt x="431083" y="56514"/>
                  </a:cubicBezTo>
                  <a:cubicBezTo>
                    <a:pt x="420865" y="57149"/>
                    <a:pt x="411285" y="62864"/>
                    <a:pt x="408730" y="81914"/>
                  </a:cubicBezTo>
                  <a:close/>
                  <a:moveTo>
                    <a:pt x="507081" y="36194"/>
                  </a:moveTo>
                  <a:lnTo>
                    <a:pt x="540929" y="36194"/>
                  </a:lnTo>
                  <a:lnTo>
                    <a:pt x="540929" y="53974"/>
                  </a:lnTo>
                  <a:cubicBezTo>
                    <a:pt x="546677" y="42544"/>
                    <a:pt x="558811" y="33654"/>
                    <a:pt x="577332" y="33654"/>
                  </a:cubicBezTo>
                  <a:cubicBezTo>
                    <a:pt x="599045" y="33654"/>
                    <a:pt x="613734" y="46989"/>
                    <a:pt x="613734" y="75564"/>
                  </a:cubicBezTo>
                  <a:lnTo>
                    <a:pt x="613734" y="155572"/>
                  </a:lnTo>
                  <a:lnTo>
                    <a:pt x="579886" y="155572"/>
                  </a:lnTo>
                  <a:lnTo>
                    <a:pt x="579886" y="80644"/>
                  </a:lnTo>
                  <a:cubicBezTo>
                    <a:pt x="579886" y="66674"/>
                    <a:pt x="574138" y="60324"/>
                    <a:pt x="562004" y="60324"/>
                  </a:cubicBezTo>
                  <a:cubicBezTo>
                    <a:pt x="550509" y="60324"/>
                    <a:pt x="540929" y="67309"/>
                    <a:pt x="540929" y="82548"/>
                  </a:cubicBezTo>
                  <a:lnTo>
                    <a:pt x="540929" y="155572"/>
                  </a:lnTo>
                  <a:lnTo>
                    <a:pt x="507081" y="155572"/>
                  </a:lnTo>
                  <a:lnTo>
                    <a:pt x="507081" y="36194"/>
                  </a:lnTo>
                  <a:close/>
                  <a:moveTo>
                    <a:pt x="675682" y="0"/>
                  </a:moveTo>
                  <a:lnTo>
                    <a:pt x="675682" y="36194"/>
                  </a:lnTo>
                  <a:lnTo>
                    <a:pt x="698673" y="36194"/>
                  </a:lnTo>
                  <a:lnTo>
                    <a:pt x="698673" y="60959"/>
                  </a:lnTo>
                  <a:lnTo>
                    <a:pt x="675682" y="60959"/>
                  </a:lnTo>
                  <a:lnTo>
                    <a:pt x="675682" y="117473"/>
                  </a:lnTo>
                  <a:cubicBezTo>
                    <a:pt x="675682" y="126363"/>
                    <a:pt x="679514" y="130808"/>
                    <a:pt x="687816" y="130808"/>
                  </a:cubicBezTo>
                  <a:cubicBezTo>
                    <a:pt x="692926" y="130808"/>
                    <a:pt x="696119" y="130173"/>
                    <a:pt x="699312" y="128903"/>
                  </a:cubicBezTo>
                  <a:lnTo>
                    <a:pt x="699312" y="154937"/>
                  </a:lnTo>
                  <a:cubicBezTo>
                    <a:pt x="695480" y="156207"/>
                    <a:pt x="688455" y="157477"/>
                    <a:pt x="680153" y="157477"/>
                  </a:cubicBezTo>
                  <a:cubicBezTo>
                    <a:pt x="653969" y="157477"/>
                    <a:pt x="641834" y="145412"/>
                    <a:pt x="641834" y="121283"/>
                  </a:cubicBezTo>
                  <a:lnTo>
                    <a:pt x="641834" y="60959"/>
                  </a:lnTo>
                  <a:lnTo>
                    <a:pt x="627784" y="60959"/>
                  </a:lnTo>
                  <a:lnTo>
                    <a:pt x="627784" y="36194"/>
                  </a:lnTo>
                  <a:lnTo>
                    <a:pt x="641834" y="36194"/>
                  </a:lnTo>
                  <a:lnTo>
                    <a:pt x="641834" y="13970"/>
                  </a:lnTo>
                  <a:lnTo>
                    <a:pt x="675682" y="0"/>
                  </a:lnTo>
                  <a:close/>
                  <a:moveTo>
                    <a:pt x="825124" y="155572"/>
                  </a:moveTo>
                  <a:lnTo>
                    <a:pt x="791915" y="155572"/>
                  </a:lnTo>
                  <a:lnTo>
                    <a:pt x="791915" y="137792"/>
                  </a:lnTo>
                  <a:cubicBezTo>
                    <a:pt x="786167" y="149222"/>
                    <a:pt x="774672" y="158112"/>
                    <a:pt x="756790" y="158112"/>
                  </a:cubicBezTo>
                  <a:cubicBezTo>
                    <a:pt x="735076" y="158112"/>
                    <a:pt x="719110" y="144777"/>
                    <a:pt x="719110" y="116838"/>
                  </a:cubicBezTo>
                  <a:lnTo>
                    <a:pt x="719110" y="36194"/>
                  </a:lnTo>
                  <a:lnTo>
                    <a:pt x="752958" y="36194"/>
                  </a:lnTo>
                  <a:lnTo>
                    <a:pt x="752958" y="112393"/>
                  </a:lnTo>
                  <a:cubicBezTo>
                    <a:pt x="752958" y="126363"/>
                    <a:pt x="758706" y="132713"/>
                    <a:pt x="770201" y="132713"/>
                  </a:cubicBezTo>
                  <a:cubicBezTo>
                    <a:pt x="781697" y="132713"/>
                    <a:pt x="791276" y="125093"/>
                    <a:pt x="791276" y="110488"/>
                  </a:cubicBezTo>
                  <a:lnTo>
                    <a:pt x="791276" y="36194"/>
                  </a:lnTo>
                  <a:lnTo>
                    <a:pt x="825124" y="36194"/>
                  </a:lnTo>
                  <a:lnTo>
                    <a:pt x="825124" y="155572"/>
                  </a:lnTo>
                  <a:close/>
                  <a:moveTo>
                    <a:pt x="850031" y="36194"/>
                  </a:moveTo>
                  <a:lnTo>
                    <a:pt x="883879" y="36194"/>
                  </a:lnTo>
                  <a:lnTo>
                    <a:pt x="883879" y="58419"/>
                  </a:lnTo>
                  <a:cubicBezTo>
                    <a:pt x="890904" y="42544"/>
                    <a:pt x="902400" y="34924"/>
                    <a:pt x="920282" y="34924"/>
                  </a:cubicBezTo>
                  <a:lnTo>
                    <a:pt x="920282" y="67944"/>
                  </a:lnTo>
                  <a:cubicBezTo>
                    <a:pt x="897291" y="67944"/>
                    <a:pt x="883879" y="74929"/>
                    <a:pt x="883879" y="94613"/>
                  </a:cubicBezTo>
                  <a:lnTo>
                    <a:pt x="883879" y="156207"/>
                  </a:lnTo>
                  <a:lnTo>
                    <a:pt x="850031" y="156207"/>
                  </a:lnTo>
                  <a:lnTo>
                    <a:pt x="850031" y="36194"/>
                  </a:lnTo>
                  <a:close/>
                  <a:moveTo>
                    <a:pt x="988616" y="158112"/>
                  </a:moveTo>
                  <a:cubicBezTo>
                    <a:pt x="954130" y="158112"/>
                    <a:pt x="930500" y="137792"/>
                    <a:pt x="930500" y="97788"/>
                  </a:cubicBezTo>
                  <a:lnTo>
                    <a:pt x="930500" y="95248"/>
                  </a:lnTo>
                  <a:cubicBezTo>
                    <a:pt x="930500" y="55244"/>
                    <a:pt x="955407" y="33019"/>
                    <a:pt x="987978" y="33019"/>
                  </a:cubicBezTo>
                  <a:cubicBezTo>
                    <a:pt x="1017994" y="33019"/>
                    <a:pt x="1042901" y="49529"/>
                    <a:pt x="1042901" y="89533"/>
                  </a:cubicBezTo>
                  <a:lnTo>
                    <a:pt x="1042901" y="104138"/>
                  </a:lnTo>
                  <a:lnTo>
                    <a:pt x="964987" y="104138"/>
                  </a:lnTo>
                  <a:cubicBezTo>
                    <a:pt x="966264" y="125728"/>
                    <a:pt x="975844" y="133983"/>
                    <a:pt x="989894" y="133983"/>
                  </a:cubicBezTo>
                  <a:cubicBezTo>
                    <a:pt x="1002667" y="133983"/>
                    <a:pt x="1009692" y="126998"/>
                    <a:pt x="1012246" y="118743"/>
                  </a:cubicBezTo>
                  <a:lnTo>
                    <a:pt x="1043540" y="118743"/>
                  </a:lnTo>
                  <a:cubicBezTo>
                    <a:pt x="1038431" y="140967"/>
                    <a:pt x="1019910" y="158112"/>
                    <a:pt x="988616" y="158112"/>
                  </a:cubicBezTo>
                  <a:close/>
                  <a:moveTo>
                    <a:pt x="964348" y="81914"/>
                  </a:moveTo>
                  <a:lnTo>
                    <a:pt x="1009692" y="81914"/>
                  </a:lnTo>
                  <a:cubicBezTo>
                    <a:pt x="1009053" y="64134"/>
                    <a:pt x="1000751" y="56514"/>
                    <a:pt x="987339" y="56514"/>
                  </a:cubicBezTo>
                  <a:cubicBezTo>
                    <a:pt x="977121" y="57149"/>
                    <a:pt x="967541" y="62864"/>
                    <a:pt x="964348" y="81914"/>
                  </a:cubicBezTo>
                  <a:close/>
                </a:path>
              </a:pathLst>
            </a:custGeom>
            <a:grpFill/>
            <a:ln w="6369" cap="flat">
              <a:noFill/>
              <a:prstDash val="solid"/>
              <a:miter/>
            </a:ln>
          </p:spPr>
          <p:txBody>
            <a:bodyPr rtlCol="0" anchor="ctr"/>
            <a:lstStyle/>
            <a:p>
              <a:endParaRPr lang="en-US" sz="2053"/>
            </a:p>
          </p:txBody>
        </p:sp>
      </p:grpSp>
      <p:sp>
        <p:nvSpPr>
          <p:cNvPr id="14" name="TextBox 13">
            <a:extLst>
              <a:ext uri="{FF2B5EF4-FFF2-40B4-BE49-F238E27FC236}">
                <a16:creationId xmlns:a16="http://schemas.microsoft.com/office/drawing/2014/main" id="{365AB6E1-8F31-0D7B-D204-8E765AD5CB3F}"/>
              </a:ext>
            </a:extLst>
          </p:cNvPr>
          <p:cNvSpPr txBox="1"/>
          <p:nvPr userDrawn="1"/>
        </p:nvSpPr>
        <p:spPr>
          <a:xfrm>
            <a:off x="842056" y="59581"/>
            <a:ext cx="10507888" cy="184666"/>
          </a:xfrm>
          <a:prstGeom prst="rect">
            <a:avLst/>
          </a:prstGeom>
          <a:noFill/>
        </p:spPr>
        <p:txBody>
          <a:bodyPr wrap="square" lIns="45720" tIns="45720" rIns="45720" bIns="45720" rtlCol="0">
            <a:spAutoFit/>
          </a:bodyPr>
          <a:lstStyle/>
          <a:p>
            <a:pPr marL="0" marR="0" lvl="0" indent="0" algn="ctr" defTabSz="228600" eaLnBrk="1" fontAlgn="auto" latinLnBrk="0" hangingPunct="1">
              <a:lnSpc>
                <a:spcPct val="100000"/>
              </a:lnSpc>
              <a:spcBef>
                <a:spcPts val="0"/>
              </a:spcBef>
              <a:spcAft>
                <a:spcPts val="1200"/>
              </a:spcAft>
              <a:buClrTx/>
              <a:buSzTx/>
              <a:buFontTx/>
              <a:buNone/>
              <a:tabLst/>
              <a:defRPr/>
            </a:pPr>
            <a:r>
              <a:rPr kumimoji="0" lang="en-US" sz="600" b="0" i="0" u="none" strike="noStrike" kern="0" cap="none" spc="0" normalizeH="0" baseline="0" noProof="0" dirty="0">
                <a:ln>
                  <a:noFill/>
                </a:ln>
                <a:solidFill>
                  <a:srgbClr val="000000"/>
                </a:solidFill>
                <a:effectLst/>
                <a:uLnTx/>
                <a:uFillTx/>
              </a:rPr>
              <a:t>*** This document was developed by Center for Advanced AI. Authorization is required prior to sharing any of these materials.***</a:t>
            </a:r>
          </a:p>
        </p:txBody>
      </p:sp>
    </p:spTree>
    <p:extLst>
      <p:ext uri="{BB962C8B-B14F-4D97-AF65-F5344CB8AC3E}">
        <p14:creationId xmlns:p14="http://schemas.microsoft.com/office/powerpoint/2010/main" val="2224119279"/>
      </p:ext>
    </p:extLst>
  </p:cSld>
  <p:clrMap bg1="lt1" tx1="dk1" bg2="lt2" tx2="dk2" accent1="accent1" accent2="accent2" accent3="accent3" accent4="accent4" accent5="accent5" accent6="accent6" hlink="hlink" folHlink="folHlink"/>
  <p:sldLayoutIdLst>
    <p:sldLayoutId id="2147483701" r:id="rId1"/>
    <p:sldLayoutId id="2147483705" r:id="rId2"/>
    <p:sldLayoutId id="2147483702" r:id="rId3"/>
    <p:sldLayoutId id="2147483703" r:id="rId4"/>
    <p:sldLayoutId id="2147483704" r:id="rId5"/>
  </p:sldLayoutIdLst>
  <p:hf sldNum="0" hdr="0" ftr="0" dt="0"/>
  <p:txStyles>
    <p:titleStyle>
      <a:lvl1pPr algn="l" defTabSz="457192" rtl="0" eaLnBrk="1" latinLnBrk="0" hangingPunct="1">
        <a:spcBef>
          <a:spcPct val="0"/>
        </a:spcBef>
        <a:buNone/>
        <a:defRPr sz="3200" b="1" i="0" kern="1200">
          <a:solidFill>
            <a:srgbClr val="008555"/>
          </a:solidFill>
          <a:latin typeface="Trebuchet MS"/>
          <a:ea typeface="+mj-ea"/>
          <a:cs typeface="Arial"/>
        </a:defRPr>
      </a:lvl1pPr>
    </p:titleStyle>
    <p:body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2" rtl="0" eaLnBrk="1" latinLnBrk="0" hangingPunct="1">
        <a:defRPr sz="1800" kern="1200">
          <a:solidFill>
            <a:schemeClr val="tx1"/>
          </a:solidFill>
          <a:latin typeface="+mn-lt"/>
          <a:ea typeface="+mn-ea"/>
          <a:cs typeface="+mn-cs"/>
        </a:defRPr>
      </a:lvl1pPr>
      <a:lvl2pPr marL="457192" algn="l" defTabSz="457192" rtl="0" eaLnBrk="1" latinLnBrk="0" hangingPunct="1">
        <a:defRPr sz="1800" kern="1200">
          <a:solidFill>
            <a:schemeClr val="tx1"/>
          </a:solidFill>
          <a:latin typeface="+mn-lt"/>
          <a:ea typeface="+mn-ea"/>
          <a:cs typeface="+mn-cs"/>
        </a:defRPr>
      </a:lvl2pPr>
      <a:lvl3pPr marL="914384" algn="l" defTabSz="457192" rtl="0" eaLnBrk="1" latinLnBrk="0" hangingPunct="1">
        <a:defRPr sz="1800" kern="1200">
          <a:solidFill>
            <a:schemeClr val="tx1"/>
          </a:solidFill>
          <a:latin typeface="+mn-lt"/>
          <a:ea typeface="+mn-ea"/>
          <a:cs typeface="+mn-cs"/>
        </a:defRPr>
      </a:lvl3pPr>
      <a:lvl4pPr marL="1371576" algn="l" defTabSz="457192" rtl="0" eaLnBrk="1" latinLnBrk="0" hangingPunct="1">
        <a:defRPr sz="1800" kern="1200">
          <a:solidFill>
            <a:schemeClr val="tx1"/>
          </a:solidFill>
          <a:latin typeface="+mn-lt"/>
          <a:ea typeface="+mn-ea"/>
          <a:cs typeface="+mn-cs"/>
        </a:defRPr>
      </a:lvl4pPr>
      <a:lvl5pPr marL="1828768" algn="l" defTabSz="457192" rtl="0" eaLnBrk="1" latinLnBrk="0" hangingPunct="1">
        <a:defRPr sz="1800" kern="1200">
          <a:solidFill>
            <a:schemeClr val="tx1"/>
          </a:solidFill>
          <a:latin typeface="+mn-lt"/>
          <a:ea typeface="+mn-ea"/>
          <a:cs typeface="+mn-cs"/>
        </a:defRPr>
      </a:lvl5pPr>
      <a:lvl6pPr marL="2285960" algn="l" defTabSz="457192" rtl="0" eaLnBrk="1" latinLnBrk="0" hangingPunct="1">
        <a:defRPr sz="1800" kern="1200">
          <a:solidFill>
            <a:schemeClr val="tx1"/>
          </a:solidFill>
          <a:latin typeface="+mn-lt"/>
          <a:ea typeface="+mn-ea"/>
          <a:cs typeface="+mn-cs"/>
        </a:defRPr>
      </a:lvl6pPr>
      <a:lvl7pPr marL="2743152" algn="l" defTabSz="457192" rtl="0" eaLnBrk="1" latinLnBrk="0" hangingPunct="1">
        <a:defRPr sz="1800" kern="1200">
          <a:solidFill>
            <a:schemeClr val="tx1"/>
          </a:solidFill>
          <a:latin typeface="+mn-lt"/>
          <a:ea typeface="+mn-ea"/>
          <a:cs typeface="+mn-cs"/>
        </a:defRPr>
      </a:lvl7pPr>
      <a:lvl8pPr marL="3200344" algn="l" defTabSz="457192" rtl="0" eaLnBrk="1" latinLnBrk="0" hangingPunct="1">
        <a:defRPr sz="1800" kern="1200">
          <a:solidFill>
            <a:schemeClr val="tx1"/>
          </a:solidFill>
          <a:latin typeface="+mn-lt"/>
          <a:ea typeface="+mn-ea"/>
          <a:cs typeface="+mn-cs"/>
        </a:defRPr>
      </a:lvl8pPr>
      <a:lvl9pPr marL="3657536" algn="l" defTabSz="45719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5" orient="horz" pos="210">
          <p15:clr>
            <a:srgbClr val="F26B43"/>
          </p15:clr>
        </p15:guide>
        <p15:guide id="6" orient="horz" pos="4085">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emf"/><Relationship Id="rId5" Type="http://schemas.openxmlformats.org/officeDocument/2006/relationships/oleObject" Target="../embeddings/oleObject3.bin"/><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5.png"/></Relationships>
</file>

<file path=ppt/slides/_rels/slide10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slideLayout" Target="../slideLayouts/slideLayout1.xml"/><Relationship Id="rId6" Type="http://schemas.openxmlformats.org/officeDocument/2006/relationships/hyperlink" Target="http://www.menti.com/" TargetMode="External"/><Relationship Id="rId5" Type="http://schemas.openxmlformats.org/officeDocument/2006/relationships/image" Target="../media/image21.svg"/><Relationship Id="rId4" Type="http://schemas.openxmlformats.org/officeDocument/2006/relationships/image" Target="../media/image20.svg"/></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3.bin"/><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25.svg"/></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7.svg"/></Relationships>
</file>

<file path=ppt/slides/_rels/slide4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svg"/><Relationship Id="rId1" Type="http://schemas.openxmlformats.org/officeDocument/2006/relationships/slideLayout" Target="../slideLayouts/slideLayout12.xml"/><Relationship Id="rId5" Type="http://schemas.openxmlformats.org/officeDocument/2006/relationships/image" Target="../media/image31.svg"/><Relationship Id="rId4" Type="http://schemas.openxmlformats.org/officeDocument/2006/relationships/image" Target="../media/image30.svg"/></Relationships>
</file>

<file path=ppt/slides/_rels/slide4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8.svg"/><Relationship Id="rId7" Type="http://schemas.openxmlformats.org/officeDocument/2006/relationships/image" Target="../media/image35.sv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32.svg"/><Relationship Id="rId9" Type="http://schemas.openxmlformats.org/officeDocument/2006/relationships/image" Target="../media/image37.svg"/></Relationships>
</file>

<file path=ppt/slides/_rels/slide4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8.svg"/><Relationship Id="rId7" Type="http://schemas.openxmlformats.org/officeDocument/2006/relationships/image" Target="../media/image35.sv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32.svg"/><Relationship Id="rId9" Type="http://schemas.openxmlformats.org/officeDocument/2006/relationships/image" Target="../media/image3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8.svg"/><Relationship Id="rId7" Type="http://schemas.openxmlformats.org/officeDocument/2006/relationships/image" Target="../media/image35.sv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32.svg"/><Relationship Id="rId9" Type="http://schemas.openxmlformats.org/officeDocument/2006/relationships/image" Target="../media/image37.svg"/></Relationships>
</file>

<file path=ppt/slides/_rels/slide5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8.svg"/><Relationship Id="rId7" Type="http://schemas.openxmlformats.org/officeDocument/2006/relationships/image" Target="../media/image35.sv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32.svg"/><Relationship Id="rId9" Type="http://schemas.openxmlformats.org/officeDocument/2006/relationships/image" Target="../media/image37.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svg"/><Relationship Id="rId1" Type="http://schemas.openxmlformats.org/officeDocument/2006/relationships/slideLayout" Target="../slideLayouts/slideLayout12.xml"/><Relationship Id="rId5" Type="http://schemas.openxmlformats.org/officeDocument/2006/relationships/image" Target="../media/image41.svg"/><Relationship Id="rId4" Type="http://schemas.openxmlformats.org/officeDocument/2006/relationships/image" Target="../media/image40.svg"/></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slideLayout" Target="../slideLayouts/slideLayout12.xml"/><Relationship Id="rId6" Type="http://schemas.openxmlformats.org/officeDocument/2006/relationships/hyperlink" Target="http://www.menti.com/" TargetMode="External"/><Relationship Id="rId5" Type="http://schemas.openxmlformats.org/officeDocument/2006/relationships/image" Target="../media/image21.svg"/><Relationship Id="rId4" Type="http://schemas.openxmlformats.org/officeDocument/2006/relationships/image" Target="../media/image20.svg"/></Relationships>
</file>

<file path=ppt/slides/_rels/slide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3.bin"/><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svg"/><Relationship Id="rId1" Type="http://schemas.openxmlformats.org/officeDocument/2006/relationships/slideLayout" Target="../slideLayouts/slideLayout37.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oleObject" Target="../embeddings/oleObject3.bin"/><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slideLayout" Target="../slideLayouts/slideLayout22.xml"/><Relationship Id="rId6" Type="http://schemas.openxmlformats.org/officeDocument/2006/relationships/hyperlink" Target="http://www.menti.com/" TargetMode="External"/><Relationship Id="rId5" Type="http://schemas.openxmlformats.org/officeDocument/2006/relationships/image" Target="../media/image21.svg"/><Relationship Id="rId4" Type="http://schemas.openxmlformats.org/officeDocument/2006/relationships/image" Target="../media/image20.svg"/></Relationships>
</file>

<file path=ppt/slides/_rels/slide81.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46.svg"/><Relationship Id="rId2" Type="http://schemas.openxmlformats.org/officeDocument/2006/relationships/image" Target="../media/image42.svg"/><Relationship Id="rId1" Type="http://schemas.openxmlformats.org/officeDocument/2006/relationships/slideLayout" Target="../slideLayouts/slideLayout22.xml"/><Relationship Id="rId6" Type="http://schemas.openxmlformats.org/officeDocument/2006/relationships/image" Target="../media/image45.svg"/><Relationship Id="rId5" Type="http://schemas.openxmlformats.org/officeDocument/2006/relationships/image" Target="../media/image44.svg"/><Relationship Id="rId4" Type="http://schemas.openxmlformats.org/officeDocument/2006/relationships/image" Target="../media/image43.sv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slideLayout" Target="../slideLayouts/slideLayout22.xml"/><Relationship Id="rId6" Type="http://schemas.openxmlformats.org/officeDocument/2006/relationships/hyperlink" Target="http://www.menti.com/" TargetMode="External"/><Relationship Id="rId5" Type="http://schemas.openxmlformats.org/officeDocument/2006/relationships/image" Target="../media/image21.svg"/><Relationship Id="rId4" Type="http://schemas.openxmlformats.org/officeDocument/2006/relationships/image" Target="../media/image20.svg"/></Relationships>
</file>

<file path=ppt/slides/_rels/slide8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2" Type="http://schemas.openxmlformats.org/officeDocument/2006/relationships/hyperlink" Target="https://myoffice.accenture.com/:b:/g/personal/kevin_jesse_accenture_com/EQs1mWO8CGBPj4-0pmATY-sBnlBpeMbNekwXMdok-a_7Xg?e=SOe75Z" TargetMode="Externa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jpeg"/><Relationship Id="rId1" Type="http://schemas.openxmlformats.org/officeDocument/2006/relationships/slideLayout" Target="../slideLayouts/slideLayout22.xml"/><Relationship Id="rId6" Type="http://schemas.openxmlformats.org/officeDocument/2006/relationships/image" Target="../media/image51.svg"/><Relationship Id="rId5" Type="http://schemas.openxmlformats.org/officeDocument/2006/relationships/image" Target="../media/image50.svg"/><Relationship Id="rId4" Type="http://schemas.openxmlformats.org/officeDocument/2006/relationships/image" Target="../media/image49.svg"/></Relationships>
</file>

<file path=ppt/slides/_rels/slide9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jpeg"/><Relationship Id="rId1" Type="http://schemas.openxmlformats.org/officeDocument/2006/relationships/slideLayout" Target="../slideLayouts/slideLayout22.xml"/><Relationship Id="rId6" Type="http://schemas.openxmlformats.org/officeDocument/2006/relationships/image" Target="../media/image56.svg"/><Relationship Id="rId5" Type="http://schemas.openxmlformats.org/officeDocument/2006/relationships/image" Target="../media/image55.svg"/><Relationship Id="rId4" Type="http://schemas.openxmlformats.org/officeDocument/2006/relationships/image" Target="../media/image54.svg"/></Relationships>
</file>

<file path=ppt/slides/_rels/slide9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57.jpeg"/><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notesSlide" Target="../notesSlides/notesSlide32.xml"/><Relationship Id="rId1" Type="http://schemas.openxmlformats.org/officeDocument/2006/relationships/slideLayout" Target="../slideLayouts/slideLayout22.xml"/><Relationship Id="rId5" Type="http://schemas.openxmlformats.org/officeDocument/2006/relationships/image" Target="../media/image61.svg"/><Relationship Id="rId4" Type="http://schemas.openxmlformats.org/officeDocument/2006/relationships/image" Target="../media/image60.svg"/></Relationships>
</file>

<file path=ppt/slides/_rels/slide9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svg"/><Relationship Id="rId1" Type="http://schemas.openxmlformats.org/officeDocument/2006/relationships/slideLayout" Target="../slideLayouts/slideLayout22.xml"/><Relationship Id="rId4" Type="http://schemas.openxmlformats.org/officeDocument/2006/relationships/image" Target="../media/image64.sv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slideLayout" Target="../slideLayouts/slideLayout22.xml"/><Relationship Id="rId6" Type="http://schemas.openxmlformats.org/officeDocument/2006/relationships/hyperlink" Target="http://www.menti.com/" TargetMode="External"/><Relationship Id="rId5" Type="http://schemas.openxmlformats.org/officeDocument/2006/relationships/image" Target="../media/image21.svg"/><Relationship Id="rId4" Type="http://schemas.openxmlformats.org/officeDocument/2006/relationships/image" Target="../media/image20.sv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5D592-6E59-D1B0-9E9C-2FA3EDC39004}"/>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2C88D2ED-2B61-0773-9E74-EB510B4109D3}"/>
              </a:ext>
            </a:extLst>
          </p:cNvPr>
          <p:cNvGrpSpPr/>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344941C7-0039-35FC-FE87-83F58F272326}"/>
                </a:ext>
              </a:extLst>
            </p:cNvPr>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A3AAF0D9-F784-8326-F63C-7B16AEBF335A}"/>
                </a:ext>
              </a:extLst>
            </p:cNvPr>
            <p:cNvPicPr>
              <a:picLocks noChangeAspect="1"/>
            </p:cNvPicPr>
            <p:nvPr/>
          </p:nvPicPr>
          <p:blipFill>
            <a:blip r:embed="rId4"/>
            <a:srcRect t="3857" b="4037"/>
            <a:stretch>
              <a:fillRect/>
            </a:stretch>
          </p:blipFill>
          <p:spPr>
            <a:xfrm>
              <a:off x="91439" y="84913"/>
              <a:ext cx="12006072" cy="6675121"/>
            </a:xfrm>
            <a:prstGeom prst="rect">
              <a:avLst/>
            </a:prstGeom>
          </p:spPr>
        </p:pic>
      </p:grpSp>
      <p:sp>
        <p:nvSpPr>
          <p:cNvPr id="2" name="Rectangle 1">
            <a:extLst>
              <a:ext uri="{FF2B5EF4-FFF2-40B4-BE49-F238E27FC236}">
                <a16:creationId xmlns:a16="http://schemas.microsoft.com/office/drawing/2014/main" id="{9BD72FC5-09C5-6C53-1A46-00B299957736}"/>
              </a:ext>
            </a:extLst>
          </p:cNvPr>
          <p:cNvSpPr/>
          <p:nvPr/>
        </p:nvSpPr>
        <p:spPr>
          <a:xfrm>
            <a:off x="91439" y="84914"/>
            <a:ext cx="12006072" cy="6675121"/>
          </a:xfrm>
          <a:prstGeom prst="rect">
            <a:avLst/>
          </a:prstGeom>
          <a:solidFill>
            <a:srgbClr val="00645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199" name="think-cell data - do not delete" hidden="1">
            <a:extLst>
              <a:ext uri="{FF2B5EF4-FFF2-40B4-BE49-F238E27FC236}">
                <a16:creationId xmlns:a16="http://schemas.microsoft.com/office/drawing/2014/main" id="{93122961-7E55-896A-B762-812677816B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99" name="think-cell data - do not delete" hidden="1">
                        <a:extLst>
                          <a:ext uri="{FF2B5EF4-FFF2-40B4-BE49-F238E27FC236}">
                            <a16:creationId xmlns:a16="http://schemas.microsoft.com/office/drawing/2014/main" id="{93122961-7E55-896A-B762-812677816B8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2" name="Title 2">
            <a:extLst>
              <a:ext uri="{FF2B5EF4-FFF2-40B4-BE49-F238E27FC236}">
                <a16:creationId xmlns:a16="http://schemas.microsoft.com/office/drawing/2014/main" id="{CD7DFC7E-FC32-C441-BE2A-9C2F6BB3BA73}"/>
              </a:ext>
            </a:extLst>
          </p:cNvPr>
          <p:cNvSpPr txBox="1">
            <a:spLocks/>
          </p:cNvSpPr>
          <p:nvPr/>
        </p:nvSpPr>
        <p:spPr>
          <a:xfrm>
            <a:off x="655078" y="3598301"/>
            <a:ext cx="9994449" cy="600296"/>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73"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Citizens AI Academy</a:t>
            </a:r>
            <a:endParaRPr kumimoji="0" lang="en-US" sz="4800" b="0" i="0" u="none" strike="noStrike" kern="1200" cap="none" spc="0" normalizeH="0" baseline="0" noProof="0" dirty="0">
              <a:ln>
                <a:noFill/>
              </a:ln>
              <a:solidFill>
                <a:srgbClr val="FFFFFF"/>
              </a:solidFill>
              <a:effectLst/>
              <a:uLnTx/>
              <a:uFillTx/>
              <a:latin typeface="Graphik-Medium" panose="020B0503030202060203" pitchFamily="34" charset="77"/>
              <a:ea typeface="+mj-ea"/>
              <a:cs typeface="Arial"/>
            </a:endParaRPr>
          </a:p>
        </p:txBody>
      </p:sp>
      <p:grpSp>
        <p:nvGrpSpPr>
          <p:cNvPr id="36" name="Group 35">
            <a:extLst>
              <a:ext uri="{FF2B5EF4-FFF2-40B4-BE49-F238E27FC236}">
                <a16:creationId xmlns:a16="http://schemas.microsoft.com/office/drawing/2014/main" id="{FDFF609D-1ECB-E6CD-24BC-324D41098246}"/>
              </a:ext>
            </a:extLst>
          </p:cNvPr>
          <p:cNvGrpSpPr/>
          <p:nvPr/>
        </p:nvGrpSpPr>
        <p:grpSpPr>
          <a:xfrm>
            <a:off x="384445" y="294946"/>
            <a:ext cx="4788470" cy="661596"/>
            <a:chOff x="384445" y="2767404"/>
            <a:chExt cx="4788470" cy="661596"/>
          </a:xfrm>
        </p:grpSpPr>
        <p:pic>
          <p:nvPicPr>
            <p:cNvPr id="33" name="Picture 32" descr="A black background with a black square&#10;&#10;Description automatically generated with medium confidence">
              <a:extLst>
                <a:ext uri="{FF2B5EF4-FFF2-40B4-BE49-F238E27FC236}">
                  <a16:creationId xmlns:a16="http://schemas.microsoft.com/office/drawing/2014/main" id="{26AF7AC9-DE65-B074-1013-0E921ABB3ECB}"/>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98050" y="2767404"/>
              <a:ext cx="1774865" cy="468765"/>
            </a:xfrm>
            <a:prstGeom prst="rect">
              <a:avLst/>
            </a:prstGeom>
          </p:spPr>
        </p:pic>
        <p:cxnSp>
          <p:nvCxnSpPr>
            <p:cNvPr id="34" name="Straight Connector 33">
              <a:extLst>
                <a:ext uri="{FF2B5EF4-FFF2-40B4-BE49-F238E27FC236}">
                  <a16:creationId xmlns:a16="http://schemas.microsoft.com/office/drawing/2014/main" id="{6FEFBD42-DC01-C250-6125-68B92B264768}"/>
                </a:ext>
              </a:extLst>
            </p:cNvPr>
            <p:cNvCxnSpPr>
              <a:cxnSpLocks/>
            </p:cNvCxnSpPr>
            <p:nvPr/>
          </p:nvCxnSpPr>
          <p:spPr>
            <a:xfrm>
              <a:off x="3204099" y="2767404"/>
              <a:ext cx="0" cy="6615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Picture 34" descr="A close up of a logo&#10;&#10;Description automatically generated">
              <a:extLst>
                <a:ext uri="{FF2B5EF4-FFF2-40B4-BE49-F238E27FC236}">
                  <a16:creationId xmlns:a16="http://schemas.microsoft.com/office/drawing/2014/main" id="{FBFE51C9-BE01-679B-6CE3-ED0F1892B93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t="29087" b="33997"/>
            <a:stretch/>
          </p:blipFill>
          <p:spPr>
            <a:xfrm>
              <a:off x="384445" y="2798361"/>
              <a:ext cx="2721690" cy="565180"/>
            </a:xfrm>
            <a:prstGeom prst="rect">
              <a:avLst/>
            </a:prstGeom>
          </p:spPr>
        </p:pic>
      </p:grpSp>
      <p:sp>
        <p:nvSpPr>
          <p:cNvPr id="37" name="Title 2">
            <a:extLst>
              <a:ext uri="{FF2B5EF4-FFF2-40B4-BE49-F238E27FC236}">
                <a16:creationId xmlns:a16="http://schemas.microsoft.com/office/drawing/2014/main" id="{791C013C-B1D4-6688-0697-9B70B1A0714A}"/>
              </a:ext>
            </a:extLst>
          </p:cNvPr>
          <p:cNvSpPr txBox="1">
            <a:spLocks/>
          </p:cNvSpPr>
          <p:nvPr/>
        </p:nvSpPr>
        <p:spPr>
          <a:xfrm>
            <a:off x="732712" y="4253903"/>
            <a:ext cx="9994449" cy="1978353"/>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73"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Track C</a:t>
            </a:r>
            <a:b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b="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b="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r>
              <a:rPr kumimoji="0" lang="en-US" sz="2400" b="0" i="0" u="none" strike="noStrike" kern="1200" cap="none" spc="0" normalizeH="0" baseline="0" noProof="0" dirty="0">
                <a:ln>
                  <a:noFill/>
                </a:ln>
                <a:solidFill>
                  <a:srgbClr val="FFFFFF"/>
                </a:solidFill>
                <a:effectLst/>
                <a:uLnTx/>
                <a:uFillTx/>
                <a:latin typeface="Graphik-Medium" panose="020B0503030202060203" pitchFamily="34" charset="77"/>
                <a:ea typeface="+mj-ea"/>
                <a:cs typeface="Arial"/>
              </a:rPr>
              <a:t>September 2025</a:t>
            </a:r>
            <a:endParaRPr kumimoji="0" lang="en-US" sz="4800" b="0" i="0" u="none" strike="noStrike" kern="1200" cap="none" spc="0" normalizeH="0" baseline="0" noProof="0" dirty="0">
              <a:ln>
                <a:noFill/>
              </a:ln>
              <a:solidFill>
                <a:srgbClr val="FFFFFF"/>
              </a:solidFill>
              <a:effectLst/>
              <a:uLnTx/>
              <a:uFillTx/>
              <a:latin typeface="Graphik-Medium" panose="020B0503030202060203" pitchFamily="34" charset="77"/>
              <a:ea typeface="+mj-ea"/>
              <a:cs typeface="Arial"/>
            </a:endParaRPr>
          </a:p>
        </p:txBody>
      </p:sp>
    </p:spTree>
    <p:extLst>
      <p:ext uri="{BB962C8B-B14F-4D97-AF65-F5344CB8AC3E}">
        <p14:creationId xmlns:p14="http://schemas.microsoft.com/office/powerpoint/2010/main" val="3901228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3EEE3-864E-742E-33C1-829C475831AC}"/>
              </a:ext>
            </a:extLst>
          </p:cNvPr>
          <p:cNvSpPr>
            <a:spLocks noGrp="1"/>
          </p:cNvSpPr>
          <p:nvPr>
            <p:ph type="title"/>
          </p:nvPr>
        </p:nvSpPr>
        <p:spPr/>
        <p:txBody>
          <a:bodyPr/>
          <a:lstStyle/>
          <a:p>
            <a:r>
              <a:rPr lang="en-US" dirty="0"/>
              <a:t>Check in on the Chat-</a:t>
            </a:r>
            <a:r>
              <a:rPr lang="en-US" dirty="0" err="1"/>
              <a:t>ter</a:t>
            </a:r>
            <a:endParaRPr lang="en-US" dirty="0"/>
          </a:p>
        </p:txBody>
      </p:sp>
      <p:grpSp>
        <p:nvGrpSpPr>
          <p:cNvPr id="4" name="Group 3">
            <a:extLst>
              <a:ext uri="{FF2B5EF4-FFF2-40B4-BE49-F238E27FC236}">
                <a16:creationId xmlns:a16="http://schemas.microsoft.com/office/drawing/2014/main" id="{1BCD75D5-CA7E-FAC5-AB97-C36969D03EE5}"/>
              </a:ext>
            </a:extLst>
          </p:cNvPr>
          <p:cNvGrpSpPr/>
          <p:nvPr/>
        </p:nvGrpSpPr>
        <p:grpSpPr>
          <a:xfrm>
            <a:off x="1613454" y="2725822"/>
            <a:ext cx="967952" cy="3337479"/>
            <a:chOff x="3715326" y="1208642"/>
            <a:chExt cx="967952" cy="3337479"/>
          </a:xfrm>
        </p:grpSpPr>
        <p:grpSp>
          <p:nvGrpSpPr>
            <p:cNvPr id="5" name="Group 4">
              <a:extLst>
                <a:ext uri="{FF2B5EF4-FFF2-40B4-BE49-F238E27FC236}">
                  <a16:creationId xmlns:a16="http://schemas.microsoft.com/office/drawing/2014/main" id="{53A3D58F-EB11-99D7-5FD7-631A94E303A0}"/>
                </a:ext>
              </a:extLst>
            </p:cNvPr>
            <p:cNvGrpSpPr/>
            <p:nvPr/>
          </p:nvGrpSpPr>
          <p:grpSpPr>
            <a:xfrm>
              <a:off x="3782456" y="2416991"/>
              <a:ext cx="584036" cy="2129130"/>
              <a:chOff x="3782456" y="2416991"/>
              <a:chExt cx="584036" cy="2129130"/>
            </a:xfrm>
          </p:grpSpPr>
          <p:sp>
            <p:nvSpPr>
              <p:cNvPr id="12" name="Rectangle">
                <a:extLst>
                  <a:ext uri="{FF2B5EF4-FFF2-40B4-BE49-F238E27FC236}">
                    <a16:creationId xmlns:a16="http://schemas.microsoft.com/office/drawing/2014/main" id="{81C220C9-813C-D049-04AC-A39E32446E28}"/>
                  </a:ext>
                </a:extLst>
              </p:cNvPr>
              <p:cNvSpPr/>
              <p:nvPr/>
            </p:nvSpPr>
            <p:spPr>
              <a:xfrm>
                <a:off x="3782456" y="2416991"/>
                <a:ext cx="584036" cy="2129130"/>
              </a:xfrm>
              <a:prstGeom prst="rect">
                <a:avLst/>
              </a:prstGeom>
              <a:solidFill>
                <a:schemeClr val="accent2"/>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13" name="Rectangle">
                <a:extLst>
                  <a:ext uri="{FF2B5EF4-FFF2-40B4-BE49-F238E27FC236}">
                    <a16:creationId xmlns:a16="http://schemas.microsoft.com/office/drawing/2014/main" id="{82289C37-8A66-9D56-C822-F4CED4CD577C}"/>
                  </a:ext>
                </a:extLst>
              </p:cNvPr>
              <p:cNvSpPr/>
              <p:nvPr/>
            </p:nvSpPr>
            <p:spPr>
              <a:xfrm>
                <a:off x="3782456" y="2416991"/>
                <a:ext cx="129226" cy="2129130"/>
              </a:xfrm>
              <a:prstGeom prst="rect">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 name="Group 5">
              <a:extLst>
                <a:ext uri="{FF2B5EF4-FFF2-40B4-BE49-F238E27FC236}">
                  <a16:creationId xmlns:a16="http://schemas.microsoft.com/office/drawing/2014/main" id="{53958DF3-0902-BC9A-4B8A-2B995FE8097C}"/>
                </a:ext>
              </a:extLst>
            </p:cNvPr>
            <p:cNvGrpSpPr/>
            <p:nvPr/>
          </p:nvGrpSpPr>
          <p:grpSpPr>
            <a:xfrm>
              <a:off x="3715326" y="1208642"/>
              <a:ext cx="967952" cy="1327508"/>
              <a:chOff x="3715326" y="1208642"/>
              <a:chExt cx="967952" cy="1327508"/>
            </a:xfrm>
          </p:grpSpPr>
          <p:sp>
            <p:nvSpPr>
              <p:cNvPr id="7" name="Shape">
                <a:extLst>
                  <a:ext uri="{FF2B5EF4-FFF2-40B4-BE49-F238E27FC236}">
                    <a16:creationId xmlns:a16="http://schemas.microsoft.com/office/drawing/2014/main" id="{F7CE936E-FDB8-E0F0-5C82-2CFA3457343D}"/>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8" name="Shape">
                <a:extLst>
                  <a:ext uri="{FF2B5EF4-FFF2-40B4-BE49-F238E27FC236}">
                    <a16:creationId xmlns:a16="http://schemas.microsoft.com/office/drawing/2014/main" id="{5E9F43EB-E14A-5C63-1231-257CE7E1F14D}"/>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9" name="Rectangle">
                <a:extLst>
                  <a:ext uri="{FF2B5EF4-FFF2-40B4-BE49-F238E27FC236}">
                    <a16:creationId xmlns:a16="http://schemas.microsoft.com/office/drawing/2014/main" id="{008D06E1-D601-85DB-49B5-C6C85FB196BE}"/>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10" name="Freeform: Shape 79">
                <a:extLst>
                  <a:ext uri="{FF2B5EF4-FFF2-40B4-BE49-F238E27FC236}">
                    <a16:creationId xmlns:a16="http://schemas.microsoft.com/office/drawing/2014/main" id="{EF4427F6-EE9A-922A-14A9-EF137EF1B8C3}"/>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11" name="Circle">
                <a:extLst>
                  <a:ext uri="{FF2B5EF4-FFF2-40B4-BE49-F238E27FC236}">
                    <a16:creationId xmlns:a16="http://schemas.microsoft.com/office/drawing/2014/main" id="{3AE6215A-F8B8-D601-56B2-CA8F7AAEE82F}"/>
                  </a:ext>
                </a:extLst>
              </p:cNvPr>
              <p:cNvSpPr/>
              <p:nvPr/>
            </p:nvSpPr>
            <p:spPr>
              <a:xfrm>
                <a:off x="4302718" y="2416991"/>
                <a:ext cx="70487" cy="70487"/>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46" name="Group 45">
            <a:extLst>
              <a:ext uri="{FF2B5EF4-FFF2-40B4-BE49-F238E27FC236}">
                <a16:creationId xmlns:a16="http://schemas.microsoft.com/office/drawing/2014/main" id="{2796D308-7881-9F08-C4C6-DAD63A2765F2}"/>
              </a:ext>
            </a:extLst>
          </p:cNvPr>
          <p:cNvGrpSpPr/>
          <p:nvPr/>
        </p:nvGrpSpPr>
        <p:grpSpPr>
          <a:xfrm>
            <a:off x="2729835" y="1455246"/>
            <a:ext cx="969185" cy="3552883"/>
            <a:chOff x="5611762" y="2752644"/>
            <a:chExt cx="969185" cy="3552883"/>
          </a:xfrm>
        </p:grpSpPr>
        <p:grpSp>
          <p:nvGrpSpPr>
            <p:cNvPr id="47" name="Group 46">
              <a:extLst>
                <a:ext uri="{FF2B5EF4-FFF2-40B4-BE49-F238E27FC236}">
                  <a16:creationId xmlns:a16="http://schemas.microsoft.com/office/drawing/2014/main" id="{3219BAEF-42A0-C09A-BC49-90EE9B901FE5}"/>
                </a:ext>
              </a:extLst>
            </p:cNvPr>
            <p:cNvGrpSpPr/>
            <p:nvPr/>
          </p:nvGrpSpPr>
          <p:grpSpPr>
            <a:xfrm>
              <a:off x="5678893" y="3960993"/>
              <a:ext cx="584036" cy="2344534"/>
              <a:chOff x="5678893" y="3960993"/>
              <a:chExt cx="584036" cy="2344534"/>
            </a:xfrm>
          </p:grpSpPr>
          <p:sp>
            <p:nvSpPr>
              <p:cNvPr id="54" name="Rectangle">
                <a:extLst>
                  <a:ext uri="{FF2B5EF4-FFF2-40B4-BE49-F238E27FC236}">
                    <a16:creationId xmlns:a16="http://schemas.microsoft.com/office/drawing/2014/main" id="{57A1C8BE-AB8E-2254-A1E0-91944EC5F2DD}"/>
                  </a:ext>
                </a:extLst>
              </p:cNvPr>
              <p:cNvSpPr/>
              <p:nvPr/>
            </p:nvSpPr>
            <p:spPr>
              <a:xfrm>
                <a:off x="5678893" y="3960993"/>
                <a:ext cx="584036" cy="2344534"/>
              </a:xfrm>
              <a:prstGeom prst="rect">
                <a:avLst/>
              </a:prstGeom>
              <a:solidFill>
                <a:schemeClr val="accent3"/>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55" name="Rectangle">
                <a:extLst>
                  <a:ext uri="{FF2B5EF4-FFF2-40B4-BE49-F238E27FC236}">
                    <a16:creationId xmlns:a16="http://schemas.microsoft.com/office/drawing/2014/main" id="{D29E77F5-3EE5-B70D-1A68-1AC9053FE909}"/>
                  </a:ext>
                </a:extLst>
              </p:cNvPr>
              <p:cNvSpPr/>
              <p:nvPr/>
            </p:nvSpPr>
            <p:spPr>
              <a:xfrm>
                <a:off x="5678893" y="3960993"/>
                <a:ext cx="129228" cy="2344534"/>
              </a:xfrm>
              <a:prstGeom prst="rect">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48" name="Group 47">
              <a:extLst>
                <a:ext uri="{FF2B5EF4-FFF2-40B4-BE49-F238E27FC236}">
                  <a16:creationId xmlns:a16="http://schemas.microsoft.com/office/drawing/2014/main" id="{87E08E8C-516C-D831-A71B-E1F1EBBEF2FA}"/>
                </a:ext>
              </a:extLst>
            </p:cNvPr>
            <p:cNvGrpSpPr/>
            <p:nvPr/>
          </p:nvGrpSpPr>
          <p:grpSpPr>
            <a:xfrm>
              <a:off x="5611762" y="2752644"/>
              <a:ext cx="969185" cy="1327508"/>
              <a:chOff x="5611762" y="2752644"/>
              <a:chExt cx="969185" cy="1327508"/>
            </a:xfrm>
          </p:grpSpPr>
          <p:sp>
            <p:nvSpPr>
              <p:cNvPr id="49" name="Shape">
                <a:extLst>
                  <a:ext uri="{FF2B5EF4-FFF2-40B4-BE49-F238E27FC236}">
                    <a16:creationId xmlns:a16="http://schemas.microsoft.com/office/drawing/2014/main" id="{2104849B-8A3E-44D4-816E-C339A3AB699E}"/>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0" name="Shape">
                <a:extLst>
                  <a:ext uri="{FF2B5EF4-FFF2-40B4-BE49-F238E27FC236}">
                    <a16:creationId xmlns:a16="http://schemas.microsoft.com/office/drawing/2014/main" id="{B60EC466-3D27-27D9-FB6A-64A0206EB8CB}"/>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1" name="Rectangle">
                <a:extLst>
                  <a:ext uri="{FF2B5EF4-FFF2-40B4-BE49-F238E27FC236}">
                    <a16:creationId xmlns:a16="http://schemas.microsoft.com/office/drawing/2014/main" id="{FF4D69FF-69CA-1A01-E465-D543316D82BA}"/>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2" name="Freeform: Shape 81">
                <a:extLst>
                  <a:ext uri="{FF2B5EF4-FFF2-40B4-BE49-F238E27FC236}">
                    <a16:creationId xmlns:a16="http://schemas.microsoft.com/office/drawing/2014/main" id="{68398050-8494-97F5-1609-1DF5CD0A59E4}"/>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53" name="Circle">
                <a:extLst>
                  <a:ext uri="{FF2B5EF4-FFF2-40B4-BE49-F238E27FC236}">
                    <a16:creationId xmlns:a16="http://schemas.microsoft.com/office/drawing/2014/main" id="{FAEE8E90-C6AE-4750-C79D-01AAF2A2BBD5}"/>
                  </a:ext>
                </a:extLst>
              </p:cNvPr>
              <p:cNvSpPr/>
              <p:nvPr/>
            </p:nvSpPr>
            <p:spPr>
              <a:xfrm>
                <a:off x="6199155" y="3960993"/>
                <a:ext cx="70487" cy="70487"/>
              </a:xfrm>
              <a:prstGeom prst="ellipse">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60" name="Group 59">
            <a:extLst>
              <a:ext uri="{FF2B5EF4-FFF2-40B4-BE49-F238E27FC236}">
                <a16:creationId xmlns:a16="http://schemas.microsoft.com/office/drawing/2014/main" id="{9F944057-5AB5-6041-9A32-E95E3856C34E}"/>
              </a:ext>
            </a:extLst>
          </p:cNvPr>
          <p:cNvGrpSpPr/>
          <p:nvPr/>
        </p:nvGrpSpPr>
        <p:grpSpPr>
          <a:xfrm>
            <a:off x="623786" y="1421682"/>
            <a:ext cx="968475" cy="3552883"/>
            <a:chOff x="1835671" y="2752644"/>
            <a:chExt cx="968475" cy="3552883"/>
          </a:xfrm>
        </p:grpSpPr>
        <p:grpSp>
          <p:nvGrpSpPr>
            <p:cNvPr id="61" name="Group 60">
              <a:extLst>
                <a:ext uri="{FF2B5EF4-FFF2-40B4-BE49-F238E27FC236}">
                  <a16:creationId xmlns:a16="http://schemas.microsoft.com/office/drawing/2014/main" id="{2D0B7F1A-4678-EDAD-B7E7-01B405C36304}"/>
                </a:ext>
              </a:extLst>
            </p:cNvPr>
            <p:cNvGrpSpPr/>
            <p:nvPr/>
          </p:nvGrpSpPr>
          <p:grpSpPr>
            <a:xfrm>
              <a:off x="1902802" y="3960993"/>
              <a:ext cx="584036" cy="2344534"/>
              <a:chOff x="1902802" y="3960993"/>
              <a:chExt cx="584036" cy="2344534"/>
            </a:xfrm>
          </p:grpSpPr>
          <p:sp>
            <p:nvSpPr>
              <p:cNvPr id="68" name="Rectangle">
                <a:extLst>
                  <a:ext uri="{FF2B5EF4-FFF2-40B4-BE49-F238E27FC236}">
                    <a16:creationId xmlns:a16="http://schemas.microsoft.com/office/drawing/2014/main" id="{8355571C-85F8-93EE-268C-634F4C689FE2}"/>
                  </a:ext>
                </a:extLst>
              </p:cNvPr>
              <p:cNvSpPr/>
              <p:nvPr/>
            </p:nvSpPr>
            <p:spPr>
              <a:xfrm>
                <a:off x="1902802" y="3960993"/>
                <a:ext cx="584036" cy="2344534"/>
              </a:xfrm>
              <a:prstGeom prst="rect">
                <a:avLst/>
              </a:prstGeom>
              <a:solidFill>
                <a:schemeClr val="accent6"/>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69" name="Rectangle">
                <a:extLst>
                  <a:ext uri="{FF2B5EF4-FFF2-40B4-BE49-F238E27FC236}">
                    <a16:creationId xmlns:a16="http://schemas.microsoft.com/office/drawing/2014/main" id="{6647C853-EF80-5B47-266F-4D673F25E894}"/>
                  </a:ext>
                </a:extLst>
              </p:cNvPr>
              <p:cNvSpPr/>
              <p:nvPr/>
            </p:nvSpPr>
            <p:spPr>
              <a:xfrm>
                <a:off x="1902802" y="3960993"/>
                <a:ext cx="129226" cy="2344534"/>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2" name="Group 61">
              <a:extLst>
                <a:ext uri="{FF2B5EF4-FFF2-40B4-BE49-F238E27FC236}">
                  <a16:creationId xmlns:a16="http://schemas.microsoft.com/office/drawing/2014/main" id="{BAC68661-C803-A5BF-B3F1-180A160F88FF}"/>
                </a:ext>
              </a:extLst>
            </p:cNvPr>
            <p:cNvGrpSpPr/>
            <p:nvPr/>
          </p:nvGrpSpPr>
          <p:grpSpPr>
            <a:xfrm>
              <a:off x="1835671" y="2752644"/>
              <a:ext cx="968475" cy="1327508"/>
              <a:chOff x="1835671" y="2752644"/>
              <a:chExt cx="968475" cy="1327508"/>
            </a:xfrm>
          </p:grpSpPr>
          <p:sp>
            <p:nvSpPr>
              <p:cNvPr id="63" name="Shape">
                <a:extLst>
                  <a:ext uri="{FF2B5EF4-FFF2-40B4-BE49-F238E27FC236}">
                    <a16:creationId xmlns:a16="http://schemas.microsoft.com/office/drawing/2014/main" id="{32CB787E-4657-6106-1410-F8FE9E22FAD5}"/>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FCE2DD"/>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4" name="Shape">
                <a:extLst>
                  <a:ext uri="{FF2B5EF4-FFF2-40B4-BE49-F238E27FC236}">
                    <a16:creationId xmlns:a16="http://schemas.microsoft.com/office/drawing/2014/main" id="{97552423-F195-C583-DAE9-FFEBCBC48098}"/>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2959" y="21062"/>
                    </a:lnTo>
                    <a:lnTo>
                      <a:pt x="2959" y="19655"/>
                    </a:lnTo>
                    <a:lnTo>
                      <a:pt x="2959" y="18728"/>
                    </a:lnTo>
                    <a:cubicBezTo>
                      <a:pt x="2959" y="18578"/>
                      <a:pt x="2811" y="18459"/>
                      <a:pt x="2626" y="18459"/>
                    </a:cubicBezTo>
                    <a:cubicBezTo>
                      <a:pt x="2441" y="18459"/>
                      <a:pt x="2293" y="18578"/>
                      <a:pt x="2293" y="18728"/>
                    </a:cubicBezTo>
                    <a:lnTo>
                      <a:pt x="2293" y="19296"/>
                    </a:lnTo>
                    <a:cubicBezTo>
                      <a:pt x="1368" y="19027"/>
                      <a:pt x="592" y="17741"/>
                      <a:pt x="592" y="16365"/>
                    </a:cubicBezTo>
                    <a:lnTo>
                      <a:pt x="592" y="4966"/>
                    </a:lnTo>
                    <a:cubicBezTo>
                      <a:pt x="592" y="4338"/>
                      <a:pt x="1221" y="3859"/>
                      <a:pt x="1960" y="3859"/>
                    </a:cubicBezTo>
                    <a:cubicBezTo>
                      <a:pt x="2700" y="3859"/>
                      <a:pt x="3329" y="4368"/>
                      <a:pt x="3329" y="4966"/>
                    </a:cubicBezTo>
                    <a:lnTo>
                      <a:pt x="3329" y="12116"/>
                    </a:lnTo>
                    <a:cubicBezTo>
                      <a:pt x="3329" y="12266"/>
                      <a:pt x="3477" y="12386"/>
                      <a:pt x="3662" y="12386"/>
                    </a:cubicBezTo>
                    <a:cubicBezTo>
                      <a:pt x="3847" y="12386"/>
                      <a:pt x="3995" y="12266"/>
                      <a:pt x="3995" y="12116"/>
                    </a:cubicBezTo>
                    <a:lnTo>
                      <a:pt x="3995" y="4966"/>
                    </a:lnTo>
                    <a:lnTo>
                      <a:pt x="3995" y="3530"/>
                    </a:lnTo>
                    <a:cubicBezTo>
                      <a:pt x="3995" y="2902"/>
                      <a:pt x="4623" y="2423"/>
                      <a:pt x="5363" y="2423"/>
                    </a:cubicBezTo>
                    <a:cubicBezTo>
                      <a:pt x="6103" y="2423"/>
                      <a:pt x="6731" y="2932"/>
                      <a:pt x="6731" y="3530"/>
                    </a:cubicBezTo>
                    <a:lnTo>
                      <a:pt x="6731" y="10950"/>
                    </a:lnTo>
                    <a:cubicBezTo>
                      <a:pt x="6731" y="11099"/>
                      <a:pt x="6879" y="11219"/>
                      <a:pt x="7064" y="11219"/>
                    </a:cubicBezTo>
                    <a:cubicBezTo>
                      <a:pt x="7249" y="11219"/>
                      <a:pt x="7397" y="11099"/>
                      <a:pt x="7397" y="10950"/>
                    </a:cubicBezTo>
                    <a:lnTo>
                      <a:pt x="7397" y="3530"/>
                    </a:lnTo>
                    <a:lnTo>
                      <a:pt x="7397" y="1616"/>
                    </a:lnTo>
                    <a:cubicBezTo>
                      <a:pt x="7397" y="987"/>
                      <a:pt x="8026" y="509"/>
                      <a:pt x="8766" y="509"/>
                    </a:cubicBezTo>
                    <a:cubicBezTo>
                      <a:pt x="9505" y="509"/>
                      <a:pt x="10134" y="1017"/>
                      <a:pt x="10134" y="1616"/>
                    </a:cubicBezTo>
                    <a:lnTo>
                      <a:pt x="10134" y="3171"/>
                    </a:lnTo>
                    <a:lnTo>
                      <a:pt x="10134" y="9843"/>
                    </a:lnTo>
                    <a:cubicBezTo>
                      <a:pt x="10134" y="9992"/>
                      <a:pt x="10282" y="10112"/>
                      <a:pt x="10467" y="10112"/>
                    </a:cubicBezTo>
                    <a:cubicBezTo>
                      <a:pt x="10652" y="10112"/>
                      <a:pt x="10800" y="9992"/>
                      <a:pt x="10800" y="9843"/>
                    </a:cubicBezTo>
                    <a:lnTo>
                      <a:pt x="10800" y="3171"/>
                    </a:lnTo>
                    <a:cubicBezTo>
                      <a:pt x="10800" y="2543"/>
                      <a:pt x="11429" y="2064"/>
                      <a:pt x="12168" y="2064"/>
                    </a:cubicBezTo>
                    <a:cubicBezTo>
                      <a:pt x="12908" y="2064"/>
                      <a:pt x="13537" y="2573"/>
                      <a:pt x="13537" y="3171"/>
                    </a:cubicBezTo>
                    <a:lnTo>
                      <a:pt x="13537" y="15078"/>
                    </a:lnTo>
                    <a:cubicBezTo>
                      <a:pt x="13537" y="15198"/>
                      <a:pt x="13611" y="15288"/>
                      <a:pt x="13722" y="15317"/>
                    </a:cubicBezTo>
                    <a:cubicBezTo>
                      <a:pt x="13833" y="15377"/>
                      <a:pt x="13981" y="15347"/>
                      <a:pt x="14092" y="15288"/>
                    </a:cubicBezTo>
                    <a:lnTo>
                      <a:pt x="18086" y="12775"/>
                    </a:lnTo>
                    <a:cubicBezTo>
                      <a:pt x="18382" y="12595"/>
                      <a:pt x="18752" y="12505"/>
                      <a:pt x="19159" y="12535"/>
                    </a:cubicBezTo>
                    <a:cubicBezTo>
                      <a:pt x="19529" y="12565"/>
                      <a:pt x="19899" y="12745"/>
                      <a:pt x="20121" y="12984"/>
                    </a:cubicBezTo>
                    <a:cubicBezTo>
                      <a:pt x="20823" y="13493"/>
                      <a:pt x="20712" y="14240"/>
                      <a:pt x="20084" y="14629"/>
                    </a:cubicBezTo>
                    <a:close/>
                  </a:path>
                </a:pathLst>
              </a:custGeom>
              <a:solidFill>
                <a:srgbClr val="F9CAC4"/>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5" name="Rectangle">
                <a:extLst>
                  <a:ext uri="{FF2B5EF4-FFF2-40B4-BE49-F238E27FC236}">
                    <a16:creationId xmlns:a16="http://schemas.microsoft.com/office/drawing/2014/main" id="{D038028F-8588-F8FA-0FC6-BAE43A2874C8}"/>
                  </a:ext>
                </a:extLst>
              </p:cNvPr>
              <p:cNvSpPr/>
              <p:nvPr/>
            </p:nvSpPr>
            <p:spPr>
              <a:xfrm>
                <a:off x="1835671" y="3910646"/>
                <a:ext cx="694802" cy="169506"/>
              </a:xfrm>
              <a:prstGeom prst="rect">
                <a:avLst/>
              </a:pr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6" name="Freeform: Shape 77">
                <a:extLst>
                  <a:ext uri="{FF2B5EF4-FFF2-40B4-BE49-F238E27FC236}">
                    <a16:creationId xmlns:a16="http://schemas.microsoft.com/office/drawing/2014/main" id="{164762FD-7C33-3AEC-A059-879CA6AB01EB}"/>
                  </a:ext>
                </a:extLst>
              </p:cNvPr>
              <p:cNvSpPr/>
              <p:nvPr/>
            </p:nvSpPr>
            <p:spPr>
              <a:xfrm>
                <a:off x="1869236"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2 w 884022"/>
                  <a:gd name="connsiteY13" fmla="*/ 117478 h 798432"/>
                  <a:gd name="connsiteX14" fmla="*/ 251740 w 884022"/>
                  <a:gd name="connsiteY14" fmla="*/ 167828 h 798432"/>
                  <a:gd name="connsiteX15" fmla="*/ 251740 w 884022"/>
                  <a:gd name="connsiteY15" fmla="*/ 223210 h 798432"/>
                  <a:gd name="connsiteX16" fmla="*/ 151044 w 884022"/>
                  <a:gd name="connsiteY16" fmla="*/ 223210 h 798432"/>
                  <a:gd name="connsiteX17" fmla="*/ 151044 w 884022"/>
                  <a:gd name="connsiteY17" fmla="*/ 167828 h 798432"/>
                  <a:gd name="connsiteX18" fmla="*/ 201392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2" y="117478"/>
                    </a:moveTo>
                    <a:cubicBezTo>
                      <a:pt x="229923" y="117478"/>
                      <a:pt x="251740" y="140977"/>
                      <a:pt x="251740" y="167828"/>
                    </a:cubicBezTo>
                    <a:lnTo>
                      <a:pt x="251740" y="223210"/>
                    </a:lnTo>
                    <a:cubicBezTo>
                      <a:pt x="196357" y="241673"/>
                      <a:pt x="151044" y="223210"/>
                      <a:pt x="151044" y="223210"/>
                    </a:cubicBezTo>
                    <a:lnTo>
                      <a:pt x="151044" y="167828"/>
                    </a:lnTo>
                    <a:cubicBezTo>
                      <a:pt x="151044" y="139298"/>
                      <a:pt x="174540" y="117478"/>
                      <a:pt x="201392" y="117478"/>
                    </a:cubicBezTo>
                    <a:close/>
                    <a:moveTo>
                      <a:pt x="520262" y="83913"/>
                    </a:moveTo>
                    <a:cubicBezTo>
                      <a:pt x="548793" y="83913"/>
                      <a:pt x="570610" y="107412"/>
                      <a:pt x="570610" y="134263"/>
                    </a:cubicBezTo>
                    <a:lnTo>
                      <a:pt x="570610" y="189645"/>
                    </a:lnTo>
                    <a:cubicBezTo>
                      <a:pt x="515227" y="208108"/>
                      <a:pt x="469914"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20548" y="105732"/>
                      <a:pt x="318870" y="105732"/>
                    </a:cubicBezTo>
                    <a:lnTo>
                      <a:pt x="318870" y="50350"/>
                    </a:lnTo>
                    <a:cubicBezTo>
                      <a:pt x="318870" y="21820"/>
                      <a:pt x="342366" y="0"/>
                      <a:pt x="369218" y="0"/>
                    </a:cubicBezTo>
                    <a:close/>
                  </a:path>
                </a:pathLst>
              </a:custGeom>
              <a:solidFill>
                <a:srgbClr val="FEF3F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67" name="Circle">
                <a:extLst>
                  <a:ext uri="{FF2B5EF4-FFF2-40B4-BE49-F238E27FC236}">
                    <a16:creationId xmlns:a16="http://schemas.microsoft.com/office/drawing/2014/main" id="{B849A620-BD39-679A-A0CA-7A5514F51176}"/>
                  </a:ext>
                </a:extLst>
              </p:cNvPr>
              <p:cNvSpPr/>
              <p:nvPr/>
            </p:nvSpPr>
            <p:spPr>
              <a:xfrm>
                <a:off x="2406280" y="3960993"/>
                <a:ext cx="70487" cy="70487"/>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pic>
        <p:nvPicPr>
          <p:cNvPr id="74" name="Picture 73" descr="A screenshot of a chat&#10;&#10;Description automatically generated">
            <a:extLst>
              <a:ext uri="{FF2B5EF4-FFF2-40B4-BE49-F238E27FC236}">
                <a16:creationId xmlns:a16="http://schemas.microsoft.com/office/drawing/2014/main" id="{C9643C8E-8FA5-9DA3-4D9F-AB1F0EAC1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640" y="1056574"/>
            <a:ext cx="4329514" cy="5068990"/>
          </a:xfrm>
          <a:prstGeom prst="rect">
            <a:avLst/>
          </a:prstGeom>
        </p:spPr>
      </p:pic>
    </p:spTree>
    <p:extLst>
      <p:ext uri="{BB962C8B-B14F-4D97-AF65-F5344CB8AC3E}">
        <p14:creationId xmlns:p14="http://schemas.microsoft.com/office/powerpoint/2010/main" val="2571051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8D432-D846-3E45-CB97-D841640951C9}"/>
              </a:ext>
            </a:extLst>
          </p:cNvPr>
          <p:cNvSpPr>
            <a:spLocks noGrp="1"/>
          </p:cNvSpPr>
          <p:nvPr>
            <p:ph type="title"/>
          </p:nvPr>
        </p:nvSpPr>
        <p:spPr/>
        <p:txBody>
          <a:bodyPr/>
          <a:lstStyle/>
          <a:p>
            <a:r>
              <a:rPr lang="en-US" dirty="0"/>
              <a:t>Demo of KYC Reinvention using AI Refinery (Multi-Agent System)</a:t>
            </a:r>
          </a:p>
        </p:txBody>
      </p:sp>
      <p:pic>
        <p:nvPicPr>
          <p:cNvPr id="4" name="AI_Refinery_Industry_Agent_Solution_Technical_Demo__KYC_Review_Intelligence_for_FS_(SD_Large_-_WEB_MBL_(H264_1500)).mp4">
            <a:hlinkClick r:id="" action="ppaction://media"/>
            <a:extLst>
              <a:ext uri="{FF2B5EF4-FFF2-40B4-BE49-F238E27FC236}">
                <a16:creationId xmlns:a16="http://schemas.microsoft.com/office/drawing/2014/main" id="{4EF1DCB3-20AF-2174-EB39-25AA57424A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9328" y="1084539"/>
            <a:ext cx="9224334" cy="5188688"/>
          </a:xfrm>
          <a:prstGeom prst="rect">
            <a:avLst/>
          </a:prstGeom>
        </p:spPr>
      </p:pic>
    </p:spTree>
    <p:extLst>
      <p:ext uri="{BB962C8B-B14F-4D97-AF65-F5344CB8AC3E}">
        <p14:creationId xmlns:p14="http://schemas.microsoft.com/office/powerpoint/2010/main" val="329088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3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B7EF0-5B3E-6FAF-85C5-47490EA0E995}"/>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9E82D9C-768C-0DB0-79CD-8FBEB4E87278}"/>
              </a:ext>
            </a:extLst>
          </p:cNvPr>
          <p:cNvPicPr>
            <a:picLocks noGrp="1" noChangeAspect="1"/>
          </p:cNvPicPr>
          <p:nvPr>
            <p:ph sz="quarter" idx="11"/>
          </p:nvPr>
        </p:nvPicPr>
        <p:blipFill>
          <a:blip r:embed="rId2">
            <a:alphaModFix amt="17000"/>
          </a:blip>
          <a:stretch>
            <a:fillRect/>
          </a:stretch>
        </p:blipFill>
        <p:spPr>
          <a:xfrm>
            <a:off x="0" y="0"/>
            <a:ext cx="12058650" cy="6732299"/>
          </a:xfrm>
        </p:spPr>
      </p:pic>
      <p:sp>
        <p:nvSpPr>
          <p:cNvPr id="2" name="Text Placeholder 1">
            <a:extLst>
              <a:ext uri="{FF2B5EF4-FFF2-40B4-BE49-F238E27FC236}">
                <a16:creationId xmlns:a16="http://schemas.microsoft.com/office/drawing/2014/main" id="{73C9F5CF-0F04-3687-C736-A3D85E7D7A65}"/>
              </a:ext>
            </a:extLst>
          </p:cNvPr>
          <p:cNvSpPr>
            <a:spLocks noGrp="1"/>
          </p:cNvSpPr>
          <p:nvPr>
            <p:ph type="body" sz="quarter" idx="10"/>
          </p:nvPr>
        </p:nvSpPr>
        <p:spPr>
          <a:xfrm>
            <a:off x="422950" y="3063694"/>
            <a:ext cx="11346099" cy="604909"/>
          </a:xfrm>
        </p:spPr>
        <p:txBody>
          <a:bodyPr anchor="ctr"/>
          <a:lstStyle/>
          <a:p>
            <a:pPr marL="0" indent="0">
              <a:buNone/>
            </a:pPr>
            <a:r>
              <a:rPr lang="en-US" sz="4800" b="1" dirty="0"/>
              <a:t>Questions?</a:t>
            </a:r>
          </a:p>
        </p:txBody>
      </p:sp>
    </p:spTree>
    <p:extLst>
      <p:ext uri="{BB962C8B-B14F-4D97-AF65-F5344CB8AC3E}">
        <p14:creationId xmlns:p14="http://schemas.microsoft.com/office/powerpoint/2010/main" val="24927709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2D543-3AED-AFEB-D8D3-567C71D67A44}"/>
              </a:ext>
            </a:extLst>
          </p:cNvPr>
          <p:cNvSpPr>
            <a:spLocks noGrp="1"/>
          </p:cNvSpPr>
          <p:nvPr>
            <p:ph type="title"/>
          </p:nvPr>
        </p:nvSpPr>
        <p:spPr/>
        <p:txBody>
          <a:bodyPr/>
          <a:lstStyle/>
          <a:p>
            <a:r>
              <a:rPr lang="en-US" dirty="0"/>
              <a:t>House Keeping Rules and Guidelines</a:t>
            </a:r>
          </a:p>
        </p:txBody>
      </p:sp>
      <p:sp>
        <p:nvSpPr>
          <p:cNvPr id="3" name="Text Placeholder 2">
            <a:extLst>
              <a:ext uri="{FF2B5EF4-FFF2-40B4-BE49-F238E27FC236}">
                <a16:creationId xmlns:a16="http://schemas.microsoft.com/office/drawing/2014/main" id="{DA874A82-1B81-B789-7DD2-B3F5AEC7BAD2}"/>
              </a:ext>
            </a:extLst>
          </p:cNvPr>
          <p:cNvSpPr>
            <a:spLocks noGrp="1"/>
          </p:cNvSpPr>
          <p:nvPr>
            <p:ph type="body" sz="quarter" idx="10"/>
          </p:nvPr>
        </p:nvSpPr>
        <p:spPr/>
        <p:txBody>
          <a:bodyPr/>
          <a:lstStyle/>
          <a:p>
            <a:pPr marL="457200" indent="-457200">
              <a:buFont typeface="+mj-lt"/>
              <a:buAutoNum type="arabicPeriod"/>
            </a:pPr>
            <a:r>
              <a:rPr lang="en-US" dirty="0"/>
              <a:t>Please limit distractions!</a:t>
            </a:r>
            <a:br>
              <a:rPr lang="en-US" dirty="0"/>
            </a:br>
            <a:endParaRPr lang="en-US" dirty="0"/>
          </a:p>
          <a:p>
            <a:pPr marL="457200" indent="-457200">
              <a:buFont typeface="+mj-lt"/>
              <a:buAutoNum type="arabicPeriod"/>
            </a:pPr>
            <a:r>
              <a:rPr lang="en-US" dirty="0"/>
              <a:t>Camera and audio on to be present.</a:t>
            </a:r>
            <a:br>
              <a:rPr lang="en-US" dirty="0"/>
            </a:br>
            <a:endParaRPr lang="en-US" dirty="0"/>
          </a:p>
          <a:p>
            <a:pPr marL="457200" indent="-457200">
              <a:buFont typeface="+mj-lt"/>
              <a:buAutoNum type="arabicPeriod"/>
            </a:pPr>
            <a:r>
              <a:rPr lang="en-US" dirty="0"/>
              <a:t>Please ask questions and be actively engaged!</a:t>
            </a:r>
            <a:br>
              <a:rPr lang="en-US" dirty="0"/>
            </a:br>
            <a:endParaRPr lang="en-US" dirty="0"/>
          </a:p>
          <a:p>
            <a:pPr marL="457200" indent="-457200">
              <a:buFont typeface="+mj-lt"/>
              <a:buAutoNum type="arabicPeriod"/>
            </a:pPr>
            <a:r>
              <a:rPr lang="en-US" dirty="0"/>
              <a:t>Do your best, be interactive, most importantly let’s have fun!</a:t>
            </a:r>
          </a:p>
          <a:p>
            <a:pPr marL="0" indent="0">
              <a:buNone/>
            </a:pPr>
            <a:endParaRPr lang="en-US" dirty="0"/>
          </a:p>
        </p:txBody>
      </p:sp>
    </p:spTree>
    <p:extLst>
      <p:ext uri="{BB962C8B-B14F-4D97-AF65-F5344CB8AC3E}">
        <p14:creationId xmlns:p14="http://schemas.microsoft.com/office/powerpoint/2010/main" val="34272505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77CC5A-01A2-0328-2AC1-A38578028B12}"/>
              </a:ext>
            </a:extLst>
          </p:cNvPr>
          <p:cNvSpPr>
            <a:spLocks noGrp="1"/>
          </p:cNvSpPr>
          <p:nvPr>
            <p:ph type="title"/>
          </p:nvPr>
        </p:nvSpPr>
        <p:spPr/>
        <p:txBody>
          <a:bodyPr/>
          <a:lstStyle/>
          <a:p>
            <a:r>
              <a:rPr lang="en-US" dirty="0"/>
              <a:t>Learning Objectives</a:t>
            </a:r>
          </a:p>
        </p:txBody>
      </p:sp>
      <p:sp>
        <p:nvSpPr>
          <p:cNvPr id="6" name="TextBox 5">
            <a:extLst>
              <a:ext uri="{FF2B5EF4-FFF2-40B4-BE49-F238E27FC236}">
                <a16:creationId xmlns:a16="http://schemas.microsoft.com/office/drawing/2014/main" id="{C859B178-0FF8-A66F-F8D6-A4D48C56404A}"/>
              </a:ext>
            </a:extLst>
          </p:cNvPr>
          <p:cNvSpPr txBox="1"/>
          <p:nvPr/>
        </p:nvSpPr>
        <p:spPr>
          <a:xfrm>
            <a:off x="384047" y="841641"/>
            <a:ext cx="11594895" cy="4431983"/>
          </a:xfrm>
          <a:prstGeom prst="rect">
            <a:avLst/>
          </a:prstGeom>
          <a:noFill/>
        </p:spPr>
        <p:txBody>
          <a:bodyPr wrap="square">
            <a:spAutoFit/>
          </a:bodyPr>
          <a:lstStyle/>
          <a:p>
            <a:pPr>
              <a:spcAft>
                <a:spcPts val="1200"/>
              </a:spcAft>
            </a:pPr>
            <a:r>
              <a:rPr lang="en-US" sz="1600" dirty="0"/>
              <a:t>By the end of this session, participants will be able to:</a:t>
            </a:r>
          </a:p>
          <a:p>
            <a:pPr>
              <a:spcAft>
                <a:spcPts val="1200"/>
              </a:spcAft>
            </a:pPr>
            <a:endParaRPr lang="en-US" sz="1600" dirty="0"/>
          </a:p>
          <a:p>
            <a:pPr marL="285750" indent="-285750">
              <a:spcAft>
                <a:spcPts val="1200"/>
              </a:spcAft>
              <a:buFont typeface="Arial" panose="020B0604020202020204" pitchFamily="34" charset="0"/>
              <a:buChar char="•"/>
            </a:pPr>
            <a:r>
              <a:rPr lang="en-US" sz="1600" b="1" dirty="0"/>
              <a:t>Define</a:t>
            </a:r>
            <a:r>
              <a:rPr lang="en-US" sz="1600" dirty="0"/>
              <a:t> what an AI Agent is and distinguish it from simpler AI models like chatbots.</a:t>
            </a:r>
          </a:p>
          <a:p>
            <a:pPr marL="285750" indent="-285750">
              <a:spcAft>
                <a:spcPts val="1200"/>
              </a:spcAft>
              <a:buFont typeface="Arial" panose="020B0604020202020204" pitchFamily="34" charset="0"/>
              <a:buChar char="•"/>
            </a:pPr>
            <a:r>
              <a:rPr lang="en-US" sz="1600" b="1" dirty="0"/>
              <a:t>Explain</a:t>
            </a:r>
            <a:r>
              <a:rPr lang="en-US" sz="1600" dirty="0"/>
              <a:t> the concept of a Multi-Agent System and the role of orchestration in managing it.</a:t>
            </a:r>
          </a:p>
          <a:p>
            <a:pPr marL="285750" indent="-285750">
              <a:spcAft>
                <a:spcPts val="1200"/>
              </a:spcAft>
              <a:buFont typeface="Arial" panose="020B0604020202020204" pitchFamily="34" charset="0"/>
              <a:buChar char="•"/>
            </a:pPr>
            <a:r>
              <a:rPr lang="en-US" sz="1600" b="1" dirty="0"/>
              <a:t>Identify</a:t>
            </a:r>
            <a:r>
              <a:rPr lang="en-US" sz="1600" dirty="0"/>
              <a:t> the core characteristics of AI agents, including autonomy, adaptability, and advanced problem-solving.</a:t>
            </a:r>
          </a:p>
          <a:p>
            <a:pPr marL="285750" indent="-285750">
              <a:spcAft>
                <a:spcPts val="1200"/>
              </a:spcAft>
              <a:buFont typeface="Arial" panose="020B0604020202020204" pitchFamily="34" charset="0"/>
              <a:buChar char="•"/>
            </a:pPr>
            <a:r>
              <a:rPr lang="en-US" sz="1600" b="1" dirty="0"/>
              <a:t>Describe</a:t>
            </a:r>
            <a:r>
              <a:rPr lang="en-US" sz="1600" dirty="0"/>
              <a:t> the projected market growth and significant business impact of agentic AI.</a:t>
            </a:r>
          </a:p>
          <a:p>
            <a:pPr marL="285750" indent="-285750">
              <a:spcAft>
                <a:spcPts val="1200"/>
              </a:spcAft>
              <a:buFont typeface="Arial" panose="020B0604020202020204" pitchFamily="34" charset="0"/>
              <a:buChar char="•"/>
            </a:pPr>
            <a:r>
              <a:rPr lang="en-US" sz="1600" b="1" dirty="0"/>
              <a:t>Summarize</a:t>
            </a:r>
            <a:r>
              <a:rPr lang="en-US" sz="1600" dirty="0"/>
              <a:t> the key benefits of using AI agents, such as increased productivity, enhanced customer satisfaction, and automation of manual tasks.</a:t>
            </a:r>
          </a:p>
          <a:p>
            <a:pPr marL="285750" indent="-285750">
              <a:spcAft>
                <a:spcPts val="1200"/>
              </a:spcAft>
              <a:buFont typeface="Arial" panose="020B0604020202020204" pitchFamily="34" charset="0"/>
              <a:buChar char="•"/>
            </a:pPr>
            <a:r>
              <a:rPr lang="en-US" sz="1600" b="1" dirty="0"/>
              <a:t>Outline</a:t>
            </a:r>
            <a:r>
              <a:rPr lang="en-US" sz="1600" dirty="0"/>
              <a:t> the four-stage operational cycle (Perception, Reasoning, Action, Learning) through which AI agents function.</a:t>
            </a:r>
          </a:p>
          <a:p>
            <a:pPr marL="285750" indent="-285750">
              <a:spcAft>
                <a:spcPts val="1200"/>
              </a:spcAft>
              <a:buFont typeface="Arial" panose="020B0604020202020204" pitchFamily="34" charset="0"/>
              <a:buChar char="•"/>
            </a:pPr>
            <a:r>
              <a:rPr lang="en-US" sz="1600" b="1" dirty="0"/>
              <a:t>Recognize</a:t>
            </a:r>
            <a:r>
              <a:rPr lang="en-US" sz="1600" dirty="0"/>
              <a:t> the primary technical, ethical, and integration challenges associated with deploying AI agent systems.</a:t>
            </a:r>
          </a:p>
          <a:p>
            <a:pPr marL="285750" indent="-285750">
              <a:spcAft>
                <a:spcPts val="1200"/>
              </a:spcAft>
              <a:buFont typeface="Arial" panose="020B0604020202020204" pitchFamily="34" charset="0"/>
              <a:buChar char="•"/>
            </a:pPr>
            <a:r>
              <a:rPr lang="en-US" sz="1600" b="1" dirty="0"/>
              <a:t>Analyze</a:t>
            </a:r>
            <a:r>
              <a:rPr lang="en-US" sz="1600" dirty="0"/>
              <a:t> potential applications and use cases for agentic AI within the banking industry, particularly in areas like financial crime defense.</a:t>
            </a:r>
          </a:p>
        </p:txBody>
      </p:sp>
    </p:spTree>
    <p:extLst>
      <p:ext uri="{BB962C8B-B14F-4D97-AF65-F5344CB8AC3E}">
        <p14:creationId xmlns:p14="http://schemas.microsoft.com/office/powerpoint/2010/main" val="24902793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4359A-4A19-BFD3-8CEF-EAD05C0E913E}"/>
              </a:ext>
            </a:extLst>
          </p:cNvPr>
          <p:cNvSpPr>
            <a:spLocks noGrp="1"/>
          </p:cNvSpPr>
          <p:nvPr>
            <p:ph type="title"/>
          </p:nvPr>
        </p:nvSpPr>
        <p:spPr/>
        <p:txBody>
          <a:bodyPr/>
          <a:lstStyle/>
          <a:p>
            <a:r>
              <a:rPr lang="en-US"/>
              <a:t>Scenario 1:</a:t>
            </a:r>
          </a:p>
        </p:txBody>
      </p:sp>
      <p:sp>
        <p:nvSpPr>
          <p:cNvPr id="3" name="Text Placeholder 2">
            <a:extLst>
              <a:ext uri="{FF2B5EF4-FFF2-40B4-BE49-F238E27FC236}">
                <a16:creationId xmlns:a16="http://schemas.microsoft.com/office/drawing/2014/main" id="{97BC733B-B078-0B8C-962B-E1B547113FB7}"/>
              </a:ext>
            </a:extLst>
          </p:cNvPr>
          <p:cNvSpPr>
            <a:spLocks noGrp="1"/>
          </p:cNvSpPr>
          <p:nvPr>
            <p:ph type="body" sz="quarter" idx="10"/>
          </p:nvPr>
        </p:nvSpPr>
        <p:spPr/>
        <p:txBody>
          <a:bodyPr/>
          <a:lstStyle/>
          <a:p>
            <a:pPr marL="0" indent="0">
              <a:buNone/>
            </a:pPr>
            <a:r>
              <a:rPr lang="en-US" sz="1600"/>
              <a:t>Prompt: </a:t>
            </a:r>
          </a:p>
          <a:p>
            <a:pPr marL="0" indent="0">
              <a:buNone/>
            </a:pPr>
            <a:r>
              <a:rPr lang="en-US" sz="1600"/>
              <a:t>Generate Personalized investment profiles for our 100 high net worth clients.</a:t>
            </a:r>
          </a:p>
          <a:p>
            <a:pPr marL="0" indent="0">
              <a:buNone/>
            </a:pPr>
            <a:endParaRPr lang="en-US" sz="1600"/>
          </a:p>
          <a:p>
            <a:pPr marL="0" indent="0">
              <a:buNone/>
            </a:pPr>
            <a:r>
              <a:rPr lang="en-US" sz="1600"/>
              <a:t>Systems:</a:t>
            </a:r>
          </a:p>
          <a:p>
            <a:pPr marL="914392" lvl="1" indent="-457200">
              <a:buFont typeface="+mj-lt"/>
              <a:buAutoNum type="arabicPeriod"/>
            </a:pPr>
            <a:r>
              <a:rPr lang="en-US" sz="1400" b="1"/>
              <a:t>Risk Splitter</a:t>
            </a:r>
            <a:r>
              <a:rPr lang="en-US" sz="1400"/>
              <a:t>-&gt; Puts clients into Safe, Medium, Risky groups</a:t>
            </a:r>
          </a:p>
          <a:p>
            <a:pPr marL="914392" lvl="1" indent="-457200">
              <a:buFont typeface="+mj-lt"/>
              <a:buAutoNum type="arabicPeriod"/>
            </a:pPr>
            <a:r>
              <a:rPr lang="en-US" sz="1400" b="1"/>
              <a:t>Money Planner-</a:t>
            </a:r>
            <a:r>
              <a:rPr lang="en-US" sz="1400"/>
              <a:t>&gt; Decides percentage to invest in stocks, bonds, alternatives</a:t>
            </a:r>
          </a:p>
          <a:p>
            <a:pPr marL="914392" lvl="1" indent="-457200">
              <a:buFont typeface="+mj-lt"/>
              <a:buAutoNum type="arabicPeriod"/>
            </a:pPr>
            <a:r>
              <a:rPr lang="en-US" sz="1400" b="1"/>
              <a:t>Tax Saver </a:t>
            </a:r>
            <a:r>
              <a:rPr lang="en-US" sz="1400"/>
              <a:t>-&gt; Locks cash into special bonds to cut tax bill</a:t>
            </a:r>
          </a:p>
          <a:p>
            <a:pPr marL="914392" lvl="1" indent="-457200">
              <a:buFont typeface="+mj-lt"/>
              <a:buAutoNum type="arabicPeriod"/>
            </a:pPr>
            <a:r>
              <a:rPr lang="en-US" sz="1400" b="1"/>
              <a:t>Future Saver </a:t>
            </a:r>
            <a:r>
              <a:rPr lang="en-US" sz="1400"/>
              <a:t>-&gt; Picks long-term retirement products that tie money up.</a:t>
            </a:r>
          </a:p>
          <a:p>
            <a:pPr marL="457192" lvl="1" indent="0">
              <a:buNone/>
            </a:pPr>
            <a:endParaRPr lang="en-US" sz="1400"/>
          </a:p>
          <a:p>
            <a:pPr marL="0" indent="0">
              <a:buNone/>
            </a:pPr>
            <a:r>
              <a:rPr lang="en-US" sz="1600"/>
              <a:t>Gen AI Problems?</a:t>
            </a:r>
            <a:endParaRPr lang="en-US" sz="2800"/>
          </a:p>
          <a:p>
            <a:pPr marL="742942" lvl="1" indent="-342900">
              <a:buFont typeface="+mj-lt"/>
              <a:buAutoNum type="alphaLcParenR"/>
            </a:pPr>
            <a:r>
              <a:rPr lang="en-US" sz="1400"/>
              <a:t>Which two helpers both grab the same dollar? </a:t>
            </a:r>
          </a:p>
          <a:p>
            <a:pPr marL="742942" lvl="1" indent="-342900">
              <a:buFont typeface="+mj-lt"/>
              <a:buAutoNum type="alphaLcParenR"/>
            </a:pPr>
            <a:r>
              <a:rPr lang="en-US" sz="1400"/>
              <a:t>Who locks up the cash you still need today?</a:t>
            </a:r>
          </a:p>
          <a:p>
            <a:pPr marL="742942" lvl="1" indent="-342900">
              <a:buFont typeface="+mj-lt"/>
              <a:buAutoNum type="alphaLcParenR"/>
            </a:pPr>
            <a:r>
              <a:rPr lang="en-US" sz="1400"/>
              <a:t>That simple step never happens?</a:t>
            </a:r>
          </a:p>
          <a:p>
            <a:pPr marL="742942" lvl="1" indent="-342900">
              <a:buFont typeface="+mj-lt"/>
              <a:buAutoNum type="alphaLcParenR"/>
            </a:pPr>
            <a:r>
              <a:rPr lang="en-US" sz="1400"/>
              <a:t>Why does this system fall apart?</a:t>
            </a:r>
          </a:p>
        </p:txBody>
      </p:sp>
      <p:sp>
        <p:nvSpPr>
          <p:cNvPr id="4" name="Rounded Rectangle 3">
            <a:extLst>
              <a:ext uri="{FF2B5EF4-FFF2-40B4-BE49-F238E27FC236}">
                <a16:creationId xmlns:a16="http://schemas.microsoft.com/office/drawing/2014/main" id="{187FB288-C919-F627-BE11-648652F8C63A}"/>
              </a:ext>
            </a:extLst>
          </p:cNvPr>
          <p:cNvSpPr/>
          <p:nvPr/>
        </p:nvSpPr>
        <p:spPr>
          <a:xfrm rot="10800000">
            <a:off x="384048" y="6218528"/>
            <a:ext cx="9408221" cy="272415"/>
          </a:xfrm>
          <a:prstGeom prst="round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31F20"/>
                </a:solidFill>
                <a:effectLst/>
                <a:uLnTx/>
                <a:uFillTx/>
                <a:latin typeface="Arial"/>
                <a:ea typeface="+mn-ea"/>
                <a:cs typeface="+mn-cs"/>
              </a:rPr>
              <a:t>D: The helpers have no orchestration, planning, feedback, or memory. C: Nobody checks all four plans together, B: Future Saver,  A: Tax Saver and Money Planner </a:t>
            </a:r>
          </a:p>
        </p:txBody>
      </p:sp>
    </p:spTree>
    <p:extLst>
      <p:ext uri="{BB962C8B-B14F-4D97-AF65-F5344CB8AC3E}">
        <p14:creationId xmlns:p14="http://schemas.microsoft.com/office/powerpoint/2010/main" val="22347437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2B7B7C7-34B6-16B7-88C3-F93473566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E1187C-5C4C-9E53-F829-CCC15FE455D3}"/>
              </a:ext>
            </a:extLst>
          </p:cNvPr>
          <p:cNvSpPr>
            <a:spLocks noGrp="1"/>
          </p:cNvSpPr>
          <p:nvPr>
            <p:ph type="title"/>
          </p:nvPr>
        </p:nvSpPr>
        <p:spPr/>
        <p:txBody>
          <a:bodyPr/>
          <a:lstStyle/>
          <a:p>
            <a:r>
              <a:rPr lang="en-US"/>
              <a:t>Scenario 2:</a:t>
            </a:r>
          </a:p>
        </p:txBody>
      </p:sp>
      <p:sp>
        <p:nvSpPr>
          <p:cNvPr id="3" name="Text Placeholder 2">
            <a:extLst>
              <a:ext uri="{FF2B5EF4-FFF2-40B4-BE49-F238E27FC236}">
                <a16:creationId xmlns:a16="http://schemas.microsoft.com/office/drawing/2014/main" id="{2670D226-18ED-2F5A-5D61-02DD4C3704FB}"/>
              </a:ext>
            </a:extLst>
          </p:cNvPr>
          <p:cNvSpPr>
            <a:spLocks noGrp="1"/>
          </p:cNvSpPr>
          <p:nvPr>
            <p:ph type="body" sz="quarter" idx="10"/>
          </p:nvPr>
        </p:nvSpPr>
        <p:spPr/>
        <p:txBody>
          <a:bodyPr/>
          <a:lstStyle/>
          <a:p>
            <a:pPr marL="0" indent="0">
              <a:buNone/>
            </a:pPr>
            <a:r>
              <a:rPr lang="en-US" sz="1600" dirty="0"/>
              <a:t>Prompt: </a:t>
            </a:r>
          </a:p>
          <a:p>
            <a:pPr marL="0" indent="0">
              <a:buNone/>
            </a:pPr>
            <a:r>
              <a:rPr lang="en-US" sz="1600" dirty="0"/>
              <a:t>Automate KYC for consumer-loan applicants by verifying identity documents, screening for politically exposed persons (PEP) and flagging suspicious account activity.</a:t>
            </a:r>
          </a:p>
          <a:p>
            <a:pPr marL="0" indent="0">
              <a:buNone/>
            </a:pPr>
            <a:endParaRPr lang="en-US" sz="1600" dirty="0"/>
          </a:p>
          <a:p>
            <a:pPr marL="0" indent="0">
              <a:buNone/>
            </a:pPr>
            <a:r>
              <a:rPr lang="en-US" sz="1600" dirty="0"/>
              <a:t>Systems:</a:t>
            </a:r>
          </a:p>
          <a:p>
            <a:pPr marL="914392" lvl="1" indent="-457200">
              <a:buFont typeface="+mj-lt"/>
              <a:buAutoNum type="arabicPeriod"/>
            </a:pPr>
            <a:r>
              <a:rPr lang="en-US" sz="1400" b="1" dirty="0"/>
              <a:t>ID Verifier</a:t>
            </a:r>
            <a:r>
              <a:rPr lang="en-US" sz="1400" dirty="0"/>
              <a:t>&gt; Puts clients into Safe, Medium, Risky groups</a:t>
            </a:r>
          </a:p>
          <a:p>
            <a:pPr marL="914392" lvl="1" indent="-457200">
              <a:buFont typeface="+mj-lt"/>
              <a:buAutoNum type="arabicPeriod"/>
            </a:pPr>
            <a:r>
              <a:rPr lang="en-US" sz="1400" b="1" dirty="0"/>
              <a:t>PEP Screener</a:t>
            </a:r>
            <a:r>
              <a:rPr lang="en-US" sz="1400" dirty="0"/>
              <a:t>&gt; Decides percentage to invest in stocks, bonds, alternatives</a:t>
            </a:r>
          </a:p>
          <a:p>
            <a:pPr marL="914392" lvl="1" indent="-457200">
              <a:buFont typeface="+mj-lt"/>
              <a:buAutoNum type="arabicPeriod"/>
            </a:pPr>
            <a:r>
              <a:rPr lang="en-US" sz="1400" b="1" dirty="0"/>
              <a:t>Transaction Monitor</a:t>
            </a:r>
            <a:r>
              <a:rPr lang="en-US" sz="1400" dirty="0"/>
              <a:t>-&gt; Locks cash into special bonds to cut tax bill</a:t>
            </a:r>
          </a:p>
          <a:p>
            <a:pPr marL="457192" lvl="1" indent="0">
              <a:buNone/>
            </a:pPr>
            <a:endParaRPr lang="en-US" sz="1400" dirty="0"/>
          </a:p>
          <a:p>
            <a:pPr marL="0" indent="0">
              <a:buNone/>
            </a:pPr>
            <a:r>
              <a:rPr lang="en-US" sz="1600" dirty="0"/>
              <a:t>True or False? </a:t>
            </a:r>
            <a:endParaRPr lang="en-US" sz="2800" dirty="0"/>
          </a:p>
          <a:p>
            <a:pPr marL="742942" lvl="1" indent="-342900">
              <a:buFont typeface="+mj-lt"/>
              <a:buAutoNum type="alphaLcParenR"/>
            </a:pPr>
            <a:r>
              <a:rPr lang="en-US" sz="1400" dirty="0"/>
              <a:t>The ID Verifier and PEP Screener share findings to ensure they have the same person? </a:t>
            </a:r>
          </a:p>
          <a:p>
            <a:pPr marL="742942" lvl="1" indent="-342900">
              <a:buFont typeface="+mj-lt"/>
              <a:buAutoNum type="alphaLcParenR"/>
            </a:pPr>
            <a:r>
              <a:rPr lang="en-US" sz="1400" dirty="0"/>
              <a:t>The Transaction Monitor will rerun if a PEP alarm is is triggered?</a:t>
            </a:r>
          </a:p>
          <a:p>
            <a:pPr marL="742942" lvl="1" indent="-342900">
              <a:buFont typeface="+mj-lt"/>
              <a:buAutoNum type="alphaLcParenR"/>
            </a:pPr>
            <a:r>
              <a:rPr lang="en-US" sz="1400" dirty="0"/>
              <a:t>A combined risk score is calculated with proven rule-based logic?</a:t>
            </a:r>
          </a:p>
          <a:p>
            <a:pPr marL="742942" lvl="1" indent="-342900">
              <a:buFont typeface="+mj-lt"/>
              <a:buAutoNum type="alphaLcParenR"/>
            </a:pPr>
            <a:r>
              <a:rPr lang="en-US" sz="1400" dirty="0"/>
              <a:t>All three systems feed into a single dashboard for the loan officer?</a:t>
            </a:r>
          </a:p>
        </p:txBody>
      </p:sp>
      <p:sp>
        <p:nvSpPr>
          <p:cNvPr id="4" name="Rounded Rectangle 3">
            <a:extLst>
              <a:ext uri="{FF2B5EF4-FFF2-40B4-BE49-F238E27FC236}">
                <a16:creationId xmlns:a16="http://schemas.microsoft.com/office/drawing/2014/main" id="{06272726-A25E-23ED-C5E7-A083820CCA72}"/>
              </a:ext>
            </a:extLst>
          </p:cNvPr>
          <p:cNvSpPr/>
          <p:nvPr/>
        </p:nvSpPr>
        <p:spPr>
          <a:xfrm rot="10800000">
            <a:off x="384048" y="6218528"/>
            <a:ext cx="9408221" cy="272415"/>
          </a:xfrm>
          <a:prstGeom prst="round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31F20"/>
                </a:solidFill>
                <a:effectLst/>
                <a:uLnTx/>
                <a:uFillTx/>
                <a:latin typeface="Arial"/>
                <a:ea typeface="+mn-ea"/>
                <a:cs typeface="+mn-cs"/>
              </a:rPr>
              <a:t>D: False, Each delivers their own report. C: False, no unified risk-aggregation step, B: False, there is no feedback loop,  A: False, they run in separate silos.</a:t>
            </a:r>
          </a:p>
        </p:txBody>
      </p:sp>
    </p:spTree>
    <p:extLst>
      <p:ext uri="{BB962C8B-B14F-4D97-AF65-F5344CB8AC3E}">
        <p14:creationId xmlns:p14="http://schemas.microsoft.com/office/powerpoint/2010/main" val="4682765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1827-8DC6-BFAA-08DD-68641DE9D899}"/>
              </a:ext>
            </a:extLst>
          </p:cNvPr>
          <p:cNvSpPr>
            <a:spLocks noGrp="1"/>
          </p:cNvSpPr>
          <p:nvPr>
            <p:ph type="title"/>
          </p:nvPr>
        </p:nvSpPr>
        <p:spPr/>
        <p:txBody>
          <a:bodyPr/>
          <a:lstStyle/>
          <a:p>
            <a:r>
              <a:rPr lang="en-US"/>
              <a:t>Key Terminology</a:t>
            </a:r>
          </a:p>
        </p:txBody>
      </p:sp>
      <p:sp>
        <p:nvSpPr>
          <p:cNvPr id="3" name="Text Placeholder 2">
            <a:extLst>
              <a:ext uri="{FF2B5EF4-FFF2-40B4-BE49-F238E27FC236}">
                <a16:creationId xmlns:a16="http://schemas.microsoft.com/office/drawing/2014/main" id="{DCA6FF83-405D-6454-0200-D70D6DE3EADC}"/>
              </a:ext>
            </a:extLst>
          </p:cNvPr>
          <p:cNvSpPr>
            <a:spLocks noGrp="1"/>
          </p:cNvSpPr>
          <p:nvPr>
            <p:ph type="body" sz="quarter" idx="4294967295"/>
          </p:nvPr>
        </p:nvSpPr>
        <p:spPr>
          <a:xfrm>
            <a:off x="384048" y="1192143"/>
            <a:ext cx="11260483" cy="4957763"/>
          </a:xfrm>
          <a:prstGeom prst="rect">
            <a:avLst/>
          </a:prstGeom>
        </p:spPr>
        <p:txBody>
          <a:bodyPr/>
          <a:lstStyle/>
          <a:p>
            <a:pPr>
              <a:spcBef>
                <a:spcPts val="0"/>
              </a:spcBef>
              <a:spcAft>
                <a:spcPts val="1200"/>
              </a:spcAft>
            </a:pPr>
            <a:r>
              <a:rPr lang="en-US" sz="1600" b="1">
                <a:latin typeface="+mn-lt"/>
              </a:rPr>
              <a:t>Agent:</a:t>
            </a:r>
            <a:r>
              <a:rPr lang="en-US" sz="1600">
                <a:latin typeface="+mn-lt"/>
              </a:rPr>
              <a:t> A software component that acts on behalf of a user or system to perform a task.</a:t>
            </a:r>
          </a:p>
          <a:p>
            <a:pPr>
              <a:spcBef>
                <a:spcPts val="0"/>
              </a:spcBef>
              <a:spcAft>
                <a:spcPts val="1200"/>
              </a:spcAft>
            </a:pPr>
            <a:r>
              <a:rPr lang="en-US" sz="1600" b="1">
                <a:latin typeface="+mn-lt"/>
              </a:rPr>
              <a:t>Workflow:</a:t>
            </a:r>
            <a:r>
              <a:rPr lang="en-US" sz="1600">
                <a:latin typeface="+mn-lt"/>
              </a:rPr>
              <a:t> A series of sequential actions or steps taken to achieve a particular outcome. A business process is typically a combination of many workflows where the success of one is determined on the resolution of another.</a:t>
            </a:r>
          </a:p>
          <a:p>
            <a:pPr>
              <a:spcBef>
                <a:spcPts val="0"/>
              </a:spcBef>
              <a:spcAft>
                <a:spcPts val="1200"/>
              </a:spcAft>
            </a:pPr>
            <a:r>
              <a:rPr lang="en-US" sz="1600" b="1">
                <a:latin typeface="+mn-lt"/>
              </a:rPr>
              <a:t>API:</a:t>
            </a:r>
            <a:r>
              <a:rPr lang="en-US" sz="1600">
                <a:latin typeface="+mn-lt"/>
              </a:rPr>
              <a:t> Application Programming Interface, a set of protocols and tools for building software applications.</a:t>
            </a:r>
          </a:p>
          <a:p>
            <a:pPr>
              <a:spcBef>
                <a:spcPts val="0"/>
              </a:spcBef>
              <a:spcAft>
                <a:spcPts val="1200"/>
              </a:spcAft>
            </a:pPr>
            <a:r>
              <a:rPr lang="en-US" sz="1600" b="1">
                <a:latin typeface="+mn-lt"/>
              </a:rPr>
              <a:t>Deterministic Model:</a:t>
            </a:r>
            <a:r>
              <a:rPr lang="en-US" sz="1600">
                <a:latin typeface="+mn-lt"/>
              </a:rPr>
              <a:t> A model where outcomes are precisely determined through known relationships among states and events, without any randomness. Most code is deterministic.</a:t>
            </a:r>
          </a:p>
          <a:p>
            <a:pPr>
              <a:spcBef>
                <a:spcPts val="0"/>
              </a:spcBef>
              <a:spcAft>
                <a:spcPts val="1200"/>
              </a:spcAft>
            </a:pPr>
            <a:r>
              <a:rPr lang="en-US" sz="1600" b="1">
                <a:latin typeface="+mn-lt"/>
              </a:rPr>
              <a:t>Probabilistic Model:</a:t>
            </a:r>
            <a:r>
              <a:rPr lang="en-US" sz="1600">
                <a:latin typeface="+mn-lt"/>
              </a:rPr>
              <a:t> A model that incorporates randomness and uncertainty, allowing for multiple possible outcomes based on probabilities. Machine learning models are probabilistic.</a:t>
            </a:r>
          </a:p>
        </p:txBody>
      </p:sp>
    </p:spTree>
    <p:extLst>
      <p:ext uri="{BB962C8B-B14F-4D97-AF65-F5344CB8AC3E}">
        <p14:creationId xmlns:p14="http://schemas.microsoft.com/office/powerpoint/2010/main" val="41751278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16B8578-01D5-D0A0-C939-90205BBC9F6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6483B05-0718-7171-230C-8CAA17E65CDF}"/>
              </a:ext>
            </a:extLst>
          </p:cNvPr>
          <p:cNvSpPr>
            <a:spLocks noGrp="1"/>
          </p:cNvSpPr>
          <p:nvPr>
            <p:ph type="title"/>
          </p:nvPr>
        </p:nvSpPr>
        <p:spPr>
          <a:xfrm>
            <a:off x="381000" y="224449"/>
            <a:ext cx="11430000" cy="990600"/>
          </a:xfrm>
        </p:spPr>
        <p:txBody>
          <a:bodyPr>
            <a:normAutofit/>
          </a:bodyPr>
          <a:lstStyle/>
          <a:p>
            <a:r>
              <a:rPr lang="en-US"/>
              <a:t>Why do we use the term Agentic?</a:t>
            </a:r>
          </a:p>
        </p:txBody>
      </p:sp>
      <p:graphicFrame>
        <p:nvGraphicFramePr>
          <p:cNvPr id="7" name="Content Placeholder 4">
            <a:extLst>
              <a:ext uri="{FF2B5EF4-FFF2-40B4-BE49-F238E27FC236}">
                <a16:creationId xmlns:a16="http://schemas.microsoft.com/office/drawing/2014/main" id="{D34CAB91-3E11-F56F-23BA-8EA52521827D}"/>
              </a:ext>
            </a:extLst>
          </p:cNvPr>
          <p:cNvGraphicFramePr>
            <a:graphicFrameLocks noGrp="1"/>
          </p:cNvGraphicFramePr>
          <p:nvPr>
            <p:ph sz="quarter" idx="10"/>
          </p:nvPr>
        </p:nvGraphicFramePr>
        <p:xfrm>
          <a:off x="381001" y="1371601"/>
          <a:ext cx="11430000" cy="4940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791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C17DC-07E5-3799-032D-F938D5666ED1}"/>
              </a:ext>
            </a:extLst>
          </p:cNvPr>
          <p:cNvSpPr/>
          <p:nvPr/>
        </p:nvSpPr>
        <p:spPr>
          <a:xfrm>
            <a:off x="3125165" y="2744059"/>
            <a:ext cx="8569529"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600" b="1" dirty="0">
                <a:latin typeface="Graphik" panose="020B0503030202060203" pitchFamily="34" charset="0"/>
              </a:rPr>
              <a:t>Intro To Agents</a:t>
            </a:r>
          </a:p>
        </p:txBody>
      </p:sp>
    </p:spTree>
    <p:extLst>
      <p:ext uri="{BB962C8B-B14F-4D97-AF65-F5344CB8AC3E}">
        <p14:creationId xmlns:p14="http://schemas.microsoft.com/office/powerpoint/2010/main" val="3698939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B4526-3A0B-1B0D-A89B-E452B9D9B3DC}"/>
            </a:ext>
          </a:extLst>
        </p:cNvPr>
        <p:cNvGrpSpPr/>
        <p:nvPr/>
      </p:nvGrpSpPr>
      <p:grpSpPr>
        <a:xfrm>
          <a:off x="0" y="0"/>
          <a:ext cx="0" cy="0"/>
          <a:chOff x="0" y="0"/>
          <a:chExt cx="0" cy="0"/>
        </a:xfrm>
      </p:grpSpPr>
      <p:sp>
        <p:nvSpPr>
          <p:cNvPr id="142" name="Title 1">
            <a:extLst>
              <a:ext uri="{FF2B5EF4-FFF2-40B4-BE49-F238E27FC236}">
                <a16:creationId xmlns:a16="http://schemas.microsoft.com/office/drawing/2014/main" id="{E8BF4303-EAE2-FEB9-BEA0-A438B3B0B2E5}"/>
              </a:ext>
            </a:extLst>
          </p:cNvPr>
          <p:cNvSpPr>
            <a:spLocks noGrp="1"/>
          </p:cNvSpPr>
          <p:nvPr>
            <p:ph type="title"/>
          </p:nvPr>
        </p:nvSpPr>
        <p:spPr>
          <a:xfrm>
            <a:off x="384048" y="384048"/>
            <a:ext cx="10346475" cy="320040"/>
          </a:xfrm>
          <a:prstGeom prst="rect">
            <a:avLst/>
          </a:prstGeom>
        </p:spPr>
        <p:txBody>
          <a:bodyPr vert="horz" wrap="square" lIns="0" tIns="0" rIns="0" bIns="0" rtlCol="0" anchor="t" anchorCtr="0">
            <a:noAutofit/>
          </a:bodyPr>
          <a:lstStyle/>
          <a:p>
            <a:pPr>
              <a:lnSpc>
                <a:spcPct val="80000"/>
              </a:lnSpc>
            </a:pPr>
            <a:r>
              <a:rPr lang="en-GB" sz="2800" b="0" dirty="0">
                <a:solidFill>
                  <a:srgbClr val="231F20"/>
                </a:solidFill>
                <a:latin typeface="Graphik-Light" panose="020B0403030202060203"/>
                <a:ea typeface="+mj-ea"/>
                <a:cs typeface="+mj-cs"/>
              </a:rPr>
              <a:t>Agenda and Learning Objectives</a:t>
            </a:r>
            <a:endParaRPr lang="en-GB" sz="2800" b="0" i="1" dirty="0">
              <a:solidFill>
                <a:schemeClr val="accent1"/>
              </a:solidFill>
              <a:latin typeface="Graphik-Light" panose="020B0403030202060203"/>
              <a:ea typeface="+mj-ea"/>
              <a:cs typeface="+mj-cs"/>
            </a:endParaRPr>
          </a:p>
        </p:txBody>
      </p:sp>
      <p:sp>
        <p:nvSpPr>
          <p:cNvPr id="2" name="Rectangle 1">
            <a:extLst>
              <a:ext uri="{FF2B5EF4-FFF2-40B4-BE49-F238E27FC236}">
                <a16:creationId xmlns:a16="http://schemas.microsoft.com/office/drawing/2014/main" id="{24D493E8-513E-E3DF-DB09-5F0F3914D84D}"/>
              </a:ext>
            </a:extLst>
          </p:cNvPr>
          <p:cNvSpPr/>
          <p:nvPr/>
        </p:nvSpPr>
        <p:spPr>
          <a:xfrm>
            <a:off x="267327" y="2037376"/>
            <a:ext cx="4790136" cy="2912335"/>
          </a:xfrm>
          <a:prstGeom prst="rect">
            <a:avLst/>
          </a:prstGeom>
          <a:solidFill>
            <a:schemeClr val="tx2"/>
          </a:solidFill>
          <a:ln w="38100">
            <a:solidFill>
              <a:schemeClr val="bg1">
                <a:lumMod val="8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400" dirty="0">
                <a:solidFill>
                  <a:srgbClr val="FFFFFF"/>
                </a:solidFill>
                <a:latin typeface="Graphik" panose="020B0503030202060203" pitchFamily="34" charset="0"/>
              </a:rPr>
              <a:t>Explain what AI Agents are and how they differ from traditional AI or chatbots</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400" dirty="0">
                <a:solidFill>
                  <a:srgbClr val="FFFFFF"/>
                </a:solidFill>
                <a:latin typeface="Graphik" panose="020B0503030202060203" pitchFamily="34" charset="0"/>
              </a:rPr>
              <a:t>Define key terminology and foundational concepts in agentic systems</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400" dirty="0">
                <a:solidFill>
                  <a:srgbClr val="FFFFFF"/>
                </a:solidFill>
                <a:latin typeface="Graphik" panose="020B0503030202060203" pitchFamily="34" charset="0"/>
              </a:rPr>
              <a:t>Describe the market trends, growth drivers, and business value of AI agents</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400" dirty="0">
                <a:solidFill>
                  <a:srgbClr val="FFFFFF"/>
                </a:solidFill>
                <a:latin typeface="Graphik" panose="020B0503030202060203" pitchFamily="34" charset="0"/>
              </a:rPr>
              <a:t>Recognize the core agent cycle and its role in enabling autonomy</a:t>
            </a:r>
          </a:p>
        </p:txBody>
      </p:sp>
      <p:sp>
        <p:nvSpPr>
          <p:cNvPr id="3" name="Trapezoid 2">
            <a:extLst>
              <a:ext uri="{FF2B5EF4-FFF2-40B4-BE49-F238E27FC236}">
                <a16:creationId xmlns:a16="http://schemas.microsoft.com/office/drawing/2014/main" id="{AAB5B873-472B-4D79-B00D-153A96AA6D20}"/>
              </a:ext>
            </a:extLst>
          </p:cNvPr>
          <p:cNvSpPr/>
          <p:nvPr/>
        </p:nvSpPr>
        <p:spPr>
          <a:xfrm rot="16200000">
            <a:off x="3120691" y="2777057"/>
            <a:ext cx="5459562" cy="1615998"/>
          </a:xfrm>
          <a:prstGeom prst="trapezoid">
            <a:avLst>
              <a:gd name="adj" fmla="val 82092"/>
            </a:avLst>
          </a:prstGeom>
          <a:gradFill>
            <a:gsLst>
              <a:gs pos="54000">
                <a:srgbClr val="E5E5E5"/>
              </a:gs>
              <a:gs pos="0">
                <a:schemeClr val="bg1">
                  <a:lumMod val="75000"/>
                </a:schemeClr>
              </a:gs>
              <a:gs pos="85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719886AB-8597-C407-4918-D18ECE2FFEC7}"/>
              </a:ext>
            </a:extLst>
          </p:cNvPr>
          <p:cNvSpPr/>
          <p:nvPr/>
        </p:nvSpPr>
        <p:spPr>
          <a:xfrm>
            <a:off x="6329082" y="1038301"/>
            <a:ext cx="5505651" cy="5276536"/>
          </a:xfrm>
          <a:prstGeom prst="rect">
            <a:avLst/>
          </a:prstGeom>
          <a:noFill/>
          <a:ln w="19050">
            <a:solidFill>
              <a:srgbClr val="00645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kumimoji="0" lang="en-US" sz="180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Why Agents?</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What are AI Agents? + Terminology</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From Reactive GenAI to Proactive Agentic AI</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Agent vs Chatbot</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Market Growth, Business Impact, and Adoption Trends</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The Core Agentic Cycle</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Role of Orchestration</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Challenges, Best Practices, and Building Blocks</a:t>
            </a:r>
            <a:endParaRPr lang="en-US" dirty="0"/>
          </a:p>
        </p:txBody>
      </p:sp>
      <p:sp>
        <p:nvSpPr>
          <p:cNvPr id="5" name="Title 1">
            <a:extLst>
              <a:ext uri="{FF2B5EF4-FFF2-40B4-BE49-F238E27FC236}">
                <a16:creationId xmlns:a16="http://schemas.microsoft.com/office/drawing/2014/main" id="{F4229FE9-F2A8-F487-5473-FFC5FD8039CA}"/>
              </a:ext>
            </a:extLst>
          </p:cNvPr>
          <p:cNvSpPr txBox="1">
            <a:spLocks/>
          </p:cNvSpPr>
          <p:nvPr/>
        </p:nvSpPr>
        <p:spPr>
          <a:xfrm>
            <a:off x="796858" y="1370875"/>
            <a:ext cx="3716085" cy="666501"/>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Light" panose="020B0403030202060203" pitchFamily="34" charset="77"/>
                <a:ea typeface="+mj-ea"/>
                <a:cs typeface="Arial"/>
              </a:defRPr>
            </a:lvl1pPr>
          </a:lstStyle>
          <a:p>
            <a:pPr marL="0" marR="0" lvl="0" indent="0" algn="ctr" defTabSz="457192" rtl="0" eaLnBrk="1" fontAlgn="auto" latinLnBrk="0" hangingPunct="1">
              <a:lnSpc>
                <a:spcPct val="8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6450"/>
                </a:solidFill>
                <a:effectLst/>
                <a:uLnTx/>
                <a:uFillTx/>
                <a:latin typeface="Graphik" panose="020B0503030202060203" pitchFamily="34" charset="0"/>
                <a:ea typeface="+mj-ea"/>
                <a:cs typeface="Arial"/>
              </a:rPr>
              <a:t>Learning Objectives</a:t>
            </a:r>
          </a:p>
        </p:txBody>
      </p:sp>
      <p:sp>
        <p:nvSpPr>
          <p:cNvPr id="6" name="Title 1">
            <a:extLst>
              <a:ext uri="{FF2B5EF4-FFF2-40B4-BE49-F238E27FC236}">
                <a16:creationId xmlns:a16="http://schemas.microsoft.com/office/drawing/2014/main" id="{9D74E376-FB88-E4F5-020E-9FF227F92003}"/>
              </a:ext>
            </a:extLst>
          </p:cNvPr>
          <p:cNvSpPr txBox="1">
            <a:spLocks/>
          </p:cNvSpPr>
          <p:nvPr/>
        </p:nvSpPr>
        <p:spPr>
          <a:xfrm>
            <a:off x="6523661" y="844337"/>
            <a:ext cx="1615998" cy="387927"/>
          </a:xfrm>
          <a:prstGeom prst="rect">
            <a:avLst/>
          </a:prstGeom>
          <a:solidFill>
            <a:schemeClr val="bg1"/>
          </a:solidFill>
        </p:spPr>
        <p:txBody>
          <a:bodyPr vert="horz" wrap="square" lIns="0" tIns="0" rIns="0" bIns="0" anchor="ctr" anchorCtr="0">
            <a:noAutofit/>
          </a:bodyPr>
          <a:lstStyle>
            <a:lvl1pPr marL="0" indent="0" algn="l" defTabSz="457192" rtl="0" eaLnBrk="1" latinLnBrk="0" hangingPunct="1">
              <a:lnSpc>
                <a:spcPct val="80000"/>
              </a:lnSpc>
              <a:spcBef>
                <a:spcPct val="0"/>
              </a:spcBef>
              <a:spcAft>
                <a:spcPts val="0"/>
              </a:spcAft>
              <a:buFontTx/>
              <a:buNone/>
              <a:defRPr lang="en-US" sz="2800" b="0" i="0" kern="1200" cap="none">
                <a:solidFill>
                  <a:srgbClr val="231F20"/>
                </a:solidFill>
                <a:latin typeface="Graphik-Light" panose="020B0403030202060203"/>
                <a:ea typeface="+mj-ea"/>
                <a:cs typeface="Arial"/>
              </a:defRPr>
            </a:lvl1pPr>
          </a:lstStyle>
          <a:p>
            <a:pPr algn="ctr"/>
            <a:r>
              <a:rPr lang="en-US" b="1">
                <a:solidFill>
                  <a:schemeClr val="tx2"/>
                </a:solidFill>
                <a:latin typeface="Graphik" panose="020B0503030202060203" pitchFamily="34" charset="0"/>
              </a:rPr>
              <a:t>Agenda</a:t>
            </a:r>
          </a:p>
        </p:txBody>
      </p:sp>
    </p:spTree>
    <p:extLst>
      <p:ext uri="{BB962C8B-B14F-4D97-AF65-F5344CB8AC3E}">
        <p14:creationId xmlns:p14="http://schemas.microsoft.com/office/powerpoint/2010/main" val="2002451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217B-3D31-7DDB-067D-714297FEB859}"/>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27ECC1-57E0-6A59-D3E9-E5B4686611F6}"/>
              </a:ext>
            </a:extLst>
          </p:cNvPr>
          <p:cNvPicPr>
            <a:picLocks noGrp="1" noChangeAspect="1"/>
          </p:cNvPicPr>
          <p:nvPr>
            <p:ph sz="quarter" idx="11"/>
          </p:nvPr>
        </p:nvPicPr>
        <p:blipFill>
          <a:blip r:embed="rId2">
            <a:alphaModFix amt="17000"/>
          </a:blip>
          <a:stretch>
            <a:fillRect/>
          </a:stretch>
        </p:blipFill>
        <p:spPr>
          <a:xfrm>
            <a:off x="82853" y="102231"/>
            <a:ext cx="12014489" cy="6650698"/>
          </a:xfrm>
        </p:spPr>
      </p:pic>
      <p:sp>
        <p:nvSpPr>
          <p:cNvPr id="2" name="Text Placeholder 1">
            <a:extLst>
              <a:ext uri="{FF2B5EF4-FFF2-40B4-BE49-F238E27FC236}">
                <a16:creationId xmlns:a16="http://schemas.microsoft.com/office/drawing/2014/main" id="{E817F827-8EC9-81A4-3E03-060B84D39767}"/>
              </a:ext>
            </a:extLst>
          </p:cNvPr>
          <p:cNvSpPr>
            <a:spLocks noGrp="1"/>
          </p:cNvSpPr>
          <p:nvPr>
            <p:ph type="body" sz="quarter" idx="10"/>
          </p:nvPr>
        </p:nvSpPr>
        <p:spPr>
          <a:xfrm>
            <a:off x="1234464" y="1743723"/>
            <a:ext cx="9711266" cy="3367714"/>
          </a:xfrm>
        </p:spPr>
        <p:txBody>
          <a:bodyPr anchor="ctr"/>
          <a:lstStyle/>
          <a:p>
            <a:pPr marL="0" indent="0">
              <a:buNone/>
            </a:pPr>
            <a:r>
              <a:rPr lang="en-US" sz="4800" b="1" dirty="0"/>
              <a:t>From Prompts to Agency</a:t>
            </a:r>
          </a:p>
        </p:txBody>
      </p:sp>
    </p:spTree>
    <p:extLst>
      <p:ext uri="{BB962C8B-B14F-4D97-AF65-F5344CB8AC3E}">
        <p14:creationId xmlns:p14="http://schemas.microsoft.com/office/powerpoint/2010/main" val="3279978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68D06D-2E5B-8C68-DFED-B553E367927D}"/>
              </a:ext>
            </a:extLst>
          </p:cNvPr>
          <p:cNvSpPr>
            <a:spLocks noGrp="1"/>
          </p:cNvSpPr>
          <p:nvPr>
            <p:ph type="title"/>
          </p:nvPr>
        </p:nvSpPr>
        <p:spPr/>
        <p:txBody>
          <a:bodyPr/>
          <a:lstStyle/>
          <a:p>
            <a:r>
              <a:rPr lang="en-US" dirty="0"/>
              <a:t>Picture This: Securing a Mortgage</a:t>
            </a:r>
          </a:p>
        </p:txBody>
      </p:sp>
      <p:sp>
        <p:nvSpPr>
          <p:cNvPr id="5" name="Text Placeholder 4">
            <a:extLst>
              <a:ext uri="{FF2B5EF4-FFF2-40B4-BE49-F238E27FC236}">
                <a16:creationId xmlns:a16="http://schemas.microsoft.com/office/drawing/2014/main" id="{05418C64-6016-D28E-CE66-B043DB5954C9}"/>
              </a:ext>
            </a:extLst>
          </p:cNvPr>
          <p:cNvSpPr>
            <a:spLocks noGrp="1"/>
          </p:cNvSpPr>
          <p:nvPr>
            <p:ph type="body" sz="quarter" idx="4294967295"/>
          </p:nvPr>
        </p:nvSpPr>
        <p:spPr>
          <a:xfrm>
            <a:off x="384048" y="958850"/>
            <a:ext cx="6523165" cy="5646738"/>
          </a:xfrm>
          <a:prstGeom prst="rect">
            <a:avLst/>
          </a:prstGeom>
        </p:spPr>
        <p:txBody>
          <a:bodyPr/>
          <a:lstStyle/>
          <a:p>
            <a:pPr>
              <a:spcBef>
                <a:spcPts val="0"/>
              </a:spcBef>
              <a:spcAft>
                <a:spcPts val="1200"/>
              </a:spcAft>
            </a:pPr>
            <a:r>
              <a:rPr lang="en-US" sz="1600" dirty="0">
                <a:latin typeface="+mn-lt"/>
              </a:rPr>
              <a:t>You are planning to buy a home and use your bank’s digital assistant.</a:t>
            </a:r>
          </a:p>
          <a:p>
            <a:pPr>
              <a:spcBef>
                <a:spcPts val="0"/>
              </a:spcBef>
              <a:spcAft>
                <a:spcPts val="1200"/>
              </a:spcAft>
            </a:pPr>
            <a:r>
              <a:rPr lang="en-US" sz="1600" dirty="0">
                <a:latin typeface="+mn-lt"/>
              </a:rPr>
              <a:t>“Find me the best mortgage for the house at 123 Main St. I want the lowest possible rate, and I need to close in 25 days.”</a:t>
            </a:r>
          </a:p>
          <a:p>
            <a:pPr>
              <a:spcBef>
                <a:spcPts val="0"/>
              </a:spcBef>
              <a:spcAft>
                <a:spcPts val="1200"/>
              </a:spcAft>
            </a:pPr>
            <a:r>
              <a:rPr lang="en-US" sz="1600" dirty="0">
                <a:latin typeface="+mn-lt"/>
              </a:rPr>
              <a:t>The assistant instantly builds a perfectly crafted plan, showing a great rate from a partner lender, a checklist of documents, and a clear timeline.</a:t>
            </a:r>
          </a:p>
          <a:p>
            <a:pPr>
              <a:spcBef>
                <a:spcPts val="0"/>
              </a:spcBef>
              <a:spcAft>
                <a:spcPts val="1200"/>
              </a:spcAft>
            </a:pPr>
            <a:r>
              <a:rPr lang="en-US" sz="1600" dirty="0">
                <a:latin typeface="+mn-lt"/>
              </a:rPr>
              <a:t>But then reality hits. That promotional interest rate expired yesterday. The “verified funds” in your investment account are subject to a 3-day settlement period. The recommended insurance provider doesn’t cover the home’s specific flood zone.</a:t>
            </a:r>
          </a:p>
          <a:p>
            <a:pPr>
              <a:spcBef>
                <a:spcPts val="0"/>
              </a:spcBef>
              <a:spcAft>
                <a:spcPts val="1200"/>
              </a:spcAft>
            </a:pPr>
            <a:r>
              <a:rPr lang="en-US" sz="1600" dirty="0">
                <a:latin typeface="+mn-lt"/>
              </a:rPr>
              <a:t>Now your customer must do the real work: manually hunting for new rates, scrambling to liquidate assets, and finding another insurer—translating a digital fantasy into a feasible home loan.</a:t>
            </a:r>
          </a:p>
        </p:txBody>
      </p:sp>
      <p:pic>
        <p:nvPicPr>
          <p:cNvPr id="6" name="Picture 5">
            <a:extLst>
              <a:ext uri="{FF2B5EF4-FFF2-40B4-BE49-F238E27FC236}">
                <a16:creationId xmlns:a16="http://schemas.microsoft.com/office/drawing/2014/main" id="{94348B7D-250D-ADC7-B515-B431904B447B}"/>
              </a:ext>
            </a:extLst>
          </p:cNvPr>
          <p:cNvPicPr>
            <a:picLocks noChangeAspect="1"/>
          </p:cNvPicPr>
          <p:nvPr/>
        </p:nvPicPr>
        <p:blipFill>
          <a:blip r:embed="rId2"/>
          <a:srcRect l="3801" t="-1295" r="22369" b="16211"/>
          <a:stretch>
            <a:fillRect/>
          </a:stretch>
        </p:blipFill>
        <p:spPr>
          <a:xfrm>
            <a:off x="7303168" y="884172"/>
            <a:ext cx="4800600" cy="5532521"/>
          </a:xfrm>
          <a:prstGeom prst="rect">
            <a:avLst/>
          </a:prstGeom>
        </p:spPr>
      </p:pic>
    </p:spTree>
    <p:extLst>
      <p:ext uri="{BB962C8B-B14F-4D97-AF65-F5344CB8AC3E}">
        <p14:creationId xmlns:p14="http://schemas.microsoft.com/office/powerpoint/2010/main" val="2570728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64D2A4-6078-4C1C-92A6-A9DA907A99EC}"/>
              </a:ext>
            </a:extLst>
          </p:cNvPr>
          <p:cNvSpPr>
            <a:spLocks noGrp="1"/>
          </p:cNvSpPr>
          <p:nvPr>
            <p:ph type="title"/>
          </p:nvPr>
        </p:nvSpPr>
        <p:spPr/>
        <p:txBody>
          <a:bodyPr/>
          <a:lstStyle/>
          <a:p>
            <a:r>
              <a:rPr lang="en-US"/>
              <a:t>AI Agents Explained</a:t>
            </a:r>
          </a:p>
        </p:txBody>
      </p:sp>
      <p:grpSp>
        <p:nvGrpSpPr>
          <p:cNvPr id="43" name="Group 42">
            <a:extLst>
              <a:ext uri="{FF2B5EF4-FFF2-40B4-BE49-F238E27FC236}">
                <a16:creationId xmlns:a16="http://schemas.microsoft.com/office/drawing/2014/main" id="{2C9420A4-AF1C-DA36-1C09-FC925013AFFD}"/>
              </a:ext>
            </a:extLst>
          </p:cNvPr>
          <p:cNvGrpSpPr>
            <a:grpSpLocks noChangeAspect="1"/>
          </p:cNvGrpSpPr>
          <p:nvPr/>
        </p:nvGrpSpPr>
        <p:grpSpPr>
          <a:xfrm>
            <a:off x="2890365" y="1500799"/>
            <a:ext cx="6582259" cy="4225964"/>
            <a:chOff x="3269830" y="1958001"/>
            <a:chExt cx="4895849" cy="3143249"/>
          </a:xfrm>
        </p:grpSpPr>
        <p:grpSp>
          <p:nvGrpSpPr>
            <p:cNvPr id="5" name="Group 4">
              <a:extLst>
                <a:ext uri="{FF2B5EF4-FFF2-40B4-BE49-F238E27FC236}">
                  <a16:creationId xmlns:a16="http://schemas.microsoft.com/office/drawing/2014/main" id="{AC101877-8914-DA7B-1F4A-FD743AA242C8}"/>
                </a:ext>
              </a:extLst>
            </p:cNvPr>
            <p:cNvGrpSpPr/>
            <p:nvPr/>
          </p:nvGrpSpPr>
          <p:grpSpPr>
            <a:xfrm>
              <a:off x="4161026" y="1958001"/>
              <a:ext cx="2137752" cy="457200"/>
              <a:chOff x="1291247" y="1371599"/>
              <a:chExt cx="2137752" cy="457200"/>
            </a:xfrm>
          </p:grpSpPr>
          <p:sp>
            <p:nvSpPr>
              <p:cNvPr id="6" name="Rounded Rectangle 1">
                <a:extLst>
                  <a:ext uri="{FF2B5EF4-FFF2-40B4-BE49-F238E27FC236}">
                    <a16:creationId xmlns:a16="http://schemas.microsoft.com/office/drawing/2014/main" id="{0600F3FE-4A0A-AF91-9691-0B28B3A6BEC5}"/>
                  </a:ext>
                </a:extLst>
              </p:cNvPr>
              <p:cNvSpPr/>
              <p:nvPr/>
            </p:nvSpPr>
            <p:spPr>
              <a:xfrm>
                <a:off x="1291247" y="1371599"/>
                <a:ext cx="2137752" cy="457200"/>
              </a:xfrm>
              <a:custGeom>
                <a:avLst/>
                <a:gdLst/>
                <a:ahLst/>
                <a:cxnLst/>
                <a:rect l="0" t="0" r="0" b="0"/>
                <a:pathLst>
                  <a:path w="2137752" h="457200">
                    <a:moveTo>
                      <a:pt x="80352" y="114300"/>
                    </a:moveTo>
                    <a:cubicBezTo>
                      <a:pt x="80352" y="51174"/>
                      <a:pt x="131526" y="0"/>
                      <a:pt x="194652" y="0"/>
                    </a:cubicBezTo>
                    <a:lnTo>
                      <a:pt x="194652" y="114300"/>
                    </a:lnTo>
                    <a:lnTo>
                      <a:pt x="80352" y="114300"/>
                    </a:lnTo>
                    <a:close/>
                    <a:moveTo>
                      <a:pt x="2023452" y="114300"/>
                    </a:moveTo>
                    <a:lnTo>
                      <a:pt x="2023452" y="0"/>
                    </a:lnTo>
                    <a:lnTo>
                      <a:pt x="194652" y="0"/>
                    </a:lnTo>
                    <a:lnTo>
                      <a:pt x="194653" y="114300"/>
                    </a:lnTo>
                    <a:lnTo>
                      <a:pt x="2023452" y="114300"/>
                    </a:lnTo>
                    <a:close/>
                    <a:moveTo>
                      <a:pt x="2023452" y="114300"/>
                    </a:moveTo>
                    <a:lnTo>
                      <a:pt x="2023452" y="0"/>
                    </a:lnTo>
                    <a:cubicBezTo>
                      <a:pt x="2086578" y="0"/>
                      <a:pt x="2137752" y="51174"/>
                      <a:pt x="2137752" y="114300"/>
                    </a:cubicBezTo>
                    <a:lnTo>
                      <a:pt x="2023452" y="114300"/>
                    </a:lnTo>
                    <a:close/>
                    <a:moveTo>
                      <a:pt x="2137752" y="228600"/>
                    </a:moveTo>
                    <a:lnTo>
                      <a:pt x="2137752" y="114300"/>
                    </a:lnTo>
                    <a:lnTo>
                      <a:pt x="80352" y="114300"/>
                    </a:lnTo>
                    <a:lnTo>
                      <a:pt x="80352" y="228600"/>
                    </a:lnTo>
                    <a:lnTo>
                      <a:pt x="2137752" y="228600"/>
                    </a:lnTo>
                    <a:close/>
                    <a:moveTo>
                      <a:pt x="2023452" y="228600"/>
                    </a:moveTo>
                    <a:lnTo>
                      <a:pt x="2023452" y="457200"/>
                    </a:lnTo>
                    <a:lnTo>
                      <a:pt x="194652" y="457200"/>
                    </a:lnTo>
                    <a:lnTo>
                      <a:pt x="194652" y="228600"/>
                    </a:lnTo>
                    <a:lnTo>
                      <a:pt x="2023452" y="228600"/>
                    </a:lnTo>
                    <a:close/>
                    <a:moveTo>
                      <a:pt x="2023452" y="457200"/>
                    </a:moveTo>
                    <a:cubicBezTo>
                      <a:pt x="2086578" y="457200"/>
                      <a:pt x="2137752" y="406025"/>
                      <a:pt x="2137752" y="342900"/>
                    </a:cubicBezTo>
                    <a:lnTo>
                      <a:pt x="2137752" y="228600"/>
                    </a:lnTo>
                    <a:lnTo>
                      <a:pt x="2023452" y="228600"/>
                    </a:lnTo>
                    <a:lnTo>
                      <a:pt x="2023452" y="342900"/>
                    </a:lnTo>
                    <a:lnTo>
                      <a:pt x="2023452" y="457200"/>
                    </a:lnTo>
                    <a:close/>
                    <a:moveTo>
                      <a:pt x="194656" y="457200"/>
                    </a:moveTo>
                    <a:cubicBezTo>
                      <a:pt x="132744" y="457200"/>
                      <a:pt x="80356" y="404812"/>
                      <a:pt x="80356" y="342900"/>
                    </a:cubicBezTo>
                    <a:lnTo>
                      <a:pt x="12332" y="302085"/>
                    </a:lnTo>
                    <a:cubicBezTo>
                      <a:pt x="0" y="294686"/>
                      <a:pt x="0" y="276813"/>
                      <a:pt x="12332" y="269414"/>
                    </a:cubicBezTo>
                    <a:lnTo>
                      <a:pt x="80356" y="228600"/>
                    </a:lnTo>
                    <a:lnTo>
                      <a:pt x="194656" y="228600"/>
                    </a:lnTo>
                    <a:lnTo>
                      <a:pt x="194656" y="457200"/>
                    </a:ln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7" name="Rounded Rectangle 2">
                <a:extLst>
                  <a:ext uri="{FF2B5EF4-FFF2-40B4-BE49-F238E27FC236}">
                    <a16:creationId xmlns:a16="http://schemas.microsoft.com/office/drawing/2014/main" id="{A5650A11-892D-D9A8-F76F-93DB03393D97}"/>
                  </a:ext>
                </a:extLst>
              </p:cNvPr>
              <p:cNvSpPr/>
              <p:nvPr/>
            </p:nvSpPr>
            <p:spPr>
              <a:xfrm>
                <a:off x="1291247" y="1371599"/>
                <a:ext cx="2137752" cy="457200"/>
              </a:xfrm>
              <a:custGeom>
                <a:avLst/>
                <a:gdLst/>
                <a:ahLst/>
                <a:cxnLst/>
                <a:rect l="0" t="0" r="0" b="0"/>
                <a:pathLst>
                  <a:path w="2137752" h="457200">
                    <a:moveTo>
                      <a:pt x="80352" y="114300"/>
                    </a:moveTo>
                    <a:cubicBezTo>
                      <a:pt x="80352" y="51174"/>
                      <a:pt x="131526" y="0"/>
                      <a:pt x="194652" y="0"/>
                    </a:cubicBezTo>
                    <a:moveTo>
                      <a:pt x="2023452" y="0"/>
                    </a:moveTo>
                    <a:lnTo>
                      <a:pt x="194652" y="0"/>
                    </a:lnTo>
                    <a:moveTo>
                      <a:pt x="2137752" y="114300"/>
                    </a:moveTo>
                    <a:cubicBezTo>
                      <a:pt x="2137752" y="51174"/>
                      <a:pt x="2086578" y="0"/>
                      <a:pt x="2023452" y="0"/>
                    </a:cubicBezTo>
                    <a:moveTo>
                      <a:pt x="2137752" y="342900"/>
                    </a:moveTo>
                    <a:lnTo>
                      <a:pt x="2137752" y="114300"/>
                    </a:lnTo>
                    <a:moveTo>
                      <a:pt x="2023452" y="457200"/>
                    </a:moveTo>
                    <a:cubicBezTo>
                      <a:pt x="2086578" y="457200"/>
                      <a:pt x="2137752" y="406025"/>
                      <a:pt x="2137752" y="342900"/>
                    </a:cubicBezTo>
                    <a:moveTo>
                      <a:pt x="2023452" y="457200"/>
                    </a:moveTo>
                    <a:lnTo>
                      <a:pt x="194652" y="457200"/>
                    </a:lnTo>
                    <a:moveTo>
                      <a:pt x="194656" y="457200"/>
                    </a:moveTo>
                    <a:cubicBezTo>
                      <a:pt x="131530" y="457200"/>
                      <a:pt x="80356" y="406025"/>
                      <a:pt x="80356" y="342900"/>
                    </a:cubicBezTo>
                    <a:lnTo>
                      <a:pt x="12332" y="302085"/>
                    </a:lnTo>
                    <a:cubicBezTo>
                      <a:pt x="0" y="294686"/>
                      <a:pt x="0" y="276813"/>
                      <a:pt x="12332" y="269414"/>
                    </a:cubicBezTo>
                    <a:lnTo>
                      <a:pt x="80356" y="228600"/>
                    </a:lnTo>
                    <a:moveTo>
                      <a:pt x="80352" y="228600"/>
                    </a:moveTo>
                    <a:lnTo>
                      <a:pt x="80352" y="114300"/>
                    </a:ln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8" name="Group 7">
              <a:extLst>
                <a:ext uri="{FF2B5EF4-FFF2-40B4-BE49-F238E27FC236}">
                  <a16:creationId xmlns:a16="http://schemas.microsoft.com/office/drawing/2014/main" id="{C3D57BB7-1029-88BC-AC84-2D357758D347}"/>
                </a:ext>
              </a:extLst>
            </p:cNvPr>
            <p:cNvGrpSpPr/>
            <p:nvPr/>
          </p:nvGrpSpPr>
          <p:grpSpPr>
            <a:xfrm>
              <a:off x="4355678" y="2510451"/>
              <a:ext cx="2937857" cy="2286000"/>
              <a:chOff x="1485899" y="1924049"/>
              <a:chExt cx="2937857" cy="2286000"/>
            </a:xfrm>
          </p:grpSpPr>
          <p:sp>
            <p:nvSpPr>
              <p:cNvPr id="9" name="Rounded Rectangle 4">
                <a:extLst>
                  <a:ext uri="{FF2B5EF4-FFF2-40B4-BE49-F238E27FC236}">
                    <a16:creationId xmlns:a16="http://schemas.microsoft.com/office/drawing/2014/main" id="{F4AD5C1E-AE8C-3358-EE84-7512AAD4E318}"/>
                  </a:ext>
                </a:extLst>
              </p:cNvPr>
              <p:cNvSpPr/>
              <p:nvPr/>
            </p:nvSpPr>
            <p:spPr>
              <a:xfrm>
                <a:off x="1485899" y="1924050"/>
                <a:ext cx="2937856" cy="1889484"/>
              </a:xfrm>
              <a:custGeom>
                <a:avLst/>
                <a:gdLst/>
                <a:ahLst/>
                <a:cxnLst/>
                <a:rect l="0" t="0" r="0" b="0"/>
                <a:pathLst>
                  <a:path w="2937856" h="2286000">
                    <a:moveTo>
                      <a:pt x="0" y="114300"/>
                    </a:moveTo>
                    <a:cubicBezTo>
                      <a:pt x="0" y="51174"/>
                      <a:pt x="51174" y="0"/>
                      <a:pt x="114300" y="0"/>
                    </a:cubicBezTo>
                    <a:lnTo>
                      <a:pt x="114300" y="114300"/>
                    </a:lnTo>
                    <a:lnTo>
                      <a:pt x="0" y="114300"/>
                    </a:lnTo>
                    <a:close/>
                    <a:moveTo>
                      <a:pt x="2743200" y="114300"/>
                    </a:moveTo>
                    <a:lnTo>
                      <a:pt x="2743200" y="0"/>
                    </a:lnTo>
                    <a:lnTo>
                      <a:pt x="114300" y="0"/>
                    </a:lnTo>
                    <a:lnTo>
                      <a:pt x="114300" y="114300"/>
                    </a:lnTo>
                    <a:lnTo>
                      <a:pt x="2743200" y="114300"/>
                    </a:lnTo>
                    <a:close/>
                    <a:moveTo>
                      <a:pt x="2743200" y="114300"/>
                    </a:moveTo>
                    <a:lnTo>
                      <a:pt x="2743200" y="0"/>
                    </a:lnTo>
                    <a:cubicBezTo>
                      <a:pt x="2806325" y="0"/>
                      <a:pt x="2857500" y="51174"/>
                      <a:pt x="2857500" y="114300"/>
                    </a:cubicBezTo>
                    <a:lnTo>
                      <a:pt x="2743200" y="114300"/>
                    </a:lnTo>
                    <a:close/>
                    <a:moveTo>
                      <a:pt x="2857500" y="2057400"/>
                    </a:moveTo>
                    <a:lnTo>
                      <a:pt x="2857500" y="114300"/>
                    </a:lnTo>
                    <a:lnTo>
                      <a:pt x="0" y="114300"/>
                    </a:lnTo>
                    <a:lnTo>
                      <a:pt x="0" y="2057400"/>
                    </a:lnTo>
                    <a:lnTo>
                      <a:pt x="2857500" y="2057400"/>
                    </a:lnTo>
                    <a:close/>
                    <a:moveTo>
                      <a:pt x="2743200" y="2057400"/>
                    </a:moveTo>
                    <a:lnTo>
                      <a:pt x="2743200" y="2286000"/>
                    </a:lnTo>
                    <a:lnTo>
                      <a:pt x="114300" y="2286000"/>
                    </a:lnTo>
                    <a:lnTo>
                      <a:pt x="114300" y="2057400"/>
                    </a:lnTo>
                    <a:lnTo>
                      <a:pt x="2743200" y="2057400"/>
                    </a:lnTo>
                    <a:close/>
                    <a:moveTo>
                      <a:pt x="114300" y="2286000"/>
                    </a:moveTo>
                    <a:cubicBezTo>
                      <a:pt x="51174" y="2286000"/>
                      <a:pt x="0" y="2234825"/>
                      <a:pt x="0" y="2171700"/>
                    </a:cubicBezTo>
                    <a:lnTo>
                      <a:pt x="0" y="2057400"/>
                    </a:lnTo>
                    <a:lnTo>
                      <a:pt x="114300" y="2057400"/>
                    </a:lnTo>
                    <a:lnTo>
                      <a:pt x="114300" y="2286000"/>
                    </a:lnTo>
                    <a:close/>
                    <a:moveTo>
                      <a:pt x="2743199" y="2286000"/>
                    </a:moveTo>
                    <a:cubicBezTo>
                      <a:pt x="2809874" y="2286000"/>
                      <a:pt x="2857499" y="2238375"/>
                      <a:pt x="2857499" y="2171700"/>
                    </a:cubicBezTo>
                    <a:lnTo>
                      <a:pt x="2925524" y="2130885"/>
                    </a:lnTo>
                    <a:cubicBezTo>
                      <a:pt x="2937856" y="2123486"/>
                      <a:pt x="2937856" y="2105613"/>
                      <a:pt x="2925524" y="2098214"/>
                    </a:cubicBezTo>
                    <a:lnTo>
                      <a:pt x="2857499" y="2057400"/>
                    </a:lnTo>
                    <a:lnTo>
                      <a:pt x="2743199" y="2057400"/>
                    </a:lnTo>
                    <a:lnTo>
                      <a:pt x="2743199" y="2286000"/>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10" name="Rounded Rectangle 5">
                <a:extLst>
                  <a:ext uri="{FF2B5EF4-FFF2-40B4-BE49-F238E27FC236}">
                    <a16:creationId xmlns:a16="http://schemas.microsoft.com/office/drawing/2014/main" id="{BB7997FD-4581-E6C3-D0C6-95BFB6E95979}"/>
                  </a:ext>
                </a:extLst>
              </p:cNvPr>
              <p:cNvSpPr/>
              <p:nvPr/>
            </p:nvSpPr>
            <p:spPr>
              <a:xfrm>
                <a:off x="1485900" y="1924049"/>
                <a:ext cx="2937856" cy="2286000"/>
              </a:xfrm>
              <a:custGeom>
                <a:avLst/>
                <a:gdLst/>
                <a:ahLst/>
                <a:cxnLst/>
                <a:rect l="0" t="0" r="0" b="0"/>
                <a:pathLst>
                  <a:path w="2937856" h="2286000">
                    <a:moveTo>
                      <a:pt x="0" y="114300"/>
                    </a:moveTo>
                    <a:cubicBezTo>
                      <a:pt x="0" y="51174"/>
                      <a:pt x="51174" y="0"/>
                      <a:pt x="114300" y="0"/>
                    </a:cubicBezTo>
                    <a:moveTo>
                      <a:pt x="2743200" y="0"/>
                    </a:moveTo>
                    <a:lnTo>
                      <a:pt x="114300" y="0"/>
                    </a:lnTo>
                    <a:moveTo>
                      <a:pt x="2857500" y="114300"/>
                    </a:moveTo>
                    <a:cubicBezTo>
                      <a:pt x="2857500" y="51174"/>
                      <a:pt x="2806325" y="0"/>
                      <a:pt x="2743200" y="0"/>
                    </a:cubicBezTo>
                    <a:moveTo>
                      <a:pt x="2857500" y="2057400"/>
                    </a:moveTo>
                    <a:lnTo>
                      <a:pt x="2857500" y="114300"/>
                    </a:lnTo>
                    <a:moveTo>
                      <a:pt x="2743199" y="2286000"/>
                    </a:moveTo>
                    <a:cubicBezTo>
                      <a:pt x="2806325" y="2286000"/>
                      <a:pt x="2857499" y="2234825"/>
                      <a:pt x="2857499" y="2171700"/>
                    </a:cubicBezTo>
                    <a:lnTo>
                      <a:pt x="2925524" y="2130885"/>
                    </a:lnTo>
                    <a:cubicBezTo>
                      <a:pt x="2937856" y="2123486"/>
                      <a:pt x="2937856" y="2105613"/>
                      <a:pt x="2925524" y="2098214"/>
                    </a:cubicBezTo>
                    <a:lnTo>
                      <a:pt x="2857499" y="2057400"/>
                    </a:lnTo>
                    <a:moveTo>
                      <a:pt x="2743200" y="2286000"/>
                    </a:moveTo>
                    <a:lnTo>
                      <a:pt x="114300" y="2286000"/>
                    </a:lnTo>
                    <a:moveTo>
                      <a:pt x="114300" y="2286000"/>
                    </a:moveTo>
                    <a:cubicBezTo>
                      <a:pt x="51174" y="2286000"/>
                      <a:pt x="0" y="2234825"/>
                      <a:pt x="0" y="2171700"/>
                    </a:cubicBezTo>
                    <a:moveTo>
                      <a:pt x="0" y="2171683"/>
                    </a:moveTo>
                    <a:lnTo>
                      <a:pt x="0" y="114300"/>
                    </a:ln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F51CD62E-4EEA-C2B7-4CDA-4FDB4432B073}"/>
                </a:ext>
              </a:extLst>
            </p:cNvPr>
            <p:cNvGrpSpPr/>
            <p:nvPr/>
          </p:nvGrpSpPr>
          <p:grpSpPr>
            <a:xfrm>
              <a:off x="3269830" y="3845281"/>
              <a:ext cx="711341" cy="1255959"/>
              <a:chOff x="400051" y="3258879"/>
              <a:chExt cx="711341" cy="1255959"/>
            </a:xfrm>
          </p:grpSpPr>
          <p:sp>
            <p:nvSpPr>
              <p:cNvPr id="12" name="Rounded Rectangle 7">
                <a:extLst>
                  <a:ext uri="{FF2B5EF4-FFF2-40B4-BE49-F238E27FC236}">
                    <a16:creationId xmlns:a16="http://schemas.microsoft.com/office/drawing/2014/main" id="{0A748680-A165-E7F6-886D-F9C8560F9627}"/>
                  </a:ext>
                </a:extLst>
              </p:cNvPr>
              <p:cNvSpPr/>
              <p:nvPr/>
            </p:nvSpPr>
            <p:spPr>
              <a:xfrm>
                <a:off x="400051" y="3954177"/>
                <a:ext cx="666553" cy="560661"/>
              </a:xfrm>
              <a:custGeom>
                <a:avLst/>
                <a:gdLst/>
                <a:ahLst/>
                <a:cxnLst/>
                <a:rect l="0" t="0" r="0" b="0"/>
                <a:pathLst>
                  <a:path w="666553" h="560661">
                    <a:moveTo>
                      <a:pt x="0" y="334773"/>
                    </a:moveTo>
                    <a:cubicBezTo>
                      <a:pt x="0" y="169279"/>
                      <a:pt x="114579" y="31320"/>
                      <a:pt x="267148" y="0"/>
                    </a:cubicBezTo>
                    <a:cubicBezTo>
                      <a:pt x="267148" y="0"/>
                      <a:pt x="233123" y="62373"/>
                      <a:pt x="262825" y="123008"/>
                    </a:cubicBezTo>
                    <a:cubicBezTo>
                      <a:pt x="269232" y="136088"/>
                      <a:pt x="288930" y="133521"/>
                      <a:pt x="296505" y="121097"/>
                    </a:cubicBezTo>
                    <a:cubicBezTo>
                      <a:pt x="304579" y="107858"/>
                      <a:pt x="313449" y="94475"/>
                      <a:pt x="317275" y="87718"/>
                    </a:cubicBezTo>
                    <a:lnTo>
                      <a:pt x="322748" y="78425"/>
                    </a:lnTo>
                    <a:cubicBezTo>
                      <a:pt x="331177" y="64646"/>
                      <a:pt x="338129" y="55538"/>
                      <a:pt x="338129" y="55538"/>
                    </a:cubicBezTo>
                    <a:cubicBezTo>
                      <a:pt x="338129" y="55538"/>
                      <a:pt x="348783" y="98262"/>
                      <a:pt x="360247" y="118583"/>
                    </a:cubicBezTo>
                    <a:cubicBezTo>
                      <a:pt x="360247" y="118583"/>
                      <a:pt x="360247" y="256061"/>
                      <a:pt x="332465" y="434679"/>
                    </a:cubicBezTo>
                    <a:cubicBezTo>
                      <a:pt x="360247" y="485577"/>
                      <a:pt x="398786" y="510176"/>
                      <a:pt x="398786" y="510176"/>
                    </a:cubicBezTo>
                    <a:cubicBezTo>
                      <a:pt x="398786" y="510176"/>
                      <a:pt x="436237" y="478597"/>
                      <a:pt x="455945" y="434679"/>
                    </a:cubicBezTo>
                    <a:cubicBezTo>
                      <a:pt x="436237" y="240131"/>
                      <a:pt x="404261" y="118583"/>
                      <a:pt x="404261" y="118583"/>
                    </a:cubicBezTo>
                    <a:cubicBezTo>
                      <a:pt x="418095" y="83976"/>
                      <a:pt x="414012" y="55519"/>
                      <a:pt x="414012" y="55519"/>
                    </a:cubicBezTo>
                    <a:cubicBezTo>
                      <a:pt x="414012" y="55519"/>
                      <a:pt x="441745" y="79257"/>
                      <a:pt x="457140" y="114894"/>
                    </a:cubicBezTo>
                    <a:cubicBezTo>
                      <a:pt x="460790" y="123342"/>
                      <a:pt x="472614" y="123898"/>
                      <a:pt x="473714" y="114743"/>
                    </a:cubicBezTo>
                    <a:cubicBezTo>
                      <a:pt x="479385" y="67568"/>
                      <a:pt x="456515" y="17478"/>
                      <a:pt x="456515" y="17478"/>
                    </a:cubicBezTo>
                    <a:cubicBezTo>
                      <a:pt x="579570" y="67681"/>
                      <a:pt x="666553" y="190823"/>
                      <a:pt x="666553" y="334774"/>
                    </a:cubicBezTo>
                    <a:lnTo>
                      <a:pt x="666553" y="560661"/>
                    </a:lnTo>
                    <a:lnTo>
                      <a:pt x="0" y="560661"/>
                    </a:lnTo>
                    <a:lnTo>
                      <a:pt x="0" y="334773"/>
                    </a:lnTo>
                    <a:close/>
                    <a:moveTo>
                      <a:pt x="322748" y="78425"/>
                    </a:moveTo>
                    <a:cubicBezTo>
                      <a:pt x="320971" y="81331"/>
                      <a:pt x="319130" y="84441"/>
                      <a:pt x="317275" y="87718"/>
                    </a:cubicBezTo>
                    <a:lnTo>
                      <a:pt x="322748" y="78425"/>
                    </a:ln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13" name="Rounded Rectangle 8">
                <a:extLst>
                  <a:ext uri="{FF2B5EF4-FFF2-40B4-BE49-F238E27FC236}">
                    <a16:creationId xmlns:a16="http://schemas.microsoft.com/office/drawing/2014/main" id="{B7E688F9-5AF6-A62C-BF4F-0E62938DB601}"/>
                  </a:ext>
                </a:extLst>
              </p:cNvPr>
              <p:cNvSpPr/>
              <p:nvPr/>
            </p:nvSpPr>
            <p:spPr>
              <a:xfrm>
                <a:off x="633177" y="3930439"/>
                <a:ext cx="246262" cy="159830"/>
              </a:xfrm>
              <a:custGeom>
                <a:avLst/>
                <a:gdLst/>
                <a:ahLst/>
                <a:cxnLst/>
                <a:rect l="0" t="0" r="0" b="0"/>
                <a:pathLst>
                  <a:path w="246262" h="159830">
                    <a:moveTo>
                      <a:pt x="34024" y="23742"/>
                    </a:moveTo>
                    <a:lnTo>
                      <a:pt x="71270" y="0"/>
                    </a:lnTo>
                    <a:lnTo>
                      <a:pt x="105022" y="79262"/>
                    </a:lnTo>
                    <a:cubicBezTo>
                      <a:pt x="105022" y="79262"/>
                      <a:pt x="98054" y="88388"/>
                      <a:pt x="89624" y="102168"/>
                    </a:cubicBezTo>
                    <a:cubicBezTo>
                      <a:pt x="87848" y="105073"/>
                      <a:pt x="86006" y="108183"/>
                      <a:pt x="84151" y="111460"/>
                    </a:cubicBezTo>
                    <a:cubicBezTo>
                      <a:pt x="80326" y="118217"/>
                      <a:pt x="71455" y="131600"/>
                      <a:pt x="63382" y="144840"/>
                    </a:cubicBezTo>
                    <a:cubicBezTo>
                      <a:pt x="55806" y="157263"/>
                      <a:pt x="36109" y="159830"/>
                      <a:pt x="29701" y="146750"/>
                    </a:cubicBezTo>
                    <a:cubicBezTo>
                      <a:pt x="0" y="86115"/>
                      <a:pt x="34024" y="23742"/>
                      <a:pt x="34024" y="23742"/>
                    </a:cubicBezTo>
                    <a:close/>
                    <a:moveTo>
                      <a:pt x="223391" y="41220"/>
                    </a:moveTo>
                    <a:lnTo>
                      <a:pt x="202913" y="14893"/>
                    </a:lnTo>
                    <a:lnTo>
                      <a:pt x="180889" y="79262"/>
                    </a:lnTo>
                    <a:cubicBezTo>
                      <a:pt x="180889" y="79262"/>
                      <a:pt x="208621" y="102999"/>
                      <a:pt x="224017" y="138636"/>
                    </a:cubicBezTo>
                    <a:cubicBezTo>
                      <a:pt x="227666" y="147084"/>
                      <a:pt x="239490" y="147640"/>
                      <a:pt x="240591" y="138485"/>
                    </a:cubicBezTo>
                    <a:cubicBezTo>
                      <a:pt x="246262" y="91310"/>
                      <a:pt x="223391" y="41220"/>
                      <a:pt x="223391" y="41220"/>
                    </a:cubicBezTo>
                    <a:close/>
                    <a:moveTo>
                      <a:pt x="89624" y="102168"/>
                    </a:moveTo>
                    <a:lnTo>
                      <a:pt x="84151" y="111460"/>
                    </a:lnTo>
                    <a:lnTo>
                      <a:pt x="89624" y="102168"/>
                    </a:ln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14" name="Rounded Rectangle 9">
                <a:extLst>
                  <a:ext uri="{FF2B5EF4-FFF2-40B4-BE49-F238E27FC236}">
                    <a16:creationId xmlns:a16="http://schemas.microsoft.com/office/drawing/2014/main" id="{B8F20BA8-9C3A-3044-28A4-FF040575D665}"/>
                  </a:ext>
                </a:extLst>
              </p:cNvPr>
              <p:cNvSpPr/>
              <p:nvPr/>
            </p:nvSpPr>
            <p:spPr>
              <a:xfrm>
                <a:off x="510903" y="3258879"/>
                <a:ext cx="600489" cy="414252"/>
              </a:xfrm>
              <a:custGeom>
                <a:avLst/>
                <a:gdLst/>
                <a:ahLst/>
                <a:cxnLst/>
                <a:rect l="0" t="0" r="0" b="0"/>
                <a:pathLst>
                  <a:path w="600489" h="414252">
                    <a:moveTo>
                      <a:pt x="477201" y="388665"/>
                    </a:moveTo>
                    <a:lnTo>
                      <a:pt x="477201" y="280688"/>
                    </a:lnTo>
                    <a:cubicBezTo>
                      <a:pt x="477201" y="280688"/>
                      <a:pt x="360265" y="303518"/>
                      <a:pt x="277517" y="280688"/>
                    </a:cubicBezTo>
                    <a:cubicBezTo>
                      <a:pt x="194770" y="257856"/>
                      <a:pt x="149211" y="191247"/>
                      <a:pt x="149211" y="191247"/>
                    </a:cubicBezTo>
                    <a:cubicBezTo>
                      <a:pt x="149211" y="220761"/>
                      <a:pt x="145370" y="322966"/>
                      <a:pt x="93078" y="384423"/>
                    </a:cubicBezTo>
                    <a:cubicBezTo>
                      <a:pt x="85964" y="381875"/>
                      <a:pt x="80130" y="380296"/>
                      <a:pt x="67820" y="385420"/>
                    </a:cubicBezTo>
                    <a:cubicBezTo>
                      <a:pt x="55511" y="390545"/>
                      <a:pt x="47131" y="402552"/>
                      <a:pt x="44213" y="414252"/>
                    </a:cubicBezTo>
                    <a:cubicBezTo>
                      <a:pt x="44213" y="414252"/>
                      <a:pt x="0" y="261783"/>
                      <a:pt x="23427" y="206323"/>
                    </a:cubicBezTo>
                    <a:cubicBezTo>
                      <a:pt x="56206" y="128730"/>
                      <a:pt x="106774" y="107881"/>
                      <a:pt x="106774" y="107881"/>
                    </a:cubicBezTo>
                    <a:cubicBezTo>
                      <a:pt x="129925" y="18762"/>
                      <a:pt x="264784" y="0"/>
                      <a:pt x="338290" y="32833"/>
                    </a:cubicBezTo>
                    <a:cubicBezTo>
                      <a:pt x="411797" y="65667"/>
                      <a:pt x="446755" y="119303"/>
                      <a:pt x="502319" y="58327"/>
                    </a:cubicBezTo>
                    <a:cubicBezTo>
                      <a:pt x="600489" y="207111"/>
                      <a:pt x="546611" y="360209"/>
                      <a:pt x="477201" y="388665"/>
                    </a:cubicBez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15" name="Rounded Rectangle 10">
                <a:extLst>
                  <a:ext uri="{FF2B5EF4-FFF2-40B4-BE49-F238E27FC236}">
                    <a16:creationId xmlns:a16="http://schemas.microsoft.com/office/drawing/2014/main" id="{AA7837C3-EA41-C64C-203B-12BB30EF841A}"/>
                  </a:ext>
                </a:extLst>
              </p:cNvPr>
              <p:cNvSpPr/>
              <p:nvPr/>
            </p:nvSpPr>
            <p:spPr>
              <a:xfrm>
                <a:off x="732513" y="4003588"/>
                <a:ext cx="123479" cy="460762"/>
              </a:xfrm>
              <a:custGeom>
                <a:avLst/>
                <a:gdLst/>
                <a:ahLst/>
                <a:cxnLst/>
                <a:rect l="0" t="0" r="0" b="0"/>
                <a:pathLst>
                  <a:path w="123479" h="460762">
                    <a:moveTo>
                      <a:pt x="27782" y="69169"/>
                    </a:moveTo>
                    <a:cubicBezTo>
                      <a:pt x="27782" y="69169"/>
                      <a:pt x="27782" y="206647"/>
                      <a:pt x="0" y="385265"/>
                    </a:cubicBezTo>
                    <a:cubicBezTo>
                      <a:pt x="27782" y="436164"/>
                      <a:pt x="66320" y="460762"/>
                      <a:pt x="66320" y="460762"/>
                    </a:cubicBezTo>
                    <a:cubicBezTo>
                      <a:pt x="66320" y="460762"/>
                      <a:pt x="103771" y="429184"/>
                      <a:pt x="123479" y="385265"/>
                    </a:cubicBezTo>
                    <a:cubicBezTo>
                      <a:pt x="103771" y="190718"/>
                      <a:pt x="71795" y="69169"/>
                      <a:pt x="71795" y="69169"/>
                    </a:cubicBezTo>
                    <a:cubicBezTo>
                      <a:pt x="85629" y="34562"/>
                      <a:pt x="81530" y="6007"/>
                      <a:pt x="81530" y="6007"/>
                    </a:cubicBezTo>
                    <a:cubicBezTo>
                      <a:pt x="81530" y="6007"/>
                      <a:pt x="68259" y="0"/>
                      <a:pt x="45904" y="0"/>
                    </a:cubicBezTo>
                    <a:cubicBezTo>
                      <a:pt x="23811" y="0"/>
                      <a:pt x="5664" y="6124"/>
                      <a:pt x="5664" y="6124"/>
                    </a:cubicBezTo>
                    <a:cubicBezTo>
                      <a:pt x="5664" y="6124"/>
                      <a:pt x="16317" y="48849"/>
                      <a:pt x="27782" y="69169"/>
                    </a:cubicBez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16" name="Rounded Rectangle 11">
                <a:extLst>
                  <a:ext uri="{FF2B5EF4-FFF2-40B4-BE49-F238E27FC236}">
                    <a16:creationId xmlns:a16="http://schemas.microsoft.com/office/drawing/2014/main" id="{D5B8CFA0-04B8-3B7C-5CC4-8585444ABC11}"/>
                  </a:ext>
                </a:extLst>
              </p:cNvPr>
              <p:cNvSpPr/>
              <p:nvPr/>
            </p:nvSpPr>
            <p:spPr>
              <a:xfrm>
                <a:off x="400051" y="3954177"/>
                <a:ext cx="666553" cy="560661"/>
              </a:xfrm>
              <a:custGeom>
                <a:avLst/>
                <a:gdLst/>
                <a:ahLst/>
                <a:cxnLst/>
                <a:rect l="0" t="0" r="0" b="0"/>
                <a:pathLst>
                  <a:path w="666553" h="560661">
                    <a:moveTo>
                      <a:pt x="0" y="334773"/>
                    </a:moveTo>
                    <a:cubicBezTo>
                      <a:pt x="0" y="169279"/>
                      <a:pt x="114579" y="31320"/>
                      <a:pt x="267148" y="0"/>
                    </a:cubicBezTo>
                    <a:cubicBezTo>
                      <a:pt x="267148" y="0"/>
                      <a:pt x="233123" y="62373"/>
                      <a:pt x="262825" y="123008"/>
                    </a:cubicBezTo>
                    <a:cubicBezTo>
                      <a:pt x="269232" y="136088"/>
                      <a:pt x="288930" y="133521"/>
                      <a:pt x="296505" y="121097"/>
                    </a:cubicBezTo>
                    <a:cubicBezTo>
                      <a:pt x="304579" y="107858"/>
                      <a:pt x="313449" y="94475"/>
                      <a:pt x="317275" y="87718"/>
                    </a:cubicBezTo>
                    <a:lnTo>
                      <a:pt x="322748" y="78425"/>
                    </a:lnTo>
                    <a:cubicBezTo>
                      <a:pt x="331177" y="64646"/>
                      <a:pt x="338129" y="55538"/>
                      <a:pt x="338129" y="55538"/>
                    </a:cubicBezTo>
                    <a:cubicBezTo>
                      <a:pt x="338129" y="55538"/>
                      <a:pt x="348783" y="98262"/>
                      <a:pt x="360247" y="118583"/>
                    </a:cubicBezTo>
                    <a:cubicBezTo>
                      <a:pt x="360247" y="118583"/>
                      <a:pt x="360247" y="256061"/>
                      <a:pt x="332465" y="434679"/>
                    </a:cubicBezTo>
                    <a:cubicBezTo>
                      <a:pt x="360247" y="485577"/>
                      <a:pt x="398786" y="510176"/>
                      <a:pt x="398786" y="510176"/>
                    </a:cubicBezTo>
                    <a:cubicBezTo>
                      <a:pt x="398786" y="510176"/>
                      <a:pt x="436237" y="478597"/>
                      <a:pt x="455945" y="434679"/>
                    </a:cubicBezTo>
                    <a:cubicBezTo>
                      <a:pt x="436237" y="240131"/>
                      <a:pt x="404261" y="118583"/>
                      <a:pt x="404261" y="118583"/>
                    </a:cubicBezTo>
                    <a:cubicBezTo>
                      <a:pt x="418095" y="83976"/>
                      <a:pt x="414012" y="55519"/>
                      <a:pt x="414012" y="55519"/>
                    </a:cubicBezTo>
                    <a:cubicBezTo>
                      <a:pt x="414012" y="55519"/>
                      <a:pt x="441745" y="79257"/>
                      <a:pt x="457140" y="114894"/>
                    </a:cubicBezTo>
                    <a:cubicBezTo>
                      <a:pt x="460790" y="123342"/>
                      <a:pt x="472614" y="123898"/>
                      <a:pt x="473714" y="114743"/>
                    </a:cubicBezTo>
                    <a:cubicBezTo>
                      <a:pt x="479385" y="67568"/>
                      <a:pt x="456515" y="17478"/>
                      <a:pt x="456515" y="17478"/>
                    </a:cubicBezTo>
                    <a:cubicBezTo>
                      <a:pt x="579570" y="67681"/>
                      <a:pt x="666553" y="190823"/>
                      <a:pt x="666553" y="334774"/>
                    </a:cubicBezTo>
                    <a:lnTo>
                      <a:pt x="666553" y="560661"/>
                    </a:lnTo>
                    <a:lnTo>
                      <a:pt x="0" y="560661"/>
                    </a:lnTo>
                    <a:lnTo>
                      <a:pt x="0" y="334773"/>
                    </a:lnTo>
                    <a:close/>
                    <a:moveTo>
                      <a:pt x="322748" y="78425"/>
                    </a:moveTo>
                    <a:cubicBezTo>
                      <a:pt x="320971" y="81331"/>
                      <a:pt x="319130" y="84441"/>
                      <a:pt x="317275" y="87718"/>
                    </a:cubicBezTo>
                    <a:lnTo>
                      <a:pt x="322748" y="78425"/>
                    </a:lnTo>
                    <a:close/>
                    <a:moveTo>
                      <a:pt x="129647" y="560651"/>
                    </a:moveTo>
                    <a:lnTo>
                      <a:pt x="129647" y="241696"/>
                    </a:lnTo>
                    <a:moveTo>
                      <a:pt x="555639" y="560651"/>
                    </a:moveTo>
                    <a:lnTo>
                      <a:pt x="555639" y="241696"/>
                    </a:lnTo>
                    <a:moveTo>
                      <a:pt x="398784" y="560651"/>
                    </a:moveTo>
                    <a:lnTo>
                      <a:pt x="398784" y="510165"/>
                    </a:lnTo>
                  </a:path>
                </a:pathLst>
              </a:custGeom>
              <a:noFill/>
              <a:ln w="7143">
                <a:solidFill>
                  <a:srgbClr val="2093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17" name="Rounded Rectangle 12">
                <a:extLst>
                  <a:ext uri="{FF2B5EF4-FFF2-40B4-BE49-F238E27FC236}">
                    <a16:creationId xmlns:a16="http://schemas.microsoft.com/office/drawing/2014/main" id="{F6C2EE15-D2C3-4790-1E83-8157F81F84D7}"/>
                  </a:ext>
                </a:extLst>
              </p:cNvPr>
              <p:cNvSpPr/>
              <p:nvPr/>
            </p:nvSpPr>
            <p:spPr>
              <a:xfrm>
                <a:off x="633177" y="3930439"/>
                <a:ext cx="246262" cy="159830"/>
              </a:xfrm>
              <a:custGeom>
                <a:avLst/>
                <a:gdLst/>
                <a:ahLst/>
                <a:cxnLst/>
                <a:rect l="0" t="0" r="0" b="0"/>
                <a:pathLst>
                  <a:path w="246262" h="159830">
                    <a:moveTo>
                      <a:pt x="34024" y="23742"/>
                    </a:moveTo>
                    <a:lnTo>
                      <a:pt x="71270" y="0"/>
                    </a:lnTo>
                    <a:lnTo>
                      <a:pt x="105022" y="79262"/>
                    </a:lnTo>
                    <a:cubicBezTo>
                      <a:pt x="105022" y="79262"/>
                      <a:pt x="98054" y="88388"/>
                      <a:pt x="89624" y="102168"/>
                    </a:cubicBezTo>
                    <a:cubicBezTo>
                      <a:pt x="87848" y="105073"/>
                      <a:pt x="86006" y="108183"/>
                      <a:pt x="84151" y="111460"/>
                    </a:cubicBezTo>
                    <a:cubicBezTo>
                      <a:pt x="80326" y="118217"/>
                      <a:pt x="71455" y="131600"/>
                      <a:pt x="63382" y="144840"/>
                    </a:cubicBezTo>
                    <a:cubicBezTo>
                      <a:pt x="55806" y="157263"/>
                      <a:pt x="36109" y="159830"/>
                      <a:pt x="29701" y="146750"/>
                    </a:cubicBezTo>
                    <a:cubicBezTo>
                      <a:pt x="0" y="86115"/>
                      <a:pt x="34024" y="23742"/>
                      <a:pt x="34024" y="23742"/>
                    </a:cubicBezTo>
                    <a:close/>
                    <a:moveTo>
                      <a:pt x="223391" y="41220"/>
                    </a:moveTo>
                    <a:lnTo>
                      <a:pt x="202913" y="14893"/>
                    </a:lnTo>
                    <a:lnTo>
                      <a:pt x="180889" y="79262"/>
                    </a:lnTo>
                    <a:cubicBezTo>
                      <a:pt x="180889" y="79262"/>
                      <a:pt x="208621" y="102999"/>
                      <a:pt x="224017" y="138636"/>
                    </a:cubicBezTo>
                    <a:cubicBezTo>
                      <a:pt x="227666" y="147084"/>
                      <a:pt x="239490" y="147640"/>
                      <a:pt x="240591" y="138485"/>
                    </a:cubicBezTo>
                    <a:cubicBezTo>
                      <a:pt x="246262" y="91310"/>
                      <a:pt x="223391" y="41220"/>
                      <a:pt x="223391" y="41220"/>
                    </a:cubicBezTo>
                    <a:close/>
                    <a:moveTo>
                      <a:pt x="89624" y="102168"/>
                    </a:moveTo>
                    <a:lnTo>
                      <a:pt x="84151" y="111460"/>
                    </a:lnTo>
                    <a:lnTo>
                      <a:pt x="89624" y="102168"/>
                    </a:lnTo>
                    <a:close/>
                  </a:path>
                </a:pathLst>
              </a:custGeom>
              <a:noFill/>
              <a:ln w="7143">
                <a:solidFill>
                  <a:srgbClr val="2093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18" name="Rounded Rectangle 13">
                <a:extLst>
                  <a:ext uri="{FF2B5EF4-FFF2-40B4-BE49-F238E27FC236}">
                    <a16:creationId xmlns:a16="http://schemas.microsoft.com/office/drawing/2014/main" id="{F06B6396-AC8A-1014-2C35-8771C9EE8307}"/>
                  </a:ext>
                </a:extLst>
              </p:cNvPr>
              <p:cNvSpPr/>
              <p:nvPr/>
            </p:nvSpPr>
            <p:spPr>
              <a:xfrm>
                <a:off x="510903" y="3258879"/>
                <a:ext cx="600489" cy="414252"/>
              </a:xfrm>
              <a:custGeom>
                <a:avLst/>
                <a:gdLst/>
                <a:ahLst/>
                <a:cxnLst/>
                <a:rect l="0" t="0" r="0" b="0"/>
                <a:pathLst>
                  <a:path w="600489" h="414252">
                    <a:moveTo>
                      <a:pt x="477201" y="388665"/>
                    </a:moveTo>
                    <a:lnTo>
                      <a:pt x="477201" y="280688"/>
                    </a:lnTo>
                    <a:cubicBezTo>
                      <a:pt x="477201" y="280688"/>
                      <a:pt x="360265" y="303518"/>
                      <a:pt x="277517" y="280688"/>
                    </a:cubicBezTo>
                    <a:cubicBezTo>
                      <a:pt x="194770" y="257856"/>
                      <a:pt x="149211" y="191247"/>
                      <a:pt x="149211" y="191247"/>
                    </a:cubicBezTo>
                    <a:cubicBezTo>
                      <a:pt x="149211" y="220761"/>
                      <a:pt x="145370" y="322966"/>
                      <a:pt x="93078" y="384423"/>
                    </a:cubicBezTo>
                    <a:cubicBezTo>
                      <a:pt x="85964" y="381875"/>
                      <a:pt x="80130" y="380296"/>
                      <a:pt x="67820" y="385420"/>
                    </a:cubicBezTo>
                    <a:cubicBezTo>
                      <a:pt x="55511" y="390545"/>
                      <a:pt x="47131" y="402552"/>
                      <a:pt x="44213" y="414252"/>
                    </a:cubicBezTo>
                    <a:cubicBezTo>
                      <a:pt x="44213" y="414252"/>
                      <a:pt x="0" y="261783"/>
                      <a:pt x="23427" y="206323"/>
                    </a:cubicBezTo>
                    <a:cubicBezTo>
                      <a:pt x="56206" y="128730"/>
                      <a:pt x="106774" y="107881"/>
                      <a:pt x="106774" y="107881"/>
                    </a:cubicBezTo>
                    <a:cubicBezTo>
                      <a:pt x="129925" y="18762"/>
                      <a:pt x="264784" y="0"/>
                      <a:pt x="338290" y="32833"/>
                    </a:cubicBezTo>
                    <a:cubicBezTo>
                      <a:pt x="411797" y="65667"/>
                      <a:pt x="446755" y="119303"/>
                      <a:pt x="502319" y="58327"/>
                    </a:cubicBezTo>
                    <a:cubicBezTo>
                      <a:pt x="600489" y="207111"/>
                      <a:pt x="546611" y="360209"/>
                      <a:pt x="477201" y="388665"/>
                    </a:cubicBezTo>
                    <a:close/>
                  </a:path>
                </a:pathLst>
              </a:custGeom>
              <a:noFill/>
              <a:ln w="7143">
                <a:solidFill>
                  <a:srgbClr val="2093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19" name="Rounded Rectangle 14">
                <a:extLst>
                  <a:ext uri="{FF2B5EF4-FFF2-40B4-BE49-F238E27FC236}">
                    <a16:creationId xmlns:a16="http://schemas.microsoft.com/office/drawing/2014/main" id="{3897D718-1CE2-A90B-FB8C-E459E25A9898}"/>
                  </a:ext>
                </a:extLst>
              </p:cNvPr>
              <p:cNvSpPr/>
              <p:nvPr/>
            </p:nvSpPr>
            <p:spPr>
              <a:xfrm>
                <a:off x="732513" y="4003588"/>
                <a:ext cx="123479" cy="460762"/>
              </a:xfrm>
              <a:custGeom>
                <a:avLst/>
                <a:gdLst/>
                <a:ahLst/>
                <a:cxnLst/>
                <a:rect l="0" t="0" r="0" b="0"/>
                <a:pathLst>
                  <a:path w="123479" h="460762">
                    <a:moveTo>
                      <a:pt x="27782" y="69169"/>
                    </a:moveTo>
                    <a:cubicBezTo>
                      <a:pt x="27782" y="69169"/>
                      <a:pt x="27782" y="206647"/>
                      <a:pt x="0" y="385265"/>
                    </a:cubicBezTo>
                    <a:cubicBezTo>
                      <a:pt x="27782" y="436164"/>
                      <a:pt x="66320" y="460762"/>
                      <a:pt x="66320" y="460762"/>
                    </a:cubicBezTo>
                    <a:cubicBezTo>
                      <a:pt x="66320" y="460762"/>
                      <a:pt x="103771" y="429184"/>
                      <a:pt x="123479" y="385265"/>
                    </a:cubicBezTo>
                    <a:cubicBezTo>
                      <a:pt x="103771" y="190718"/>
                      <a:pt x="71795" y="69169"/>
                      <a:pt x="71795" y="69169"/>
                    </a:cubicBezTo>
                    <a:cubicBezTo>
                      <a:pt x="85629" y="34562"/>
                      <a:pt x="81530" y="6007"/>
                      <a:pt x="81530" y="6007"/>
                    </a:cubicBezTo>
                    <a:cubicBezTo>
                      <a:pt x="81530" y="6007"/>
                      <a:pt x="68259" y="0"/>
                      <a:pt x="45904" y="0"/>
                    </a:cubicBezTo>
                    <a:cubicBezTo>
                      <a:pt x="23811" y="0"/>
                      <a:pt x="5664" y="6124"/>
                      <a:pt x="5664" y="6124"/>
                    </a:cubicBezTo>
                    <a:cubicBezTo>
                      <a:pt x="5664" y="6124"/>
                      <a:pt x="16317" y="48849"/>
                      <a:pt x="27782" y="69169"/>
                    </a:cubicBezTo>
                    <a:close/>
                    <a:moveTo>
                      <a:pt x="71798" y="69167"/>
                    </a:moveTo>
                    <a:cubicBezTo>
                      <a:pt x="71798" y="69167"/>
                      <a:pt x="65275" y="69167"/>
                      <a:pt x="55167" y="69167"/>
                    </a:cubicBezTo>
                    <a:cubicBezTo>
                      <a:pt x="45060" y="69167"/>
                      <a:pt x="27784" y="69167"/>
                      <a:pt x="27784" y="69167"/>
                    </a:cubicBezTo>
                  </a:path>
                </a:pathLst>
              </a:custGeom>
              <a:noFill/>
              <a:ln w="7143">
                <a:solidFill>
                  <a:srgbClr val="2093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9117E4D3-7D38-DFD4-FC9F-E668E7F03C76}"/>
                </a:ext>
              </a:extLst>
            </p:cNvPr>
            <p:cNvGrpSpPr/>
            <p:nvPr/>
          </p:nvGrpSpPr>
          <p:grpSpPr>
            <a:xfrm>
              <a:off x="3423717" y="4037577"/>
              <a:ext cx="436682" cy="558598"/>
              <a:chOff x="553938" y="3451175"/>
              <a:chExt cx="436682" cy="558598"/>
            </a:xfrm>
          </p:grpSpPr>
          <p:sp>
            <p:nvSpPr>
              <p:cNvPr id="21" name="Rounded Rectangle 16">
                <a:extLst>
                  <a:ext uri="{FF2B5EF4-FFF2-40B4-BE49-F238E27FC236}">
                    <a16:creationId xmlns:a16="http://schemas.microsoft.com/office/drawing/2014/main" id="{0FFFFD20-4A0B-EA5F-66AD-C4D2E99D06F4}"/>
                  </a:ext>
                </a:extLst>
              </p:cNvPr>
              <p:cNvSpPr/>
              <p:nvPr/>
            </p:nvSpPr>
            <p:spPr>
              <a:xfrm>
                <a:off x="704310" y="3868973"/>
                <a:ext cx="131879" cy="140800"/>
              </a:xfrm>
              <a:custGeom>
                <a:avLst/>
                <a:gdLst/>
                <a:ahLst/>
                <a:cxnLst/>
                <a:rect l="0" t="0" r="0" b="0"/>
                <a:pathLst>
                  <a:path w="131879" h="140800">
                    <a:moveTo>
                      <a:pt x="131810" y="26438"/>
                    </a:moveTo>
                    <a:lnTo>
                      <a:pt x="131810" y="76416"/>
                    </a:lnTo>
                    <a:lnTo>
                      <a:pt x="109726" y="140800"/>
                    </a:lnTo>
                    <a:cubicBezTo>
                      <a:pt x="109726" y="140800"/>
                      <a:pt x="97553" y="134736"/>
                      <a:pt x="74093" y="134736"/>
                    </a:cubicBezTo>
                    <a:cubicBezTo>
                      <a:pt x="50632" y="134736"/>
                      <a:pt x="33875" y="140800"/>
                      <a:pt x="33875" y="140800"/>
                    </a:cubicBezTo>
                    <a:lnTo>
                      <a:pt x="33" y="61501"/>
                    </a:lnTo>
                    <a:lnTo>
                      <a:pt x="33" y="0"/>
                    </a:lnTo>
                    <a:lnTo>
                      <a:pt x="0" y="0"/>
                    </a:lnTo>
                    <a:cubicBezTo>
                      <a:pt x="14084" y="7288"/>
                      <a:pt x="44125" y="17246"/>
                      <a:pt x="63323" y="18012"/>
                    </a:cubicBezTo>
                    <a:cubicBezTo>
                      <a:pt x="82520" y="18778"/>
                      <a:pt x="114281" y="18012"/>
                      <a:pt x="131879" y="11884"/>
                    </a:cubicBezTo>
                    <a:lnTo>
                      <a:pt x="131810" y="26438"/>
                    </a:lnTo>
                    <a:close/>
                  </a:path>
                </a:pathLst>
              </a:custGeom>
              <a:solidFill>
                <a:srgbClr val="666666"/>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22" name="Rounded Rectangle 17">
                <a:extLst>
                  <a:ext uri="{FF2B5EF4-FFF2-40B4-BE49-F238E27FC236}">
                    <a16:creationId xmlns:a16="http://schemas.microsoft.com/office/drawing/2014/main" id="{CCECA24F-3E60-F9A9-BBE5-7C380FA484E0}"/>
                  </a:ext>
                </a:extLst>
              </p:cNvPr>
              <p:cNvSpPr/>
              <p:nvPr/>
            </p:nvSpPr>
            <p:spPr>
              <a:xfrm>
                <a:off x="553938" y="3451175"/>
                <a:ext cx="436682" cy="436265"/>
              </a:xfrm>
              <a:custGeom>
                <a:avLst/>
                <a:gdLst/>
                <a:ahLst/>
                <a:cxnLst/>
                <a:rect l="0" t="0" r="0" b="0"/>
                <a:pathLst>
                  <a:path w="436682" h="436265">
                    <a:moveTo>
                      <a:pt x="32250" y="190436"/>
                    </a:moveTo>
                    <a:cubicBezTo>
                      <a:pt x="13769" y="194977"/>
                      <a:pt x="0" y="211915"/>
                      <a:pt x="0" y="232259"/>
                    </a:cubicBezTo>
                    <a:cubicBezTo>
                      <a:pt x="0" y="254211"/>
                      <a:pt x="16079" y="272378"/>
                      <a:pt x="36871" y="274933"/>
                    </a:cubicBezTo>
                    <a:cubicBezTo>
                      <a:pt x="56462" y="366906"/>
                      <a:pt x="136767" y="436265"/>
                      <a:pt x="232227" y="436265"/>
                    </a:cubicBezTo>
                    <a:cubicBezTo>
                      <a:pt x="327687" y="436265"/>
                      <a:pt x="407991" y="366811"/>
                      <a:pt x="427582" y="274933"/>
                    </a:cubicBezTo>
                    <a:cubicBezTo>
                      <a:pt x="436682" y="232259"/>
                      <a:pt x="434166" y="215763"/>
                      <a:pt x="434166" y="193167"/>
                    </a:cubicBezTo>
                    <a:cubicBezTo>
                      <a:pt x="434166" y="112572"/>
                      <a:pt x="434166" y="117949"/>
                      <a:pt x="434166" y="88435"/>
                    </a:cubicBezTo>
                    <a:cubicBezTo>
                      <a:pt x="434166" y="88435"/>
                      <a:pt x="313778" y="112572"/>
                      <a:pt x="235062" y="89119"/>
                    </a:cubicBezTo>
                    <a:cubicBezTo>
                      <a:pt x="156346" y="65667"/>
                      <a:pt x="105412" y="0"/>
                      <a:pt x="105412" y="0"/>
                    </a:cubicBezTo>
                    <a:cubicBezTo>
                      <a:pt x="105412" y="0"/>
                      <a:pt x="110043" y="121953"/>
                      <a:pt x="49848" y="192310"/>
                    </a:cubicBezTo>
                    <a:cubicBezTo>
                      <a:pt x="46711" y="190499"/>
                      <a:pt x="53694" y="186064"/>
                      <a:pt x="32324" y="190499"/>
                    </a:cubicBezTo>
                    <a:lnTo>
                      <a:pt x="32250" y="190436"/>
                    </a:lnTo>
                    <a:close/>
                  </a:path>
                </a:pathLst>
              </a:custGeom>
              <a:solidFill>
                <a:srgbClr val="666666"/>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23" name="Rounded Rectangle 18">
                <a:extLst>
                  <a:ext uri="{FF2B5EF4-FFF2-40B4-BE49-F238E27FC236}">
                    <a16:creationId xmlns:a16="http://schemas.microsoft.com/office/drawing/2014/main" id="{05592E78-EAED-C8A2-6C00-1EDFBC02859C}"/>
                  </a:ext>
                </a:extLst>
              </p:cNvPr>
              <p:cNvSpPr/>
              <p:nvPr/>
            </p:nvSpPr>
            <p:spPr>
              <a:xfrm>
                <a:off x="773617" y="3767807"/>
                <a:ext cx="102076" cy="45763"/>
              </a:xfrm>
              <a:custGeom>
                <a:avLst/>
                <a:gdLst/>
                <a:ahLst/>
                <a:cxnLst/>
                <a:rect l="0" t="0" r="0" b="0"/>
                <a:pathLst>
                  <a:path w="102076" h="45763">
                    <a:moveTo>
                      <a:pt x="102076" y="0"/>
                    </a:moveTo>
                    <a:cubicBezTo>
                      <a:pt x="87148" y="45763"/>
                      <a:pt x="14857" y="45544"/>
                      <a:pt x="0" y="0"/>
                    </a:cubicBezTo>
                    <a:lnTo>
                      <a:pt x="102076" y="0"/>
                    </a:lnTo>
                    <a:close/>
                  </a:path>
                </a:pathLst>
              </a:custGeom>
              <a:solidFill>
                <a:srgbClr val="666666"/>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24" name="Rounded Rectangle 19">
                <a:extLst>
                  <a:ext uri="{FF2B5EF4-FFF2-40B4-BE49-F238E27FC236}">
                    <a16:creationId xmlns:a16="http://schemas.microsoft.com/office/drawing/2014/main" id="{1EA9C0D7-BA9A-8E5B-01C8-73E3C7DBC84F}"/>
                  </a:ext>
                </a:extLst>
              </p:cNvPr>
              <p:cNvSpPr/>
              <p:nvPr/>
            </p:nvSpPr>
            <p:spPr>
              <a:xfrm>
                <a:off x="704310" y="3868973"/>
                <a:ext cx="131879" cy="140800"/>
              </a:xfrm>
              <a:custGeom>
                <a:avLst/>
                <a:gdLst/>
                <a:ahLst/>
                <a:cxnLst/>
                <a:rect l="0" t="0" r="0" b="0"/>
                <a:pathLst>
                  <a:path w="131879" h="140800">
                    <a:moveTo>
                      <a:pt x="131810" y="26438"/>
                    </a:moveTo>
                    <a:lnTo>
                      <a:pt x="131810" y="76416"/>
                    </a:lnTo>
                    <a:lnTo>
                      <a:pt x="109726" y="140800"/>
                    </a:lnTo>
                    <a:cubicBezTo>
                      <a:pt x="109726" y="140800"/>
                      <a:pt x="97553" y="134736"/>
                      <a:pt x="74093" y="134736"/>
                    </a:cubicBezTo>
                    <a:cubicBezTo>
                      <a:pt x="50632" y="134736"/>
                      <a:pt x="33875" y="140800"/>
                      <a:pt x="33875" y="140800"/>
                    </a:cubicBezTo>
                    <a:lnTo>
                      <a:pt x="33" y="61501"/>
                    </a:lnTo>
                    <a:lnTo>
                      <a:pt x="33" y="0"/>
                    </a:lnTo>
                    <a:lnTo>
                      <a:pt x="0" y="0"/>
                    </a:lnTo>
                    <a:cubicBezTo>
                      <a:pt x="14084" y="7288"/>
                      <a:pt x="44125" y="17246"/>
                      <a:pt x="63323" y="18012"/>
                    </a:cubicBezTo>
                    <a:cubicBezTo>
                      <a:pt x="82520" y="18778"/>
                      <a:pt x="114281" y="18012"/>
                      <a:pt x="131879" y="11884"/>
                    </a:cubicBezTo>
                    <a:lnTo>
                      <a:pt x="131810" y="26438"/>
                    </a:ln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25" name="Rounded Rectangle 20">
                <a:extLst>
                  <a:ext uri="{FF2B5EF4-FFF2-40B4-BE49-F238E27FC236}">
                    <a16:creationId xmlns:a16="http://schemas.microsoft.com/office/drawing/2014/main" id="{D5DB268E-EE4E-AECC-F230-904381014A87}"/>
                  </a:ext>
                </a:extLst>
              </p:cNvPr>
              <p:cNvSpPr/>
              <p:nvPr/>
            </p:nvSpPr>
            <p:spPr>
              <a:xfrm>
                <a:off x="553938" y="3451175"/>
                <a:ext cx="436682" cy="436265"/>
              </a:xfrm>
              <a:custGeom>
                <a:avLst/>
                <a:gdLst/>
                <a:ahLst/>
                <a:cxnLst/>
                <a:rect l="0" t="0" r="0" b="0"/>
                <a:pathLst>
                  <a:path w="436682" h="436265">
                    <a:moveTo>
                      <a:pt x="32250" y="190436"/>
                    </a:moveTo>
                    <a:cubicBezTo>
                      <a:pt x="13769" y="194977"/>
                      <a:pt x="0" y="211915"/>
                      <a:pt x="0" y="232259"/>
                    </a:cubicBezTo>
                    <a:cubicBezTo>
                      <a:pt x="0" y="254211"/>
                      <a:pt x="16079" y="272378"/>
                      <a:pt x="36871" y="274933"/>
                    </a:cubicBezTo>
                    <a:cubicBezTo>
                      <a:pt x="56462" y="366906"/>
                      <a:pt x="136767" y="436265"/>
                      <a:pt x="232227" y="436265"/>
                    </a:cubicBezTo>
                    <a:cubicBezTo>
                      <a:pt x="327687" y="436265"/>
                      <a:pt x="407991" y="366811"/>
                      <a:pt x="427582" y="274933"/>
                    </a:cubicBezTo>
                    <a:cubicBezTo>
                      <a:pt x="436682" y="232259"/>
                      <a:pt x="434166" y="215763"/>
                      <a:pt x="434166" y="193167"/>
                    </a:cubicBezTo>
                    <a:cubicBezTo>
                      <a:pt x="434166" y="112572"/>
                      <a:pt x="434166" y="117949"/>
                      <a:pt x="434166" y="88435"/>
                    </a:cubicBezTo>
                    <a:cubicBezTo>
                      <a:pt x="434166" y="88435"/>
                      <a:pt x="313778" y="112572"/>
                      <a:pt x="235062" y="89119"/>
                    </a:cubicBezTo>
                    <a:cubicBezTo>
                      <a:pt x="156346" y="65667"/>
                      <a:pt x="105412" y="0"/>
                      <a:pt x="105412" y="0"/>
                    </a:cubicBezTo>
                    <a:cubicBezTo>
                      <a:pt x="105412" y="0"/>
                      <a:pt x="110043" y="121953"/>
                      <a:pt x="49848" y="192310"/>
                    </a:cubicBezTo>
                    <a:cubicBezTo>
                      <a:pt x="46711" y="190499"/>
                      <a:pt x="53694" y="186064"/>
                      <a:pt x="32324" y="190499"/>
                    </a:cubicBezTo>
                    <a:lnTo>
                      <a:pt x="32250" y="190436"/>
                    </a:ln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26" name="Rounded Rectangle 21">
                <a:extLst>
                  <a:ext uri="{FF2B5EF4-FFF2-40B4-BE49-F238E27FC236}">
                    <a16:creationId xmlns:a16="http://schemas.microsoft.com/office/drawing/2014/main" id="{471C104A-8E3E-A8E7-5F6F-4AD1AC73D998}"/>
                  </a:ext>
                </a:extLst>
              </p:cNvPr>
              <p:cNvSpPr/>
              <p:nvPr/>
            </p:nvSpPr>
            <p:spPr>
              <a:xfrm>
                <a:off x="722979" y="3572695"/>
                <a:ext cx="221188" cy="240875"/>
              </a:xfrm>
              <a:custGeom>
                <a:avLst/>
                <a:gdLst/>
                <a:ahLst/>
                <a:cxnLst/>
                <a:rect l="0" t="0" r="0" b="0"/>
                <a:pathLst>
                  <a:path w="221188" h="240875">
                    <a:moveTo>
                      <a:pt x="152715" y="195112"/>
                    </a:moveTo>
                    <a:cubicBezTo>
                      <a:pt x="137786" y="240875"/>
                      <a:pt x="65495" y="240656"/>
                      <a:pt x="50638" y="195112"/>
                    </a:cubicBezTo>
                    <a:close/>
                    <a:moveTo>
                      <a:pt x="52753" y="71259"/>
                    </a:moveTo>
                    <a:cubicBezTo>
                      <a:pt x="52753" y="81621"/>
                      <a:pt x="44460" y="90021"/>
                      <a:pt x="34231" y="90021"/>
                    </a:cubicBezTo>
                    <a:cubicBezTo>
                      <a:pt x="24003" y="90021"/>
                      <a:pt x="15710" y="81621"/>
                      <a:pt x="15710" y="71259"/>
                    </a:cubicBezTo>
                    <a:cubicBezTo>
                      <a:pt x="15710" y="60897"/>
                      <a:pt x="24003" y="52497"/>
                      <a:pt x="34231" y="52497"/>
                    </a:cubicBezTo>
                    <a:cubicBezTo>
                      <a:pt x="44460" y="52497"/>
                      <a:pt x="52753" y="60897"/>
                      <a:pt x="52753" y="71259"/>
                    </a:cubicBezTo>
                    <a:close/>
                    <a:moveTo>
                      <a:pt x="203041" y="71259"/>
                    </a:moveTo>
                    <a:cubicBezTo>
                      <a:pt x="203041" y="81621"/>
                      <a:pt x="194749" y="90021"/>
                      <a:pt x="184520" y="90021"/>
                    </a:cubicBezTo>
                    <a:cubicBezTo>
                      <a:pt x="174291" y="90021"/>
                      <a:pt x="165999" y="81621"/>
                      <a:pt x="165999" y="71259"/>
                    </a:cubicBezTo>
                    <a:cubicBezTo>
                      <a:pt x="165999" y="60897"/>
                      <a:pt x="174291" y="52497"/>
                      <a:pt x="184520" y="52497"/>
                    </a:cubicBezTo>
                    <a:cubicBezTo>
                      <a:pt x="194749" y="52497"/>
                      <a:pt x="203041" y="60897"/>
                      <a:pt x="203041" y="71259"/>
                    </a:cubicBezTo>
                    <a:close/>
                    <a:moveTo>
                      <a:pt x="43496" y="71254"/>
                    </a:moveTo>
                    <a:cubicBezTo>
                      <a:pt x="43496" y="66073"/>
                      <a:pt x="39350" y="61873"/>
                      <a:pt x="34236" y="61873"/>
                    </a:cubicBezTo>
                    <a:cubicBezTo>
                      <a:pt x="29121" y="61873"/>
                      <a:pt x="24975" y="66073"/>
                      <a:pt x="24975" y="71254"/>
                    </a:cubicBezTo>
                    <a:cubicBezTo>
                      <a:pt x="24975" y="76435"/>
                      <a:pt x="29121" y="80636"/>
                      <a:pt x="34236" y="80636"/>
                    </a:cubicBezTo>
                    <a:cubicBezTo>
                      <a:pt x="39350" y="80636"/>
                      <a:pt x="43496" y="76435"/>
                      <a:pt x="43496" y="71254"/>
                    </a:cubicBezTo>
                    <a:close/>
                    <a:moveTo>
                      <a:pt x="193784" y="71254"/>
                    </a:moveTo>
                    <a:cubicBezTo>
                      <a:pt x="193784" y="66073"/>
                      <a:pt x="189638" y="61873"/>
                      <a:pt x="184524" y="61873"/>
                    </a:cubicBezTo>
                    <a:cubicBezTo>
                      <a:pt x="179409" y="61873"/>
                      <a:pt x="175263" y="66073"/>
                      <a:pt x="175263" y="71254"/>
                    </a:cubicBezTo>
                    <a:cubicBezTo>
                      <a:pt x="175263" y="76435"/>
                      <a:pt x="179409" y="80636"/>
                      <a:pt x="184524" y="80636"/>
                    </a:cubicBezTo>
                    <a:cubicBezTo>
                      <a:pt x="189638" y="80636"/>
                      <a:pt x="193784" y="76435"/>
                      <a:pt x="193784" y="71254"/>
                    </a:cubicBezTo>
                    <a:close/>
                    <a:moveTo>
                      <a:pt x="50640" y="5677"/>
                    </a:moveTo>
                    <a:cubicBezTo>
                      <a:pt x="50640" y="5677"/>
                      <a:pt x="19036" y="0"/>
                      <a:pt x="0" y="24034"/>
                    </a:cubicBezTo>
                    <a:moveTo>
                      <a:pt x="170547" y="5677"/>
                    </a:moveTo>
                    <a:cubicBezTo>
                      <a:pt x="170547" y="5677"/>
                      <a:pt x="202151" y="0"/>
                      <a:pt x="221188" y="24034"/>
                    </a:cubicBez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AE5CCC7D-83FA-801C-5F43-01AFB2CE28D8}"/>
                </a:ext>
              </a:extLst>
            </p:cNvPr>
            <p:cNvGrpSpPr/>
            <p:nvPr/>
          </p:nvGrpSpPr>
          <p:grpSpPr>
            <a:xfrm>
              <a:off x="7498929" y="3862960"/>
              <a:ext cx="666750" cy="1238290"/>
              <a:chOff x="4629150" y="3276558"/>
              <a:chExt cx="666750" cy="1238290"/>
            </a:xfrm>
          </p:grpSpPr>
          <p:sp>
            <p:nvSpPr>
              <p:cNvPr id="28" name="Rounded Rectangle 23">
                <a:extLst>
                  <a:ext uri="{FF2B5EF4-FFF2-40B4-BE49-F238E27FC236}">
                    <a16:creationId xmlns:a16="http://schemas.microsoft.com/office/drawing/2014/main" id="{2E33B16E-C71F-4B33-AE4F-6B8AF3054EEF}"/>
                  </a:ext>
                </a:extLst>
              </p:cNvPr>
              <p:cNvSpPr/>
              <p:nvPr/>
            </p:nvSpPr>
            <p:spPr>
              <a:xfrm>
                <a:off x="4636299" y="3276558"/>
                <a:ext cx="593806" cy="657108"/>
              </a:xfrm>
              <a:custGeom>
                <a:avLst/>
                <a:gdLst/>
                <a:ahLst/>
                <a:cxnLst/>
                <a:rect l="0" t="0" r="0" b="0"/>
                <a:pathLst>
                  <a:path w="593806" h="657108">
                    <a:moveTo>
                      <a:pt x="505673" y="406833"/>
                    </a:moveTo>
                    <a:cubicBezTo>
                      <a:pt x="505673" y="386490"/>
                      <a:pt x="491900" y="369552"/>
                      <a:pt x="473413" y="365010"/>
                    </a:cubicBezTo>
                    <a:lnTo>
                      <a:pt x="473339" y="365074"/>
                    </a:lnTo>
                    <a:cubicBezTo>
                      <a:pt x="451963" y="360638"/>
                      <a:pt x="458948" y="365074"/>
                      <a:pt x="455810" y="366884"/>
                    </a:cubicBezTo>
                    <a:cubicBezTo>
                      <a:pt x="395598" y="296527"/>
                      <a:pt x="400230" y="174575"/>
                      <a:pt x="400230" y="174575"/>
                    </a:cubicBezTo>
                    <a:cubicBezTo>
                      <a:pt x="400230" y="174575"/>
                      <a:pt x="349280" y="240241"/>
                      <a:pt x="270542" y="263693"/>
                    </a:cubicBezTo>
                    <a:cubicBezTo>
                      <a:pt x="191803" y="287146"/>
                      <a:pt x="71378" y="263010"/>
                      <a:pt x="71378" y="263010"/>
                    </a:cubicBezTo>
                    <a:lnTo>
                      <a:pt x="71378" y="367743"/>
                    </a:lnTo>
                    <a:cubicBezTo>
                      <a:pt x="71378" y="390337"/>
                      <a:pt x="68862" y="406833"/>
                      <a:pt x="77964" y="449508"/>
                    </a:cubicBezTo>
                    <a:cubicBezTo>
                      <a:pt x="94000" y="524689"/>
                      <a:pt x="150180" y="584721"/>
                      <a:pt x="222575" y="604105"/>
                    </a:cubicBezTo>
                    <a:lnTo>
                      <a:pt x="222575" y="657108"/>
                    </a:lnTo>
                    <a:cubicBezTo>
                      <a:pt x="222575" y="657108"/>
                      <a:pt x="122058" y="655788"/>
                      <a:pt x="47174" y="637792"/>
                    </a:cubicBezTo>
                    <a:cubicBezTo>
                      <a:pt x="22387" y="631835"/>
                      <a:pt x="8465" y="607401"/>
                      <a:pt x="13441" y="582399"/>
                    </a:cubicBezTo>
                    <a:cubicBezTo>
                      <a:pt x="27325" y="512634"/>
                      <a:pt x="49420" y="419956"/>
                      <a:pt x="23110" y="244248"/>
                    </a:cubicBezTo>
                    <a:cubicBezTo>
                      <a:pt x="0" y="89901"/>
                      <a:pt x="131702" y="0"/>
                      <a:pt x="262151" y="41"/>
                    </a:cubicBezTo>
                    <a:cubicBezTo>
                      <a:pt x="336349" y="65"/>
                      <a:pt x="410142" y="29316"/>
                      <a:pt x="454813" y="92039"/>
                    </a:cubicBezTo>
                    <a:cubicBezTo>
                      <a:pt x="535616" y="78266"/>
                      <a:pt x="567775" y="192547"/>
                      <a:pt x="578352" y="285657"/>
                    </a:cubicBezTo>
                    <a:cubicBezTo>
                      <a:pt x="589952" y="387792"/>
                      <a:pt x="593806" y="493052"/>
                      <a:pt x="567715" y="598439"/>
                    </a:cubicBezTo>
                    <a:cubicBezTo>
                      <a:pt x="563563" y="615212"/>
                      <a:pt x="551331" y="628883"/>
                      <a:pt x="534742" y="633711"/>
                    </a:cubicBezTo>
                    <a:cubicBezTo>
                      <a:pt x="482039" y="649047"/>
                      <a:pt x="413356" y="654838"/>
                      <a:pt x="376175" y="656526"/>
                    </a:cubicBezTo>
                    <a:lnTo>
                      <a:pt x="355209" y="634583"/>
                    </a:lnTo>
                    <a:lnTo>
                      <a:pt x="355209" y="592363"/>
                    </a:lnTo>
                    <a:cubicBezTo>
                      <a:pt x="411964" y="565907"/>
                      <a:pt x="455209" y="513252"/>
                      <a:pt x="468790" y="449508"/>
                    </a:cubicBezTo>
                    <a:cubicBezTo>
                      <a:pt x="489589" y="446953"/>
                      <a:pt x="505673" y="428785"/>
                      <a:pt x="505673" y="406833"/>
                    </a:cubicBez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29" name="Rounded Rectangle 24">
                <a:extLst>
                  <a:ext uri="{FF2B5EF4-FFF2-40B4-BE49-F238E27FC236}">
                    <a16:creationId xmlns:a16="http://schemas.microsoft.com/office/drawing/2014/main" id="{28361955-79E5-4E78-3432-05E4A00797B4}"/>
                  </a:ext>
                </a:extLst>
              </p:cNvPr>
              <p:cNvSpPr/>
              <p:nvPr/>
            </p:nvSpPr>
            <p:spPr>
              <a:xfrm>
                <a:off x="4629150" y="3955219"/>
                <a:ext cx="666750" cy="559609"/>
              </a:xfrm>
              <a:custGeom>
                <a:avLst/>
                <a:gdLst/>
                <a:ahLst/>
                <a:cxnLst/>
                <a:rect l="0" t="0" r="0" b="0"/>
                <a:pathLst>
                  <a:path w="666750" h="559609">
                    <a:moveTo>
                      <a:pt x="264969" y="110968"/>
                    </a:moveTo>
                    <a:lnTo>
                      <a:pt x="362185" y="151987"/>
                    </a:lnTo>
                    <a:cubicBezTo>
                      <a:pt x="372322" y="156265"/>
                      <a:pt x="383802" y="150713"/>
                      <a:pt x="386404" y="139908"/>
                    </a:cubicBezTo>
                    <a:cubicBezTo>
                      <a:pt x="390023" y="124878"/>
                      <a:pt x="394667" y="102943"/>
                      <a:pt x="397487" y="79485"/>
                    </a:cubicBezTo>
                    <a:cubicBezTo>
                      <a:pt x="402632" y="36706"/>
                      <a:pt x="404449" y="0"/>
                      <a:pt x="404449" y="0"/>
                    </a:cubicBezTo>
                    <a:cubicBezTo>
                      <a:pt x="554596" y="33248"/>
                      <a:pt x="666750" y="170013"/>
                      <a:pt x="666750" y="333722"/>
                    </a:cubicBezTo>
                    <a:lnTo>
                      <a:pt x="666750" y="559609"/>
                    </a:lnTo>
                    <a:lnTo>
                      <a:pt x="537062" y="559609"/>
                    </a:lnTo>
                    <a:lnTo>
                      <a:pt x="140622" y="559609"/>
                    </a:lnTo>
                    <a:lnTo>
                      <a:pt x="0" y="559609"/>
                    </a:lnTo>
                    <a:lnTo>
                      <a:pt x="0" y="333722"/>
                    </a:lnTo>
                    <a:cubicBezTo>
                      <a:pt x="0" y="193858"/>
                      <a:pt x="82139" y="73637"/>
                      <a:pt x="199707" y="20877"/>
                    </a:cubicBezTo>
                    <a:lnTo>
                      <a:pt x="169769" y="113893"/>
                    </a:lnTo>
                    <a:cubicBezTo>
                      <a:pt x="164979" y="128774"/>
                      <a:pt x="179228" y="142702"/>
                      <a:pt x="193744" y="137329"/>
                    </a:cubicBezTo>
                    <a:lnTo>
                      <a:pt x="264969" y="110968"/>
                    </a:lnTo>
                    <a:close/>
                    <a:moveTo>
                      <a:pt x="537062" y="559609"/>
                    </a:moveTo>
                    <a:lnTo>
                      <a:pt x="0" y="559609"/>
                    </a:lnTo>
                    <a:lnTo>
                      <a:pt x="537062" y="559609"/>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30" name="Rounded Rectangle 25">
                <a:extLst>
                  <a:ext uri="{FF2B5EF4-FFF2-40B4-BE49-F238E27FC236}">
                    <a16:creationId xmlns:a16="http://schemas.microsoft.com/office/drawing/2014/main" id="{D79782FA-272E-E148-8333-C740C596E121}"/>
                  </a:ext>
                </a:extLst>
              </p:cNvPr>
              <p:cNvSpPr/>
              <p:nvPr/>
            </p:nvSpPr>
            <p:spPr>
              <a:xfrm>
                <a:off x="4794132" y="3910979"/>
                <a:ext cx="239468" cy="200518"/>
              </a:xfrm>
              <a:custGeom>
                <a:avLst/>
                <a:gdLst/>
                <a:ahLst/>
                <a:cxnLst/>
                <a:rect l="0" t="0" r="0" b="0"/>
                <a:pathLst>
                  <a:path w="239468" h="200518">
                    <a:moveTo>
                      <a:pt x="239468" y="44253"/>
                    </a:moveTo>
                    <a:lnTo>
                      <a:pt x="197285" y="0"/>
                    </a:lnTo>
                    <a:lnTo>
                      <a:pt x="197285" y="43486"/>
                    </a:lnTo>
                    <a:lnTo>
                      <a:pt x="99988" y="155221"/>
                    </a:lnTo>
                    <a:lnTo>
                      <a:pt x="197204" y="196240"/>
                    </a:lnTo>
                    <a:cubicBezTo>
                      <a:pt x="207342" y="200518"/>
                      <a:pt x="218821" y="194966"/>
                      <a:pt x="221423" y="184162"/>
                    </a:cubicBezTo>
                    <a:cubicBezTo>
                      <a:pt x="225043" y="169131"/>
                      <a:pt x="229687" y="147195"/>
                      <a:pt x="232508" y="123738"/>
                    </a:cubicBezTo>
                    <a:cubicBezTo>
                      <a:pt x="237651" y="80958"/>
                      <a:pt x="239468" y="44253"/>
                      <a:pt x="239468" y="44253"/>
                    </a:cubicBezTo>
                    <a:close/>
                    <a:moveTo>
                      <a:pt x="28763" y="181582"/>
                    </a:moveTo>
                    <a:lnTo>
                      <a:pt x="99988" y="155221"/>
                    </a:lnTo>
                    <a:lnTo>
                      <a:pt x="64744" y="83161"/>
                    </a:lnTo>
                    <a:lnTo>
                      <a:pt x="64744" y="25212"/>
                    </a:lnTo>
                    <a:cubicBezTo>
                      <a:pt x="64744" y="25212"/>
                      <a:pt x="37094" y="64068"/>
                      <a:pt x="34727" y="65130"/>
                    </a:cubicBezTo>
                    <a:lnTo>
                      <a:pt x="4789" y="158146"/>
                    </a:lnTo>
                    <a:cubicBezTo>
                      <a:pt x="0" y="173027"/>
                      <a:pt x="14247" y="186955"/>
                      <a:pt x="28763" y="181582"/>
                    </a:cubicBez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31" name="Rounded Rectangle 26">
                <a:extLst>
                  <a:ext uri="{FF2B5EF4-FFF2-40B4-BE49-F238E27FC236}">
                    <a16:creationId xmlns:a16="http://schemas.microsoft.com/office/drawing/2014/main" id="{04D93E05-413D-9901-11EC-5ED7867D7496}"/>
                  </a:ext>
                </a:extLst>
              </p:cNvPr>
              <p:cNvSpPr/>
              <p:nvPr/>
            </p:nvSpPr>
            <p:spPr>
              <a:xfrm>
                <a:off x="4636299" y="3276558"/>
                <a:ext cx="593806" cy="657108"/>
              </a:xfrm>
              <a:custGeom>
                <a:avLst/>
                <a:gdLst/>
                <a:ahLst/>
                <a:cxnLst/>
                <a:rect l="0" t="0" r="0" b="0"/>
                <a:pathLst>
                  <a:path w="593806" h="657108">
                    <a:moveTo>
                      <a:pt x="505673" y="406833"/>
                    </a:moveTo>
                    <a:cubicBezTo>
                      <a:pt x="505673" y="386490"/>
                      <a:pt x="491900" y="369552"/>
                      <a:pt x="473413" y="365010"/>
                    </a:cubicBezTo>
                    <a:lnTo>
                      <a:pt x="473339" y="365074"/>
                    </a:lnTo>
                    <a:cubicBezTo>
                      <a:pt x="451963" y="360638"/>
                      <a:pt x="458948" y="365074"/>
                      <a:pt x="455810" y="366884"/>
                    </a:cubicBezTo>
                    <a:cubicBezTo>
                      <a:pt x="395598" y="296527"/>
                      <a:pt x="400230" y="174575"/>
                      <a:pt x="400230" y="174575"/>
                    </a:cubicBezTo>
                    <a:cubicBezTo>
                      <a:pt x="400230" y="174575"/>
                      <a:pt x="349280" y="240241"/>
                      <a:pt x="270542" y="263693"/>
                    </a:cubicBezTo>
                    <a:cubicBezTo>
                      <a:pt x="191803" y="287146"/>
                      <a:pt x="71378" y="263010"/>
                      <a:pt x="71378" y="263010"/>
                    </a:cubicBezTo>
                    <a:lnTo>
                      <a:pt x="71378" y="367743"/>
                    </a:lnTo>
                    <a:cubicBezTo>
                      <a:pt x="71378" y="390337"/>
                      <a:pt x="68862" y="406833"/>
                      <a:pt x="77964" y="449508"/>
                    </a:cubicBezTo>
                    <a:cubicBezTo>
                      <a:pt x="94000" y="524689"/>
                      <a:pt x="150180" y="584721"/>
                      <a:pt x="222575" y="604105"/>
                    </a:cubicBezTo>
                    <a:lnTo>
                      <a:pt x="222575" y="657108"/>
                    </a:lnTo>
                    <a:cubicBezTo>
                      <a:pt x="222575" y="657108"/>
                      <a:pt x="122058" y="655788"/>
                      <a:pt x="47174" y="637792"/>
                    </a:cubicBezTo>
                    <a:cubicBezTo>
                      <a:pt x="22387" y="631835"/>
                      <a:pt x="8465" y="607401"/>
                      <a:pt x="13441" y="582399"/>
                    </a:cubicBezTo>
                    <a:cubicBezTo>
                      <a:pt x="27325" y="512634"/>
                      <a:pt x="49420" y="419956"/>
                      <a:pt x="23110" y="244248"/>
                    </a:cubicBezTo>
                    <a:cubicBezTo>
                      <a:pt x="0" y="89901"/>
                      <a:pt x="131702" y="0"/>
                      <a:pt x="262151" y="41"/>
                    </a:cubicBezTo>
                    <a:cubicBezTo>
                      <a:pt x="336349" y="65"/>
                      <a:pt x="410142" y="29316"/>
                      <a:pt x="454813" y="92039"/>
                    </a:cubicBezTo>
                    <a:cubicBezTo>
                      <a:pt x="535616" y="78266"/>
                      <a:pt x="567775" y="192547"/>
                      <a:pt x="578352" y="285657"/>
                    </a:cubicBezTo>
                    <a:cubicBezTo>
                      <a:pt x="589952" y="387792"/>
                      <a:pt x="593806" y="493052"/>
                      <a:pt x="567715" y="598439"/>
                    </a:cubicBezTo>
                    <a:cubicBezTo>
                      <a:pt x="563563" y="615212"/>
                      <a:pt x="551331" y="628883"/>
                      <a:pt x="534742" y="633711"/>
                    </a:cubicBezTo>
                    <a:cubicBezTo>
                      <a:pt x="482039" y="649047"/>
                      <a:pt x="413356" y="654838"/>
                      <a:pt x="376175" y="656526"/>
                    </a:cubicBezTo>
                    <a:lnTo>
                      <a:pt x="355209" y="634583"/>
                    </a:lnTo>
                    <a:lnTo>
                      <a:pt x="355209" y="592363"/>
                    </a:lnTo>
                    <a:cubicBezTo>
                      <a:pt x="411964" y="565907"/>
                      <a:pt x="455209" y="513252"/>
                      <a:pt x="468790" y="449508"/>
                    </a:cubicBezTo>
                    <a:cubicBezTo>
                      <a:pt x="489589" y="446953"/>
                      <a:pt x="505673" y="428785"/>
                      <a:pt x="505673" y="406833"/>
                    </a:cubicBezTo>
                    <a:close/>
                  </a:path>
                </a:pathLst>
              </a:custGeom>
              <a:noFill/>
              <a:ln w="7143">
                <a:solidFill>
                  <a:srgbClr val="8AC6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32" name="Rounded Rectangle 27">
                <a:extLst>
                  <a:ext uri="{FF2B5EF4-FFF2-40B4-BE49-F238E27FC236}">
                    <a16:creationId xmlns:a16="http://schemas.microsoft.com/office/drawing/2014/main" id="{2D3157F1-ABCA-BA8A-F2BD-F1EBEC2FE39B}"/>
                  </a:ext>
                </a:extLst>
              </p:cNvPr>
              <p:cNvSpPr/>
              <p:nvPr/>
            </p:nvSpPr>
            <p:spPr>
              <a:xfrm>
                <a:off x="4629150" y="3955219"/>
                <a:ext cx="666750" cy="559609"/>
              </a:xfrm>
              <a:custGeom>
                <a:avLst/>
                <a:gdLst/>
                <a:ahLst/>
                <a:cxnLst/>
                <a:rect l="0" t="0" r="0" b="0"/>
                <a:pathLst>
                  <a:path w="666750" h="559609">
                    <a:moveTo>
                      <a:pt x="264969" y="110968"/>
                    </a:moveTo>
                    <a:lnTo>
                      <a:pt x="362185" y="151987"/>
                    </a:lnTo>
                    <a:cubicBezTo>
                      <a:pt x="372322" y="156265"/>
                      <a:pt x="383802" y="150713"/>
                      <a:pt x="386404" y="139908"/>
                    </a:cubicBezTo>
                    <a:cubicBezTo>
                      <a:pt x="390023" y="124878"/>
                      <a:pt x="394667" y="102943"/>
                      <a:pt x="397487" y="79485"/>
                    </a:cubicBezTo>
                    <a:cubicBezTo>
                      <a:pt x="402632" y="36706"/>
                      <a:pt x="404449" y="0"/>
                      <a:pt x="404449" y="0"/>
                    </a:cubicBezTo>
                    <a:cubicBezTo>
                      <a:pt x="554596" y="33248"/>
                      <a:pt x="666750" y="170013"/>
                      <a:pt x="666750" y="333722"/>
                    </a:cubicBezTo>
                    <a:lnTo>
                      <a:pt x="666750" y="559609"/>
                    </a:lnTo>
                    <a:lnTo>
                      <a:pt x="537062" y="559609"/>
                    </a:lnTo>
                    <a:lnTo>
                      <a:pt x="140622" y="559609"/>
                    </a:lnTo>
                    <a:lnTo>
                      <a:pt x="0" y="559609"/>
                    </a:lnTo>
                    <a:lnTo>
                      <a:pt x="0" y="333722"/>
                    </a:lnTo>
                    <a:cubicBezTo>
                      <a:pt x="0" y="193858"/>
                      <a:pt x="82139" y="73637"/>
                      <a:pt x="199707" y="20877"/>
                    </a:cubicBezTo>
                    <a:lnTo>
                      <a:pt x="169769" y="113893"/>
                    </a:lnTo>
                    <a:cubicBezTo>
                      <a:pt x="164979" y="128774"/>
                      <a:pt x="179228" y="142702"/>
                      <a:pt x="193744" y="137329"/>
                    </a:cubicBezTo>
                    <a:lnTo>
                      <a:pt x="264969" y="110968"/>
                    </a:lnTo>
                    <a:close/>
                    <a:moveTo>
                      <a:pt x="537062" y="559609"/>
                    </a:moveTo>
                    <a:lnTo>
                      <a:pt x="0" y="559609"/>
                    </a:lnTo>
                    <a:lnTo>
                      <a:pt x="537062" y="559609"/>
                    </a:lnTo>
                    <a:close/>
                  </a:path>
                </a:pathLst>
              </a:custGeom>
              <a:noFill/>
              <a:ln w="7143">
                <a:solidFill>
                  <a:srgbClr val="8AC6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33" name="Rounded Rectangle 28">
                <a:extLst>
                  <a:ext uri="{FF2B5EF4-FFF2-40B4-BE49-F238E27FC236}">
                    <a16:creationId xmlns:a16="http://schemas.microsoft.com/office/drawing/2014/main" id="{B1AC4093-E844-57D6-68B0-99703D30509C}"/>
                  </a:ext>
                </a:extLst>
              </p:cNvPr>
              <p:cNvSpPr/>
              <p:nvPr/>
            </p:nvSpPr>
            <p:spPr>
              <a:xfrm>
                <a:off x="4716285" y="3910979"/>
                <a:ext cx="449930" cy="603869"/>
              </a:xfrm>
              <a:custGeom>
                <a:avLst/>
                <a:gdLst/>
                <a:ahLst/>
                <a:cxnLst/>
                <a:rect l="0" t="0" r="0" b="0"/>
                <a:pathLst>
                  <a:path w="449930" h="603869">
                    <a:moveTo>
                      <a:pt x="317315" y="44253"/>
                    </a:moveTo>
                    <a:lnTo>
                      <a:pt x="275132" y="0"/>
                    </a:lnTo>
                    <a:lnTo>
                      <a:pt x="275132" y="43486"/>
                    </a:lnTo>
                    <a:lnTo>
                      <a:pt x="177835" y="155221"/>
                    </a:lnTo>
                    <a:lnTo>
                      <a:pt x="275051" y="196240"/>
                    </a:lnTo>
                    <a:cubicBezTo>
                      <a:pt x="285189" y="200518"/>
                      <a:pt x="296668" y="194966"/>
                      <a:pt x="299270" y="184162"/>
                    </a:cubicBezTo>
                    <a:cubicBezTo>
                      <a:pt x="302890" y="169131"/>
                      <a:pt x="307534" y="147195"/>
                      <a:pt x="310355" y="123738"/>
                    </a:cubicBezTo>
                    <a:cubicBezTo>
                      <a:pt x="315498" y="80958"/>
                      <a:pt x="317315" y="44253"/>
                      <a:pt x="317315" y="44253"/>
                    </a:cubicBezTo>
                    <a:close/>
                    <a:moveTo>
                      <a:pt x="106610" y="181582"/>
                    </a:moveTo>
                    <a:lnTo>
                      <a:pt x="177835" y="155221"/>
                    </a:lnTo>
                    <a:lnTo>
                      <a:pt x="142591" y="83161"/>
                    </a:lnTo>
                    <a:lnTo>
                      <a:pt x="142591" y="25212"/>
                    </a:lnTo>
                    <a:cubicBezTo>
                      <a:pt x="142591" y="25212"/>
                      <a:pt x="114941" y="64068"/>
                      <a:pt x="112574" y="65130"/>
                    </a:cubicBezTo>
                    <a:lnTo>
                      <a:pt x="82636" y="158146"/>
                    </a:lnTo>
                    <a:cubicBezTo>
                      <a:pt x="77847" y="173027"/>
                      <a:pt x="92094" y="186955"/>
                      <a:pt x="106610" y="181582"/>
                    </a:cubicBezTo>
                    <a:close/>
                    <a:moveTo>
                      <a:pt x="177837" y="155227"/>
                    </a:moveTo>
                    <a:lnTo>
                      <a:pt x="132588" y="318951"/>
                    </a:lnTo>
                    <a:cubicBezTo>
                      <a:pt x="103503" y="448297"/>
                      <a:pt x="161303" y="504166"/>
                      <a:pt x="162195" y="601699"/>
                    </a:cubicBezTo>
                    <a:moveTo>
                      <a:pt x="449930" y="603869"/>
                    </a:moveTo>
                    <a:lnTo>
                      <a:pt x="449930" y="284916"/>
                    </a:lnTo>
                    <a:moveTo>
                      <a:pt x="53490" y="603869"/>
                    </a:moveTo>
                    <a:cubicBezTo>
                      <a:pt x="53490" y="603869"/>
                      <a:pt x="49010" y="554512"/>
                      <a:pt x="41712" y="511507"/>
                    </a:cubicBezTo>
                    <a:cubicBezTo>
                      <a:pt x="35358" y="474067"/>
                      <a:pt x="18682" y="464330"/>
                      <a:pt x="8911" y="416103"/>
                    </a:cubicBezTo>
                    <a:cubicBezTo>
                      <a:pt x="0" y="372116"/>
                      <a:pt x="10460" y="322337"/>
                      <a:pt x="41712" y="284916"/>
                    </a:cubicBezTo>
                    <a:moveTo>
                      <a:pt x="193091" y="298979"/>
                    </a:moveTo>
                    <a:lnTo>
                      <a:pt x="304252" y="298979"/>
                    </a:lnTo>
                  </a:path>
                </a:pathLst>
              </a:custGeom>
              <a:noFill/>
              <a:ln w="7143">
                <a:solidFill>
                  <a:srgbClr val="8AC6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34" name="Group 33">
              <a:extLst>
                <a:ext uri="{FF2B5EF4-FFF2-40B4-BE49-F238E27FC236}">
                  <a16:creationId xmlns:a16="http://schemas.microsoft.com/office/drawing/2014/main" id="{DEE487A7-AA8A-7FD7-53CF-4BF72FF915E2}"/>
                </a:ext>
              </a:extLst>
            </p:cNvPr>
            <p:cNvGrpSpPr/>
            <p:nvPr/>
          </p:nvGrpSpPr>
          <p:grpSpPr>
            <a:xfrm>
              <a:off x="7574940" y="4037577"/>
              <a:ext cx="436810" cy="614869"/>
              <a:chOff x="4705161" y="3451175"/>
              <a:chExt cx="436810" cy="614869"/>
            </a:xfrm>
          </p:grpSpPr>
          <p:sp>
            <p:nvSpPr>
              <p:cNvPr id="35" name="Rounded Rectangle 30">
                <a:extLst>
                  <a:ext uri="{FF2B5EF4-FFF2-40B4-BE49-F238E27FC236}">
                    <a16:creationId xmlns:a16="http://schemas.microsoft.com/office/drawing/2014/main" id="{938E150C-7303-46F6-8EE7-574CD3410281}"/>
                  </a:ext>
                </a:extLst>
              </p:cNvPr>
              <p:cNvSpPr/>
              <p:nvPr/>
            </p:nvSpPr>
            <p:spPr>
              <a:xfrm>
                <a:off x="4858866" y="3868973"/>
                <a:ext cx="132692" cy="197071"/>
              </a:xfrm>
              <a:custGeom>
                <a:avLst/>
                <a:gdLst/>
                <a:ahLst/>
                <a:cxnLst/>
                <a:rect l="0" t="0" r="0" b="0"/>
                <a:pathLst>
                  <a:path w="132692" h="197071">
                    <a:moveTo>
                      <a:pt x="0" y="11678"/>
                    </a:moveTo>
                    <a:cubicBezTo>
                      <a:pt x="19464" y="17582"/>
                      <a:pt x="45117" y="19490"/>
                      <a:pt x="64850" y="18127"/>
                    </a:cubicBezTo>
                    <a:cubicBezTo>
                      <a:pt x="84583" y="16764"/>
                      <a:pt x="118604" y="7288"/>
                      <a:pt x="132692" y="0"/>
                    </a:cubicBezTo>
                    <a:cubicBezTo>
                      <a:pt x="132692" y="0"/>
                      <a:pt x="132659" y="67278"/>
                      <a:pt x="132659" y="85292"/>
                    </a:cubicBezTo>
                    <a:lnTo>
                      <a:pt x="35151" y="197071"/>
                    </a:lnTo>
                    <a:lnTo>
                      <a:pt x="0" y="125130"/>
                    </a:lnTo>
                    <a:lnTo>
                      <a:pt x="0" y="11678"/>
                    </a:lnTo>
                    <a:close/>
                  </a:path>
                </a:pathLst>
              </a:custGeom>
              <a:solidFill>
                <a:srgbClr val="666666"/>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36" name="Rounded Rectangle 31">
                <a:extLst>
                  <a:ext uri="{FF2B5EF4-FFF2-40B4-BE49-F238E27FC236}">
                    <a16:creationId xmlns:a16="http://schemas.microsoft.com/office/drawing/2014/main" id="{E3F8A080-3732-42C7-F300-BB3A1288DA16}"/>
                  </a:ext>
                </a:extLst>
              </p:cNvPr>
              <p:cNvSpPr/>
              <p:nvPr/>
            </p:nvSpPr>
            <p:spPr>
              <a:xfrm>
                <a:off x="4705161" y="3451175"/>
                <a:ext cx="436810" cy="436264"/>
              </a:xfrm>
              <a:custGeom>
                <a:avLst/>
                <a:gdLst/>
                <a:ahLst/>
                <a:cxnLst/>
                <a:rect l="0" t="0" r="0" b="0"/>
                <a:pathLst>
                  <a:path w="436810" h="436264">
                    <a:moveTo>
                      <a:pt x="404550" y="190436"/>
                    </a:moveTo>
                    <a:cubicBezTo>
                      <a:pt x="423037" y="194977"/>
                      <a:pt x="436810" y="211915"/>
                      <a:pt x="436810" y="232258"/>
                    </a:cubicBezTo>
                    <a:cubicBezTo>
                      <a:pt x="436810" y="254211"/>
                      <a:pt x="420726" y="272378"/>
                      <a:pt x="399929" y="274933"/>
                    </a:cubicBezTo>
                    <a:cubicBezTo>
                      <a:pt x="380332" y="366906"/>
                      <a:pt x="300003" y="436264"/>
                      <a:pt x="204515" y="436264"/>
                    </a:cubicBezTo>
                    <a:cubicBezTo>
                      <a:pt x="109026" y="436264"/>
                      <a:pt x="28698" y="366811"/>
                      <a:pt x="9102" y="274933"/>
                    </a:cubicBezTo>
                    <a:cubicBezTo>
                      <a:pt x="0" y="232258"/>
                      <a:pt x="2516" y="215763"/>
                      <a:pt x="2516" y="193167"/>
                    </a:cubicBezTo>
                    <a:cubicBezTo>
                      <a:pt x="2516" y="112572"/>
                      <a:pt x="2516" y="117949"/>
                      <a:pt x="2516" y="88435"/>
                    </a:cubicBezTo>
                    <a:cubicBezTo>
                      <a:pt x="2516" y="88435"/>
                      <a:pt x="122941" y="112572"/>
                      <a:pt x="201679" y="89119"/>
                    </a:cubicBezTo>
                    <a:cubicBezTo>
                      <a:pt x="280418" y="65667"/>
                      <a:pt x="331367" y="0"/>
                      <a:pt x="331367" y="0"/>
                    </a:cubicBezTo>
                    <a:cubicBezTo>
                      <a:pt x="331367" y="0"/>
                      <a:pt x="326736" y="121953"/>
                      <a:pt x="386948" y="192310"/>
                    </a:cubicBezTo>
                    <a:cubicBezTo>
                      <a:pt x="390085" y="190499"/>
                      <a:pt x="383100" y="186064"/>
                      <a:pt x="404477" y="190499"/>
                    </a:cubicBezTo>
                    <a:lnTo>
                      <a:pt x="404550" y="190436"/>
                    </a:lnTo>
                    <a:close/>
                  </a:path>
                </a:pathLst>
              </a:custGeom>
              <a:solidFill>
                <a:srgbClr val="666666"/>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37" name="Rounded Rectangle 32">
                <a:extLst>
                  <a:ext uri="{FF2B5EF4-FFF2-40B4-BE49-F238E27FC236}">
                    <a16:creationId xmlns:a16="http://schemas.microsoft.com/office/drawing/2014/main" id="{FC973841-E07B-26A4-B806-5CD413E33365}"/>
                  </a:ext>
                </a:extLst>
              </p:cNvPr>
              <p:cNvSpPr/>
              <p:nvPr/>
            </p:nvSpPr>
            <p:spPr>
              <a:xfrm>
                <a:off x="4820282" y="3767770"/>
                <a:ext cx="102107" cy="45763"/>
              </a:xfrm>
              <a:custGeom>
                <a:avLst/>
                <a:gdLst/>
                <a:ahLst/>
                <a:cxnLst/>
                <a:rect l="0" t="0" r="0" b="0"/>
                <a:pathLst>
                  <a:path w="102107" h="45763">
                    <a:moveTo>
                      <a:pt x="102107" y="0"/>
                    </a:moveTo>
                    <a:cubicBezTo>
                      <a:pt x="87173" y="45763"/>
                      <a:pt x="14861" y="45544"/>
                      <a:pt x="0" y="0"/>
                    </a:cubicBezTo>
                    <a:lnTo>
                      <a:pt x="102107" y="0"/>
                    </a:lnTo>
                    <a:close/>
                  </a:path>
                </a:pathLst>
              </a:custGeom>
              <a:solidFill>
                <a:srgbClr val="666666"/>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38" name="Rounded Rectangle 33">
                <a:extLst>
                  <a:ext uri="{FF2B5EF4-FFF2-40B4-BE49-F238E27FC236}">
                    <a16:creationId xmlns:a16="http://schemas.microsoft.com/office/drawing/2014/main" id="{C16DCEF4-E8C0-4351-C582-FD011100D833}"/>
                  </a:ext>
                </a:extLst>
              </p:cNvPr>
              <p:cNvSpPr/>
              <p:nvPr/>
            </p:nvSpPr>
            <p:spPr>
              <a:xfrm>
                <a:off x="4858866" y="3868973"/>
                <a:ext cx="132692" cy="197071"/>
              </a:xfrm>
              <a:custGeom>
                <a:avLst/>
                <a:gdLst/>
                <a:ahLst/>
                <a:cxnLst/>
                <a:rect l="0" t="0" r="0" b="0"/>
                <a:pathLst>
                  <a:path w="132692" h="197071">
                    <a:moveTo>
                      <a:pt x="0" y="11678"/>
                    </a:moveTo>
                    <a:cubicBezTo>
                      <a:pt x="19464" y="17582"/>
                      <a:pt x="45117" y="19490"/>
                      <a:pt x="64850" y="18127"/>
                    </a:cubicBezTo>
                    <a:cubicBezTo>
                      <a:pt x="84583" y="16764"/>
                      <a:pt x="118604" y="7288"/>
                      <a:pt x="132692" y="0"/>
                    </a:cubicBezTo>
                    <a:cubicBezTo>
                      <a:pt x="132692" y="0"/>
                      <a:pt x="132659" y="67278"/>
                      <a:pt x="132659" y="85292"/>
                    </a:cubicBezTo>
                    <a:lnTo>
                      <a:pt x="35151" y="197071"/>
                    </a:lnTo>
                    <a:lnTo>
                      <a:pt x="0" y="125130"/>
                    </a:lnTo>
                    <a:lnTo>
                      <a:pt x="0" y="11678"/>
                    </a:ln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39" name="Rounded Rectangle 34">
                <a:extLst>
                  <a:ext uri="{FF2B5EF4-FFF2-40B4-BE49-F238E27FC236}">
                    <a16:creationId xmlns:a16="http://schemas.microsoft.com/office/drawing/2014/main" id="{AC648B80-8BFA-493C-1890-FD5C2AD851E6}"/>
                  </a:ext>
                </a:extLst>
              </p:cNvPr>
              <p:cNvSpPr/>
              <p:nvPr/>
            </p:nvSpPr>
            <p:spPr>
              <a:xfrm>
                <a:off x="4705161" y="3451175"/>
                <a:ext cx="436810" cy="436264"/>
              </a:xfrm>
              <a:custGeom>
                <a:avLst/>
                <a:gdLst/>
                <a:ahLst/>
                <a:cxnLst/>
                <a:rect l="0" t="0" r="0" b="0"/>
                <a:pathLst>
                  <a:path w="436810" h="436264">
                    <a:moveTo>
                      <a:pt x="404550" y="190436"/>
                    </a:moveTo>
                    <a:cubicBezTo>
                      <a:pt x="423037" y="194977"/>
                      <a:pt x="436810" y="211915"/>
                      <a:pt x="436810" y="232258"/>
                    </a:cubicBezTo>
                    <a:cubicBezTo>
                      <a:pt x="436810" y="254211"/>
                      <a:pt x="420726" y="272378"/>
                      <a:pt x="399929" y="274933"/>
                    </a:cubicBezTo>
                    <a:cubicBezTo>
                      <a:pt x="380332" y="366906"/>
                      <a:pt x="300003" y="436264"/>
                      <a:pt x="204515" y="436264"/>
                    </a:cubicBezTo>
                    <a:cubicBezTo>
                      <a:pt x="109026" y="436264"/>
                      <a:pt x="28698" y="366811"/>
                      <a:pt x="9102" y="274933"/>
                    </a:cubicBezTo>
                    <a:cubicBezTo>
                      <a:pt x="0" y="232258"/>
                      <a:pt x="2516" y="215763"/>
                      <a:pt x="2516" y="193167"/>
                    </a:cubicBezTo>
                    <a:cubicBezTo>
                      <a:pt x="2516" y="112572"/>
                      <a:pt x="2516" y="117949"/>
                      <a:pt x="2516" y="88435"/>
                    </a:cubicBezTo>
                    <a:cubicBezTo>
                      <a:pt x="2516" y="88435"/>
                      <a:pt x="122941" y="112572"/>
                      <a:pt x="201679" y="89119"/>
                    </a:cubicBezTo>
                    <a:cubicBezTo>
                      <a:pt x="280418" y="65667"/>
                      <a:pt x="331367" y="0"/>
                      <a:pt x="331367" y="0"/>
                    </a:cubicBezTo>
                    <a:cubicBezTo>
                      <a:pt x="331367" y="0"/>
                      <a:pt x="326736" y="121953"/>
                      <a:pt x="386948" y="192310"/>
                    </a:cubicBezTo>
                    <a:cubicBezTo>
                      <a:pt x="390085" y="190499"/>
                      <a:pt x="383100" y="186064"/>
                      <a:pt x="404477" y="190499"/>
                    </a:cubicBezTo>
                    <a:lnTo>
                      <a:pt x="404550" y="190436"/>
                    </a:ln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40" name="Rounded Rectangle 35">
                <a:extLst>
                  <a:ext uri="{FF2B5EF4-FFF2-40B4-BE49-F238E27FC236}">
                    <a16:creationId xmlns:a16="http://schemas.microsoft.com/office/drawing/2014/main" id="{23621DCE-274B-EED4-3908-519846A8242D}"/>
                  </a:ext>
                </a:extLst>
              </p:cNvPr>
              <p:cNvSpPr/>
              <p:nvPr/>
            </p:nvSpPr>
            <p:spPr>
              <a:xfrm>
                <a:off x="4751626" y="3572695"/>
                <a:ext cx="221250" cy="240838"/>
              </a:xfrm>
              <a:custGeom>
                <a:avLst/>
                <a:gdLst/>
                <a:ahLst/>
                <a:cxnLst/>
                <a:rect l="0" t="0" r="0" b="0"/>
                <a:pathLst>
                  <a:path w="221250" h="240838">
                    <a:moveTo>
                      <a:pt x="170763" y="195074"/>
                    </a:moveTo>
                    <a:cubicBezTo>
                      <a:pt x="155830" y="240838"/>
                      <a:pt x="83518" y="240619"/>
                      <a:pt x="68656" y="195074"/>
                    </a:cubicBezTo>
                    <a:close/>
                    <a:moveTo>
                      <a:pt x="168594" y="71259"/>
                    </a:moveTo>
                    <a:cubicBezTo>
                      <a:pt x="168594" y="81621"/>
                      <a:pt x="176885" y="90021"/>
                      <a:pt x="187114" y="90021"/>
                    </a:cubicBezTo>
                    <a:cubicBezTo>
                      <a:pt x="197342" y="90021"/>
                      <a:pt x="205634" y="81621"/>
                      <a:pt x="205634" y="71259"/>
                    </a:cubicBezTo>
                    <a:cubicBezTo>
                      <a:pt x="205634" y="60897"/>
                      <a:pt x="197342" y="52497"/>
                      <a:pt x="187114" y="52497"/>
                    </a:cubicBezTo>
                    <a:cubicBezTo>
                      <a:pt x="176885" y="52497"/>
                      <a:pt x="168594" y="60897"/>
                      <a:pt x="168594" y="71259"/>
                    </a:cubicBezTo>
                    <a:close/>
                    <a:moveTo>
                      <a:pt x="18315" y="71259"/>
                    </a:moveTo>
                    <a:cubicBezTo>
                      <a:pt x="18315" y="81621"/>
                      <a:pt x="26606" y="90021"/>
                      <a:pt x="36835" y="90021"/>
                    </a:cubicBezTo>
                    <a:cubicBezTo>
                      <a:pt x="47063" y="90021"/>
                      <a:pt x="55355" y="81621"/>
                      <a:pt x="55355" y="71259"/>
                    </a:cubicBezTo>
                    <a:cubicBezTo>
                      <a:pt x="55355" y="60897"/>
                      <a:pt x="47063" y="52497"/>
                      <a:pt x="36835" y="52497"/>
                    </a:cubicBezTo>
                    <a:cubicBezTo>
                      <a:pt x="26606" y="52497"/>
                      <a:pt x="18315" y="60897"/>
                      <a:pt x="18315" y="71259"/>
                    </a:cubicBezTo>
                    <a:close/>
                    <a:moveTo>
                      <a:pt x="177858" y="71254"/>
                    </a:moveTo>
                    <a:cubicBezTo>
                      <a:pt x="177858" y="66073"/>
                      <a:pt x="182005" y="61873"/>
                      <a:pt x="187119" y="61873"/>
                    </a:cubicBezTo>
                    <a:cubicBezTo>
                      <a:pt x="192233" y="61873"/>
                      <a:pt x="196379" y="66073"/>
                      <a:pt x="196379" y="71254"/>
                    </a:cubicBezTo>
                    <a:cubicBezTo>
                      <a:pt x="196379" y="76435"/>
                      <a:pt x="192233" y="80636"/>
                      <a:pt x="187119" y="80636"/>
                    </a:cubicBezTo>
                    <a:cubicBezTo>
                      <a:pt x="182005" y="80636"/>
                      <a:pt x="177858" y="76435"/>
                      <a:pt x="177858" y="71254"/>
                    </a:cubicBezTo>
                    <a:close/>
                    <a:moveTo>
                      <a:pt x="27579" y="71254"/>
                    </a:moveTo>
                    <a:cubicBezTo>
                      <a:pt x="27579" y="66073"/>
                      <a:pt x="31725" y="61873"/>
                      <a:pt x="36839" y="61873"/>
                    </a:cubicBezTo>
                    <a:cubicBezTo>
                      <a:pt x="41953" y="61873"/>
                      <a:pt x="46100" y="66073"/>
                      <a:pt x="46100" y="71254"/>
                    </a:cubicBezTo>
                    <a:cubicBezTo>
                      <a:pt x="46100" y="76435"/>
                      <a:pt x="41953" y="80636"/>
                      <a:pt x="36839" y="80636"/>
                    </a:cubicBezTo>
                    <a:cubicBezTo>
                      <a:pt x="31725" y="80636"/>
                      <a:pt x="27579" y="76435"/>
                      <a:pt x="27579" y="71254"/>
                    </a:cubicBezTo>
                    <a:close/>
                    <a:moveTo>
                      <a:pt x="170594" y="5677"/>
                    </a:moveTo>
                    <a:cubicBezTo>
                      <a:pt x="170594" y="5677"/>
                      <a:pt x="202207" y="0"/>
                      <a:pt x="221250" y="24034"/>
                    </a:cubicBezTo>
                    <a:moveTo>
                      <a:pt x="50655" y="5680"/>
                    </a:moveTo>
                    <a:cubicBezTo>
                      <a:pt x="50655" y="5680"/>
                      <a:pt x="19042" y="2"/>
                      <a:pt x="0" y="24037"/>
                    </a:cubicBez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grpSp>
        <p:sp>
          <p:nvSpPr>
            <p:cNvPr id="41" name="TextBox 40">
              <a:extLst>
                <a:ext uri="{FF2B5EF4-FFF2-40B4-BE49-F238E27FC236}">
                  <a16:creationId xmlns:a16="http://schemas.microsoft.com/office/drawing/2014/main" id="{C1C4F1DB-E70C-D6C5-3B07-920DCEABF384}"/>
                </a:ext>
              </a:extLst>
            </p:cNvPr>
            <p:cNvSpPr txBox="1"/>
            <p:nvPr/>
          </p:nvSpPr>
          <p:spPr>
            <a:xfrm>
              <a:off x="4468789" y="2090398"/>
              <a:ext cx="1736826" cy="280035"/>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500" b="0" i="0" u="none" strike="noStrike" kern="1200" cap="none" spc="0" normalizeH="0" baseline="0" noProof="0">
                  <a:ln>
                    <a:noFill/>
                  </a:ln>
                  <a:solidFill>
                    <a:srgbClr val="FFFFFF"/>
                  </a:solidFill>
                  <a:effectLst/>
                  <a:uLnTx/>
                  <a:uFillTx/>
                  <a:latin typeface="Arial"/>
                  <a:ea typeface="+mn-ea"/>
                  <a:cs typeface="+mn-cs"/>
                </a:rPr>
                <a:t>What are AI Agents?</a:t>
              </a:r>
            </a:p>
          </p:txBody>
        </p:sp>
        <p:sp>
          <p:nvSpPr>
            <p:cNvPr id="42" name="TextBox 41">
              <a:extLst>
                <a:ext uri="{FF2B5EF4-FFF2-40B4-BE49-F238E27FC236}">
                  <a16:creationId xmlns:a16="http://schemas.microsoft.com/office/drawing/2014/main" id="{8250DBF3-9949-F621-73C4-61EEC54D3680}"/>
                </a:ext>
              </a:extLst>
            </p:cNvPr>
            <p:cNvSpPr txBox="1"/>
            <p:nvPr/>
          </p:nvSpPr>
          <p:spPr>
            <a:xfrm>
              <a:off x="4665328" y="2634277"/>
              <a:ext cx="2134438" cy="1545227"/>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500" b="0" i="0" u="none" strike="noStrike" kern="1200" cap="none" spc="0" normalizeH="0" baseline="0" noProof="0">
                  <a:ln>
                    <a:noFill/>
                  </a:ln>
                  <a:solidFill>
                    <a:srgbClr val="FFFFFF"/>
                  </a:solidFill>
                  <a:effectLst/>
                  <a:uLnTx/>
                  <a:uFillTx/>
                  <a:latin typeface="Arial"/>
                  <a:ea typeface="+mn-ea"/>
                  <a:cs typeface="+mn-cs"/>
                </a:rPr>
                <a:t>Autonomous software entities</a:t>
              </a:r>
              <a:r>
                <a:rPr kumimoji="0" lang="en-US" sz="1500" b="0" i="0" u="none" strike="noStrike" kern="1200" cap="none" spc="0" normalizeH="0" baseline="0" noProof="0">
                  <a:ln>
                    <a:noFill/>
                  </a:ln>
                  <a:solidFill>
                    <a:srgbClr val="FFFFFF"/>
                  </a:solidFill>
                  <a:effectLst/>
                  <a:uLnTx/>
                  <a:uFillTx/>
                  <a:latin typeface="Arial"/>
                  <a:ea typeface="+mn-ea"/>
                  <a:cs typeface="+mn-cs"/>
                </a:rPr>
                <a:t> </a:t>
              </a:r>
              <a:r>
                <a:rPr kumimoji="0" sz="1500" b="0" i="0" u="none" strike="noStrike" kern="1200" cap="none" spc="0" normalizeH="0" baseline="0" noProof="0">
                  <a:ln>
                    <a:noFill/>
                  </a:ln>
                  <a:solidFill>
                    <a:srgbClr val="FFFFFF"/>
                  </a:solidFill>
                  <a:effectLst/>
                  <a:uLnTx/>
                  <a:uFillTx/>
                  <a:latin typeface="Arial"/>
                  <a:ea typeface="+mn-ea"/>
                  <a:cs typeface="+mn-cs"/>
                </a:rPr>
                <a:t>that use Large Language</a:t>
              </a:r>
              <a:r>
                <a:rPr kumimoji="0" lang="en-US" sz="1500" b="0" i="0" u="none" strike="noStrike" kern="1200" cap="none" spc="0" normalizeH="0" baseline="0" noProof="0">
                  <a:ln>
                    <a:noFill/>
                  </a:ln>
                  <a:solidFill>
                    <a:srgbClr val="FFFFFF"/>
                  </a:solidFill>
                  <a:effectLst/>
                  <a:uLnTx/>
                  <a:uFillTx/>
                  <a:latin typeface="Arial"/>
                  <a:ea typeface="+mn-ea"/>
                  <a:cs typeface="+mn-cs"/>
                </a:rPr>
                <a:t> </a:t>
              </a:r>
              <a:r>
                <a:rPr kumimoji="0" sz="1500" b="0" i="0" u="none" strike="noStrike" kern="1200" cap="none" spc="0" normalizeH="0" baseline="0" noProof="0">
                  <a:ln>
                    <a:noFill/>
                  </a:ln>
                  <a:solidFill>
                    <a:srgbClr val="FFFFFF"/>
                  </a:solidFill>
                  <a:effectLst/>
                  <a:uLnTx/>
                  <a:uFillTx/>
                  <a:latin typeface="Arial"/>
                  <a:ea typeface="+mn-ea"/>
                  <a:cs typeface="+mn-cs"/>
                </a:rPr>
                <a:t>Models (LLMs) and other</a:t>
              </a:r>
              <a:r>
                <a:rPr kumimoji="0" lang="en-US" sz="1500" b="0" i="0" u="none" strike="noStrike" kern="1200" cap="none" spc="0" normalizeH="0" baseline="0" noProof="0">
                  <a:ln>
                    <a:noFill/>
                  </a:ln>
                  <a:solidFill>
                    <a:srgbClr val="FFFFFF"/>
                  </a:solidFill>
                  <a:effectLst/>
                  <a:uLnTx/>
                  <a:uFillTx/>
                  <a:latin typeface="Arial"/>
                  <a:ea typeface="+mn-ea"/>
                  <a:cs typeface="+mn-cs"/>
                </a:rPr>
                <a:t> </a:t>
              </a:r>
              <a:r>
                <a:rPr kumimoji="0" sz="1500" b="0" i="0" u="none" strike="noStrike" kern="1200" cap="none" spc="0" normalizeH="0" baseline="0" noProof="0">
                  <a:ln>
                    <a:noFill/>
                  </a:ln>
                  <a:solidFill>
                    <a:srgbClr val="FFFFFF"/>
                  </a:solidFill>
                  <a:effectLst/>
                  <a:uLnTx/>
                  <a:uFillTx/>
                  <a:latin typeface="Arial"/>
                  <a:ea typeface="+mn-ea"/>
                  <a:cs typeface="+mn-cs"/>
                </a:rPr>
                <a:t>tools to interpret complex</a:t>
              </a:r>
              <a:r>
                <a:rPr kumimoji="0" lang="en-US" sz="1500" b="0" i="0" u="none" strike="noStrike" kern="1200" cap="none" spc="0" normalizeH="0" baseline="0" noProof="0">
                  <a:ln>
                    <a:noFill/>
                  </a:ln>
                  <a:solidFill>
                    <a:srgbClr val="FFFFFF"/>
                  </a:solidFill>
                  <a:effectLst/>
                  <a:uLnTx/>
                  <a:uFillTx/>
                  <a:latin typeface="Arial"/>
                  <a:ea typeface="+mn-ea"/>
                  <a:cs typeface="+mn-cs"/>
                </a:rPr>
                <a:t> </a:t>
              </a:r>
              <a:r>
                <a:rPr kumimoji="0" sz="1500" b="0" i="0" u="none" strike="noStrike" kern="1200" cap="none" spc="0" normalizeH="0" baseline="0" noProof="0">
                  <a:ln>
                    <a:noFill/>
                  </a:ln>
                  <a:solidFill>
                    <a:srgbClr val="FFFFFF"/>
                  </a:solidFill>
                  <a:effectLst/>
                  <a:uLnTx/>
                  <a:uFillTx/>
                  <a:latin typeface="Arial"/>
                  <a:ea typeface="+mn-ea"/>
                  <a:cs typeface="+mn-cs"/>
                </a:rPr>
                <a:t>user</a:t>
              </a:r>
              <a:r>
                <a:rPr kumimoji="0" lang="en-US" sz="1500" b="0" i="0" u="none" strike="noStrike" kern="1200" cap="none" spc="0" normalizeH="0" baseline="0" noProof="0">
                  <a:ln>
                    <a:noFill/>
                  </a:ln>
                  <a:solidFill>
                    <a:srgbClr val="FFFFFF"/>
                  </a:solidFill>
                  <a:effectLst/>
                  <a:uLnTx/>
                  <a:uFillTx/>
                  <a:latin typeface="Arial"/>
                  <a:ea typeface="+mn-ea"/>
                  <a:cs typeface="+mn-cs"/>
                </a:rPr>
                <a:t> </a:t>
              </a:r>
              <a:r>
                <a:rPr kumimoji="0" sz="1500" b="0" i="0" u="none" strike="noStrike" kern="1200" cap="none" spc="0" normalizeH="0" baseline="0" noProof="0">
                  <a:ln>
                    <a:noFill/>
                  </a:ln>
                  <a:solidFill>
                    <a:srgbClr val="FFFFFF"/>
                  </a:solidFill>
                  <a:effectLst/>
                  <a:uLnTx/>
                  <a:uFillTx/>
                  <a:latin typeface="Arial"/>
                  <a:ea typeface="+mn-ea"/>
                  <a:cs typeface="+mn-cs"/>
                </a:rPr>
                <a:t>commands, make</a:t>
              </a:r>
              <a:r>
                <a:rPr kumimoji="0" lang="en-US" sz="1500" b="0" i="0" u="none" strike="noStrike" kern="1200" cap="none" spc="0" normalizeH="0" baseline="0" noProof="0">
                  <a:ln>
                    <a:noFill/>
                  </a:ln>
                  <a:solidFill>
                    <a:srgbClr val="FFFFFF"/>
                  </a:solidFill>
                  <a:effectLst/>
                  <a:uLnTx/>
                  <a:uFillTx/>
                  <a:latin typeface="Arial"/>
                  <a:ea typeface="+mn-ea"/>
                  <a:cs typeface="+mn-cs"/>
                </a:rPr>
                <a:t> </a:t>
              </a:r>
              <a:r>
                <a:rPr kumimoji="0" sz="1500" b="0" i="0" u="none" strike="noStrike" kern="1200" cap="none" spc="0" normalizeH="0" baseline="0" noProof="0">
                  <a:ln>
                    <a:noFill/>
                  </a:ln>
                  <a:solidFill>
                    <a:srgbClr val="FFFFFF"/>
                  </a:solidFill>
                  <a:effectLst/>
                  <a:uLnTx/>
                  <a:uFillTx/>
                  <a:latin typeface="Arial"/>
                  <a:ea typeface="+mn-ea"/>
                  <a:cs typeface="+mn-cs"/>
                </a:rPr>
                <a:t>dynamic decisions, perform</a:t>
              </a:r>
              <a:r>
                <a:rPr kumimoji="0" lang="en-US" sz="1500" b="0" i="0" u="none" strike="noStrike" kern="1200" cap="none" spc="0" normalizeH="0" baseline="0" noProof="0">
                  <a:ln>
                    <a:noFill/>
                  </a:ln>
                  <a:solidFill>
                    <a:srgbClr val="FFFFFF"/>
                  </a:solidFill>
                  <a:effectLst/>
                  <a:uLnTx/>
                  <a:uFillTx/>
                  <a:latin typeface="Arial"/>
                  <a:ea typeface="+mn-ea"/>
                  <a:cs typeface="+mn-cs"/>
                </a:rPr>
                <a:t> </a:t>
              </a:r>
              <a:r>
                <a:rPr kumimoji="0" sz="1500" b="0" i="0" u="none" strike="noStrike" kern="1200" cap="none" spc="0" normalizeH="0" baseline="0" noProof="0">
                  <a:ln>
                    <a:noFill/>
                  </a:ln>
                  <a:solidFill>
                    <a:srgbClr val="FFFFFF"/>
                  </a:solidFill>
                  <a:effectLst/>
                  <a:uLnTx/>
                  <a:uFillTx/>
                  <a:latin typeface="Arial"/>
                  <a:ea typeface="+mn-ea"/>
                  <a:cs typeface="+mn-cs"/>
                </a:rPr>
                <a:t>multi-step tasks, and learn</a:t>
              </a:r>
              <a:r>
                <a:rPr kumimoji="0" lang="en-US" sz="1500" b="0" i="0" u="none" strike="noStrike" kern="1200" cap="none" spc="0" normalizeH="0" baseline="0" noProof="0">
                  <a:ln>
                    <a:noFill/>
                  </a:ln>
                  <a:solidFill>
                    <a:srgbClr val="FFFFFF"/>
                  </a:solidFill>
                  <a:effectLst/>
                  <a:uLnTx/>
                  <a:uFillTx/>
                  <a:latin typeface="Arial"/>
                  <a:ea typeface="+mn-ea"/>
                  <a:cs typeface="+mn-cs"/>
                </a:rPr>
                <a:t> </a:t>
              </a:r>
              <a:r>
                <a:rPr kumimoji="0" sz="1500" b="0" i="0" u="none" strike="noStrike" kern="1200" cap="none" spc="0" normalizeH="0" baseline="0" noProof="0">
                  <a:ln>
                    <a:noFill/>
                  </a:ln>
                  <a:solidFill>
                    <a:srgbClr val="FFFFFF"/>
                  </a:solidFill>
                  <a:effectLst/>
                  <a:uLnTx/>
                  <a:uFillTx/>
                  <a:latin typeface="Arial"/>
                  <a:ea typeface="+mn-ea"/>
                  <a:cs typeface="+mn-cs"/>
                </a:rPr>
                <a:t>and adapt over time without</a:t>
              </a:r>
              <a:r>
                <a:rPr kumimoji="0" lang="en-US" sz="1500" b="0" i="0" u="none" strike="noStrike" kern="1200" cap="none" spc="0" normalizeH="0" baseline="0" noProof="0">
                  <a:ln>
                    <a:noFill/>
                  </a:ln>
                  <a:solidFill>
                    <a:srgbClr val="FFFFFF"/>
                  </a:solidFill>
                  <a:effectLst/>
                  <a:uLnTx/>
                  <a:uFillTx/>
                  <a:latin typeface="Arial"/>
                  <a:ea typeface="+mn-ea"/>
                  <a:cs typeface="+mn-cs"/>
                </a:rPr>
                <a:t> </a:t>
              </a:r>
              <a:r>
                <a:rPr kumimoji="0" sz="1500" b="0" i="0" u="none" strike="noStrike" kern="1200" cap="none" spc="0" normalizeH="0" baseline="0" noProof="0">
                  <a:ln>
                    <a:noFill/>
                  </a:ln>
                  <a:solidFill>
                    <a:srgbClr val="FFFFFF"/>
                  </a:solidFill>
                  <a:effectLst/>
                  <a:uLnTx/>
                  <a:uFillTx/>
                  <a:latin typeface="Arial"/>
                  <a:ea typeface="+mn-ea"/>
                  <a:cs typeface="+mn-cs"/>
                </a:rPr>
                <a:t>constant human supervision.</a:t>
              </a:r>
            </a:p>
          </p:txBody>
        </p:sp>
      </p:grpSp>
    </p:spTree>
    <p:extLst>
      <p:ext uri="{BB962C8B-B14F-4D97-AF65-F5344CB8AC3E}">
        <p14:creationId xmlns:p14="http://schemas.microsoft.com/office/powerpoint/2010/main" val="3406687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FAE27-1FB3-3105-2586-669490334F4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A770BC4-7522-1B4D-E75E-7F5911EEAE94}"/>
              </a:ext>
            </a:extLst>
          </p:cNvPr>
          <p:cNvPicPr>
            <a:picLocks noGrp="1" noChangeAspect="1"/>
          </p:cNvPicPr>
          <p:nvPr>
            <p:ph sz="quarter" idx="11"/>
          </p:nvPr>
        </p:nvPicPr>
        <p:blipFill>
          <a:blip r:embed="rId2">
            <a:alphaModFix amt="17000"/>
          </a:blip>
          <a:stretch>
            <a:fillRect/>
          </a:stretch>
        </p:blipFill>
        <p:spPr>
          <a:xfrm>
            <a:off x="82853" y="102231"/>
            <a:ext cx="12014489" cy="6650698"/>
          </a:xfrm>
        </p:spPr>
      </p:pic>
      <p:sp>
        <p:nvSpPr>
          <p:cNvPr id="2" name="Text Placeholder 1">
            <a:extLst>
              <a:ext uri="{FF2B5EF4-FFF2-40B4-BE49-F238E27FC236}">
                <a16:creationId xmlns:a16="http://schemas.microsoft.com/office/drawing/2014/main" id="{4A360AD4-DE5F-2379-93B2-F6F1D4760FBC}"/>
              </a:ext>
            </a:extLst>
          </p:cNvPr>
          <p:cNvSpPr>
            <a:spLocks noGrp="1"/>
          </p:cNvSpPr>
          <p:nvPr>
            <p:ph type="body" sz="quarter" idx="10"/>
          </p:nvPr>
        </p:nvSpPr>
        <p:spPr>
          <a:xfrm>
            <a:off x="1234464" y="1743723"/>
            <a:ext cx="9711266" cy="3367714"/>
          </a:xfrm>
        </p:spPr>
        <p:txBody>
          <a:bodyPr anchor="ctr"/>
          <a:lstStyle/>
          <a:p>
            <a:pPr marL="0" indent="0">
              <a:buNone/>
            </a:pPr>
            <a:r>
              <a:rPr lang="en-US" sz="4800" b="1" dirty="0"/>
              <a:t>What Makes Agentic AI Different</a:t>
            </a:r>
          </a:p>
        </p:txBody>
      </p:sp>
    </p:spTree>
    <p:extLst>
      <p:ext uri="{BB962C8B-B14F-4D97-AF65-F5344CB8AC3E}">
        <p14:creationId xmlns:p14="http://schemas.microsoft.com/office/powerpoint/2010/main" val="3335411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573E64-4A6F-07B5-C70A-7A525517A799}"/>
              </a:ext>
            </a:extLst>
          </p:cNvPr>
          <p:cNvSpPr>
            <a:spLocks noGrp="1"/>
          </p:cNvSpPr>
          <p:nvPr>
            <p:ph type="title"/>
          </p:nvPr>
        </p:nvSpPr>
        <p:spPr/>
        <p:txBody>
          <a:bodyPr/>
          <a:lstStyle/>
          <a:p>
            <a:r>
              <a:rPr lang="en-US" sz="2400"/>
              <a:t>AI Agent vs. Traditional AI models/Chatbot</a:t>
            </a:r>
          </a:p>
        </p:txBody>
      </p:sp>
      <p:grpSp>
        <p:nvGrpSpPr>
          <p:cNvPr id="5" name="Group 4">
            <a:extLst>
              <a:ext uri="{FF2B5EF4-FFF2-40B4-BE49-F238E27FC236}">
                <a16:creationId xmlns:a16="http://schemas.microsoft.com/office/drawing/2014/main" id="{8400FEA0-1745-91A8-C029-5FA2E7D87F3B}"/>
              </a:ext>
            </a:extLst>
          </p:cNvPr>
          <p:cNvGrpSpPr/>
          <p:nvPr/>
        </p:nvGrpSpPr>
        <p:grpSpPr>
          <a:xfrm>
            <a:off x="692521" y="1057497"/>
            <a:ext cx="2991450" cy="579119"/>
            <a:chOff x="1766577" y="779133"/>
            <a:chExt cx="1704355" cy="389566"/>
          </a:xfrm>
          <a:solidFill>
            <a:srgbClr val="7030A0"/>
          </a:solidFill>
        </p:grpSpPr>
        <p:sp>
          <p:nvSpPr>
            <p:cNvPr id="6" name="Rounded Rectangle 1">
              <a:extLst>
                <a:ext uri="{FF2B5EF4-FFF2-40B4-BE49-F238E27FC236}">
                  <a16:creationId xmlns:a16="http://schemas.microsoft.com/office/drawing/2014/main" id="{6FAA3D9A-EA9B-8C8C-A1ED-7C9E252BE954}"/>
                </a:ext>
              </a:extLst>
            </p:cNvPr>
            <p:cNvSpPr/>
            <p:nvPr/>
          </p:nvSpPr>
          <p:spPr>
            <a:xfrm>
              <a:off x="1766577" y="779133"/>
              <a:ext cx="1704355" cy="389566"/>
            </a:xfrm>
            <a:custGeom>
              <a:avLst/>
              <a:gdLst/>
              <a:ahLst/>
              <a:cxnLst/>
              <a:rect l="0" t="0" r="0" b="0"/>
              <a:pathLst>
                <a:path w="1704355" h="389566">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606963" y="97391"/>
                  </a:lnTo>
                  <a:lnTo>
                    <a:pt x="1606963" y="0"/>
                  </a:lnTo>
                  <a:lnTo>
                    <a:pt x="97391" y="0"/>
                  </a:lnTo>
                  <a:close/>
                  <a:moveTo>
                    <a:pt x="1704355" y="48695"/>
                  </a:moveTo>
                  <a:cubicBezTo>
                    <a:pt x="1704355" y="21801"/>
                    <a:pt x="1682553" y="0"/>
                    <a:pt x="1655659" y="0"/>
                  </a:cubicBezTo>
                  <a:lnTo>
                    <a:pt x="1606963" y="0"/>
                  </a:lnTo>
                  <a:lnTo>
                    <a:pt x="1606963" y="97391"/>
                  </a:lnTo>
                  <a:lnTo>
                    <a:pt x="1704355" y="97391"/>
                  </a:lnTo>
                  <a:lnTo>
                    <a:pt x="1704355" y="48695"/>
                  </a:lnTo>
                  <a:close/>
                  <a:moveTo>
                    <a:pt x="1704355" y="97391"/>
                  </a:moveTo>
                  <a:lnTo>
                    <a:pt x="0" y="97391"/>
                  </a:lnTo>
                  <a:lnTo>
                    <a:pt x="0" y="292175"/>
                  </a:lnTo>
                  <a:lnTo>
                    <a:pt x="1704355" y="292175"/>
                  </a:lnTo>
                  <a:lnTo>
                    <a:pt x="1704355" y="97391"/>
                  </a:lnTo>
                  <a:close/>
                  <a:moveTo>
                    <a:pt x="0" y="340871"/>
                  </a:moveTo>
                  <a:cubicBezTo>
                    <a:pt x="0" y="367764"/>
                    <a:pt x="21801" y="389566"/>
                    <a:pt x="48695" y="389566"/>
                  </a:cubicBezTo>
                  <a:lnTo>
                    <a:pt x="97391" y="389566"/>
                  </a:lnTo>
                  <a:lnTo>
                    <a:pt x="97391" y="292175"/>
                  </a:lnTo>
                  <a:lnTo>
                    <a:pt x="0" y="292175"/>
                  </a:lnTo>
                  <a:lnTo>
                    <a:pt x="0" y="340871"/>
                  </a:lnTo>
                  <a:close/>
                  <a:moveTo>
                    <a:pt x="1606963" y="389566"/>
                  </a:moveTo>
                  <a:lnTo>
                    <a:pt x="1606963" y="292175"/>
                  </a:lnTo>
                  <a:lnTo>
                    <a:pt x="97391" y="292175"/>
                  </a:lnTo>
                  <a:lnTo>
                    <a:pt x="97391" y="389566"/>
                  </a:lnTo>
                  <a:lnTo>
                    <a:pt x="1606963" y="389566"/>
                  </a:lnTo>
                  <a:close/>
                  <a:moveTo>
                    <a:pt x="1655659" y="389566"/>
                  </a:moveTo>
                  <a:cubicBezTo>
                    <a:pt x="1682553" y="389566"/>
                    <a:pt x="1704355" y="367764"/>
                    <a:pt x="1704355" y="340871"/>
                  </a:cubicBezTo>
                  <a:lnTo>
                    <a:pt x="1704355" y="292175"/>
                  </a:lnTo>
                  <a:lnTo>
                    <a:pt x="1606963" y="292175"/>
                  </a:lnTo>
                  <a:lnTo>
                    <a:pt x="1606963" y="389566"/>
                  </a:lnTo>
                  <a:lnTo>
                    <a:pt x="1655659" y="389566"/>
                  </a:lnTo>
                  <a:close/>
                </a:path>
              </a:pathLst>
            </a:custGeom>
            <a:grp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7" name="Rounded Rectangle 2">
              <a:extLst>
                <a:ext uri="{FF2B5EF4-FFF2-40B4-BE49-F238E27FC236}">
                  <a16:creationId xmlns:a16="http://schemas.microsoft.com/office/drawing/2014/main" id="{6D67A0CD-03ED-4147-2012-1C6274D91634}"/>
                </a:ext>
              </a:extLst>
            </p:cNvPr>
            <p:cNvSpPr/>
            <p:nvPr/>
          </p:nvSpPr>
          <p:spPr>
            <a:xfrm>
              <a:off x="1766577" y="779133"/>
              <a:ext cx="1704355" cy="389566"/>
            </a:xfrm>
            <a:custGeom>
              <a:avLst/>
              <a:gdLst/>
              <a:ahLst/>
              <a:cxnLst/>
              <a:rect l="0" t="0" r="0" b="0"/>
              <a:pathLst>
                <a:path w="1704355" h="389566">
                  <a:moveTo>
                    <a:pt x="0" y="97391"/>
                  </a:moveTo>
                  <a:lnTo>
                    <a:pt x="0" y="48695"/>
                  </a:lnTo>
                  <a:cubicBezTo>
                    <a:pt x="0" y="21801"/>
                    <a:pt x="21801" y="0"/>
                    <a:pt x="48695" y="0"/>
                  </a:cubicBezTo>
                  <a:lnTo>
                    <a:pt x="97391" y="0"/>
                  </a:lnTo>
                  <a:moveTo>
                    <a:pt x="1704355" y="97391"/>
                  </a:moveTo>
                  <a:lnTo>
                    <a:pt x="1704355" y="292175"/>
                  </a:lnTo>
                  <a:moveTo>
                    <a:pt x="0" y="292175"/>
                  </a:moveTo>
                  <a:lnTo>
                    <a:pt x="0" y="97391"/>
                  </a:lnTo>
                  <a:moveTo>
                    <a:pt x="97391" y="0"/>
                  </a:moveTo>
                  <a:lnTo>
                    <a:pt x="1606963" y="0"/>
                  </a:lnTo>
                  <a:moveTo>
                    <a:pt x="0" y="292175"/>
                  </a:moveTo>
                  <a:lnTo>
                    <a:pt x="0" y="340871"/>
                  </a:lnTo>
                  <a:cubicBezTo>
                    <a:pt x="0" y="367764"/>
                    <a:pt x="21801" y="389566"/>
                    <a:pt x="48695" y="389566"/>
                  </a:cubicBezTo>
                  <a:lnTo>
                    <a:pt x="97391" y="389566"/>
                  </a:lnTo>
                  <a:moveTo>
                    <a:pt x="1704355" y="97391"/>
                  </a:moveTo>
                  <a:lnTo>
                    <a:pt x="1704355" y="48695"/>
                  </a:lnTo>
                  <a:cubicBezTo>
                    <a:pt x="1704355" y="21801"/>
                    <a:pt x="1682553" y="0"/>
                    <a:pt x="1655659" y="0"/>
                  </a:cubicBezTo>
                  <a:lnTo>
                    <a:pt x="1606963" y="0"/>
                  </a:lnTo>
                  <a:moveTo>
                    <a:pt x="1606963" y="389566"/>
                  </a:moveTo>
                  <a:lnTo>
                    <a:pt x="97391" y="389566"/>
                  </a:lnTo>
                  <a:moveTo>
                    <a:pt x="1704355" y="292175"/>
                  </a:moveTo>
                  <a:lnTo>
                    <a:pt x="1704355" y="340871"/>
                  </a:lnTo>
                  <a:cubicBezTo>
                    <a:pt x="1704355" y="367764"/>
                    <a:pt x="1682553" y="389566"/>
                    <a:pt x="1655659" y="389566"/>
                  </a:cubicBezTo>
                  <a:lnTo>
                    <a:pt x="1606963" y="389566"/>
                  </a:lnTo>
                </a:path>
              </a:pathLst>
            </a:custGeom>
            <a:grpFill/>
            <a:ln w="6086">
              <a:solidFill>
                <a:srgbClr val="5D157D"/>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8" name="Group 7">
            <a:extLst>
              <a:ext uri="{FF2B5EF4-FFF2-40B4-BE49-F238E27FC236}">
                <a16:creationId xmlns:a16="http://schemas.microsoft.com/office/drawing/2014/main" id="{FC164B7F-CE34-C982-C393-FD2D581C8A1B}"/>
              </a:ext>
            </a:extLst>
          </p:cNvPr>
          <p:cNvGrpSpPr/>
          <p:nvPr/>
        </p:nvGrpSpPr>
        <p:grpSpPr>
          <a:xfrm>
            <a:off x="692521" y="1781398"/>
            <a:ext cx="2991450" cy="1013460"/>
            <a:chOff x="1766577" y="1266092"/>
            <a:chExt cx="1704355" cy="681742"/>
          </a:xfrm>
        </p:grpSpPr>
        <p:sp>
          <p:nvSpPr>
            <p:cNvPr id="9" name="Rounded Rectangle 4">
              <a:extLst>
                <a:ext uri="{FF2B5EF4-FFF2-40B4-BE49-F238E27FC236}">
                  <a16:creationId xmlns:a16="http://schemas.microsoft.com/office/drawing/2014/main" id="{88EDA51A-BDCE-B2D3-D97B-FACBFD6507DF}"/>
                </a:ext>
              </a:extLst>
            </p:cNvPr>
            <p:cNvSpPr/>
            <p:nvPr/>
          </p:nvSpPr>
          <p:spPr>
            <a:xfrm>
              <a:off x="1766577" y="1266092"/>
              <a:ext cx="1704355" cy="681742"/>
            </a:xfrm>
            <a:custGeom>
              <a:avLst/>
              <a:gdLst/>
              <a:ahLst/>
              <a:cxnLst/>
              <a:rect l="0" t="0" r="0" b="0"/>
              <a:pathLst>
                <a:path w="1704355" h="681742">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606963" y="97391"/>
                  </a:lnTo>
                  <a:lnTo>
                    <a:pt x="1606963" y="0"/>
                  </a:lnTo>
                  <a:lnTo>
                    <a:pt x="97391" y="0"/>
                  </a:lnTo>
                  <a:close/>
                  <a:moveTo>
                    <a:pt x="1704355" y="48695"/>
                  </a:moveTo>
                  <a:cubicBezTo>
                    <a:pt x="1704355" y="21801"/>
                    <a:pt x="1682553" y="0"/>
                    <a:pt x="1655659" y="0"/>
                  </a:cubicBezTo>
                  <a:lnTo>
                    <a:pt x="1606963" y="0"/>
                  </a:lnTo>
                  <a:lnTo>
                    <a:pt x="1606963" y="97391"/>
                  </a:lnTo>
                  <a:lnTo>
                    <a:pt x="1704355" y="97391"/>
                  </a:lnTo>
                  <a:lnTo>
                    <a:pt x="1704355" y="48695"/>
                  </a:lnTo>
                  <a:close/>
                  <a:moveTo>
                    <a:pt x="1704355" y="97391"/>
                  </a:moveTo>
                  <a:lnTo>
                    <a:pt x="0" y="97391"/>
                  </a:lnTo>
                  <a:lnTo>
                    <a:pt x="0" y="584350"/>
                  </a:lnTo>
                  <a:lnTo>
                    <a:pt x="1704355" y="584350"/>
                  </a:lnTo>
                  <a:lnTo>
                    <a:pt x="1704355" y="97391"/>
                  </a:lnTo>
                  <a:close/>
                  <a:moveTo>
                    <a:pt x="0" y="633046"/>
                  </a:moveTo>
                  <a:cubicBezTo>
                    <a:pt x="0" y="659940"/>
                    <a:pt x="21801" y="681742"/>
                    <a:pt x="48695" y="681742"/>
                  </a:cubicBezTo>
                  <a:lnTo>
                    <a:pt x="97391" y="681742"/>
                  </a:lnTo>
                  <a:lnTo>
                    <a:pt x="97391" y="584350"/>
                  </a:lnTo>
                  <a:lnTo>
                    <a:pt x="0" y="584350"/>
                  </a:lnTo>
                  <a:lnTo>
                    <a:pt x="0" y="633046"/>
                  </a:lnTo>
                  <a:close/>
                  <a:moveTo>
                    <a:pt x="1606963" y="681742"/>
                  </a:moveTo>
                  <a:lnTo>
                    <a:pt x="1606963" y="584350"/>
                  </a:lnTo>
                  <a:lnTo>
                    <a:pt x="97391" y="584350"/>
                  </a:lnTo>
                  <a:lnTo>
                    <a:pt x="97391" y="681742"/>
                  </a:lnTo>
                  <a:lnTo>
                    <a:pt x="1606963" y="681742"/>
                  </a:lnTo>
                  <a:close/>
                  <a:moveTo>
                    <a:pt x="1655659" y="681742"/>
                  </a:moveTo>
                  <a:cubicBezTo>
                    <a:pt x="1682553" y="681742"/>
                    <a:pt x="1704355" y="659940"/>
                    <a:pt x="1704355" y="633046"/>
                  </a:cubicBezTo>
                  <a:lnTo>
                    <a:pt x="1704355" y="584350"/>
                  </a:lnTo>
                  <a:lnTo>
                    <a:pt x="1606963" y="584350"/>
                  </a:lnTo>
                  <a:lnTo>
                    <a:pt x="1606963" y="681742"/>
                  </a:lnTo>
                  <a:lnTo>
                    <a:pt x="1655659" y="681742"/>
                  </a:lnTo>
                  <a:close/>
                </a:path>
              </a:pathLst>
            </a:custGeom>
            <a:solidFill>
              <a:srgbClr val="9C51BE"/>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10" name="Rounded Rectangle 5">
              <a:extLst>
                <a:ext uri="{FF2B5EF4-FFF2-40B4-BE49-F238E27FC236}">
                  <a16:creationId xmlns:a16="http://schemas.microsoft.com/office/drawing/2014/main" id="{A9FD583A-F355-00DD-BD19-F87510DE2D13}"/>
                </a:ext>
              </a:extLst>
            </p:cNvPr>
            <p:cNvSpPr/>
            <p:nvPr/>
          </p:nvSpPr>
          <p:spPr>
            <a:xfrm>
              <a:off x="1766577" y="1266092"/>
              <a:ext cx="1704355" cy="681742"/>
            </a:xfrm>
            <a:custGeom>
              <a:avLst/>
              <a:gdLst/>
              <a:ahLst/>
              <a:cxnLst/>
              <a:rect l="0" t="0" r="0" b="0"/>
              <a:pathLst>
                <a:path w="1704355" h="681742">
                  <a:moveTo>
                    <a:pt x="0" y="97391"/>
                  </a:moveTo>
                  <a:lnTo>
                    <a:pt x="0" y="48695"/>
                  </a:lnTo>
                  <a:cubicBezTo>
                    <a:pt x="0" y="21801"/>
                    <a:pt x="21801" y="0"/>
                    <a:pt x="48695" y="0"/>
                  </a:cubicBezTo>
                  <a:lnTo>
                    <a:pt x="97391" y="0"/>
                  </a:lnTo>
                  <a:moveTo>
                    <a:pt x="1704355" y="97391"/>
                  </a:moveTo>
                  <a:lnTo>
                    <a:pt x="1704355" y="584350"/>
                  </a:lnTo>
                  <a:moveTo>
                    <a:pt x="0" y="584350"/>
                  </a:moveTo>
                  <a:lnTo>
                    <a:pt x="0" y="97391"/>
                  </a:lnTo>
                  <a:moveTo>
                    <a:pt x="97391" y="0"/>
                  </a:moveTo>
                  <a:lnTo>
                    <a:pt x="1606963" y="0"/>
                  </a:lnTo>
                  <a:moveTo>
                    <a:pt x="0" y="584350"/>
                  </a:moveTo>
                  <a:lnTo>
                    <a:pt x="0" y="633046"/>
                  </a:lnTo>
                  <a:cubicBezTo>
                    <a:pt x="0" y="659940"/>
                    <a:pt x="21801" y="681742"/>
                    <a:pt x="48695" y="681742"/>
                  </a:cubicBezTo>
                  <a:lnTo>
                    <a:pt x="97391" y="681742"/>
                  </a:lnTo>
                  <a:moveTo>
                    <a:pt x="1704355" y="97391"/>
                  </a:moveTo>
                  <a:lnTo>
                    <a:pt x="1704355" y="48695"/>
                  </a:lnTo>
                  <a:cubicBezTo>
                    <a:pt x="1704355" y="21801"/>
                    <a:pt x="1682553" y="0"/>
                    <a:pt x="1655659" y="0"/>
                  </a:cubicBezTo>
                  <a:lnTo>
                    <a:pt x="1606963" y="0"/>
                  </a:lnTo>
                  <a:moveTo>
                    <a:pt x="1606963" y="681742"/>
                  </a:moveTo>
                  <a:lnTo>
                    <a:pt x="97391" y="681742"/>
                  </a:lnTo>
                  <a:moveTo>
                    <a:pt x="1704355" y="584350"/>
                  </a:moveTo>
                  <a:lnTo>
                    <a:pt x="1704355" y="633046"/>
                  </a:lnTo>
                  <a:cubicBezTo>
                    <a:pt x="1704355" y="659940"/>
                    <a:pt x="1682553" y="681742"/>
                    <a:pt x="1655659" y="681742"/>
                  </a:cubicBezTo>
                  <a:lnTo>
                    <a:pt x="1606963" y="681742"/>
                  </a:lnTo>
                </a:path>
              </a:pathLst>
            </a:custGeom>
            <a:noFill/>
            <a:ln w="6086">
              <a:solidFill>
                <a:srgbClr val="F0DCF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FC354729-63CF-FBC1-F474-C944130B7CC2}"/>
              </a:ext>
            </a:extLst>
          </p:cNvPr>
          <p:cNvGrpSpPr/>
          <p:nvPr/>
        </p:nvGrpSpPr>
        <p:grpSpPr>
          <a:xfrm>
            <a:off x="692521" y="2939638"/>
            <a:ext cx="2991450" cy="723899"/>
            <a:chOff x="1766577" y="2045226"/>
            <a:chExt cx="1704355" cy="486958"/>
          </a:xfrm>
        </p:grpSpPr>
        <p:sp>
          <p:nvSpPr>
            <p:cNvPr id="12" name="Rounded Rectangle 7">
              <a:extLst>
                <a:ext uri="{FF2B5EF4-FFF2-40B4-BE49-F238E27FC236}">
                  <a16:creationId xmlns:a16="http://schemas.microsoft.com/office/drawing/2014/main" id="{E999E32C-6025-F401-1E9D-C7EF8DCB62C8}"/>
                </a:ext>
              </a:extLst>
            </p:cNvPr>
            <p:cNvSpPr/>
            <p:nvPr/>
          </p:nvSpPr>
          <p:spPr>
            <a:xfrm>
              <a:off x="1766577" y="2045226"/>
              <a:ext cx="1704355" cy="486958"/>
            </a:xfrm>
            <a:custGeom>
              <a:avLst/>
              <a:gdLst/>
              <a:ahLst/>
              <a:cxnLst/>
              <a:rect l="0" t="0" r="0" b="0"/>
              <a:pathLst>
                <a:path w="1704355"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606963" y="97391"/>
                  </a:lnTo>
                  <a:lnTo>
                    <a:pt x="1606963" y="0"/>
                  </a:lnTo>
                  <a:lnTo>
                    <a:pt x="97391" y="0"/>
                  </a:lnTo>
                  <a:close/>
                  <a:moveTo>
                    <a:pt x="1704355" y="48695"/>
                  </a:moveTo>
                  <a:cubicBezTo>
                    <a:pt x="1704355" y="21801"/>
                    <a:pt x="1682553" y="0"/>
                    <a:pt x="1655659" y="0"/>
                  </a:cubicBezTo>
                  <a:lnTo>
                    <a:pt x="1606963" y="0"/>
                  </a:lnTo>
                  <a:lnTo>
                    <a:pt x="1606963" y="97391"/>
                  </a:lnTo>
                  <a:lnTo>
                    <a:pt x="1704355" y="97391"/>
                  </a:lnTo>
                  <a:lnTo>
                    <a:pt x="1704355" y="48695"/>
                  </a:lnTo>
                  <a:close/>
                  <a:moveTo>
                    <a:pt x="1704355" y="97391"/>
                  </a:moveTo>
                  <a:lnTo>
                    <a:pt x="0" y="97391"/>
                  </a:lnTo>
                  <a:lnTo>
                    <a:pt x="0" y="389566"/>
                  </a:lnTo>
                  <a:lnTo>
                    <a:pt x="1704355" y="389566"/>
                  </a:lnTo>
                  <a:lnTo>
                    <a:pt x="1704355" y="97391"/>
                  </a:lnTo>
                  <a:close/>
                  <a:moveTo>
                    <a:pt x="0" y="438262"/>
                  </a:moveTo>
                  <a:cubicBezTo>
                    <a:pt x="0" y="465156"/>
                    <a:pt x="21801" y="486958"/>
                    <a:pt x="48695" y="486958"/>
                  </a:cubicBezTo>
                  <a:lnTo>
                    <a:pt x="97391" y="486958"/>
                  </a:lnTo>
                  <a:lnTo>
                    <a:pt x="97391" y="389566"/>
                  </a:lnTo>
                  <a:lnTo>
                    <a:pt x="0" y="389566"/>
                  </a:lnTo>
                  <a:lnTo>
                    <a:pt x="0" y="438262"/>
                  </a:lnTo>
                  <a:close/>
                  <a:moveTo>
                    <a:pt x="1606963" y="486958"/>
                  </a:moveTo>
                  <a:lnTo>
                    <a:pt x="1606963" y="389566"/>
                  </a:lnTo>
                  <a:lnTo>
                    <a:pt x="97391" y="389566"/>
                  </a:lnTo>
                  <a:lnTo>
                    <a:pt x="97391" y="486958"/>
                  </a:lnTo>
                  <a:lnTo>
                    <a:pt x="1606963" y="486958"/>
                  </a:lnTo>
                  <a:close/>
                  <a:moveTo>
                    <a:pt x="1655659" y="486958"/>
                  </a:moveTo>
                  <a:cubicBezTo>
                    <a:pt x="1682553" y="486958"/>
                    <a:pt x="1704355" y="465156"/>
                    <a:pt x="1704355" y="438262"/>
                  </a:cubicBezTo>
                  <a:lnTo>
                    <a:pt x="1704355" y="389566"/>
                  </a:lnTo>
                  <a:lnTo>
                    <a:pt x="1606963" y="389566"/>
                  </a:lnTo>
                  <a:lnTo>
                    <a:pt x="1606963" y="486958"/>
                  </a:lnTo>
                  <a:lnTo>
                    <a:pt x="1655659" y="486958"/>
                  </a:lnTo>
                  <a:close/>
                </a:path>
              </a:pathLst>
            </a:custGeom>
            <a:solidFill>
              <a:srgbClr val="B15CD7"/>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13" name="Rounded Rectangle 8">
              <a:extLst>
                <a:ext uri="{FF2B5EF4-FFF2-40B4-BE49-F238E27FC236}">
                  <a16:creationId xmlns:a16="http://schemas.microsoft.com/office/drawing/2014/main" id="{07CFFC39-1946-6470-8DE0-25C87EBD84A5}"/>
                </a:ext>
              </a:extLst>
            </p:cNvPr>
            <p:cNvSpPr/>
            <p:nvPr/>
          </p:nvSpPr>
          <p:spPr>
            <a:xfrm>
              <a:off x="1766577" y="2045226"/>
              <a:ext cx="1704355" cy="486958"/>
            </a:xfrm>
            <a:custGeom>
              <a:avLst/>
              <a:gdLst/>
              <a:ahLst/>
              <a:cxnLst/>
              <a:rect l="0" t="0" r="0" b="0"/>
              <a:pathLst>
                <a:path w="1704355" h="486958">
                  <a:moveTo>
                    <a:pt x="0" y="97391"/>
                  </a:moveTo>
                  <a:lnTo>
                    <a:pt x="0" y="48695"/>
                  </a:lnTo>
                  <a:cubicBezTo>
                    <a:pt x="0" y="21801"/>
                    <a:pt x="21801" y="0"/>
                    <a:pt x="48695" y="0"/>
                  </a:cubicBezTo>
                  <a:lnTo>
                    <a:pt x="97391" y="0"/>
                  </a:lnTo>
                  <a:moveTo>
                    <a:pt x="1704355" y="97391"/>
                  </a:moveTo>
                  <a:lnTo>
                    <a:pt x="1704355" y="389566"/>
                  </a:lnTo>
                  <a:moveTo>
                    <a:pt x="0" y="389566"/>
                  </a:moveTo>
                  <a:lnTo>
                    <a:pt x="0" y="97391"/>
                  </a:lnTo>
                  <a:moveTo>
                    <a:pt x="97391" y="0"/>
                  </a:moveTo>
                  <a:lnTo>
                    <a:pt x="1606963" y="0"/>
                  </a:lnTo>
                  <a:moveTo>
                    <a:pt x="0" y="389566"/>
                  </a:moveTo>
                  <a:lnTo>
                    <a:pt x="0" y="438262"/>
                  </a:lnTo>
                  <a:cubicBezTo>
                    <a:pt x="0" y="465156"/>
                    <a:pt x="21801" y="486958"/>
                    <a:pt x="48695" y="486958"/>
                  </a:cubicBezTo>
                  <a:lnTo>
                    <a:pt x="97391" y="486958"/>
                  </a:lnTo>
                  <a:moveTo>
                    <a:pt x="1704355" y="97391"/>
                  </a:moveTo>
                  <a:lnTo>
                    <a:pt x="1704355" y="48695"/>
                  </a:lnTo>
                  <a:cubicBezTo>
                    <a:pt x="1704355" y="21801"/>
                    <a:pt x="1682553" y="0"/>
                    <a:pt x="1655659" y="0"/>
                  </a:cubicBezTo>
                  <a:lnTo>
                    <a:pt x="1606963" y="0"/>
                  </a:lnTo>
                  <a:moveTo>
                    <a:pt x="1606963" y="486958"/>
                  </a:moveTo>
                  <a:lnTo>
                    <a:pt x="97391" y="486958"/>
                  </a:lnTo>
                  <a:moveTo>
                    <a:pt x="1704355" y="389566"/>
                  </a:moveTo>
                  <a:lnTo>
                    <a:pt x="1704355" y="438262"/>
                  </a:lnTo>
                  <a:cubicBezTo>
                    <a:pt x="1704355" y="465156"/>
                    <a:pt x="1682553" y="486958"/>
                    <a:pt x="1655659" y="486958"/>
                  </a:cubicBezTo>
                  <a:lnTo>
                    <a:pt x="1606963" y="486958"/>
                  </a:lnTo>
                </a:path>
              </a:pathLst>
            </a:custGeom>
            <a:noFill/>
            <a:ln w="6086">
              <a:solidFill>
                <a:srgbClr val="F0DCF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4D1B1AA7-0C68-D18E-3C68-DB0CC57010D6}"/>
              </a:ext>
            </a:extLst>
          </p:cNvPr>
          <p:cNvGrpSpPr/>
          <p:nvPr/>
        </p:nvGrpSpPr>
        <p:grpSpPr>
          <a:xfrm>
            <a:off x="692521" y="3808318"/>
            <a:ext cx="2991450" cy="723899"/>
            <a:chOff x="1766577" y="2629576"/>
            <a:chExt cx="1704355" cy="486958"/>
          </a:xfrm>
        </p:grpSpPr>
        <p:sp>
          <p:nvSpPr>
            <p:cNvPr id="15" name="Rounded Rectangle 10">
              <a:extLst>
                <a:ext uri="{FF2B5EF4-FFF2-40B4-BE49-F238E27FC236}">
                  <a16:creationId xmlns:a16="http://schemas.microsoft.com/office/drawing/2014/main" id="{166FDBF2-916C-8D32-6A78-5BB03BEBD1F2}"/>
                </a:ext>
              </a:extLst>
            </p:cNvPr>
            <p:cNvSpPr/>
            <p:nvPr/>
          </p:nvSpPr>
          <p:spPr>
            <a:xfrm>
              <a:off x="1766577" y="2629576"/>
              <a:ext cx="1704355" cy="486958"/>
            </a:xfrm>
            <a:custGeom>
              <a:avLst/>
              <a:gdLst/>
              <a:ahLst/>
              <a:cxnLst/>
              <a:rect l="0" t="0" r="0" b="0"/>
              <a:pathLst>
                <a:path w="1704355"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606963" y="97391"/>
                  </a:lnTo>
                  <a:lnTo>
                    <a:pt x="1606963" y="0"/>
                  </a:lnTo>
                  <a:lnTo>
                    <a:pt x="97391" y="0"/>
                  </a:lnTo>
                  <a:close/>
                  <a:moveTo>
                    <a:pt x="1704355" y="48695"/>
                  </a:moveTo>
                  <a:cubicBezTo>
                    <a:pt x="1704355" y="21801"/>
                    <a:pt x="1682553" y="0"/>
                    <a:pt x="1655659" y="0"/>
                  </a:cubicBezTo>
                  <a:lnTo>
                    <a:pt x="1606963" y="0"/>
                  </a:lnTo>
                  <a:lnTo>
                    <a:pt x="1606963" y="97391"/>
                  </a:lnTo>
                  <a:lnTo>
                    <a:pt x="1704355" y="97391"/>
                  </a:lnTo>
                  <a:lnTo>
                    <a:pt x="1704355" y="48695"/>
                  </a:lnTo>
                  <a:close/>
                  <a:moveTo>
                    <a:pt x="1704355" y="97391"/>
                  </a:moveTo>
                  <a:lnTo>
                    <a:pt x="0" y="97391"/>
                  </a:lnTo>
                  <a:lnTo>
                    <a:pt x="0" y="389566"/>
                  </a:lnTo>
                  <a:lnTo>
                    <a:pt x="1704355" y="389566"/>
                  </a:lnTo>
                  <a:lnTo>
                    <a:pt x="1704355" y="97391"/>
                  </a:lnTo>
                  <a:close/>
                  <a:moveTo>
                    <a:pt x="0" y="438262"/>
                  </a:moveTo>
                  <a:cubicBezTo>
                    <a:pt x="0" y="465156"/>
                    <a:pt x="21801" y="486958"/>
                    <a:pt x="48695" y="486958"/>
                  </a:cubicBezTo>
                  <a:lnTo>
                    <a:pt x="97391" y="486958"/>
                  </a:lnTo>
                  <a:lnTo>
                    <a:pt x="97391" y="389566"/>
                  </a:lnTo>
                  <a:lnTo>
                    <a:pt x="0" y="389566"/>
                  </a:lnTo>
                  <a:lnTo>
                    <a:pt x="0" y="438262"/>
                  </a:lnTo>
                  <a:close/>
                  <a:moveTo>
                    <a:pt x="1606963" y="486958"/>
                  </a:moveTo>
                  <a:lnTo>
                    <a:pt x="1606963" y="389566"/>
                  </a:lnTo>
                  <a:lnTo>
                    <a:pt x="97391" y="389566"/>
                  </a:lnTo>
                  <a:lnTo>
                    <a:pt x="97391" y="486958"/>
                  </a:lnTo>
                  <a:lnTo>
                    <a:pt x="1606963" y="486958"/>
                  </a:lnTo>
                  <a:close/>
                  <a:moveTo>
                    <a:pt x="1655659" y="486958"/>
                  </a:moveTo>
                  <a:cubicBezTo>
                    <a:pt x="1682553" y="486958"/>
                    <a:pt x="1704355" y="465156"/>
                    <a:pt x="1704355" y="438262"/>
                  </a:cubicBezTo>
                  <a:lnTo>
                    <a:pt x="1704355" y="389566"/>
                  </a:lnTo>
                  <a:lnTo>
                    <a:pt x="1606963" y="389566"/>
                  </a:lnTo>
                  <a:lnTo>
                    <a:pt x="1606963" y="486958"/>
                  </a:lnTo>
                  <a:lnTo>
                    <a:pt x="1655659" y="486958"/>
                  </a:lnTo>
                  <a:close/>
                </a:path>
              </a:pathLst>
            </a:custGeom>
            <a:solidFill>
              <a:srgbClr val="C165EB"/>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16" name="Rounded Rectangle 11">
              <a:extLst>
                <a:ext uri="{FF2B5EF4-FFF2-40B4-BE49-F238E27FC236}">
                  <a16:creationId xmlns:a16="http://schemas.microsoft.com/office/drawing/2014/main" id="{36A1594E-B14C-E51D-7670-961BC165C680}"/>
                </a:ext>
              </a:extLst>
            </p:cNvPr>
            <p:cNvSpPr/>
            <p:nvPr/>
          </p:nvSpPr>
          <p:spPr>
            <a:xfrm>
              <a:off x="1766577" y="2629576"/>
              <a:ext cx="1704355" cy="486958"/>
            </a:xfrm>
            <a:custGeom>
              <a:avLst/>
              <a:gdLst/>
              <a:ahLst/>
              <a:cxnLst/>
              <a:rect l="0" t="0" r="0" b="0"/>
              <a:pathLst>
                <a:path w="1704355" h="486958">
                  <a:moveTo>
                    <a:pt x="0" y="97391"/>
                  </a:moveTo>
                  <a:lnTo>
                    <a:pt x="0" y="48695"/>
                  </a:lnTo>
                  <a:cubicBezTo>
                    <a:pt x="0" y="21801"/>
                    <a:pt x="21801" y="0"/>
                    <a:pt x="48695" y="0"/>
                  </a:cubicBezTo>
                  <a:lnTo>
                    <a:pt x="97391" y="0"/>
                  </a:lnTo>
                  <a:moveTo>
                    <a:pt x="1704355" y="97391"/>
                  </a:moveTo>
                  <a:lnTo>
                    <a:pt x="1704355" y="389566"/>
                  </a:lnTo>
                  <a:moveTo>
                    <a:pt x="0" y="389566"/>
                  </a:moveTo>
                  <a:lnTo>
                    <a:pt x="0" y="97391"/>
                  </a:lnTo>
                  <a:moveTo>
                    <a:pt x="97391" y="0"/>
                  </a:moveTo>
                  <a:lnTo>
                    <a:pt x="1606963" y="0"/>
                  </a:lnTo>
                  <a:moveTo>
                    <a:pt x="0" y="389566"/>
                  </a:moveTo>
                  <a:lnTo>
                    <a:pt x="0" y="438262"/>
                  </a:lnTo>
                  <a:cubicBezTo>
                    <a:pt x="0" y="465156"/>
                    <a:pt x="21801" y="486958"/>
                    <a:pt x="48695" y="486958"/>
                  </a:cubicBezTo>
                  <a:lnTo>
                    <a:pt x="97391" y="486958"/>
                  </a:lnTo>
                  <a:moveTo>
                    <a:pt x="1704355" y="97391"/>
                  </a:moveTo>
                  <a:lnTo>
                    <a:pt x="1704355" y="48695"/>
                  </a:lnTo>
                  <a:cubicBezTo>
                    <a:pt x="1704355" y="21801"/>
                    <a:pt x="1682553" y="0"/>
                    <a:pt x="1655659" y="0"/>
                  </a:cubicBezTo>
                  <a:lnTo>
                    <a:pt x="1606963" y="0"/>
                  </a:lnTo>
                  <a:moveTo>
                    <a:pt x="1606963" y="486958"/>
                  </a:moveTo>
                  <a:lnTo>
                    <a:pt x="97391" y="486958"/>
                  </a:lnTo>
                  <a:moveTo>
                    <a:pt x="1704355" y="389566"/>
                  </a:moveTo>
                  <a:lnTo>
                    <a:pt x="1704355" y="438262"/>
                  </a:lnTo>
                  <a:cubicBezTo>
                    <a:pt x="1704355" y="465156"/>
                    <a:pt x="1682553" y="486958"/>
                    <a:pt x="1655659" y="486958"/>
                  </a:cubicBezTo>
                  <a:lnTo>
                    <a:pt x="1606963" y="486958"/>
                  </a:lnTo>
                </a:path>
              </a:pathLst>
            </a:custGeom>
            <a:noFill/>
            <a:ln w="6086">
              <a:solidFill>
                <a:srgbClr val="F0DCF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262AC147-C96E-6270-DCAF-ABD3DA95A53A}"/>
              </a:ext>
            </a:extLst>
          </p:cNvPr>
          <p:cNvGrpSpPr/>
          <p:nvPr/>
        </p:nvGrpSpPr>
        <p:grpSpPr>
          <a:xfrm>
            <a:off x="692521" y="4676998"/>
            <a:ext cx="2991450" cy="723899"/>
            <a:chOff x="1766577" y="3213926"/>
            <a:chExt cx="1704355" cy="486958"/>
          </a:xfrm>
        </p:grpSpPr>
        <p:sp>
          <p:nvSpPr>
            <p:cNvPr id="18" name="Rounded Rectangle 13">
              <a:extLst>
                <a:ext uri="{FF2B5EF4-FFF2-40B4-BE49-F238E27FC236}">
                  <a16:creationId xmlns:a16="http://schemas.microsoft.com/office/drawing/2014/main" id="{2271C5D4-4A8C-2CCD-B198-61D5553727D1}"/>
                </a:ext>
              </a:extLst>
            </p:cNvPr>
            <p:cNvSpPr/>
            <p:nvPr/>
          </p:nvSpPr>
          <p:spPr>
            <a:xfrm>
              <a:off x="1766577" y="3213926"/>
              <a:ext cx="1704355" cy="486958"/>
            </a:xfrm>
            <a:custGeom>
              <a:avLst/>
              <a:gdLst/>
              <a:ahLst/>
              <a:cxnLst/>
              <a:rect l="0" t="0" r="0" b="0"/>
              <a:pathLst>
                <a:path w="1704355"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606963" y="97391"/>
                  </a:lnTo>
                  <a:lnTo>
                    <a:pt x="1606963" y="0"/>
                  </a:lnTo>
                  <a:lnTo>
                    <a:pt x="97391" y="0"/>
                  </a:lnTo>
                  <a:close/>
                  <a:moveTo>
                    <a:pt x="1704355" y="48695"/>
                  </a:moveTo>
                  <a:cubicBezTo>
                    <a:pt x="1704355" y="21801"/>
                    <a:pt x="1682553" y="0"/>
                    <a:pt x="1655659" y="0"/>
                  </a:cubicBezTo>
                  <a:lnTo>
                    <a:pt x="1606963" y="0"/>
                  </a:lnTo>
                  <a:lnTo>
                    <a:pt x="1606963" y="97391"/>
                  </a:lnTo>
                  <a:lnTo>
                    <a:pt x="1704355" y="97391"/>
                  </a:lnTo>
                  <a:lnTo>
                    <a:pt x="1704355" y="48695"/>
                  </a:lnTo>
                  <a:close/>
                  <a:moveTo>
                    <a:pt x="1704355" y="97391"/>
                  </a:moveTo>
                  <a:lnTo>
                    <a:pt x="0" y="97391"/>
                  </a:lnTo>
                  <a:lnTo>
                    <a:pt x="0" y="389566"/>
                  </a:lnTo>
                  <a:lnTo>
                    <a:pt x="1704355" y="389566"/>
                  </a:lnTo>
                  <a:lnTo>
                    <a:pt x="1704355" y="97391"/>
                  </a:lnTo>
                  <a:close/>
                  <a:moveTo>
                    <a:pt x="0" y="438262"/>
                  </a:moveTo>
                  <a:cubicBezTo>
                    <a:pt x="0" y="465156"/>
                    <a:pt x="21801" y="486958"/>
                    <a:pt x="48695" y="486958"/>
                  </a:cubicBezTo>
                  <a:lnTo>
                    <a:pt x="97391" y="486958"/>
                  </a:lnTo>
                  <a:lnTo>
                    <a:pt x="97391" y="389566"/>
                  </a:lnTo>
                  <a:lnTo>
                    <a:pt x="0" y="389566"/>
                  </a:lnTo>
                  <a:lnTo>
                    <a:pt x="0" y="438262"/>
                  </a:lnTo>
                  <a:close/>
                  <a:moveTo>
                    <a:pt x="1606963" y="486958"/>
                  </a:moveTo>
                  <a:lnTo>
                    <a:pt x="1606963" y="389566"/>
                  </a:lnTo>
                  <a:lnTo>
                    <a:pt x="97391" y="389566"/>
                  </a:lnTo>
                  <a:lnTo>
                    <a:pt x="97391" y="486958"/>
                  </a:lnTo>
                  <a:lnTo>
                    <a:pt x="1606963" y="486958"/>
                  </a:lnTo>
                  <a:close/>
                  <a:moveTo>
                    <a:pt x="1655659" y="486958"/>
                  </a:moveTo>
                  <a:cubicBezTo>
                    <a:pt x="1682553" y="486958"/>
                    <a:pt x="1704355" y="465156"/>
                    <a:pt x="1704355" y="438262"/>
                  </a:cubicBezTo>
                  <a:lnTo>
                    <a:pt x="1704355" y="389566"/>
                  </a:lnTo>
                  <a:lnTo>
                    <a:pt x="1606963" y="389566"/>
                  </a:lnTo>
                  <a:lnTo>
                    <a:pt x="1606963" y="486958"/>
                  </a:lnTo>
                  <a:lnTo>
                    <a:pt x="1655659" y="486958"/>
                  </a:lnTo>
                  <a:close/>
                </a:path>
              </a:pathLst>
            </a:custGeom>
            <a:solidFill>
              <a:srgbClr val="D176FB"/>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19" name="Rounded Rectangle 14">
              <a:extLst>
                <a:ext uri="{FF2B5EF4-FFF2-40B4-BE49-F238E27FC236}">
                  <a16:creationId xmlns:a16="http://schemas.microsoft.com/office/drawing/2014/main" id="{21C3F496-35CC-14EF-7251-F85E074E07EC}"/>
                </a:ext>
              </a:extLst>
            </p:cNvPr>
            <p:cNvSpPr/>
            <p:nvPr/>
          </p:nvSpPr>
          <p:spPr>
            <a:xfrm>
              <a:off x="1766577" y="3213926"/>
              <a:ext cx="1704355" cy="486958"/>
            </a:xfrm>
            <a:custGeom>
              <a:avLst/>
              <a:gdLst/>
              <a:ahLst/>
              <a:cxnLst/>
              <a:rect l="0" t="0" r="0" b="0"/>
              <a:pathLst>
                <a:path w="1704355" h="486958">
                  <a:moveTo>
                    <a:pt x="0" y="97391"/>
                  </a:moveTo>
                  <a:lnTo>
                    <a:pt x="0" y="48695"/>
                  </a:lnTo>
                  <a:cubicBezTo>
                    <a:pt x="0" y="21801"/>
                    <a:pt x="21801" y="0"/>
                    <a:pt x="48695" y="0"/>
                  </a:cubicBezTo>
                  <a:lnTo>
                    <a:pt x="97391" y="0"/>
                  </a:lnTo>
                  <a:moveTo>
                    <a:pt x="1704355" y="97391"/>
                  </a:moveTo>
                  <a:lnTo>
                    <a:pt x="1704355" y="389566"/>
                  </a:lnTo>
                  <a:moveTo>
                    <a:pt x="0" y="389566"/>
                  </a:moveTo>
                  <a:lnTo>
                    <a:pt x="0" y="97391"/>
                  </a:lnTo>
                  <a:moveTo>
                    <a:pt x="97391" y="0"/>
                  </a:moveTo>
                  <a:lnTo>
                    <a:pt x="1606963" y="0"/>
                  </a:lnTo>
                  <a:moveTo>
                    <a:pt x="0" y="389566"/>
                  </a:moveTo>
                  <a:lnTo>
                    <a:pt x="0" y="438262"/>
                  </a:lnTo>
                  <a:cubicBezTo>
                    <a:pt x="0" y="465156"/>
                    <a:pt x="21801" y="486958"/>
                    <a:pt x="48695" y="486958"/>
                  </a:cubicBezTo>
                  <a:lnTo>
                    <a:pt x="97391" y="486958"/>
                  </a:lnTo>
                  <a:moveTo>
                    <a:pt x="1704355" y="97391"/>
                  </a:moveTo>
                  <a:lnTo>
                    <a:pt x="1704355" y="48695"/>
                  </a:lnTo>
                  <a:cubicBezTo>
                    <a:pt x="1704355" y="21801"/>
                    <a:pt x="1682553" y="0"/>
                    <a:pt x="1655659" y="0"/>
                  </a:cubicBezTo>
                  <a:lnTo>
                    <a:pt x="1606963" y="0"/>
                  </a:lnTo>
                  <a:moveTo>
                    <a:pt x="1606963" y="486958"/>
                  </a:moveTo>
                  <a:lnTo>
                    <a:pt x="97391" y="486958"/>
                  </a:lnTo>
                  <a:moveTo>
                    <a:pt x="1704355" y="389566"/>
                  </a:moveTo>
                  <a:lnTo>
                    <a:pt x="1704355" y="438262"/>
                  </a:lnTo>
                  <a:cubicBezTo>
                    <a:pt x="1704355" y="465156"/>
                    <a:pt x="1682553" y="486958"/>
                    <a:pt x="1655659" y="486958"/>
                  </a:cubicBezTo>
                  <a:lnTo>
                    <a:pt x="1606963" y="486958"/>
                  </a:lnTo>
                </a:path>
              </a:pathLst>
            </a:custGeom>
            <a:noFill/>
            <a:ln w="6086">
              <a:solidFill>
                <a:srgbClr val="F0DCF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2773BA6A-57D2-DB3F-D898-82E9B70C409A}"/>
              </a:ext>
            </a:extLst>
          </p:cNvPr>
          <p:cNvGrpSpPr/>
          <p:nvPr/>
        </p:nvGrpSpPr>
        <p:grpSpPr>
          <a:xfrm>
            <a:off x="692521" y="5545678"/>
            <a:ext cx="2991450" cy="723899"/>
            <a:chOff x="1766577" y="3798276"/>
            <a:chExt cx="1704355" cy="486958"/>
          </a:xfrm>
        </p:grpSpPr>
        <p:sp>
          <p:nvSpPr>
            <p:cNvPr id="21" name="Rounded Rectangle 16">
              <a:extLst>
                <a:ext uri="{FF2B5EF4-FFF2-40B4-BE49-F238E27FC236}">
                  <a16:creationId xmlns:a16="http://schemas.microsoft.com/office/drawing/2014/main" id="{5CB69B3C-C463-7653-0AE7-A98118CAA53D}"/>
                </a:ext>
              </a:extLst>
            </p:cNvPr>
            <p:cNvSpPr/>
            <p:nvPr/>
          </p:nvSpPr>
          <p:spPr>
            <a:xfrm>
              <a:off x="1766577" y="3798276"/>
              <a:ext cx="1704355" cy="486958"/>
            </a:xfrm>
            <a:custGeom>
              <a:avLst/>
              <a:gdLst/>
              <a:ahLst/>
              <a:cxnLst/>
              <a:rect l="0" t="0" r="0" b="0"/>
              <a:pathLst>
                <a:path w="1704355"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606963" y="97391"/>
                  </a:lnTo>
                  <a:lnTo>
                    <a:pt x="1606963" y="0"/>
                  </a:lnTo>
                  <a:lnTo>
                    <a:pt x="97391" y="0"/>
                  </a:lnTo>
                  <a:close/>
                  <a:moveTo>
                    <a:pt x="1704355" y="48695"/>
                  </a:moveTo>
                  <a:cubicBezTo>
                    <a:pt x="1704355" y="21801"/>
                    <a:pt x="1682553" y="0"/>
                    <a:pt x="1655659" y="0"/>
                  </a:cubicBezTo>
                  <a:lnTo>
                    <a:pt x="1606963" y="0"/>
                  </a:lnTo>
                  <a:lnTo>
                    <a:pt x="1606963" y="97391"/>
                  </a:lnTo>
                  <a:lnTo>
                    <a:pt x="1704355" y="97391"/>
                  </a:lnTo>
                  <a:lnTo>
                    <a:pt x="1704355" y="48695"/>
                  </a:lnTo>
                  <a:close/>
                  <a:moveTo>
                    <a:pt x="1704355" y="97391"/>
                  </a:moveTo>
                  <a:lnTo>
                    <a:pt x="0" y="97391"/>
                  </a:lnTo>
                  <a:lnTo>
                    <a:pt x="0" y="389566"/>
                  </a:lnTo>
                  <a:lnTo>
                    <a:pt x="1704355" y="389566"/>
                  </a:lnTo>
                  <a:lnTo>
                    <a:pt x="1704355" y="97391"/>
                  </a:lnTo>
                  <a:close/>
                  <a:moveTo>
                    <a:pt x="0" y="438262"/>
                  </a:moveTo>
                  <a:cubicBezTo>
                    <a:pt x="0" y="465156"/>
                    <a:pt x="21801" y="486958"/>
                    <a:pt x="48695" y="486958"/>
                  </a:cubicBezTo>
                  <a:lnTo>
                    <a:pt x="97391" y="486958"/>
                  </a:lnTo>
                  <a:lnTo>
                    <a:pt x="97391" y="389566"/>
                  </a:lnTo>
                  <a:lnTo>
                    <a:pt x="0" y="389566"/>
                  </a:lnTo>
                  <a:lnTo>
                    <a:pt x="0" y="438262"/>
                  </a:lnTo>
                  <a:close/>
                  <a:moveTo>
                    <a:pt x="1606963" y="486958"/>
                  </a:moveTo>
                  <a:lnTo>
                    <a:pt x="1606963" y="389566"/>
                  </a:lnTo>
                  <a:lnTo>
                    <a:pt x="97391" y="389566"/>
                  </a:lnTo>
                  <a:lnTo>
                    <a:pt x="97391" y="486958"/>
                  </a:lnTo>
                  <a:lnTo>
                    <a:pt x="1606963" y="486958"/>
                  </a:lnTo>
                  <a:close/>
                  <a:moveTo>
                    <a:pt x="1655659" y="486958"/>
                  </a:moveTo>
                  <a:cubicBezTo>
                    <a:pt x="1682553" y="486958"/>
                    <a:pt x="1704355" y="465156"/>
                    <a:pt x="1704355" y="438262"/>
                  </a:cubicBezTo>
                  <a:lnTo>
                    <a:pt x="1704355" y="389566"/>
                  </a:lnTo>
                  <a:lnTo>
                    <a:pt x="1606963" y="389566"/>
                  </a:lnTo>
                  <a:lnTo>
                    <a:pt x="1606963" y="486958"/>
                  </a:lnTo>
                  <a:lnTo>
                    <a:pt x="1655659" y="486958"/>
                  </a:lnTo>
                  <a:close/>
                </a:path>
              </a:pathLst>
            </a:custGeom>
            <a:solidFill>
              <a:srgbClr val="E2A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22" name="Rounded Rectangle 17">
              <a:extLst>
                <a:ext uri="{FF2B5EF4-FFF2-40B4-BE49-F238E27FC236}">
                  <a16:creationId xmlns:a16="http://schemas.microsoft.com/office/drawing/2014/main" id="{C993CA8E-FC98-303B-4EDF-02259459F12B}"/>
                </a:ext>
              </a:extLst>
            </p:cNvPr>
            <p:cNvSpPr/>
            <p:nvPr/>
          </p:nvSpPr>
          <p:spPr>
            <a:xfrm>
              <a:off x="1766577" y="3798276"/>
              <a:ext cx="1704355" cy="486958"/>
            </a:xfrm>
            <a:custGeom>
              <a:avLst/>
              <a:gdLst/>
              <a:ahLst/>
              <a:cxnLst/>
              <a:rect l="0" t="0" r="0" b="0"/>
              <a:pathLst>
                <a:path w="1704355" h="486958">
                  <a:moveTo>
                    <a:pt x="0" y="97391"/>
                  </a:moveTo>
                  <a:lnTo>
                    <a:pt x="0" y="48695"/>
                  </a:lnTo>
                  <a:cubicBezTo>
                    <a:pt x="0" y="21801"/>
                    <a:pt x="21801" y="0"/>
                    <a:pt x="48695" y="0"/>
                  </a:cubicBezTo>
                  <a:lnTo>
                    <a:pt x="97391" y="0"/>
                  </a:lnTo>
                  <a:moveTo>
                    <a:pt x="1704355" y="97391"/>
                  </a:moveTo>
                  <a:lnTo>
                    <a:pt x="1704355" y="389566"/>
                  </a:lnTo>
                  <a:moveTo>
                    <a:pt x="0" y="389566"/>
                  </a:moveTo>
                  <a:lnTo>
                    <a:pt x="0" y="97391"/>
                  </a:lnTo>
                  <a:moveTo>
                    <a:pt x="97391" y="0"/>
                  </a:moveTo>
                  <a:lnTo>
                    <a:pt x="1606963" y="0"/>
                  </a:lnTo>
                  <a:moveTo>
                    <a:pt x="0" y="389566"/>
                  </a:moveTo>
                  <a:lnTo>
                    <a:pt x="0" y="438262"/>
                  </a:lnTo>
                  <a:cubicBezTo>
                    <a:pt x="0" y="465156"/>
                    <a:pt x="21801" y="486958"/>
                    <a:pt x="48695" y="486958"/>
                  </a:cubicBezTo>
                  <a:lnTo>
                    <a:pt x="97391" y="486958"/>
                  </a:lnTo>
                  <a:moveTo>
                    <a:pt x="1704355" y="97391"/>
                  </a:moveTo>
                  <a:lnTo>
                    <a:pt x="1704355" y="48695"/>
                  </a:lnTo>
                  <a:cubicBezTo>
                    <a:pt x="1704355" y="21801"/>
                    <a:pt x="1682553" y="0"/>
                    <a:pt x="1655659" y="0"/>
                  </a:cubicBezTo>
                  <a:lnTo>
                    <a:pt x="1606963" y="0"/>
                  </a:lnTo>
                  <a:moveTo>
                    <a:pt x="1606963" y="486958"/>
                  </a:moveTo>
                  <a:lnTo>
                    <a:pt x="97391" y="486958"/>
                  </a:lnTo>
                  <a:moveTo>
                    <a:pt x="1704355" y="389566"/>
                  </a:moveTo>
                  <a:lnTo>
                    <a:pt x="1704355" y="438262"/>
                  </a:lnTo>
                  <a:cubicBezTo>
                    <a:pt x="1704355" y="465156"/>
                    <a:pt x="1682553" y="486958"/>
                    <a:pt x="1655659" y="486958"/>
                  </a:cubicBezTo>
                  <a:lnTo>
                    <a:pt x="1606963" y="486958"/>
                  </a:lnTo>
                </a:path>
              </a:pathLst>
            </a:custGeom>
            <a:noFill/>
            <a:ln w="6086">
              <a:solidFill>
                <a:srgbClr val="F0DCF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3" name="Group 22">
            <a:extLst>
              <a:ext uri="{FF2B5EF4-FFF2-40B4-BE49-F238E27FC236}">
                <a16:creationId xmlns:a16="http://schemas.microsoft.com/office/drawing/2014/main" id="{57AB8F72-E73D-4DC1-76EB-E39B10ABDDB7}"/>
              </a:ext>
            </a:extLst>
          </p:cNvPr>
          <p:cNvGrpSpPr/>
          <p:nvPr/>
        </p:nvGrpSpPr>
        <p:grpSpPr>
          <a:xfrm>
            <a:off x="3852349" y="1057497"/>
            <a:ext cx="3515888" cy="579119"/>
            <a:chOff x="3568324" y="779133"/>
            <a:chExt cx="1363484" cy="389566"/>
          </a:xfrm>
          <a:solidFill>
            <a:srgbClr val="7030A0"/>
          </a:solidFill>
        </p:grpSpPr>
        <p:sp>
          <p:nvSpPr>
            <p:cNvPr id="24" name="Rounded Rectangle 19">
              <a:extLst>
                <a:ext uri="{FF2B5EF4-FFF2-40B4-BE49-F238E27FC236}">
                  <a16:creationId xmlns:a16="http://schemas.microsoft.com/office/drawing/2014/main" id="{048EFDC0-7680-3067-866A-BD8D63208190}"/>
                </a:ext>
              </a:extLst>
            </p:cNvPr>
            <p:cNvSpPr/>
            <p:nvPr/>
          </p:nvSpPr>
          <p:spPr>
            <a:xfrm>
              <a:off x="3568324" y="779133"/>
              <a:ext cx="1363484" cy="389566"/>
            </a:xfrm>
            <a:custGeom>
              <a:avLst/>
              <a:gdLst/>
              <a:ahLst/>
              <a:cxnLst/>
              <a:rect l="0" t="0" r="0" b="0"/>
              <a:pathLst>
                <a:path w="1363484" h="389566">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292175"/>
                  </a:lnTo>
                  <a:lnTo>
                    <a:pt x="1363484" y="292175"/>
                  </a:lnTo>
                  <a:lnTo>
                    <a:pt x="1363484" y="97391"/>
                  </a:lnTo>
                  <a:close/>
                  <a:moveTo>
                    <a:pt x="0" y="340871"/>
                  </a:moveTo>
                  <a:cubicBezTo>
                    <a:pt x="0" y="367764"/>
                    <a:pt x="21801" y="389566"/>
                    <a:pt x="48695" y="389566"/>
                  </a:cubicBezTo>
                  <a:lnTo>
                    <a:pt x="97391" y="389566"/>
                  </a:lnTo>
                  <a:lnTo>
                    <a:pt x="97391" y="292175"/>
                  </a:lnTo>
                  <a:lnTo>
                    <a:pt x="0" y="292175"/>
                  </a:lnTo>
                  <a:lnTo>
                    <a:pt x="0" y="340871"/>
                  </a:lnTo>
                  <a:close/>
                  <a:moveTo>
                    <a:pt x="1266092" y="389566"/>
                  </a:moveTo>
                  <a:lnTo>
                    <a:pt x="1266092" y="292175"/>
                  </a:lnTo>
                  <a:lnTo>
                    <a:pt x="97391" y="292175"/>
                  </a:lnTo>
                  <a:lnTo>
                    <a:pt x="97391" y="389566"/>
                  </a:lnTo>
                  <a:lnTo>
                    <a:pt x="1266092" y="389566"/>
                  </a:lnTo>
                  <a:close/>
                  <a:moveTo>
                    <a:pt x="1314788" y="389566"/>
                  </a:moveTo>
                  <a:cubicBezTo>
                    <a:pt x="1341682" y="389566"/>
                    <a:pt x="1363484" y="367764"/>
                    <a:pt x="1363484" y="340871"/>
                  </a:cubicBezTo>
                  <a:lnTo>
                    <a:pt x="1363484" y="292175"/>
                  </a:lnTo>
                  <a:lnTo>
                    <a:pt x="1266092" y="292175"/>
                  </a:lnTo>
                  <a:lnTo>
                    <a:pt x="1266092" y="389566"/>
                  </a:lnTo>
                  <a:lnTo>
                    <a:pt x="1314788" y="389566"/>
                  </a:lnTo>
                  <a:close/>
                </a:path>
              </a:pathLst>
            </a:custGeom>
            <a:grp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25" name="Rounded Rectangle 20">
              <a:extLst>
                <a:ext uri="{FF2B5EF4-FFF2-40B4-BE49-F238E27FC236}">
                  <a16:creationId xmlns:a16="http://schemas.microsoft.com/office/drawing/2014/main" id="{8319B56B-5B7E-AED1-496A-DE6AAD4B2F7C}"/>
                </a:ext>
              </a:extLst>
            </p:cNvPr>
            <p:cNvSpPr/>
            <p:nvPr/>
          </p:nvSpPr>
          <p:spPr>
            <a:xfrm>
              <a:off x="3568324" y="779133"/>
              <a:ext cx="1363484" cy="389566"/>
            </a:xfrm>
            <a:custGeom>
              <a:avLst/>
              <a:gdLst/>
              <a:ahLst/>
              <a:cxnLst/>
              <a:rect l="0" t="0" r="0" b="0"/>
              <a:pathLst>
                <a:path w="1363484" h="389566">
                  <a:moveTo>
                    <a:pt x="0" y="97391"/>
                  </a:moveTo>
                  <a:lnTo>
                    <a:pt x="0" y="48695"/>
                  </a:lnTo>
                  <a:cubicBezTo>
                    <a:pt x="0" y="21801"/>
                    <a:pt x="21801" y="0"/>
                    <a:pt x="48695" y="0"/>
                  </a:cubicBezTo>
                  <a:lnTo>
                    <a:pt x="97391" y="0"/>
                  </a:lnTo>
                  <a:moveTo>
                    <a:pt x="1363484" y="97391"/>
                  </a:moveTo>
                  <a:lnTo>
                    <a:pt x="1363484" y="292175"/>
                  </a:lnTo>
                  <a:moveTo>
                    <a:pt x="0" y="292175"/>
                  </a:moveTo>
                  <a:lnTo>
                    <a:pt x="0" y="97391"/>
                  </a:lnTo>
                  <a:moveTo>
                    <a:pt x="97391" y="0"/>
                  </a:moveTo>
                  <a:lnTo>
                    <a:pt x="1266092" y="0"/>
                  </a:lnTo>
                  <a:moveTo>
                    <a:pt x="0" y="292175"/>
                  </a:moveTo>
                  <a:lnTo>
                    <a:pt x="0" y="340871"/>
                  </a:lnTo>
                  <a:cubicBezTo>
                    <a:pt x="0" y="367764"/>
                    <a:pt x="21801" y="389566"/>
                    <a:pt x="48695" y="389566"/>
                  </a:cubicBezTo>
                  <a:lnTo>
                    <a:pt x="97391" y="389566"/>
                  </a:lnTo>
                  <a:moveTo>
                    <a:pt x="1363484" y="97391"/>
                  </a:moveTo>
                  <a:lnTo>
                    <a:pt x="1363484" y="48695"/>
                  </a:lnTo>
                  <a:cubicBezTo>
                    <a:pt x="1363484" y="21801"/>
                    <a:pt x="1341682" y="0"/>
                    <a:pt x="1314788" y="0"/>
                  </a:cubicBezTo>
                  <a:lnTo>
                    <a:pt x="1266092" y="0"/>
                  </a:lnTo>
                  <a:moveTo>
                    <a:pt x="1266092" y="389566"/>
                  </a:moveTo>
                  <a:lnTo>
                    <a:pt x="97391" y="389566"/>
                  </a:lnTo>
                  <a:moveTo>
                    <a:pt x="1363484" y="292175"/>
                  </a:moveTo>
                  <a:lnTo>
                    <a:pt x="1363484" y="340871"/>
                  </a:lnTo>
                  <a:cubicBezTo>
                    <a:pt x="1363484" y="367764"/>
                    <a:pt x="1341682" y="389566"/>
                    <a:pt x="1314788" y="389566"/>
                  </a:cubicBezTo>
                  <a:lnTo>
                    <a:pt x="1266092" y="389566"/>
                  </a:lnTo>
                </a:path>
              </a:pathLst>
            </a:custGeom>
            <a:grpFill/>
            <a:ln w="6086">
              <a:solidFill>
                <a:srgbClr val="C769F2"/>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356EF0F1-580E-E8B7-F3D8-703F5126592F}"/>
              </a:ext>
            </a:extLst>
          </p:cNvPr>
          <p:cNvGrpSpPr/>
          <p:nvPr/>
        </p:nvGrpSpPr>
        <p:grpSpPr>
          <a:xfrm>
            <a:off x="3852349" y="1781398"/>
            <a:ext cx="3515888" cy="1013460"/>
            <a:chOff x="3568324" y="1266092"/>
            <a:chExt cx="1363484" cy="681742"/>
          </a:xfrm>
        </p:grpSpPr>
        <p:sp>
          <p:nvSpPr>
            <p:cNvPr id="27" name="Rounded Rectangle 22">
              <a:extLst>
                <a:ext uri="{FF2B5EF4-FFF2-40B4-BE49-F238E27FC236}">
                  <a16:creationId xmlns:a16="http://schemas.microsoft.com/office/drawing/2014/main" id="{77463F29-FC6C-7EA2-510F-D33B3D1EB367}"/>
                </a:ext>
              </a:extLst>
            </p:cNvPr>
            <p:cNvSpPr/>
            <p:nvPr/>
          </p:nvSpPr>
          <p:spPr>
            <a:xfrm>
              <a:off x="3568324" y="1266092"/>
              <a:ext cx="1363484" cy="681742"/>
            </a:xfrm>
            <a:custGeom>
              <a:avLst/>
              <a:gdLst/>
              <a:ahLst/>
              <a:cxnLst/>
              <a:rect l="0" t="0" r="0" b="0"/>
              <a:pathLst>
                <a:path w="1363484" h="681742">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584350"/>
                  </a:lnTo>
                  <a:lnTo>
                    <a:pt x="1363484" y="584350"/>
                  </a:lnTo>
                  <a:lnTo>
                    <a:pt x="1363484" y="97391"/>
                  </a:lnTo>
                  <a:close/>
                  <a:moveTo>
                    <a:pt x="0" y="633046"/>
                  </a:moveTo>
                  <a:cubicBezTo>
                    <a:pt x="0" y="659940"/>
                    <a:pt x="21801" y="681742"/>
                    <a:pt x="48695" y="681742"/>
                  </a:cubicBezTo>
                  <a:lnTo>
                    <a:pt x="97391" y="681742"/>
                  </a:lnTo>
                  <a:lnTo>
                    <a:pt x="97391" y="584350"/>
                  </a:lnTo>
                  <a:lnTo>
                    <a:pt x="0" y="584350"/>
                  </a:lnTo>
                  <a:lnTo>
                    <a:pt x="0" y="633046"/>
                  </a:lnTo>
                  <a:close/>
                  <a:moveTo>
                    <a:pt x="1266092" y="681742"/>
                  </a:moveTo>
                  <a:lnTo>
                    <a:pt x="1266092" y="584350"/>
                  </a:lnTo>
                  <a:lnTo>
                    <a:pt x="97391" y="584350"/>
                  </a:lnTo>
                  <a:lnTo>
                    <a:pt x="97391" y="681742"/>
                  </a:lnTo>
                  <a:lnTo>
                    <a:pt x="1266092" y="681742"/>
                  </a:lnTo>
                  <a:close/>
                  <a:moveTo>
                    <a:pt x="1314788" y="681742"/>
                  </a:moveTo>
                  <a:cubicBezTo>
                    <a:pt x="1341682" y="681742"/>
                    <a:pt x="1363484" y="659940"/>
                    <a:pt x="1363484" y="633046"/>
                  </a:cubicBezTo>
                  <a:lnTo>
                    <a:pt x="1363484" y="584350"/>
                  </a:lnTo>
                  <a:lnTo>
                    <a:pt x="1266092" y="584350"/>
                  </a:lnTo>
                  <a:lnTo>
                    <a:pt x="1266092" y="681742"/>
                  </a:lnTo>
                  <a:lnTo>
                    <a:pt x="1314788" y="681742"/>
                  </a:lnTo>
                  <a:close/>
                </a:path>
              </a:pathLst>
            </a:custGeom>
            <a:solidFill>
              <a:srgbClr val="9C51BE"/>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231F20"/>
                </a:solidFill>
                <a:effectLst/>
                <a:uLnTx/>
                <a:uFillTx/>
                <a:latin typeface="Arial"/>
                <a:ea typeface="+mn-ea"/>
                <a:cs typeface="+mn-cs"/>
              </a:endParaRPr>
            </a:p>
          </p:txBody>
        </p:sp>
        <p:sp>
          <p:nvSpPr>
            <p:cNvPr id="28" name="Rounded Rectangle 23">
              <a:extLst>
                <a:ext uri="{FF2B5EF4-FFF2-40B4-BE49-F238E27FC236}">
                  <a16:creationId xmlns:a16="http://schemas.microsoft.com/office/drawing/2014/main" id="{5C7DC95A-FA15-AB88-29DA-A10FE0FD7ED7}"/>
                </a:ext>
              </a:extLst>
            </p:cNvPr>
            <p:cNvSpPr/>
            <p:nvPr/>
          </p:nvSpPr>
          <p:spPr>
            <a:xfrm>
              <a:off x="3568324" y="1266092"/>
              <a:ext cx="1363484" cy="681742"/>
            </a:xfrm>
            <a:custGeom>
              <a:avLst/>
              <a:gdLst/>
              <a:ahLst/>
              <a:cxnLst/>
              <a:rect l="0" t="0" r="0" b="0"/>
              <a:pathLst>
                <a:path w="1363484" h="681742">
                  <a:moveTo>
                    <a:pt x="0" y="97391"/>
                  </a:moveTo>
                  <a:lnTo>
                    <a:pt x="0" y="48695"/>
                  </a:lnTo>
                  <a:cubicBezTo>
                    <a:pt x="0" y="21801"/>
                    <a:pt x="21801" y="0"/>
                    <a:pt x="48695" y="0"/>
                  </a:cubicBezTo>
                  <a:lnTo>
                    <a:pt x="97391" y="0"/>
                  </a:lnTo>
                  <a:moveTo>
                    <a:pt x="1363484" y="97391"/>
                  </a:moveTo>
                  <a:lnTo>
                    <a:pt x="1363484" y="584350"/>
                  </a:lnTo>
                  <a:moveTo>
                    <a:pt x="0" y="584350"/>
                  </a:moveTo>
                  <a:lnTo>
                    <a:pt x="0" y="97391"/>
                  </a:lnTo>
                  <a:moveTo>
                    <a:pt x="97391" y="0"/>
                  </a:moveTo>
                  <a:lnTo>
                    <a:pt x="1266092" y="0"/>
                  </a:lnTo>
                  <a:moveTo>
                    <a:pt x="0" y="584350"/>
                  </a:moveTo>
                  <a:lnTo>
                    <a:pt x="0" y="633046"/>
                  </a:lnTo>
                  <a:cubicBezTo>
                    <a:pt x="0" y="659940"/>
                    <a:pt x="21801" y="681742"/>
                    <a:pt x="48695" y="681742"/>
                  </a:cubicBezTo>
                  <a:lnTo>
                    <a:pt x="97391" y="681742"/>
                  </a:lnTo>
                  <a:moveTo>
                    <a:pt x="1363484" y="97391"/>
                  </a:moveTo>
                  <a:lnTo>
                    <a:pt x="1363484" y="48695"/>
                  </a:lnTo>
                  <a:cubicBezTo>
                    <a:pt x="1363484" y="21801"/>
                    <a:pt x="1341682" y="0"/>
                    <a:pt x="1314788" y="0"/>
                  </a:cubicBezTo>
                  <a:lnTo>
                    <a:pt x="1266092" y="0"/>
                  </a:lnTo>
                  <a:moveTo>
                    <a:pt x="1266092" y="681742"/>
                  </a:moveTo>
                  <a:lnTo>
                    <a:pt x="97391" y="681742"/>
                  </a:lnTo>
                  <a:moveTo>
                    <a:pt x="1363484" y="584350"/>
                  </a:moveTo>
                  <a:lnTo>
                    <a:pt x="1363484" y="633046"/>
                  </a:lnTo>
                  <a:cubicBezTo>
                    <a:pt x="1363484" y="659940"/>
                    <a:pt x="1341682" y="681742"/>
                    <a:pt x="1314788" y="681742"/>
                  </a:cubicBezTo>
                  <a:lnTo>
                    <a:pt x="1266092" y="681742"/>
                  </a:lnTo>
                </a:path>
              </a:pathLst>
            </a:custGeom>
            <a:noFill/>
            <a:ln w="6086">
              <a:solidFill>
                <a:srgbClr val="F0DCF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83F4A08D-712C-F2EE-2539-20E5BD763EA8}"/>
              </a:ext>
            </a:extLst>
          </p:cNvPr>
          <p:cNvGrpSpPr/>
          <p:nvPr/>
        </p:nvGrpSpPr>
        <p:grpSpPr>
          <a:xfrm>
            <a:off x="3852349" y="2939638"/>
            <a:ext cx="3515888" cy="723899"/>
            <a:chOff x="3568324" y="2045226"/>
            <a:chExt cx="1363484" cy="486958"/>
          </a:xfrm>
        </p:grpSpPr>
        <p:sp>
          <p:nvSpPr>
            <p:cNvPr id="30" name="Rounded Rectangle 25">
              <a:extLst>
                <a:ext uri="{FF2B5EF4-FFF2-40B4-BE49-F238E27FC236}">
                  <a16:creationId xmlns:a16="http://schemas.microsoft.com/office/drawing/2014/main" id="{21F41BA2-13D9-FFB7-2072-3B48F4C5F7EA}"/>
                </a:ext>
              </a:extLst>
            </p:cNvPr>
            <p:cNvSpPr/>
            <p:nvPr/>
          </p:nvSpPr>
          <p:spPr>
            <a:xfrm>
              <a:off x="3568324" y="2045226"/>
              <a:ext cx="1363484" cy="486958"/>
            </a:xfrm>
            <a:custGeom>
              <a:avLst/>
              <a:gdLst/>
              <a:ahLst/>
              <a:cxnLst/>
              <a:rect l="0" t="0" r="0" b="0"/>
              <a:pathLst>
                <a:path w="1363484"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389566"/>
                  </a:lnTo>
                  <a:lnTo>
                    <a:pt x="1363484" y="389566"/>
                  </a:lnTo>
                  <a:lnTo>
                    <a:pt x="1363484" y="97391"/>
                  </a:lnTo>
                  <a:close/>
                  <a:moveTo>
                    <a:pt x="0" y="438262"/>
                  </a:moveTo>
                  <a:cubicBezTo>
                    <a:pt x="0" y="465156"/>
                    <a:pt x="21801" y="486958"/>
                    <a:pt x="48695" y="486958"/>
                  </a:cubicBezTo>
                  <a:lnTo>
                    <a:pt x="97391" y="486958"/>
                  </a:lnTo>
                  <a:lnTo>
                    <a:pt x="97391" y="389566"/>
                  </a:lnTo>
                  <a:lnTo>
                    <a:pt x="0" y="389566"/>
                  </a:lnTo>
                  <a:lnTo>
                    <a:pt x="0" y="438262"/>
                  </a:lnTo>
                  <a:close/>
                  <a:moveTo>
                    <a:pt x="1266092" y="486958"/>
                  </a:moveTo>
                  <a:lnTo>
                    <a:pt x="1266092" y="389566"/>
                  </a:lnTo>
                  <a:lnTo>
                    <a:pt x="97391" y="389566"/>
                  </a:lnTo>
                  <a:lnTo>
                    <a:pt x="97391" y="486958"/>
                  </a:lnTo>
                  <a:lnTo>
                    <a:pt x="1266092" y="486958"/>
                  </a:lnTo>
                  <a:close/>
                  <a:moveTo>
                    <a:pt x="1314788" y="486958"/>
                  </a:moveTo>
                  <a:cubicBezTo>
                    <a:pt x="1341682" y="486958"/>
                    <a:pt x="1363484" y="465156"/>
                    <a:pt x="1363484" y="438262"/>
                  </a:cubicBezTo>
                  <a:lnTo>
                    <a:pt x="1363484" y="389566"/>
                  </a:lnTo>
                  <a:lnTo>
                    <a:pt x="1266092" y="389566"/>
                  </a:lnTo>
                  <a:lnTo>
                    <a:pt x="1266092" y="486958"/>
                  </a:lnTo>
                  <a:lnTo>
                    <a:pt x="1314788" y="486958"/>
                  </a:lnTo>
                  <a:close/>
                </a:path>
              </a:pathLst>
            </a:custGeom>
            <a:solidFill>
              <a:srgbClr val="B15CD7"/>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231F20"/>
                </a:solidFill>
                <a:effectLst/>
                <a:uLnTx/>
                <a:uFillTx/>
                <a:latin typeface="Arial"/>
                <a:ea typeface="+mn-ea"/>
                <a:cs typeface="+mn-cs"/>
              </a:endParaRPr>
            </a:p>
          </p:txBody>
        </p:sp>
        <p:sp>
          <p:nvSpPr>
            <p:cNvPr id="31" name="Rounded Rectangle 26">
              <a:extLst>
                <a:ext uri="{FF2B5EF4-FFF2-40B4-BE49-F238E27FC236}">
                  <a16:creationId xmlns:a16="http://schemas.microsoft.com/office/drawing/2014/main" id="{6622A802-C78D-B2EE-2979-481789BC1D9E}"/>
                </a:ext>
              </a:extLst>
            </p:cNvPr>
            <p:cNvSpPr/>
            <p:nvPr/>
          </p:nvSpPr>
          <p:spPr>
            <a:xfrm>
              <a:off x="3568324" y="2045226"/>
              <a:ext cx="1363484" cy="486958"/>
            </a:xfrm>
            <a:custGeom>
              <a:avLst/>
              <a:gdLst/>
              <a:ahLst/>
              <a:cxnLst/>
              <a:rect l="0" t="0" r="0" b="0"/>
              <a:pathLst>
                <a:path w="1363484" h="486958">
                  <a:moveTo>
                    <a:pt x="0" y="97391"/>
                  </a:moveTo>
                  <a:lnTo>
                    <a:pt x="0" y="48695"/>
                  </a:lnTo>
                  <a:cubicBezTo>
                    <a:pt x="0" y="21801"/>
                    <a:pt x="21801" y="0"/>
                    <a:pt x="48695" y="0"/>
                  </a:cubicBezTo>
                  <a:lnTo>
                    <a:pt x="97391" y="0"/>
                  </a:lnTo>
                  <a:moveTo>
                    <a:pt x="1363484" y="97391"/>
                  </a:moveTo>
                  <a:lnTo>
                    <a:pt x="1363484" y="389566"/>
                  </a:lnTo>
                  <a:moveTo>
                    <a:pt x="0" y="389566"/>
                  </a:moveTo>
                  <a:lnTo>
                    <a:pt x="0" y="97391"/>
                  </a:lnTo>
                  <a:moveTo>
                    <a:pt x="97391" y="0"/>
                  </a:moveTo>
                  <a:lnTo>
                    <a:pt x="1266092" y="0"/>
                  </a:lnTo>
                  <a:moveTo>
                    <a:pt x="0" y="389566"/>
                  </a:moveTo>
                  <a:lnTo>
                    <a:pt x="0" y="438262"/>
                  </a:lnTo>
                  <a:cubicBezTo>
                    <a:pt x="0" y="465156"/>
                    <a:pt x="21801" y="486958"/>
                    <a:pt x="48695" y="486958"/>
                  </a:cubicBezTo>
                  <a:lnTo>
                    <a:pt x="97391" y="486958"/>
                  </a:lnTo>
                  <a:moveTo>
                    <a:pt x="1363484" y="97391"/>
                  </a:moveTo>
                  <a:lnTo>
                    <a:pt x="1363484" y="48695"/>
                  </a:lnTo>
                  <a:cubicBezTo>
                    <a:pt x="1363484" y="21801"/>
                    <a:pt x="1341682" y="0"/>
                    <a:pt x="1314788" y="0"/>
                  </a:cubicBezTo>
                  <a:lnTo>
                    <a:pt x="1266092" y="0"/>
                  </a:lnTo>
                  <a:moveTo>
                    <a:pt x="1266092" y="486958"/>
                  </a:moveTo>
                  <a:lnTo>
                    <a:pt x="97391" y="486958"/>
                  </a:lnTo>
                  <a:moveTo>
                    <a:pt x="1363484" y="389566"/>
                  </a:moveTo>
                  <a:lnTo>
                    <a:pt x="1363484" y="438262"/>
                  </a:lnTo>
                  <a:cubicBezTo>
                    <a:pt x="1363484" y="465156"/>
                    <a:pt x="1341682" y="486958"/>
                    <a:pt x="1314788" y="486958"/>
                  </a:cubicBezTo>
                  <a:lnTo>
                    <a:pt x="1266092" y="486958"/>
                  </a:lnTo>
                </a:path>
              </a:pathLst>
            </a:custGeom>
            <a:noFill/>
            <a:ln w="6086">
              <a:solidFill>
                <a:srgbClr val="F0DCF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32" name="Group 31">
            <a:extLst>
              <a:ext uri="{FF2B5EF4-FFF2-40B4-BE49-F238E27FC236}">
                <a16:creationId xmlns:a16="http://schemas.microsoft.com/office/drawing/2014/main" id="{5A2027EE-45C4-516A-0F41-DD9817F61A87}"/>
              </a:ext>
            </a:extLst>
          </p:cNvPr>
          <p:cNvGrpSpPr/>
          <p:nvPr/>
        </p:nvGrpSpPr>
        <p:grpSpPr>
          <a:xfrm>
            <a:off x="3852349" y="3808318"/>
            <a:ext cx="3515888" cy="723899"/>
            <a:chOff x="3568324" y="2629576"/>
            <a:chExt cx="1363484" cy="486958"/>
          </a:xfrm>
        </p:grpSpPr>
        <p:sp>
          <p:nvSpPr>
            <p:cNvPr id="33" name="Rounded Rectangle 28">
              <a:extLst>
                <a:ext uri="{FF2B5EF4-FFF2-40B4-BE49-F238E27FC236}">
                  <a16:creationId xmlns:a16="http://schemas.microsoft.com/office/drawing/2014/main" id="{1B5A4DAF-1905-C413-ED20-2F025D25843B}"/>
                </a:ext>
              </a:extLst>
            </p:cNvPr>
            <p:cNvSpPr/>
            <p:nvPr/>
          </p:nvSpPr>
          <p:spPr>
            <a:xfrm>
              <a:off x="3568324" y="2629576"/>
              <a:ext cx="1363484" cy="486958"/>
            </a:xfrm>
            <a:custGeom>
              <a:avLst/>
              <a:gdLst/>
              <a:ahLst/>
              <a:cxnLst/>
              <a:rect l="0" t="0" r="0" b="0"/>
              <a:pathLst>
                <a:path w="1363484"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389566"/>
                  </a:lnTo>
                  <a:lnTo>
                    <a:pt x="1363484" y="389566"/>
                  </a:lnTo>
                  <a:lnTo>
                    <a:pt x="1363484" y="97391"/>
                  </a:lnTo>
                  <a:close/>
                  <a:moveTo>
                    <a:pt x="0" y="438262"/>
                  </a:moveTo>
                  <a:cubicBezTo>
                    <a:pt x="0" y="465156"/>
                    <a:pt x="21801" y="486958"/>
                    <a:pt x="48695" y="486958"/>
                  </a:cubicBezTo>
                  <a:lnTo>
                    <a:pt x="97391" y="486958"/>
                  </a:lnTo>
                  <a:lnTo>
                    <a:pt x="97391" y="389566"/>
                  </a:lnTo>
                  <a:lnTo>
                    <a:pt x="0" y="389566"/>
                  </a:lnTo>
                  <a:lnTo>
                    <a:pt x="0" y="438262"/>
                  </a:lnTo>
                  <a:close/>
                  <a:moveTo>
                    <a:pt x="1266092" y="486958"/>
                  </a:moveTo>
                  <a:lnTo>
                    <a:pt x="1266092" y="389566"/>
                  </a:lnTo>
                  <a:lnTo>
                    <a:pt x="97391" y="389566"/>
                  </a:lnTo>
                  <a:lnTo>
                    <a:pt x="97391" y="486958"/>
                  </a:lnTo>
                  <a:lnTo>
                    <a:pt x="1266092" y="486958"/>
                  </a:lnTo>
                  <a:close/>
                  <a:moveTo>
                    <a:pt x="1314788" y="486958"/>
                  </a:moveTo>
                  <a:cubicBezTo>
                    <a:pt x="1341682" y="486958"/>
                    <a:pt x="1363484" y="465156"/>
                    <a:pt x="1363484" y="438262"/>
                  </a:cubicBezTo>
                  <a:lnTo>
                    <a:pt x="1363484" y="389566"/>
                  </a:lnTo>
                  <a:lnTo>
                    <a:pt x="1266092" y="389566"/>
                  </a:lnTo>
                  <a:lnTo>
                    <a:pt x="1266092" y="486958"/>
                  </a:lnTo>
                  <a:lnTo>
                    <a:pt x="1314788" y="486958"/>
                  </a:lnTo>
                  <a:close/>
                </a:path>
              </a:pathLst>
            </a:custGeom>
            <a:solidFill>
              <a:srgbClr val="C165EB"/>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231F20"/>
                </a:solidFill>
                <a:effectLst/>
                <a:uLnTx/>
                <a:uFillTx/>
                <a:latin typeface="Arial"/>
                <a:ea typeface="+mn-ea"/>
                <a:cs typeface="+mn-cs"/>
              </a:endParaRPr>
            </a:p>
          </p:txBody>
        </p:sp>
        <p:sp>
          <p:nvSpPr>
            <p:cNvPr id="34" name="Rounded Rectangle 29">
              <a:extLst>
                <a:ext uri="{FF2B5EF4-FFF2-40B4-BE49-F238E27FC236}">
                  <a16:creationId xmlns:a16="http://schemas.microsoft.com/office/drawing/2014/main" id="{B82A409C-4857-BFE0-49D3-830400BB7897}"/>
                </a:ext>
              </a:extLst>
            </p:cNvPr>
            <p:cNvSpPr/>
            <p:nvPr/>
          </p:nvSpPr>
          <p:spPr>
            <a:xfrm>
              <a:off x="3568324" y="2629576"/>
              <a:ext cx="1363484" cy="486958"/>
            </a:xfrm>
            <a:custGeom>
              <a:avLst/>
              <a:gdLst/>
              <a:ahLst/>
              <a:cxnLst/>
              <a:rect l="0" t="0" r="0" b="0"/>
              <a:pathLst>
                <a:path w="1363484" h="486958">
                  <a:moveTo>
                    <a:pt x="0" y="97391"/>
                  </a:moveTo>
                  <a:lnTo>
                    <a:pt x="0" y="48695"/>
                  </a:lnTo>
                  <a:cubicBezTo>
                    <a:pt x="0" y="21801"/>
                    <a:pt x="21801" y="0"/>
                    <a:pt x="48695" y="0"/>
                  </a:cubicBezTo>
                  <a:lnTo>
                    <a:pt x="97391" y="0"/>
                  </a:lnTo>
                  <a:moveTo>
                    <a:pt x="1363484" y="97391"/>
                  </a:moveTo>
                  <a:lnTo>
                    <a:pt x="1363484" y="389566"/>
                  </a:lnTo>
                  <a:moveTo>
                    <a:pt x="0" y="389566"/>
                  </a:moveTo>
                  <a:lnTo>
                    <a:pt x="0" y="97391"/>
                  </a:lnTo>
                  <a:moveTo>
                    <a:pt x="97391" y="0"/>
                  </a:moveTo>
                  <a:lnTo>
                    <a:pt x="1266092" y="0"/>
                  </a:lnTo>
                  <a:moveTo>
                    <a:pt x="0" y="389566"/>
                  </a:moveTo>
                  <a:lnTo>
                    <a:pt x="0" y="438262"/>
                  </a:lnTo>
                  <a:cubicBezTo>
                    <a:pt x="0" y="465156"/>
                    <a:pt x="21801" y="486958"/>
                    <a:pt x="48695" y="486958"/>
                  </a:cubicBezTo>
                  <a:lnTo>
                    <a:pt x="97391" y="486958"/>
                  </a:lnTo>
                  <a:moveTo>
                    <a:pt x="1363484" y="97391"/>
                  </a:moveTo>
                  <a:lnTo>
                    <a:pt x="1363484" y="48695"/>
                  </a:lnTo>
                  <a:cubicBezTo>
                    <a:pt x="1363484" y="21801"/>
                    <a:pt x="1341682" y="0"/>
                    <a:pt x="1314788" y="0"/>
                  </a:cubicBezTo>
                  <a:lnTo>
                    <a:pt x="1266092" y="0"/>
                  </a:lnTo>
                  <a:moveTo>
                    <a:pt x="1266092" y="486958"/>
                  </a:moveTo>
                  <a:lnTo>
                    <a:pt x="97391" y="486958"/>
                  </a:lnTo>
                  <a:moveTo>
                    <a:pt x="1363484" y="389566"/>
                  </a:moveTo>
                  <a:lnTo>
                    <a:pt x="1363484" y="438262"/>
                  </a:lnTo>
                  <a:cubicBezTo>
                    <a:pt x="1363484" y="465156"/>
                    <a:pt x="1341682" y="486958"/>
                    <a:pt x="1314788" y="486958"/>
                  </a:cubicBezTo>
                  <a:lnTo>
                    <a:pt x="1266092" y="486958"/>
                  </a:lnTo>
                </a:path>
              </a:pathLst>
            </a:custGeom>
            <a:noFill/>
            <a:ln w="6086">
              <a:solidFill>
                <a:srgbClr val="F0DCF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35" name="Group 34">
            <a:extLst>
              <a:ext uri="{FF2B5EF4-FFF2-40B4-BE49-F238E27FC236}">
                <a16:creationId xmlns:a16="http://schemas.microsoft.com/office/drawing/2014/main" id="{E41A9391-E003-0682-7FA1-0FA49A7BDCA9}"/>
              </a:ext>
            </a:extLst>
          </p:cNvPr>
          <p:cNvGrpSpPr/>
          <p:nvPr/>
        </p:nvGrpSpPr>
        <p:grpSpPr>
          <a:xfrm>
            <a:off x="3852349" y="4676998"/>
            <a:ext cx="3515888" cy="723899"/>
            <a:chOff x="3568324" y="3213926"/>
            <a:chExt cx="1363484" cy="486958"/>
          </a:xfrm>
        </p:grpSpPr>
        <p:sp>
          <p:nvSpPr>
            <p:cNvPr id="36" name="Rounded Rectangle 31">
              <a:extLst>
                <a:ext uri="{FF2B5EF4-FFF2-40B4-BE49-F238E27FC236}">
                  <a16:creationId xmlns:a16="http://schemas.microsoft.com/office/drawing/2014/main" id="{B610009E-BFA5-DDA8-177E-2F890A532636}"/>
                </a:ext>
              </a:extLst>
            </p:cNvPr>
            <p:cNvSpPr/>
            <p:nvPr/>
          </p:nvSpPr>
          <p:spPr>
            <a:xfrm>
              <a:off x="3568324" y="3213926"/>
              <a:ext cx="1363484" cy="486958"/>
            </a:xfrm>
            <a:custGeom>
              <a:avLst/>
              <a:gdLst/>
              <a:ahLst/>
              <a:cxnLst/>
              <a:rect l="0" t="0" r="0" b="0"/>
              <a:pathLst>
                <a:path w="1363484"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389566"/>
                  </a:lnTo>
                  <a:lnTo>
                    <a:pt x="1363484" y="389566"/>
                  </a:lnTo>
                  <a:lnTo>
                    <a:pt x="1363484" y="97391"/>
                  </a:lnTo>
                  <a:close/>
                  <a:moveTo>
                    <a:pt x="0" y="438262"/>
                  </a:moveTo>
                  <a:cubicBezTo>
                    <a:pt x="0" y="465156"/>
                    <a:pt x="21801" y="486958"/>
                    <a:pt x="48695" y="486958"/>
                  </a:cubicBezTo>
                  <a:lnTo>
                    <a:pt x="97391" y="486958"/>
                  </a:lnTo>
                  <a:lnTo>
                    <a:pt x="97391" y="389566"/>
                  </a:lnTo>
                  <a:lnTo>
                    <a:pt x="0" y="389566"/>
                  </a:lnTo>
                  <a:lnTo>
                    <a:pt x="0" y="438262"/>
                  </a:lnTo>
                  <a:close/>
                  <a:moveTo>
                    <a:pt x="1266092" y="486958"/>
                  </a:moveTo>
                  <a:lnTo>
                    <a:pt x="1266092" y="389566"/>
                  </a:lnTo>
                  <a:lnTo>
                    <a:pt x="97391" y="389566"/>
                  </a:lnTo>
                  <a:lnTo>
                    <a:pt x="97391" y="486958"/>
                  </a:lnTo>
                  <a:lnTo>
                    <a:pt x="1266092" y="486958"/>
                  </a:lnTo>
                  <a:close/>
                  <a:moveTo>
                    <a:pt x="1314788" y="486958"/>
                  </a:moveTo>
                  <a:cubicBezTo>
                    <a:pt x="1341682" y="486958"/>
                    <a:pt x="1363484" y="465156"/>
                    <a:pt x="1363484" y="438262"/>
                  </a:cubicBezTo>
                  <a:lnTo>
                    <a:pt x="1363484" y="389566"/>
                  </a:lnTo>
                  <a:lnTo>
                    <a:pt x="1266092" y="389566"/>
                  </a:lnTo>
                  <a:lnTo>
                    <a:pt x="1266092" y="486958"/>
                  </a:lnTo>
                  <a:lnTo>
                    <a:pt x="1314788" y="486958"/>
                  </a:lnTo>
                  <a:close/>
                </a:path>
              </a:pathLst>
            </a:custGeom>
            <a:solidFill>
              <a:srgbClr val="D176FB"/>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231F20"/>
                </a:solidFill>
                <a:effectLst/>
                <a:uLnTx/>
                <a:uFillTx/>
                <a:latin typeface="Arial"/>
                <a:ea typeface="+mn-ea"/>
                <a:cs typeface="+mn-cs"/>
              </a:endParaRPr>
            </a:p>
          </p:txBody>
        </p:sp>
        <p:sp>
          <p:nvSpPr>
            <p:cNvPr id="37" name="Rounded Rectangle 32">
              <a:extLst>
                <a:ext uri="{FF2B5EF4-FFF2-40B4-BE49-F238E27FC236}">
                  <a16:creationId xmlns:a16="http://schemas.microsoft.com/office/drawing/2014/main" id="{CCEB7C48-9238-CA4C-E50F-4EF85E37E189}"/>
                </a:ext>
              </a:extLst>
            </p:cNvPr>
            <p:cNvSpPr/>
            <p:nvPr/>
          </p:nvSpPr>
          <p:spPr>
            <a:xfrm>
              <a:off x="3568324" y="3213926"/>
              <a:ext cx="1363484" cy="486958"/>
            </a:xfrm>
            <a:custGeom>
              <a:avLst/>
              <a:gdLst/>
              <a:ahLst/>
              <a:cxnLst/>
              <a:rect l="0" t="0" r="0" b="0"/>
              <a:pathLst>
                <a:path w="1363484" h="486958">
                  <a:moveTo>
                    <a:pt x="0" y="97391"/>
                  </a:moveTo>
                  <a:lnTo>
                    <a:pt x="0" y="48695"/>
                  </a:lnTo>
                  <a:cubicBezTo>
                    <a:pt x="0" y="21801"/>
                    <a:pt x="21801" y="0"/>
                    <a:pt x="48695" y="0"/>
                  </a:cubicBezTo>
                  <a:lnTo>
                    <a:pt x="97391" y="0"/>
                  </a:lnTo>
                  <a:moveTo>
                    <a:pt x="1363484" y="97391"/>
                  </a:moveTo>
                  <a:lnTo>
                    <a:pt x="1363484" y="389566"/>
                  </a:lnTo>
                  <a:moveTo>
                    <a:pt x="0" y="389566"/>
                  </a:moveTo>
                  <a:lnTo>
                    <a:pt x="0" y="97391"/>
                  </a:lnTo>
                  <a:moveTo>
                    <a:pt x="97391" y="0"/>
                  </a:moveTo>
                  <a:lnTo>
                    <a:pt x="1266092" y="0"/>
                  </a:lnTo>
                  <a:moveTo>
                    <a:pt x="0" y="389566"/>
                  </a:moveTo>
                  <a:lnTo>
                    <a:pt x="0" y="438262"/>
                  </a:lnTo>
                  <a:cubicBezTo>
                    <a:pt x="0" y="465156"/>
                    <a:pt x="21801" y="486958"/>
                    <a:pt x="48695" y="486958"/>
                  </a:cubicBezTo>
                  <a:lnTo>
                    <a:pt x="97391" y="486958"/>
                  </a:lnTo>
                  <a:moveTo>
                    <a:pt x="1363484" y="97391"/>
                  </a:moveTo>
                  <a:lnTo>
                    <a:pt x="1363484" y="48695"/>
                  </a:lnTo>
                  <a:cubicBezTo>
                    <a:pt x="1363484" y="21801"/>
                    <a:pt x="1341682" y="0"/>
                    <a:pt x="1314788" y="0"/>
                  </a:cubicBezTo>
                  <a:lnTo>
                    <a:pt x="1266092" y="0"/>
                  </a:lnTo>
                  <a:moveTo>
                    <a:pt x="1266092" y="486958"/>
                  </a:moveTo>
                  <a:lnTo>
                    <a:pt x="97391" y="486958"/>
                  </a:lnTo>
                  <a:moveTo>
                    <a:pt x="1363484" y="389566"/>
                  </a:moveTo>
                  <a:lnTo>
                    <a:pt x="1363484" y="438262"/>
                  </a:lnTo>
                  <a:cubicBezTo>
                    <a:pt x="1363484" y="465156"/>
                    <a:pt x="1341682" y="486958"/>
                    <a:pt x="1314788" y="486958"/>
                  </a:cubicBezTo>
                  <a:lnTo>
                    <a:pt x="1266092" y="486958"/>
                  </a:lnTo>
                </a:path>
              </a:pathLst>
            </a:custGeom>
            <a:noFill/>
            <a:ln w="6086">
              <a:solidFill>
                <a:srgbClr val="F0DCF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38" name="Group 37">
            <a:extLst>
              <a:ext uri="{FF2B5EF4-FFF2-40B4-BE49-F238E27FC236}">
                <a16:creationId xmlns:a16="http://schemas.microsoft.com/office/drawing/2014/main" id="{3436DF27-44E1-2746-FF38-85A53D8798BF}"/>
              </a:ext>
            </a:extLst>
          </p:cNvPr>
          <p:cNvGrpSpPr/>
          <p:nvPr/>
        </p:nvGrpSpPr>
        <p:grpSpPr>
          <a:xfrm>
            <a:off x="3852349" y="5545678"/>
            <a:ext cx="3515888" cy="723899"/>
            <a:chOff x="3568324" y="3798276"/>
            <a:chExt cx="1363484" cy="486958"/>
          </a:xfrm>
        </p:grpSpPr>
        <p:sp>
          <p:nvSpPr>
            <p:cNvPr id="39" name="Rounded Rectangle 34">
              <a:extLst>
                <a:ext uri="{FF2B5EF4-FFF2-40B4-BE49-F238E27FC236}">
                  <a16:creationId xmlns:a16="http://schemas.microsoft.com/office/drawing/2014/main" id="{4C67C143-0E54-8187-C3C7-36934D3A2519}"/>
                </a:ext>
              </a:extLst>
            </p:cNvPr>
            <p:cNvSpPr/>
            <p:nvPr/>
          </p:nvSpPr>
          <p:spPr>
            <a:xfrm>
              <a:off x="3568324" y="3798276"/>
              <a:ext cx="1363484" cy="486958"/>
            </a:xfrm>
            <a:custGeom>
              <a:avLst/>
              <a:gdLst/>
              <a:ahLst/>
              <a:cxnLst/>
              <a:rect l="0" t="0" r="0" b="0"/>
              <a:pathLst>
                <a:path w="1363484"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389566"/>
                  </a:lnTo>
                  <a:lnTo>
                    <a:pt x="1363484" y="389566"/>
                  </a:lnTo>
                  <a:lnTo>
                    <a:pt x="1363484" y="97391"/>
                  </a:lnTo>
                  <a:close/>
                  <a:moveTo>
                    <a:pt x="0" y="438262"/>
                  </a:moveTo>
                  <a:cubicBezTo>
                    <a:pt x="0" y="465156"/>
                    <a:pt x="21801" y="486958"/>
                    <a:pt x="48695" y="486958"/>
                  </a:cubicBezTo>
                  <a:lnTo>
                    <a:pt x="97391" y="486958"/>
                  </a:lnTo>
                  <a:lnTo>
                    <a:pt x="97391" y="389566"/>
                  </a:lnTo>
                  <a:lnTo>
                    <a:pt x="0" y="389566"/>
                  </a:lnTo>
                  <a:lnTo>
                    <a:pt x="0" y="438262"/>
                  </a:lnTo>
                  <a:close/>
                  <a:moveTo>
                    <a:pt x="1266092" y="486958"/>
                  </a:moveTo>
                  <a:lnTo>
                    <a:pt x="1266092" y="389566"/>
                  </a:lnTo>
                  <a:lnTo>
                    <a:pt x="97391" y="389566"/>
                  </a:lnTo>
                  <a:lnTo>
                    <a:pt x="97391" y="486958"/>
                  </a:lnTo>
                  <a:lnTo>
                    <a:pt x="1266092" y="486958"/>
                  </a:lnTo>
                  <a:close/>
                  <a:moveTo>
                    <a:pt x="1314788" y="486958"/>
                  </a:moveTo>
                  <a:cubicBezTo>
                    <a:pt x="1341682" y="486958"/>
                    <a:pt x="1363484" y="465156"/>
                    <a:pt x="1363484" y="438262"/>
                  </a:cubicBezTo>
                  <a:lnTo>
                    <a:pt x="1363484" y="389566"/>
                  </a:lnTo>
                  <a:lnTo>
                    <a:pt x="1266092" y="389566"/>
                  </a:lnTo>
                  <a:lnTo>
                    <a:pt x="1266092" y="486958"/>
                  </a:lnTo>
                  <a:lnTo>
                    <a:pt x="1314788" y="486958"/>
                  </a:lnTo>
                  <a:close/>
                </a:path>
              </a:pathLst>
            </a:custGeom>
            <a:solidFill>
              <a:srgbClr val="E2A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231F20"/>
                </a:solidFill>
                <a:effectLst/>
                <a:uLnTx/>
                <a:uFillTx/>
                <a:latin typeface="Arial"/>
                <a:ea typeface="+mn-ea"/>
                <a:cs typeface="+mn-cs"/>
              </a:endParaRPr>
            </a:p>
          </p:txBody>
        </p:sp>
        <p:sp>
          <p:nvSpPr>
            <p:cNvPr id="40" name="Rounded Rectangle 35">
              <a:extLst>
                <a:ext uri="{FF2B5EF4-FFF2-40B4-BE49-F238E27FC236}">
                  <a16:creationId xmlns:a16="http://schemas.microsoft.com/office/drawing/2014/main" id="{A0C5B251-E9C1-503A-4808-E9C533EAE675}"/>
                </a:ext>
              </a:extLst>
            </p:cNvPr>
            <p:cNvSpPr/>
            <p:nvPr/>
          </p:nvSpPr>
          <p:spPr>
            <a:xfrm>
              <a:off x="3568324" y="3798276"/>
              <a:ext cx="1363484" cy="486958"/>
            </a:xfrm>
            <a:custGeom>
              <a:avLst/>
              <a:gdLst/>
              <a:ahLst/>
              <a:cxnLst/>
              <a:rect l="0" t="0" r="0" b="0"/>
              <a:pathLst>
                <a:path w="1363484" h="486958">
                  <a:moveTo>
                    <a:pt x="0" y="97391"/>
                  </a:moveTo>
                  <a:lnTo>
                    <a:pt x="0" y="48695"/>
                  </a:lnTo>
                  <a:cubicBezTo>
                    <a:pt x="0" y="21801"/>
                    <a:pt x="21801" y="0"/>
                    <a:pt x="48695" y="0"/>
                  </a:cubicBezTo>
                  <a:lnTo>
                    <a:pt x="97391" y="0"/>
                  </a:lnTo>
                  <a:moveTo>
                    <a:pt x="1363484" y="97391"/>
                  </a:moveTo>
                  <a:lnTo>
                    <a:pt x="1363484" y="389566"/>
                  </a:lnTo>
                  <a:moveTo>
                    <a:pt x="0" y="389566"/>
                  </a:moveTo>
                  <a:lnTo>
                    <a:pt x="0" y="97391"/>
                  </a:lnTo>
                  <a:moveTo>
                    <a:pt x="97391" y="0"/>
                  </a:moveTo>
                  <a:lnTo>
                    <a:pt x="1266092" y="0"/>
                  </a:lnTo>
                  <a:moveTo>
                    <a:pt x="0" y="389566"/>
                  </a:moveTo>
                  <a:lnTo>
                    <a:pt x="0" y="438262"/>
                  </a:lnTo>
                  <a:cubicBezTo>
                    <a:pt x="0" y="465156"/>
                    <a:pt x="21801" y="486958"/>
                    <a:pt x="48695" y="486958"/>
                  </a:cubicBezTo>
                  <a:lnTo>
                    <a:pt x="97391" y="486958"/>
                  </a:lnTo>
                  <a:moveTo>
                    <a:pt x="1363484" y="97391"/>
                  </a:moveTo>
                  <a:lnTo>
                    <a:pt x="1363484" y="48695"/>
                  </a:lnTo>
                  <a:cubicBezTo>
                    <a:pt x="1363484" y="21801"/>
                    <a:pt x="1341682" y="0"/>
                    <a:pt x="1314788" y="0"/>
                  </a:cubicBezTo>
                  <a:lnTo>
                    <a:pt x="1266092" y="0"/>
                  </a:lnTo>
                  <a:moveTo>
                    <a:pt x="1266092" y="486958"/>
                  </a:moveTo>
                  <a:lnTo>
                    <a:pt x="97391" y="486958"/>
                  </a:lnTo>
                  <a:moveTo>
                    <a:pt x="1363484" y="389566"/>
                  </a:moveTo>
                  <a:lnTo>
                    <a:pt x="1363484" y="438262"/>
                  </a:lnTo>
                  <a:cubicBezTo>
                    <a:pt x="1363484" y="465156"/>
                    <a:pt x="1341682" y="486958"/>
                    <a:pt x="1314788" y="486958"/>
                  </a:cubicBezTo>
                  <a:lnTo>
                    <a:pt x="1266092" y="486958"/>
                  </a:lnTo>
                </a:path>
              </a:pathLst>
            </a:custGeom>
            <a:noFill/>
            <a:ln w="6086">
              <a:solidFill>
                <a:srgbClr val="F0DCF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41" name="Group 40">
            <a:extLst>
              <a:ext uri="{FF2B5EF4-FFF2-40B4-BE49-F238E27FC236}">
                <a16:creationId xmlns:a16="http://schemas.microsoft.com/office/drawing/2014/main" id="{223073F7-6119-43FE-348D-474CECDE6D3B}"/>
              </a:ext>
            </a:extLst>
          </p:cNvPr>
          <p:cNvGrpSpPr/>
          <p:nvPr/>
        </p:nvGrpSpPr>
        <p:grpSpPr>
          <a:xfrm>
            <a:off x="7536615" y="1057497"/>
            <a:ext cx="4064146" cy="579119"/>
            <a:chOff x="5029199" y="779133"/>
            <a:chExt cx="1363484" cy="389566"/>
          </a:xfrm>
          <a:solidFill>
            <a:srgbClr val="7030A0"/>
          </a:solidFill>
        </p:grpSpPr>
        <p:sp>
          <p:nvSpPr>
            <p:cNvPr id="42" name="Rounded Rectangle 37">
              <a:extLst>
                <a:ext uri="{FF2B5EF4-FFF2-40B4-BE49-F238E27FC236}">
                  <a16:creationId xmlns:a16="http://schemas.microsoft.com/office/drawing/2014/main" id="{B4DF1A74-229E-D6D4-5764-65006E3C4FC8}"/>
                </a:ext>
              </a:extLst>
            </p:cNvPr>
            <p:cNvSpPr/>
            <p:nvPr/>
          </p:nvSpPr>
          <p:spPr>
            <a:xfrm>
              <a:off x="5029199" y="779133"/>
              <a:ext cx="1363484" cy="389566"/>
            </a:xfrm>
            <a:custGeom>
              <a:avLst/>
              <a:gdLst/>
              <a:ahLst/>
              <a:cxnLst/>
              <a:rect l="0" t="0" r="0" b="0"/>
              <a:pathLst>
                <a:path w="1363484" h="389566">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292175"/>
                  </a:lnTo>
                  <a:lnTo>
                    <a:pt x="1363484" y="292175"/>
                  </a:lnTo>
                  <a:lnTo>
                    <a:pt x="1363484" y="97391"/>
                  </a:lnTo>
                  <a:close/>
                  <a:moveTo>
                    <a:pt x="0" y="340871"/>
                  </a:moveTo>
                  <a:cubicBezTo>
                    <a:pt x="0" y="367764"/>
                    <a:pt x="21801" y="389566"/>
                    <a:pt x="48695" y="389566"/>
                  </a:cubicBezTo>
                  <a:lnTo>
                    <a:pt x="97391" y="389566"/>
                  </a:lnTo>
                  <a:lnTo>
                    <a:pt x="97391" y="292175"/>
                  </a:lnTo>
                  <a:lnTo>
                    <a:pt x="0" y="292175"/>
                  </a:lnTo>
                  <a:lnTo>
                    <a:pt x="0" y="340871"/>
                  </a:lnTo>
                  <a:close/>
                  <a:moveTo>
                    <a:pt x="1266092" y="389566"/>
                  </a:moveTo>
                  <a:lnTo>
                    <a:pt x="1266092" y="292175"/>
                  </a:lnTo>
                  <a:lnTo>
                    <a:pt x="97391" y="292175"/>
                  </a:lnTo>
                  <a:lnTo>
                    <a:pt x="97391" y="389566"/>
                  </a:lnTo>
                  <a:lnTo>
                    <a:pt x="1266092" y="389566"/>
                  </a:lnTo>
                  <a:close/>
                  <a:moveTo>
                    <a:pt x="1314788" y="389566"/>
                  </a:moveTo>
                  <a:cubicBezTo>
                    <a:pt x="1341682" y="389566"/>
                    <a:pt x="1363484" y="367764"/>
                    <a:pt x="1363484" y="340871"/>
                  </a:cubicBezTo>
                  <a:lnTo>
                    <a:pt x="1363484" y="292175"/>
                  </a:lnTo>
                  <a:lnTo>
                    <a:pt x="1266092" y="292175"/>
                  </a:lnTo>
                  <a:lnTo>
                    <a:pt x="1266092" y="389566"/>
                  </a:lnTo>
                  <a:lnTo>
                    <a:pt x="1314788" y="389566"/>
                  </a:lnTo>
                  <a:close/>
                </a:path>
              </a:pathLst>
            </a:custGeom>
            <a:grp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43" name="Rounded Rectangle 38">
              <a:extLst>
                <a:ext uri="{FF2B5EF4-FFF2-40B4-BE49-F238E27FC236}">
                  <a16:creationId xmlns:a16="http://schemas.microsoft.com/office/drawing/2014/main" id="{50EEB8C6-B68B-7FB6-77D5-6B75519E88FD}"/>
                </a:ext>
              </a:extLst>
            </p:cNvPr>
            <p:cNvSpPr/>
            <p:nvPr/>
          </p:nvSpPr>
          <p:spPr>
            <a:xfrm>
              <a:off x="5029199" y="779133"/>
              <a:ext cx="1363484" cy="389566"/>
            </a:xfrm>
            <a:custGeom>
              <a:avLst/>
              <a:gdLst/>
              <a:ahLst/>
              <a:cxnLst/>
              <a:rect l="0" t="0" r="0" b="0"/>
              <a:pathLst>
                <a:path w="1363484" h="389566">
                  <a:moveTo>
                    <a:pt x="0" y="97391"/>
                  </a:moveTo>
                  <a:lnTo>
                    <a:pt x="0" y="48695"/>
                  </a:lnTo>
                  <a:cubicBezTo>
                    <a:pt x="0" y="21801"/>
                    <a:pt x="21801" y="0"/>
                    <a:pt x="48695" y="0"/>
                  </a:cubicBezTo>
                  <a:lnTo>
                    <a:pt x="97391" y="0"/>
                  </a:lnTo>
                  <a:moveTo>
                    <a:pt x="1363484" y="97391"/>
                  </a:moveTo>
                  <a:lnTo>
                    <a:pt x="1363484" y="292175"/>
                  </a:lnTo>
                  <a:moveTo>
                    <a:pt x="0" y="292175"/>
                  </a:moveTo>
                  <a:lnTo>
                    <a:pt x="0" y="97391"/>
                  </a:lnTo>
                  <a:moveTo>
                    <a:pt x="97391" y="0"/>
                  </a:moveTo>
                  <a:lnTo>
                    <a:pt x="1266092" y="0"/>
                  </a:lnTo>
                  <a:moveTo>
                    <a:pt x="0" y="292175"/>
                  </a:moveTo>
                  <a:lnTo>
                    <a:pt x="0" y="340871"/>
                  </a:lnTo>
                  <a:cubicBezTo>
                    <a:pt x="0" y="367764"/>
                    <a:pt x="21801" y="389566"/>
                    <a:pt x="48695" y="389566"/>
                  </a:cubicBezTo>
                  <a:lnTo>
                    <a:pt x="97391" y="389566"/>
                  </a:lnTo>
                  <a:moveTo>
                    <a:pt x="1363484" y="97391"/>
                  </a:moveTo>
                  <a:lnTo>
                    <a:pt x="1363484" y="48695"/>
                  </a:lnTo>
                  <a:cubicBezTo>
                    <a:pt x="1363484" y="21801"/>
                    <a:pt x="1341682" y="0"/>
                    <a:pt x="1314788" y="0"/>
                  </a:cubicBezTo>
                  <a:lnTo>
                    <a:pt x="1266092" y="0"/>
                  </a:lnTo>
                  <a:moveTo>
                    <a:pt x="1266092" y="389566"/>
                  </a:moveTo>
                  <a:lnTo>
                    <a:pt x="97391" y="389566"/>
                  </a:lnTo>
                  <a:moveTo>
                    <a:pt x="1363484" y="292175"/>
                  </a:moveTo>
                  <a:lnTo>
                    <a:pt x="1363484" y="340871"/>
                  </a:lnTo>
                  <a:cubicBezTo>
                    <a:pt x="1363484" y="367764"/>
                    <a:pt x="1341682" y="389566"/>
                    <a:pt x="1314788" y="389566"/>
                  </a:cubicBezTo>
                  <a:lnTo>
                    <a:pt x="1266092" y="389566"/>
                  </a:lnTo>
                </a:path>
              </a:pathLst>
            </a:custGeom>
            <a:grpFill/>
            <a:ln w="6086">
              <a:solidFill>
                <a:srgbClr val="C769F2"/>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44" name="Group 43">
            <a:extLst>
              <a:ext uri="{FF2B5EF4-FFF2-40B4-BE49-F238E27FC236}">
                <a16:creationId xmlns:a16="http://schemas.microsoft.com/office/drawing/2014/main" id="{F95A6900-8966-CB38-BB0D-CBEDECB7E0D8}"/>
              </a:ext>
            </a:extLst>
          </p:cNvPr>
          <p:cNvGrpSpPr/>
          <p:nvPr/>
        </p:nvGrpSpPr>
        <p:grpSpPr>
          <a:xfrm>
            <a:off x="7536615" y="1781398"/>
            <a:ext cx="4064146" cy="1013460"/>
            <a:chOff x="5029199" y="1266092"/>
            <a:chExt cx="1363484" cy="681742"/>
          </a:xfrm>
        </p:grpSpPr>
        <p:sp>
          <p:nvSpPr>
            <p:cNvPr id="45" name="Rounded Rectangle 40">
              <a:extLst>
                <a:ext uri="{FF2B5EF4-FFF2-40B4-BE49-F238E27FC236}">
                  <a16:creationId xmlns:a16="http://schemas.microsoft.com/office/drawing/2014/main" id="{42DB0F02-D9E8-A9A7-806C-D443F7F1A6D5}"/>
                </a:ext>
              </a:extLst>
            </p:cNvPr>
            <p:cNvSpPr/>
            <p:nvPr/>
          </p:nvSpPr>
          <p:spPr>
            <a:xfrm>
              <a:off x="5029199" y="1266092"/>
              <a:ext cx="1363484" cy="681742"/>
            </a:xfrm>
            <a:custGeom>
              <a:avLst/>
              <a:gdLst/>
              <a:ahLst/>
              <a:cxnLst/>
              <a:rect l="0" t="0" r="0" b="0"/>
              <a:pathLst>
                <a:path w="1363484" h="681742">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584350"/>
                  </a:lnTo>
                  <a:lnTo>
                    <a:pt x="1363484" y="584350"/>
                  </a:lnTo>
                  <a:lnTo>
                    <a:pt x="1363484" y="97391"/>
                  </a:lnTo>
                  <a:close/>
                  <a:moveTo>
                    <a:pt x="0" y="633046"/>
                  </a:moveTo>
                  <a:cubicBezTo>
                    <a:pt x="0" y="659940"/>
                    <a:pt x="21801" y="681742"/>
                    <a:pt x="48695" y="681742"/>
                  </a:cubicBezTo>
                  <a:lnTo>
                    <a:pt x="97391" y="681742"/>
                  </a:lnTo>
                  <a:lnTo>
                    <a:pt x="97391" y="584350"/>
                  </a:lnTo>
                  <a:lnTo>
                    <a:pt x="0" y="584350"/>
                  </a:lnTo>
                  <a:lnTo>
                    <a:pt x="0" y="633046"/>
                  </a:lnTo>
                  <a:close/>
                  <a:moveTo>
                    <a:pt x="1266092" y="681742"/>
                  </a:moveTo>
                  <a:lnTo>
                    <a:pt x="1266092" y="584350"/>
                  </a:lnTo>
                  <a:lnTo>
                    <a:pt x="97391" y="584350"/>
                  </a:lnTo>
                  <a:lnTo>
                    <a:pt x="97391" y="681742"/>
                  </a:lnTo>
                  <a:lnTo>
                    <a:pt x="1266092" y="681742"/>
                  </a:lnTo>
                  <a:close/>
                  <a:moveTo>
                    <a:pt x="1314788" y="681742"/>
                  </a:moveTo>
                  <a:cubicBezTo>
                    <a:pt x="1341682" y="681742"/>
                    <a:pt x="1363484" y="659940"/>
                    <a:pt x="1363484" y="633046"/>
                  </a:cubicBezTo>
                  <a:lnTo>
                    <a:pt x="1363484" y="584350"/>
                  </a:lnTo>
                  <a:lnTo>
                    <a:pt x="1266092" y="584350"/>
                  </a:lnTo>
                  <a:lnTo>
                    <a:pt x="1266092" y="681742"/>
                  </a:lnTo>
                  <a:lnTo>
                    <a:pt x="1314788" y="681742"/>
                  </a:lnTo>
                  <a:close/>
                </a:path>
              </a:pathLst>
            </a:custGeom>
            <a:solidFill>
              <a:srgbClr val="9C51BE"/>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46" name="Rounded Rectangle 41">
              <a:extLst>
                <a:ext uri="{FF2B5EF4-FFF2-40B4-BE49-F238E27FC236}">
                  <a16:creationId xmlns:a16="http://schemas.microsoft.com/office/drawing/2014/main" id="{9B3A1F2B-F9F6-315F-B5DB-5726B47F0DC6}"/>
                </a:ext>
              </a:extLst>
            </p:cNvPr>
            <p:cNvSpPr/>
            <p:nvPr/>
          </p:nvSpPr>
          <p:spPr>
            <a:xfrm>
              <a:off x="5029199" y="1266092"/>
              <a:ext cx="1363484" cy="681742"/>
            </a:xfrm>
            <a:custGeom>
              <a:avLst/>
              <a:gdLst/>
              <a:ahLst/>
              <a:cxnLst/>
              <a:rect l="0" t="0" r="0" b="0"/>
              <a:pathLst>
                <a:path w="1363484" h="681742">
                  <a:moveTo>
                    <a:pt x="0" y="97391"/>
                  </a:moveTo>
                  <a:lnTo>
                    <a:pt x="0" y="48695"/>
                  </a:lnTo>
                  <a:cubicBezTo>
                    <a:pt x="0" y="21801"/>
                    <a:pt x="21801" y="0"/>
                    <a:pt x="48695" y="0"/>
                  </a:cubicBezTo>
                  <a:lnTo>
                    <a:pt x="97391" y="0"/>
                  </a:lnTo>
                  <a:moveTo>
                    <a:pt x="1363484" y="97391"/>
                  </a:moveTo>
                  <a:lnTo>
                    <a:pt x="1363484" y="584350"/>
                  </a:lnTo>
                  <a:moveTo>
                    <a:pt x="0" y="584350"/>
                  </a:moveTo>
                  <a:lnTo>
                    <a:pt x="0" y="97391"/>
                  </a:lnTo>
                  <a:moveTo>
                    <a:pt x="97391" y="0"/>
                  </a:moveTo>
                  <a:lnTo>
                    <a:pt x="1266092" y="0"/>
                  </a:lnTo>
                  <a:moveTo>
                    <a:pt x="0" y="584350"/>
                  </a:moveTo>
                  <a:lnTo>
                    <a:pt x="0" y="633046"/>
                  </a:lnTo>
                  <a:cubicBezTo>
                    <a:pt x="0" y="659940"/>
                    <a:pt x="21801" y="681742"/>
                    <a:pt x="48695" y="681742"/>
                  </a:cubicBezTo>
                  <a:lnTo>
                    <a:pt x="97391" y="681742"/>
                  </a:lnTo>
                  <a:moveTo>
                    <a:pt x="1363484" y="97391"/>
                  </a:moveTo>
                  <a:lnTo>
                    <a:pt x="1363484" y="48695"/>
                  </a:lnTo>
                  <a:cubicBezTo>
                    <a:pt x="1363484" y="21801"/>
                    <a:pt x="1341682" y="0"/>
                    <a:pt x="1314788" y="0"/>
                  </a:cubicBezTo>
                  <a:lnTo>
                    <a:pt x="1266092" y="0"/>
                  </a:lnTo>
                  <a:moveTo>
                    <a:pt x="1266092" y="681742"/>
                  </a:moveTo>
                  <a:lnTo>
                    <a:pt x="97391" y="681742"/>
                  </a:lnTo>
                  <a:moveTo>
                    <a:pt x="1363484" y="584350"/>
                  </a:moveTo>
                  <a:lnTo>
                    <a:pt x="1363484" y="633046"/>
                  </a:lnTo>
                  <a:cubicBezTo>
                    <a:pt x="1363484" y="659940"/>
                    <a:pt x="1341682" y="681742"/>
                    <a:pt x="1314788" y="681742"/>
                  </a:cubicBezTo>
                  <a:lnTo>
                    <a:pt x="1266092" y="681742"/>
                  </a:lnTo>
                </a:path>
              </a:pathLst>
            </a:custGeom>
            <a:noFill/>
            <a:ln w="6086">
              <a:solidFill>
                <a:srgbClr val="F0DCF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47" name="Group 46">
            <a:extLst>
              <a:ext uri="{FF2B5EF4-FFF2-40B4-BE49-F238E27FC236}">
                <a16:creationId xmlns:a16="http://schemas.microsoft.com/office/drawing/2014/main" id="{C3F06B02-A4BE-DEC9-D170-97F93BFE2E86}"/>
              </a:ext>
            </a:extLst>
          </p:cNvPr>
          <p:cNvGrpSpPr/>
          <p:nvPr/>
        </p:nvGrpSpPr>
        <p:grpSpPr>
          <a:xfrm>
            <a:off x="7536615" y="2939638"/>
            <a:ext cx="4064146" cy="723899"/>
            <a:chOff x="5029199" y="2045226"/>
            <a:chExt cx="1363484" cy="486958"/>
          </a:xfrm>
        </p:grpSpPr>
        <p:sp>
          <p:nvSpPr>
            <p:cNvPr id="48" name="Rounded Rectangle 43">
              <a:extLst>
                <a:ext uri="{FF2B5EF4-FFF2-40B4-BE49-F238E27FC236}">
                  <a16:creationId xmlns:a16="http://schemas.microsoft.com/office/drawing/2014/main" id="{1CE97E2E-AA05-1D03-B853-B0C924535903}"/>
                </a:ext>
              </a:extLst>
            </p:cNvPr>
            <p:cNvSpPr/>
            <p:nvPr/>
          </p:nvSpPr>
          <p:spPr>
            <a:xfrm>
              <a:off x="5029199" y="2045226"/>
              <a:ext cx="1363484" cy="486958"/>
            </a:xfrm>
            <a:custGeom>
              <a:avLst/>
              <a:gdLst/>
              <a:ahLst/>
              <a:cxnLst/>
              <a:rect l="0" t="0" r="0" b="0"/>
              <a:pathLst>
                <a:path w="1363484"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389566"/>
                  </a:lnTo>
                  <a:lnTo>
                    <a:pt x="1363484" y="389566"/>
                  </a:lnTo>
                  <a:lnTo>
                    <a:pt x="1363484" y="97391"/>
                  </a:lnTo>
                  <a:close/>
                  <a:moveTo>
                    <a:pt x="0" y="438262"/>
                  </a:moveTo>
                  <a:cubicBezTo>
                    <a:pt x="0" y="465156"/>
                    <a:pt x="21801" y="486958"/>
                    <a:pt x="48695" y="486958"/>
                  </a:cubicBezTo>
                  <a:lnTo>
                    <a:pt x="97391" y="486958"/>
                  </a:lnTo>
                  <a:lnTo>
                    <a:pt x="97391" y="389566"/>
                  </a:lnTo>
                  <a:lnTo>
                    <a:pt x="0" y="389566"/>
                  </a:lnTo>
                  <a:lnTo>
                    <a:pt x="0" y="438262"/>
                  </a:lnTo>
                  <a:close/>
                  <a:moveTo>
                    <a:pt x="1266092" y="486958"/>
                  </a:moveTo>
                  <a:lnTo>
                    <a:pt x="1266092" y="389566"/>
                  </a:lnTo>
                  <a:lnTo>
                    <a:pt x="97391" y="389566"/>
                  </a:lnTo>
                  <a:lnTo>
                    <a:pt x="97391" y="486958"/>
                  </a:lnTo>
                  <a:lnTo>
                    <a:pt x="1266092" y="486958"/>
                  </a:lnTo>
                  <a:close/>
                  <a:moveTo>
                    <a:pt x="1314788" y="486958"/>
                  </a:moveTo>
                  <a:cubicBezTo>
                    <a:pt x="1341682" y="486958"/>
                    <a:pt x="1363484" y="465156"/>
                    <a:pt x="1363484" y="438262"/>
                  </a:cubicBezTo>
                  <a:lnTo>
                    <a:pt x="1363484" y="389566"/>
                  </a:lnTo>
                  <a:lnTo>
                    <a:pt x="1266092" y="389566"/>
                  </a:lnTo>
                  <a:lnTo>
                    <a:pt x="1266092" y="486958"/>
                  </a:lnTo>
                  <a:lnTo>
                    <a:pt x="1314788" y="486958"/>
                  </a:lnTo>
                  <a:close/>
                </a:path>
              </a:pathLst>
            </a:custGeom>
            <a:solidFill>
              <a:srgbClr val="B15CD7"/>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49" name="Rounded Rectangle 44">
              <a:extLst>
                <a:ext uri="{FF2B5EF4-FFF2-40B4-BE49-F238E27FC236}">
                  <a16:creationId xmlns:a16="http://schemas.microsoft.com/office/drawing/2014/main" id="{B9F1091F-BCA0-D481-95F4-EF6DA98C2BA2}"/>
                </a:ext>
              </a:extLst>
            </p:cNvPr>
            <p:cNvSpPr/>
            <p:nvPr/>
          </p:nvSpPr>
          <p:spPr>
            <a:xfrm>
              <a:off x="5029199" y="2045226"/>
              <a:ext cx="1363484" cy="486958"/>
            </a:xfrm>
            <a:custGeom>
              <a:avLst/>
              <a:gdLst/>
              <a:ahLst/>
              <a:cxnLst/>
              <a:rect l="0" t="0" r="0" b="0"/>
              <a:pathLst>
                <a:path w="1363484" h="486958">
                  <a:moveTo>
                    <a:pt x="0" y="97391"/>
                  </a:moveTo>
                  <a:lnTo>
                    <a:pt x="0" y="48695"/>
                  </a:lnTo>
                  <a:cubicBezTo>
                    <a:pt x="0" y="21801"/>
                    <a:pt x="21801" y="0"/>
                    <a:pt x="48695" y="0"/>
                  </a:cubicBezTo>
                  <a:lnTo>
                    <a:pt x="97391" y="0"/>
                  </a:lnTo>
                  <a:moveTo>
                    <a:pt x="1363484" y="97391"/>
                  </a:moveTo>
                  <a:lnTo>
                    <a:pt x="1363484" y="389566"/>
                  </a:lnTo>
                  <a:moveTo>
                    <a:pt x="0" y="389566"/>
                  </a:moveTo>
                  <a:lnTo>
                    <a:pt x="0" y="97391"/>
                  </a:lnTo>
                  <a:moveTo>
                    <a:pt x="97391" y="0"/>
                  </a:moveTo>
                  <a:lnTo>
                    <a:pt x="1266092" y="0"/>
                  </a:lnTo>
                  <a:moveTo>
                    <a:pt x="0" y="389566"/>
                  </a:moveTo>
                  <a:lnTo>
                    <a:pt x="0" y="438262"/>
                  </a:lnTo>
                  <a:cubicBezTo>
                    <a:pt x="0" y="465156"/>
                    <a:pt x="21801" y="486958"/>
                    <a:pt x="48695" y="486958"/>
                  </a:cubicBezTo>
                  <a:lnTo>
                    <a:pt x="97391" y="486958"/>
                  </a:lnTo>
                  <a:moveTo>
                    <a:pt x="1363484" y="97391"/>
                  </a:moveTo>
                  <a:lnTo>
                    <a:pt x="1363484" y="48695"/>
                  </a:lnTo>
                  <a:cubicBezTo>
                    <a:pt x="1363484" y="21801"/>
                    <a:pt x="1341682" y="0"/>
                    <a:pt x="1314788" y="0"/>
                  </a:cubicBezTo>
                  <a:lnTo>
                    <a:pt x="1266092" y="0"/>
                  </a:lnTo>
                  <a:moveTo>
                    <a:pt x="1266092" y="486958"/>
                  </a:moveTo>
                  <a:lnTo>
                    <a:pt x="97391" y="486958"/>
                  </a:lnTo>
                  <a:moveTo>
                    <a:pt x="1363484" y="389566"/>
                  </a:moveTo>
                  <a:lnTo>
                    <a:pt x="1363484" y="438262"/>
                  </a:lnTo>
                  <a:cubicBezTo>
                    <a:pt x="1363484" y="465156"/>
                    <a:pt x="1341682" y="486958"/>
                    <a:pt x="1314788" y="486958"/>
                  </a:cubicBezTo>
                  <a:lnTo>
                    <a:pt x="1266092" y="486958"/>
                  </a:lnTo>
                </a:path>
              </a:pathLst>
            </a:custGeom>
            <a:noFill/>
            <a:ln w="6086">
              <a:solidFill>
                <a:srgbClr val="F0DCF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50" name="Group 49">
            <a:extLst>
              <a:ext uri="{FF2B5EF4-FFF2-40B4-BE49-F238E27FC236}">
                <a16:creationId xmlns:a16="http://schemas.microsoft.com/office/drawing/2014/main" id="{E8400D2C-2A00-F583-D976-FDFD1BD6A0F4}"/>
              </a:ext>
            </a:extLst>
          </p:cNvPr>
          <p:cNvGrpSpPr/>
          <p:nvPr/>
        </p:nvGrpSpPr>
        <p:grpSpPr>
          <a:xfrm>
            <a:off x="7536615" y="3808318"/>
            <a:ext cx="4064146" cy="723899"/>
            <a:chOff x="5029199" y="2629576"/>
            <a:chExt cx="1363484" cy="486958"/>
          </a:xfrm>
        </p:grpSpPr>
        <p:sp>
          <p:nvSpPr>
            <p:cNvPr id="51" name="Rounded Rectangle 46">
              <a:extLst>
                <a:ext uri="{FF2B5EF4-FFF2-40B4-BE49-F238E27FC236}">
                  <a16:creationId xmlns:a16="http://schemas.microsoft.com/office/drawing/2014/main" id="{D9FA2714-60FD-03DA-805A-B3A2F3AC3D03}"/>
                </a:ext>
              </a:extLst>
            </p:cNvPr>
            <p:cNvSpPr/>
            <p:nvPr/>
          </p:nvSpPr>
          <p:spPr>
            <a:xfrm>
              <a:off x="5029199" y="2629576"/>
              <a:ext cx="1363484" cy="486958"/>
            </a:xfrm>
            <a:custGeom>
              <a:avLst/>
              <a:gdLst/>
              <a:ahLst/>
              <a:cxnLst/>
              <a:rect l="0" t="0" r="0" b="0"/>
              <a:pathLst>
                <a:path w="1363484"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389566"/>
                  </a:lnTo>
                  <a:lnTo>
                    <a:pt x="1363484" y="389566"/>
                  </a:lnTo>
                  <a:lnTo>
                    <a:pt x="1363484" y="97391"/>
                  </a:lnTo>
                  <a:close/>
                  <a:moveTo>
                    <a:pt x="0" y="438262"/>
                  </a:moveTo>
                  <a:cubicBezTo>
                    <a:pt x="0" y="465156"/>
                    <a:pt x="21801" y="486958"/>
                    <a:pt x="48695" y="486958"/>
                  </a:cubicBezTo>
                  <a:lnTo>
                    <a:pt x="97391" y="486958"/>
                  </a:lnTo>
                  <a:lnTo>
                    <a:pt x="97391" y="389566"/>
                  </a:lnTo>
                  <a:lnTo>
                    <a:pt x="0" y="389566"/>
                  </a:lnTo>
                  <a:lnTo>
                    <a:pt x="0" y="438262"/>
                  </a:lnTo>
                  <a:close/>
                  <a:moveTo>
                    <a:pt x="1266092" y="486958"/>
                  </a:moveTo>
                  <a:lnTo>
                    <a:pt x="1266092" y="389566"/>
                  </a:lnTo>
                  <a:lnTo>
                    <a:pt x="97391" y="389566"/>
                  </a:lnTo>
                  <a:lnTo>
                    <a:pt x="97391" y="486958"/>
                  </a:lnTo>
                  <a:lnTo>
                    <a:pt x="1266092" y="486958"/>
                  </a:lnTo>
                  <a:close/>
                  <a:moveTo>
                    <a:pt x="1314788" y="486958"/>
                  </a:moveTo>
                  <a:cubicBezTo>
                    <a:pt x="1341682" y="486958"/>
                    <a:pt x="1363484" y="465156"/>
                    <a:pt x="1363484" y="438262"/>
                  </a:cubicBezTo>
                  <a:lnTo>
                    <a:pt x="1363484" y="389566"/>
                  </a:lnTo>
                  <a:lnTo>
                    <a:pt x="1266092" y="389566"/>
                  </a:lnTo>
                  <a:lnTo>
                    <a:pt x="1266092" y="486958"/>
                  </a:lnTo>
                  <a:lnTo>
                    <a:pt x="1314788" y="486958"/>
                  </a:lnTo>
                  <a:close/>
                </a:path>
              </a:pathLst>
            </a:custGeom>
            <a:solidFill>
              <a:srgbClr val="C165EB"/>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52" name="Rounded Rectangle 47">
              <a:extLst>
                <a:ext uri="{FF2B5EF4-FFF2-40B4-BE49-F238E27FC236}">
                  <a16:creationId xmlns:a16="http://schemas.microsoft.com/office/drawing/2014/main" id="{8A237815-FF1C-50A8-F768-52BA384165EC}"/>
                </a:ext>
              </a:extLst>
            </p:cNvPr>
            <p:cNvSpPr/>
            <p:nvPr/>
          </p:nvSpPr>
          <p:spPr>
            <a:xfrm>
              <a:off x="5029199" y="2629576"/>
              <a:ext cx="1363484" cy="486958"/>
            </a:xfrm>
            <a:custGeom>
              <a:avLst/>
              <a:gdLst/>
              <a:ahLst/>
              <a:cxnLst/>
              <a:rect l="0" t="0" r="0" b="0"/>
              <a:pathLst>
                <a:path w="1363484" h="486958">
                  <a:moveTo>
                    <a:pt x="0" y="97391"/>
                  </a:moveTo>
                  <a:lnTo>
                    <a:pt x="0" y="48695"/>
                  </a:lnTo>
                  <a:cubicBezTo>
                    <a:pt x="0" y="21801"/>
                    <a:pt x="21801" y="0"/>
                    <a:pt x="48695" y="0"/>
                  </a:cubicBezTo>
                  <a:lnTo>
                    <a:pt x="97391" y="0"/>
                  </a:lnTo>
                  <a:moveTo>
                    <a:pt x="1363484" y="97391"/>
                  </a:moveTo>
                  <a:lnTo>
                    <a:pt x="1363484" y="389566"/>
                  </a:lnTo>
                  <a:moveTo>
                    <a:pt x="0" y="389566"/>
                  </a:moveTo>
                  <a:lnTo>
                    <a:pt x="0" y="97391"/>
                  </a:lnTo>
                  <a:moveTo>
                    <a:pt x="97391" y="0"/>
                  </a:moveTo>
                  <a:lnTo>
                    <a:pt x="1266092" y="0"/>
                  </a:lnTo>
                  <a:moveTo>
                    <a:pt x="0" y="389566"/>
                  </a:moveTo>
                  <a:lnTo>
                    <a:pt x="0" y="438262"/>
                  </a:lnTo>
                  <a:cubicBezTo>
                    <a:pt x="0" y="465156"/>
                    <a:pt x="21801" y="486958"/>
                    <a:pt x="48695" y="486958"/>
                  </a:cubicBezTo>
                  <a:lnTo>
                    <a:pt x="97391" y="486958"/>
                  </a:lnTo>
                  <a:moveTo>
                    <a:pt x="1363484" y="97391"/>
                  </a:moveTo>
                  <a:lnTo>
                    <a:pt x="1363484" y="48695"/>
                  </a:lnTo>
                  <a:cubicBezTo>
                    <a:pt x="1363484" y="21801"/>
                    <a:pt x="1341682" y="0"/>
                    <a:pt x="1314788" y="0"/>
                  </a:cubicBezTo>
                  <a:lnTo>
                    <a:pt x="1266092" y="0"/>
                  </a:lnTo>
                  <a:moveTo>
                    <a:pt x="1266092" y="486958"/>
                  </a:moveTo>
                  <a:lnTo>
                    <a:pt x="97391" y="486958"/>
                  </a:lnTo>
                  <a:moveTo>
                    <a:pt x="1363484" y="389566"/>
                  </a:moveTo>
                  <a:lnTo>
                    <a:pt x="1363484" y="438262"/>
                  </a:lnTo>
                  <a:cubicBezTo>
                    <a:pt x="1363484" y="465156"/>
                    <a:pt x="1341682" y="486958"/>
                    <a:pt x="1314788" y="486958"/>
                  </a:cubicBezTo>
                  <a:lnTo>
                    <a:pt x="1266092" y="486958"/>
                  </a:lnTo>
                </a:path>
              </a:pathLst>
            </a:custGeom>
            <a:noFill/>
            <a:ln w="6086">
              <a:solidFill>
                <a:srgbClr val="F0DCF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53" name="Group 52">
            <a:extLst>
              <a:ext uri="{FF2B5EF4-FFF2-40B4-BE49-F238E27FC236}">
                <a16:creationId xmlns:a16="http://schemas.microsoft.com/office/drawing/2014/main" id="{B7577223-58F1-C88B-CF9D-33CDCD798636}"/>
              </a:ext>
            </a:extLst>
          </p:cNvPr>
          <p:cNvGrpSpPr/>
          <p:nvPr/>
        </p:nvGrpSpPr>
        <p:grpSpPr>
          <a:xfrm>
            <a:off x="7536615" y="4676998"/>
            <a:ext cx="4064146" cy="723899"/>
            <a:chOff x="5029199" y="3213926"/>
            <a:chExt cx="1363484" cy="486958"/>
          </a:xfrm>
        </p:grpSpPr>
        <p:sp>
          <p:nvSpPr>
            <p:cNvPr id="54" name="Rounded Rectangle 49">
              <a:extLst>
                <a:ext uri="{FF2B5EF4-FFF2-40B4-BE49-F238E27FC236}">
                  <a16:creationId xmlns:a16="http://schemas.microsoft.com/office/drawing/2014/main" id="{AFFFE340-0A13-045E-C1BA-CE08843568C5}"/>
                </a:ext>
              </a:extLst>
            </p:cNvPr>
            <p:cNvSpPr/>
            <p:nvPr/>
          </p:nvSpPr>
          <p:spPr>
            <a:xfrm>
              <a:off x="5029199" y="3213926"/>
              <a:ext cx="1363484" cy="486958"/>
            </a:xfrm>
            <a:custGeom>
              <a:avLst/>
              <a:gdLst/>
              <a:ahLst/>
              <a:cxnLst/>
              <a:rect l="0" t="0" r="0" b="0"/>
              <a:pathLst>
                <a:path w="1363484"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389566"/>
                  </a:lnTo>
                  <a:lnTo>
                    <a:pt x="1363484" y="389566"/>
                  </a:lnTo>
                  <a:lnTo>
                    <a:pt x="1363484" y="97391"/>
                  </a:lnTo>
                  <a:close/>
                  <a:moveTo>
                    <a:pt x="0" y="438262"/>
                  </a:moveTo>
                  <a:cubicBezTo>
                    <a:pt x="0" y="465156"/>
                    <a:pt x="21801" y="486958"/>
                    <a:pt x="48695" y="486958"/>
                  </a:cubicBezTo>
                  <a:lnTo>
                    <a:pt x="97391" y="486958"/>
                  </a:lnTo>
                  <a:lnTo>
                    <a:pt x="97391" y="389566"/>
                  </a:lnTo>
                  <a:lnTo>
                    <a:pt x="0" y="389566"/>
                  </a:lnTo>
                  <a:lnTo>
                    <a:pt x="0" y="438262"/>
                  </a:lnTo>
                  <a:close/>
                  <a:moveTo>
                    <a:pt x="1266092" y="486958"/>
                  </a:moveTo>
                  <a:lnTo>
                    <a:pt x="1266092" y="389566"/>
                  </a:lnTo>
                  <a:lnTo>
                    <a:pt x="97391" y="389566"/>
                  </a:lnTo>
                  <a:lnTo>
                    <a:pt x="97391" y="486958"/>
                  </a:lnTo>
                  <a:lnTo>
                    <a:pt x="1266092" y="486958"/>
                  </a:lnTo>
                  <a:close/>
                  <a:moveTo>
                    <a:pt x="1314788" y="486958"/>
                  </a:moveTo>
                  <a:cubicBezTo>
                    <a:pt x="1341682" y="486958"/>
                    <a:pt x="1363484" y="465156"/>
                    <a:pt x="1363484" y="438262"/>
                  </a:cubicBezTo>
                  <a:lnTo>
                    <a:pt x="1363484" y="389566"/>
                  </a:lnTo>
                  <a:lnTo>
                    <a:pt x="1266092" y="389566"/>
                  </a:lnTo>
                  <a:lnTo>
                    <a:pt x="1266092" y="486958"/>
                  </a:lnTo>
                  <a:lnTo>
                    <a:pt x="1314788" y="486958"/>
                  </a:lnTo>
                  <a:close/>
                </a:path>
              </a:pathLst>
            </a:custGeom>
            <a:solidFill>
              <a:srgbClr val="D176FB"/>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55" name="Rounded Rectangle 50">
              <a:extLst>
                <a:ext uri="{FF2B5EF4-FFF2-40B4-BE49-F238E27FC236}">
                  <a16:creationId xmlns:a16="http://schemas.microsoft.com/office/drawing/2014/main" id="{D305728C-1FF9-75C3-E0DC-D4CBFD1FE0FE}"/>
                </a:ext>
              </a:extLst>
            </p:cNvPr>
            <p:cNvSpPr/>
            <p:nvPr/>
          </p:nvSpPr>
          <p:spPr>
            <a:xfrm>
              <a:off x="5029199" y="3213926"/>
              <a:ext cx="1363484" cy="486958"/>
            </a:xfrm>
            <a:custGeom>
              <a:avLst/>
              <a:gdLst/>
              <a:ahLst/>
              <a:cxnLst/>
              <a:rect l="0" t="0" r="0" b="0"/>
              <a:pathLst>
                <a:path w="1363484" h="486958">
                  <a:moveTo>
                    <a:pt x="0" y="97391"/>
                  </a:moveTo>
                  <a:lnTo>
                    <a:pt x="0" y="48695"/>
                  </a:lnTo>
                  <a:cubicBezTo>
                    <a:pt x="0" y="21801"/>
                    <a:pt x="21801" y="0"/>
                    <a:pt x="48695" y="0"/>
                  </a:cubicBezTo>
                  <a:lnTo>
                    <a:pt x="97391" y="0"/>
                  </a:lnTo>
                  <a:moveTo>
                    <a:pt x="1363484" y="97391"/>
                  </a:moveTo>
                  <a:lnTo>
                    <a:pt x="1363484" y="389566"/>
                  </a:lnTo>
                  <a:moveTo>
                    <a:pt x="0" y="389566"/>
                  </a:moveTo>
                  <a:lnTo>
                    <a:pt x="0" y="97391"/>
                  </a:lnTo>
                  <a:moveTo>
                    <a:pt x="97391" y="0"/>
                  </a:moveTo>
                  <a:lnTo>
                    <a:pt x="1266092" y="0"/>
                  </a:lnTo>
                  <a:moveTo>
                    <a:pt x="0" y="389566"/>
                  </a:moveTo>
                  <a:lnTo>
                    <a:pt x="0" y="438262"/>
                  </a:lnTo>
                  <a:cubicBezTo>
                    <a:pt x="0" y="465156"/>
                    <a:pt x="21801" y="486958"/>
                    <a:pt x="48695" y="486958"/>
                  </a:cubicBezTo>
                  <a:lnTo>
                    <a:pt x="97391" y="486958"/>
                  </a:lnTo>
                  <a:moveTo>
                    <a:pt x="1363484" y="97391"/>
                  </a:moveTo>
                  <a:lnTo>
                    <a:pt x="1363484" y="48695"/>
                  </a:lnTo>
                  <a:cubicBezTo>
                    <a:pt x="1363484" y="21801"/>
                    <a:pt x="1341682" y="0"/>
                    <a:pt x="1314788" y="0"/>
                  </a:cubicBezTo>
                  <a:lnTo>
                    <a:pt x="1266092" y="0"/>
                  </a:lnTo>
                  <a:moveTo>
                    <a:pt x="1266092" y="486958"/>
                  </a:moveTo>
                  <a:lnTo>
                    <a:pt x="97391" y="486958"/>
                  </a:lnTo>
                  <a:moveTo>
                    <a:pt x="1363484" y="389566"/>
                  </a:moveTo>
                  <a:lnTo>
                    <a:pt x="1363484" y="438262"/>
                  </a:lnTo>
                  <a:cubicBezTo>
                    <a:pt x="1363484" y="465156"/>
                    <a:pt x="1341682" y="486958"/>
                    <a:pt x="1314788" y="486958"/>
                  </a:cubicBezTo>
                  <a:lnTo>
                    <a:pt x="1266092" y="486958"/>
                  </a:lnTo>
                </a:path>
              </a:pathLst>
            </a:custGeom>
            <a:noFill/>
            <a:ln w="6086">
              <a:solidFill>
                <a:srgbClr val="F0DCF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56" name="Group 55">
            <a:extLst>
              <a:ext uri="{FF2B5EF4-FFF2-40B4-BE49-F238E27FC236}">
                <a16:creationId xmlns:a16="http://schemas.microsoft.com/office/drawing/2014/main" id="{A4E1147A-3BF0-1756-D5C7-87796A550606}"/>
              </a:ext>
            </a:extLst>
          </p:cNvPr>
          <p:cNvGrpSpPr/>
          <p:nvPr/>
        </p:nvGrpSpPr>
        <p:grpSpPr>
          <a:xfrm>
            <a:off x="7536615" y="5545678"/>
            <a:ext cx="4064146" cy="723899"/>
            <a:chOff x="5029199" y="3798276"/>
            <a:chExt cx="1363484" cy="486958"/>
          </a:xfrm>
        </p:grpSpPr>
        <p:sp>
          <p:nvSpPr>
            <p:cNvPr id="57" name="Rounded Rectangle 52">
              <a:extLst>
                <a:ext uri="{FF2B5EF4-FFF2-40B4-BE49-F238E27FC236}">
                  <a16:creationId xmlns:a16="http://schemas.microsoft.com/office/drawing/2014/main" id="{7092AFDB-08A9-89B3-8EA3-DD70992FC14B}"/>
                </a:ext>
              </a:extLst>
            </p:cNvPr>
            <p:cNvSpPr/>
            <p:nvPr/>
          </p:nvSpPr>
          <p:spPr>
            <a:xfrm>
              <a:off x="5029199" y="3798276"/>
              <a:ext cx="1363484" cy="486958"/>
            </a:xfrm>
            <a:custGeom>
              <a:avLst/>
              <a:gdLst/>
              <a:ahLst/>
              <a:cxnLst/>
              <a:rect l="0" t="0" r="0" b="0"/>
              <a:pathLst>
                <a:path w="1363484"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389566"/>
                  </a:lnTo>
                  <a:lnTo>
                    <a:pt x="1363484" y="389566"/>
                  </a:lnTo>
                  <a:lnTo>
                    <a:pt x="1363484" y="97391"/>
                  </a:lnTo>
                  <a:close/>
                  <a:moveTo>
                    <a:pt x="0" y="438262"/>
                  </a:moveTo>
                  <a:cubicBezTo>
                    <a:pt x="0" y="465156"/>
                    <a:pt x="21801" y="486958"/>
                    <a:pt x="48695" y="486958"/>
                  </a:cubicBezTo>
                  <a:lnTo>
                    <a:pt x="97391" y="486958"/>
                  </a:lnTo>
                  <a:lnTo>
                    <a:pt x="97391" y="389566"/>
                  </a:lnTo>
                  <a:lnTo>
                    <a:pt x="0" y="389566"/>
                  </a:lnTo>
                  <a:lnTo>
                    <a:pt x="0" y="438262"/>
                  </a:lnTo>
                  <a:close/>
                  <a:moveTo>
                    <a:pt x="1266092" y="486958"/>
                  </a:moveTo>
                  <a:lnTo>
                    <a:pt x="1266092" y="389566"/>
                  </a:lnTo>
                  <a:lnTo>
                    <a:pt x="97391" y="389566"/>
                  </a:lnTo>
                  <a:lnTo>
                    <a:pt x="97391" y="486958"/>
                  </a:lnTo>
                  <a:lnTo>
                    <a:pt x="1266092" y="486958"/>
                  </a:lnTo>
                  <a:close/>
                  <a:moveTo>
                    <a:pt x="1314788" y="486958"/>
                  </a:moveTo>
                  <a:cubicBezTo>
                    <a:pt x="1341682" y="486958"/>
                    <a:pt x="1363484" y="465156"/>
                    <a:pt x="1363484" y="438262"/>
                  </a:cubicBezTo>
                  <a:lnTo>
                    <a:pt x="1363484" y="389566"/>
                  </a:lnTo>
                  <a:lnTo>
                    <a:pt x="1266092" y="389566"/>
                  </a:lnTo>
                  <a:lnTo>
                    <a:pt x="1266092" y="486958"/>
                  </a:lnTo>
                  <a:lnTo>
                    <a:pt x="1314788" y="486958"/>
                  </a:lnTo>
                  <a:close/>
                </a:path>
              </a:pathLst>
            </a:custGeom>
            <a:solidFill>
              <a:srgbClr val="E2A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58" name="Rounded Rectangle 53">
              <a:extLst>
                <a:ext uri="{FF2B5EF4-FFF2-40B4-BE49-F238E27FC236}">
                  <a16:creationId xmlns:a16="http://schemas.microsoft.com/office/drawing/2014/main" id="{731459B6-B5FF-6974-2D8D-C5B5C4F1F92B}"/>
                </a:ext>
              </a:extLst>
            </p:cNvPr>
            <p:cNvSpPr/>
            <p:nvPr/>
          </p:nvSpPr>
          <p:spPr>
            <a:xfrm>
              <a:off x="5029199" y="3798276"/>
              <a:ext cx="1363484" cy="486958"/>
            </a:xfrm>
            <a:custGeom>
              <a:avLst/>
              <a:gdLst/>
              <a:ahLst/>
              <a:cxnLst/>
              <a:rect l="0" t="0" r="0" b="0"/>
              <a:pathLst>
                <a:path w="1363484" h="486958">
                  <a:moveTo>
                    <a:pt x="0" y="97391"/>
                  </a:moveTo>
                  <a:lnTo>
                    <a:pt x="0" y="48695"/>
                  </a:lnTo>
                  <a:cubicBezTo>
                    <a:pt x="0" y="21801"/>
                    <a:pt x="21801" y="0"/>
                    <a:pt x="48695" y="0"/>
                  </a:cubicBezTo>
                  <a:lnTo>
                    <a:pt x="97391" y="0"/>
                  </a:lnTo>
                  <a:moveTo>
                    <a:pt x="1363484" y="97391"/>
                  </a:moveTo>
                  <a:lnTo>
                    <a:pt x="1363484" y="389566"/>
                  </a:lnTo>
                  <a:moveTo>
                    <a:pt x="0" y="389566"/>
                  </a:moveTo>
                  <a:lnTo>
                    <a:pt x="0" y="97391"/>
                  </a:lnTo>
                  <a:moveTo>
                    <a:pt x="97391" y="0"/>
                  </a:moveTo>
                  <a:lnTo>
                    <a:pt x="1266092" y="0"/>
                  </a:lnTo>
                  <a:moveTo>
                    <a:pt x="0" y="389566"/>
                  </a:moveTo>
                  <a:lnTo>
                    <a:pt x="0" y="438262"/>
                  </a:lnTo>
                  <a:cubicBezTo>
                    <a:pt x="0" y="465156"/>
                    <a:pt x="21801" y="486958"/>
                    <a:pt x="48695" y="486958"/>
                  </a:cubicBezTo>
                  <a:lnTo>
                    <a:pt x="97391" y="486958"/>
                  </a:lnTo>
                  <a:moveTo>
                    <a:pt x="1363484" y="97391"/>
                  </a:moveTo>
                  <a:lnTo>
                    <a:pt x="1363484" y="48695"/>
                  </a:lnTo>
                  <a:cubicBezTo>
                    <a:pt x="1363484" y="21801"/>
                    <a:pt x="1341682" y="0"/>
                    <a:pt x="1314788" y="0"/>
                  </a:cubicBezTo>
                  <a:lnTo>
                    <a:pt x="1266092" y="0"/>
                  </a:lnTo>
                  <a:moveTo>
                    <a:pt x="1266092" y="486958"/>
                  </a:moveTo>
                  <a:lnTo>
                    <a:pt x="97391" y="486958"/>
                  </a:lnTo>
                  <a:moveTo>
                    <a:pt x="1363484" y="389566"/>
                  </a:moveTo>
                  <a:lnTo>
                    <a:pt x="1363484" y="438262"/>
                  </a:lnTo>
                  <a:cubicBezTo>
                    <a:pt x="1363484" y="465156"/>
                    <a:pt x="1341682" y="486958"/>
                    <a:pt x="1314788" y="486958"/>
                  </a:cubicBezTo>
                  <a:lnTo>
                    <a:pt x="1266092" y="486958"/>
                  </a:lnTo>
                </a:path>
              </a:pathLst>
            </a:custGeom>
            <a:noFill/>
            <a:ln w="6086">
              <a:solidFill>
                <a:srgbClr val="F0DCF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grpSp>
      <p:sp>
        <p:nvSpPr>
          <p:cNvPr id="59" name="TextBox 58">
            <a:extLst>
              <a:ext uri="{FF2B5EF4-FFF2-40B4-BE49-F238E27FC236}">
                <a16:creationId xmlns:a16="http://schemas.microsoft.com/office/drawing/2014/main" id="{0AF9A33C-7AA1-E6B8-AA34-928437C185F5}"/>
              </a:ext>
            </a:extLst>
          </p:cNvPr>
          <p:cNvSpPr txBox="1"/>
          <p:nvPr/>
        </p:nvSpPr>
        <p:spPr>
          <a:xfrm>
            <a:off x="3852348" y="3090451"/>
            <a:ext cx="3515888" cy="430887"/>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Arial"/>
                <a:ea typeface="+mn-ea"/>
                <a:cs typeface="+mn-cs"/>
              </a:rPr>
              <a:t>Handles multi-step,
advanced tasks</a:t>
            </a:r>
          </a:p>
        </p:txBody>
      </p:sp>
      <p:sp>
        <p:nvSpPr>
          <p:cNvPr id="60" name="TextBox 59">
            <a:extLst>
              <a:ext uri="{FF2B5EF4-FFF2-40B4-BE49-F238E27FC236}">
                <a16:creationId xmlns:a16="http://schemas.microsoft.com/office/drawing/2014/main" id="{A163418C-80BB-4093-5307-B8EDC3AA9048}"/>
              </a:ext>
            </a:extLst>
          </p:cNvPr>
          <p:cNvSpPr txBox="1"/>
          <p:nvPr/>
        </p:nvSpPr>
        <p:spPr>
          <a:xfrm>
            <a:off x="1531870" y="3174876"/>
            <a:ext cx="1717441" cy="215444"/>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Arial"/>
                <a:ea typeface="+mn-ea"/>
                <a:cs typeface="+mn-cs"/>
              </a:rPr>
              <a:t>Task Complexity</a:t>
            </a:r>
          </a:p>
        </p:txBody>
      </p:sp>
      <p:sp>
        <p:nvSpPr>
          <p:cNvPr id="61" name="TextBox 60">
            <a:extLst>
              <a:ext uri="{FF2B5EF4-FFF2-40B4-BE49-F238E27FC236}">
                <a16:creationId xmlns:a16="http://schemas.microsoft.com/office/drawing/2014/main" id="{96E1BB5D-BC69-54CF-783A-770DB557FB09}"/>
              </a:ext>
            </a:extLst>
          </p:cNvPr>
          <p:cNvSpPr txBox="1"/>
          <p:nvPr/>
        </p:nvSpPr>
        <p:spPr>
          <a:xfrm>
            <a:off x="7536614" y="3090451"/>
            <a:ext cx="4064146" cy="430887"/>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Arial"/>
                <a:ea typeface="+mn-ea"/>
                <a:cs typeface="+mn-cs"/>
              </a:rPr>
              <a:t>Recommends based
on training data</a:t>
            </a:r>
          </a:p>
        </p:txBody>
      </p:sp>
      <p:sp>
        <p:nvSpPr>
          <p:cNvPr id="62" name="TextBox 61">
            <a:extLst>
              <a:ext uri="{FF2B5EF4-FFF2-40B4-BE49-F238E27FC236}">
                <a16:creationId xmlns:a16="http://schemas.microsoft.com/office/drawing/2014/main" id="{3BB27F22-30BE-933E-2CBF-44D622666C40}"/>
              </a:ext>
            </a:extLst>
          </p:cNvPr>
          <p:cNvSpPr txBox="1"/>
          <p:nvPr/>
        </p:nvSpPr>
        <p:spPr>
          <a:xfrm>
            <a:off x="1531873" y="4043556"/>
            <a:ext cx="913691" cy="215444"/>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Arial"/>
                <a:ea typeface="+mn-ea"/>
                <a:cs typeface="+mn-cs"/>
              </a:rPr>
              <a:t>Learning</a:t>
            </a:r>
          </a:p>
        </p:txBody>
      </p:sp>
      <p:sp>
        <p:nvSpPr>
          <p:cNvPr id="63" name="TextBox 62">
            <a:extLst>
              <a:ext uri="{FF2B5EF4-FFF2-40B4-BE49-F238E27FC236}">
                <a16:creationId xmlns:a16="http://schemas.microsoft.com/office/drawing/2014/main" id="{CA87DF17-7EC4-E44D-2848-AD35BCC80948}"/>
              </a:ext>
            </a:extLst>
          </p:cNvPr>
          <p:cNvSpPr txBox="1"/>
          <p:nvPr/>
        </p:nvSpPr>
        <p:spPr>
          <a:xfrm>
            <a:off x="1531873" y="2161416"/>
            <a:ext cx="1061456" cy="215444"/>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Arial"/>
                <a:ea typeface="+mn-ea"/>
                <a:cs typeface="+mn-cs"/>
              </a:rPr>
              <a:t>Autonomy</a:t>
            </a:r>
          </a:p>
        </p:txBody>
      </p:sp>
      <p:sp>
        <p:nvSpPr>
          <p:cNvPr id="64" name="TextBox 63">
            <a:extLst>
              <a:ext uri="{FF2B5EF4-FFF2-40B4-BE49-F238E27FC236}">
                <a16:creationId xmlns:a16="http://schemas.microsoft.com/office/drawing/2014/main" id="{6F8F9F21-13C0-D54B-152F-3E8DA687F39D}"/>
              </a:ext>
            </a:extLst>
          </p:cNvPr>
          <p:cNvSpPr txBox="1"/>
          <p:nvPr/>
        </p:nvSpPr>
        <p:spPr>
          <a:xfrm>
            <a:off x="7536613" y="5696492"/>
            <a:ext cx="4064146" cy="430887"/>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Arial"/>
                <a:ea typeface="+mn-ea"/>
                <a:cs typeface="+mn-cs"/>
              </a:rPr>
              <a:t>Recommends an ice
cream maker</a:t>
            </a:r>
          </a:p>
        </p:txBody>
      </p:sp>
      <p:sp>
        <p:nvSpPr>
          <p:cNvPr id="65" name="TextBox 64">
            <a:extLst>
              <a:ext uri="{FF2B5EF4-FFF2-40B4-BE49-F238E27FC236}">
                <a16:creationId xmlns:a16="http://schemas.microsoft.com/office/drawing/2014/main" id="{C4C359F2-31F0-6651-72B9-A769567F966E}"/>
              </a:ext>
            </a:extLst>
          </p:cNvPr>
          <p:cNvSpPr txBox="1"/>
          <p:nvPr/>
        </p:nvSpPr>
        <p:spPr>
          <a:xfrm>
            <a:off x="7536614" y="1968404"/>
            <a:ext cx="4064147" cy="646331"/>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Arial"/>
                <a:ea typeface="+mn-ea"/>
                <a:cs typeface="+mn-cs"/>
              </a:rPr>
              <a:t>Rule-based
systems, static
responses</a:t>
            </a:r>
          </a:p>
        </p:txBody>
      </p:sp>
      <p:sp>
        <p:nvSpPr>
          <p:cNvPr id="66" name="TextBox 65">
            <a:extLst>
              <a:ext uri="{FF2B5EF4-FFF2-40B4-BE49-F238E27FC236}">
                <a16:creationId xmlns:a16="http://schemas.microsoft.com/office/drawing/2014/main" id="{2048968C-9DB7-E7B7-1730-BCCB92881245}"/>
              </a:ext>
            </a:extLst>
          </p:cNvPr>
          <p:cNvSpPr txBox="1"/>
          <p:nvPr/>
        </p:nvSpPr>
        <p:spPr>
          <a:xfrm>
            <a:off x="7536614" y="4067717"/>
            <a:ext cx="4064146" cy="215444"/>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Arial"/>
                <a:ea typeface="+mn-ea"/>
                <a:cs typeface="+mn-cs"/>
              </a:rPr>
              <a:t>Static, rule-based</a:t>
            </a:r>
          </a:p>
        </p:txBody>
      </p:sp>
      <p:sp>
        <p:nvSpPr>
          <p:cNvPr id="67" name="TextBox 66">
            <a:extLst>
              <a:ext uri="{FF2B5EF4-FFF2-40B4-BE49-F238E27FC236}">
                <a16:creationId xmlns:a16="http://schemas.microsoft.com/office/drawing/2014/main" id="{ADC69F37-B8C1-8BD7-C037-9D2A2DB3DB4B}"/>
              </a:ext>
            </a:extLst>
          </p:cNvPr>
          <p:cNvSpPr txBox="1"/>
          <p:nvPr/>
        </p:nvSpPr>
        <p:spPr>
          <a:xfrm>
            <a:off x="3864005" y="1968404"/>
            <a:ext cx="3504232" cy="646331"/>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Arial"/>
                <a:ea typeface="+mn-ea"/>
                <a:cs typeface="+mn-cs"/>
              </a:rPr>
              <a:t>Autonomous
workflows, decision-
making</a:t>
            </a:r>
          </a:p>
        </p:txBody>
      </p:sp>
      <p:sp>
        <p:nvSpPr>
          <p:cNvPr id="68" name="TextBox 67">
            <a:extLst>
              <a:ext uri="{FF2B5EF4-FFF2-40B4-BE49-F238E27FC236}">
                <a16:creationId xmlns:a16="http://schemas.microsoft.com/office/drawing/2014/main" id="{C108DD58-9CF8-8938-55B5-2AD2C443E5FE}"/>
              </a:ext>
            </a:extLst>
          </p:cNvPr>
          <p:cNvSpPr txBox="1"/>
          <p:nvPr/>
        </p:nvSpPr>
        <p:spPr>
          <a:xfrm>
            <a:off x="1531870" y="4912236"/>
            <a:ext cx="1958163" cy="215444"/>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Arial"/>
                <a:ea typeface="+mn-ea"/>
                <a:cs typeface="+mn-cs"/>
              </a:rPr>
              <a:t>External Interaction</a:t>
            </a:r>
          </a:p>
        </p:txBody>
      </p:sp>
      <p:sp>
        <p:nvSpPr>
          <p:cNvPr id="69" name="TextBox 68">
            <a:extLst>
              <a:ext uri="{FF2B5EF4-FFF2-40B4-BE49-F238E27FC236}">
                <a16:creationId xmlns:a16="http://schemas.microsoft.com/office/drawing/2014/main" id="{6E8DF328-FF8B-0476-C1C8-DCB0674EAD21}"/>
              </a:ext>
            </a:extLst>
          </p:cNvPr>
          <p:cNvSpPr txBox="1"/>
          <p:nvPr/>
        </p:nvSpPr>
        <p:spPr>
          <a:xfrm>
            <a:off x="3864004" y="4827812"/>
            <a:ext cx="3504231" cy="430887"/>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Arial"/>
                <a:ea typeface="+mn-ea"/>
                <a:cs typeface="+mn-cs"/>
              </a:rPr>
              <a:t>Integrates with
external tools</a:t>
            </a:r>
          </a:p>
        </p:txBody>
      </p:sp>
      <p:sp>
        <p:nvSpPr>
          <p:cNvPr id="70" name="TextBox 69">
            <a:extLst>
              <a:ext uri="{FF2B5EF4-FFF2-40B4-BE49-F238E27FC236}">
                <a16:creationId xmlns:a16="http://schemas.microsoft.com/office/drawing/2014/main" id="{FED92241-7C37-BB34-ABBE-6E6EA41ABF8D}"/>
              </a:ext>
            </a:extLst>
          </p:cNvPr>
          <p:cNvSpPr txBox="1"/>
          <p:nvPr/>
        </p:nvSpPr>
        <p:spPr>
          <a:xfrm>
            <a:off x="7536613" y="1205105"/>
            <a:ext cx="4064145" cy="276999"/>
          </a:xfrm>
          <a:prstGeom prst="rect">
            <a:avLst/>
          </a:prstGeom>
          <a:solidFill>
            <a:srgbClr val="7030A0"/>
          </a:solid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Traditional AI models/</a:t>
            </a:r>
            <a:r>
              <a:rPr kumimoji="0" sz="1800" b="1" i="0" u="none" strike="noStrike" kern="1200" cap="none" spc="0" normalizeH="0" baseline="0" noProof="0">
                <a:ln>
                  <a:noFill/>
                </a:ln>
                <a:solidFill>
                  <a:srgbClr val="FFFFFF"/>
                </a:solidFill>
                <a:effectLst/>
                <a:uLnTx/>
                <a:uFillTx/>
                <a:latin typeface="Arial"/>
                <a:ea typeface="+mn-ea"/>
                <a:cs typeface="+mn-cs"/>
              </a:rPr>
              <a:t>Chatbot</a:t>
            </a:r>
          </a:p>
        </p:txBody>
      </p:sp>
      <p:sp>
        <p:nvSpPr>
          <p:cNvPr id="71" name="TextBox 70">
            <a:extLst>
              <a:ext uri="{FF2B5EF4-FFF2-40B4-BE49-F238E27FC236}">
                <a16:creationId xmlns:a16="http://schemas.microsoft.com/office/drawing/2014/main" id="{166C9ADF-4701-F03B-ABA5-7360C2AC1B2D}"/>
              </a:ext>
            </a:extLst>
          </p:cNvPr>
          <p:cNvSpPr txBox="1"/>
          <p:nvPr/>
        </p:nvSpPr>
        <p:spPr>
          <a:xfrm>
            <a:off x="7536613" y="4827812"/>
            <a:ext cx="4064146" cy="430887"/>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Arial"/>
                <a:ea typeface="+mn-ea"/>
                <a:cs typeface="+mn-cs"/>
              </a:rPr>
              <a:t>Limited to training
data</a:t>
            </a:r>
          </a:p>
        </p:txBody>
      </p:sp>
      <p:sp>
        <p:nvSpPr>
          <p:cNvPr id="72" name="TextBox 71">
            <a:extLst>
              <a:ext uri="{FF2B5EF4-FFF2-40B4-BE49-F238E27FC236}">
                <a16:creationId xmlns:a16="http://schemas.microsoft.com/office/drawing/2014/main" id="{9E23EC65-CAE3-B1FF-8A2D-8E3A2EAA9675}"/>
              </a:ext>
            </a:extLst>
          </p:cNvPr>
          <p:cNvSpPr txBox="1"/>
          <p:nvPr/>
        </p:nvSpPr>
        <p:spPr>
          <a:xfrm>
            <a:off x="3852348" y="1205105"/>
            <a:ext cx="3515888" cy="276999"/>
          </a:xfrm>
          <a:prstGeom prst="rect">
            <a:avLst/>
          </a:prstGeom>
          <a:solidFill>
            <a:srgbClr val="7030A0"/>
          </a:solid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mn-cs"/>
              </a:rPr>
              <a:t>AI Agent</a:t>
            </a:r>
          </a:p>
        </p:txBody>
      </p:sp>
      <p:sp>
        <p:nvSpPr>
          <p:cNvPr id="73" name="TextBox 72">
            <a:extLst>
              <a:ext uri="{FF2B5EF4-FFF2-40B4-BE49-F238E27FC236}">
                <a16:creationId xmlns:a16="http://schemas.microsoft.com/office/drawing/2014/main" id="{30A0FEB9-18B7-E26B-BF54-AECD4BB0F969}"/>
              </a:ext>
            </a:extLst>
          </p:cNvPr>
          <p:cNvSpPr txBox="1"/>
          <p:nvPr/>
        </p:nvSpPr>
        <p:spPr>
          <a:xfrm>
            <a:off x="1531873" y="5780917"/>
            <a:ext cx="916152" cy="215444"/>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Arial"/>
                <a:ea typeface="+mn-ea"/>
                <a:cs typeface="+mn-cs"/>
              </a:rPr>
              <a:t>Example</a:t>
            </a:r>
          </a:p>
        </p:txBody>
      </p:sp>
      <p:sp>
        <p:nvSpPr>
          <p:cNvPr id="74" name="TextBox 73">
            <a:extLst>
              <a:ext uri="{FF2B5EF4-FFF2-40B4-BE49-F238E27FC236}">
                <a16:creationId xmlns:a16="http://schemas.microsoft.com/office/drawing/2014/main" id="{50AE1D93-7449-6053-0D03-FD2BC3C632A0}"/>
              </a:ext>
            </a:extLst>
          </p:cNvPr>
          <p:cNvSpPr txBox="1"/>
          <p:nvPr/>
        </p:nvSpPr>
        <p:spPr>
          <a:xfrm>
            <a:off x="795775" y="1212981"/>
            <a:ext cx="2888195" cy="276999"/>
          </a:xfrm>
          <a:prstGeom prst="rect">
            <a:avLst/>
          </a:prstGeom>
          <a:solidFill>
            <a:srgbClr val="7030A0"/>
          </a:solid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mn-cs"/>
              </a:rPr>
              <a:t>Characteristic</a:t>
            </a:r>
          </a:p>
        </p:txBody>
      </p:sp>
      <p:sp>
        <p:nvSpPr>
          <p:cNvPr id="75" name="TextBox 74">
            <a:extLst>
              <a:ext uri="{FF2B5EF4-FFF2-40B4-BE49-F238E27FC236}">
                <a16:creationId xmlns:a16="http://schemas.microsoft.com/office/drawing/2014/main" id="{FF469945-4A3F-B9A5-EDAF-35226C91B3F5}"/>
              </a:ext>
            </a:extLst>
          </p:cNvPr>
          <p:cNvSpPr txBox="1"/>
          <p:nvPr/>
        </p:nvSpPr>
        <p:spPr>
          <a:xfrm>
            <a:off x="3864004" y="5696492"/>
            <a:ext cx="3504231" cy="430887"/>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Arial"/>
                <a:ea typeface="+mn-ea"/>
                <a:cs typeface="+mn-cs"/>
              </a:rPr>
              <a:t>Completes purchase
independently</a:t>
            </a:r>
          </a:p>
        </p:txBody>
      </p:sp>
      <p:sp>
        <p:nvSpPr>
          <p:cNvPr id="77" name="TextBox 76">
            <a:extLst>
              <a:ext uri="{FF2B5EF4-FFF2-40B4-BE49-F238E27FC236}">
                <a16:creationId xmlns:a16="http://schemas.microsoft.com/office/drawing/2014/main" id="{A209FFF1-B993-598A-67A0-F5DC18EEA2F8}"/>
              </a:ext>
            </a:extLst>
          </p:cNvPr>
          <p:cNvSpPr txBox="1"/>
          <p:nvPr/>
        </p:nvSpPr>
        <p:spPr>
          <a:xfrm>
            <a:off x="3852348" y="3959133"/>
            <a:ext cx="3515888" cy="430887"/>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Arial"/>
                <a:ea typeface="+mn-ea"/>
                <a:cs typeface="+mn-cs"/>
              </a:rPr>
              <a:t>Adapts and
improves over time</a:t>
            </a:r>
          </a:p>
        </p:txBody>
      </p:sp>
      <p:sp>
        <p:nvSpPr>
          <p:cNvPr id="78" name="Rounded Rectangle 74">
            <a:extLst>
              <a:ext uri="{FF2B5EF4-FFF2-40B4-BE49-F238E27FC236}">
                <a16:creationId xmlns:a16="http://schemas.microsoft.com/office/drawing/2014/main" id="{F37C7D2F-D91B-A127-DBB4-8B54FFB2446B}"/>
              </a:ext>
            </a:extLst>
          </p:cNvPr>
          <p:cNvSpPr/>
          <p:nvPr/>
        </p:nvSpPr>
        <p:spPr>
          <a:xfrm>
            <a:off x="891593" y="3098895"/>
            <a:ext cx="325755" cy="405383"/>
          </a:xfrm>
          <a:custGeom>
            <a:avLst/>
            <a:gdLst/>
            <a:ahLst/>
            <a:cxnLst/>
            <a:rect l="0" t="0" r="0" b="0"/>
            <a:pathLst>
              <a:path w="219131" h="272696">
                <a:moveTo>
                  <a:pt x="154609" y="46261"/>
                </a:moveTo>
                <a:lnTo>
                  <a:pt x="200870" y="46261"/>
                </a:lnTo>
                <a:cubicBezTo>
                  <a:pt x="210609" y="46261"/>
                  <a:pt x="219131" y="54782"/>
                  <a:pt x="219131" y="64522"/>
                </a:cubicBezTo>
                <a:lnTo>
                  <a:pt x="219131" y="254435"/>
                </a:lnTo>
                <a:cubicBezTo>
                  <a:pt x="219131" y="264174"/>
                  <a:pt x="210609" y="272696"/>
                  <a:pt x="200870" y="272696"/>
                </a:cubicBezTo>
                <a:lnTo>
                  <a:pt x="18260" y="272696"/>
                </a:lnTo>
                <a:cubicBezTo>
                  <a:pt x="8521" y="272696"/>
                  <a:pt x="0" y="264174"/>
                  <a:pt x="0" y="254435"/>
                </a:cubicBezTo>
                <a:lnTo>
                  <a:pt x="0" y="64522"/>
                </a:lnTo>
                <a:cubicBezTo>
                  <a:pt x="0" y="54782"/>
                  <a:pt x="8521" y="46261"/>
                  <a:pt x="18260" y="46261"/>
                </a:cubicBezTo>
                <a:lnTo>
                  <a:pt x="64521" y="46261"/>
                </a:lnTo>
                <a:cubicBezTo>
                  <a:pt x="64521" y="20695"/>
                  <a:pt x="85217" y="0"/>
                  <a:pt x="110783" y="0"/>
                </a:cubicBezTo>
                <a:cubicBezTo>
                  <a:pt x="135131" y="1217"/>
                  <a:pt x="154609" y="20695"/>
                  <a:pt x="154609" y="46261"/>
                </a:cubicBezTo>
                <a:close/>
                <a:moveTo>
                  <a:pt x="109565" y="36521"/>
                </a:moveTo>
                <a:cubicBezTo>
                  <a:pt x="107130" y="36521"/>
                  <a:pt x="104696" y="37739"/>
                  <a:pt x="104696" y="41391"/>
                </a:cubicBezTo>
                <a:cubicBezTo>
                  <a:pt x="104696" y="43826"/>
                  <a:pt x="107130" y="46261"/>
                  <a:pt x="109565" y="46261"/>
                </a:cubicBezTo>
                <a:moveTo>
                  <a:pt x="109564" y="46261"/>
                </a:moveTo>
                <a:cubicBezTo>
                  <a:pt x="111999" y="46261"/>
                  <a:pt x="114434" y="43826"/>
                  <a:pt x="114434" y="41391"/>
                </a:cubicBezTo>
                <a:cubicBezTo>
                  <a:pt x="114434" y="37739"/>
                  <a:pt x="111999" y="36521"/>
                  <a:pt x="109564" y="36521"/>
                </a:cubicBezTo>
                <a:moveTo>
                  <a:pt x="56001" y="233740"/>
                </a:moveTo>
                <a:cubicBezTo>
                  <a:pt x="68175" y="217913"/>
                  <a:pt x="87653" y="208174"/>
                  <a:pt x="109566" y="208174"/>
                </a:cubicBezTo>
                <a:cubicBezTo>
                  <a:pt x="131480" y="208174"/>
                  <a:pt x="150958" y="217913"/>
                  <a:pt x="163132" y="233740"/>
                </a:cubicBezTo>
                <a:moveTo>
                  <a:pt x="147303" y="153391"/>
                </a:moveTo>
                <a:lnTo>
                  <a:pt x="147303" y="135130"/>
                </a:lnTo>
                <a:cubicBezTo>
                  <a:pt x="147303" y="114435"/>
                  <a:pt x="130260" y="97391"/>
                  <a:pt x="109564" y="97391"/>
                </a:cubicBezTo>
                <a:cubicBezTo>
                  <a:pt x="88868" y="97391"/>
                  <a:pt x="71825" y="114435"/>
                  <a:pt x="71825" y="135130"/>
                </a:cubicBezTo>
                <a:lnTo>
                  <a:pt x="71825" y="153391"/>
                </a:lnTo>
                <a:cubicBezTo>
                  <a:pt x="71825" y="174087"/>
                  <a:pt x="88868" y="191131"/>
                  <a:pt x="109564" y="191131"/>
                </a:cubicBezTo>
                <a:cubicBezTo>
                  <a:pt x="130260" y="191131"/>
                  <a:pt x="147303" y="174087"/>
                  <a:pt x="147303" y="153391"/>
                </a:cubicBezTo>
                <a:close/>
                <a:moveTo>
                  <a:pt x="54782" y="140000"/>
                </a:moveTo>
                <a:lnTo>
                  <a:pt x="164348" y="140000"/>
                </a:lnTo>
                <a:moveTo>
                  <a:pt x="109565" y="81565"/>
                </a:moveTo>
                <a:lnTo>
                  <a:pt x="109565" y="109565"/>
                </a:lnTo>
              </a:path>
            </a:pathLst>
          </a:custGeom>
          <a:noFill/>
          <a:ln w="6086">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79" name="Rounded Rectangle 75">
            <a:extLst>
              <a:ext uri="{FF2B5EF4-FFF2-40B4-BE49-F238E27FC236}">
                <a16:creationId xmlns:a16="http://schemas.microsoft.com/office/drawing/2014/main" id="{2FF194BE-7C1C-F663-1B63-6BC1AF6B5A03}"/>
              </a:ext>
            </a:extLst>
          </p:cNvPr>
          <p:cNvSpPr/>
          <p:nvPr/>
        </p:nvSpPr>
        <p:spPr>
          <a:xfrm>
            <a:off x="846349" y="3962436"/>
            <a:ext cx="416242" cy="416639"/>
          </a:xfrm>
          <a:custGeom>
            <a:avLst/>
            <a:gdLst/>
            <a:ahLst/>
            <a:cxnLst/>
            <a:rect l="0" t="0" r="0" b="0"/>
            <a:pathLst>
              <a:path w="280001" h="280268">
                <a:moveTo>
                  <a:pt x="109565" y="0"/>
                </a:moveTo>
                <a:lnTo>
                  <a:pt x="109565" y="36521"/>
                </a:lnTo>
                <a:moveTo>
                  <a:pt x="48695" y="194783"/>
                </a:moveTo>
                <a:lnTo>
                  <a:pt x="12173" y="194783"/>
                </a:lnTo>
                <a:cubicBezTo>
                  <a:pt x="5450" y="194783"/>
                  <a:pt x="0" y="189332"/>
                  <a:pt x="0" y="182609"/>
                </a:cubicBezTo>
                <a:lnTo>
                  <a:pt x="0" y="60869"/>
                </a:lnTo>
                <a:cubicBezTo>
                  <a:pt x="0" y="54146"/>
                  <a:pt x="5450" y="48695"/>
                  <a:pt x="12173" y="48695"/>
                </a:cubicBezTo>
                <a:lnTo>
                  <a:pt x="79130" y="48695"/>
                </a:lnTo>
                <a:moveTo>
                  <a:pt x="140000" y="48695"/>
                </a:moveTo>
                <a:lnTo>
                  <a:pt x="206957" y="48695"/>
                </a:lnTo>
                <a:cubicBezTo>
                  <a:pt x="213680" y="48695"/>
                  <a:pt x="219131" y="54146"/>
                  <a:pt x="219131" y="60869"/>
                </a:cubicBezTo>
                <a:lnTo>
                  <a:pt x="219131" y="151784"/>
                </a:lnTo>
                <a:moveTo>
                  <a:pt x="63475" y="206957"/>
                </a:moveTo>
                <a:lnTo>
                  <a:pt x="42608" y="280001"/>
                </a:lnTo>
                <a:moveTo>
                  <a:pt x="140000" y="48695"/>
                </a:moveTo>
                <a:cubicBezTo>
                  <a:pt x="140000" y="41972"/>
                  <a:pt x="134550" y="36521"/>
                  <a:pt x="127826" y="36521"/>
                </a:cubicBezTo>
                <a:lnTo>
                  <a:pt x="91304" y="36521"/>
                </a:lnTo>
                <a:cubicBezTo>
                  <a:pt x="84581" y="36521"/>
                  <a:pt x="79130" y="41972"/>
                  <a:pt x="79130" y="48695"/>
                </a:cubicBezTo>
                <a:cubicBezTo>
                  <a:pt x="79130" y="55419"/>
                  <a:pt x="84581" y="60869"/>
                  <a:pt x="91304" y="60869"/>
                </a:cubicBezTo>
                <a:lnTo>
                  <a:pt x="127826" y="60869"/>
                </a:lnTo>
                <a:cubicBezTo>
                  <a:pt x="134550" y="60869"/>
                  <a:pt x="140000" y="55419"/>
                  <a:pt x="140000" y="48695"/>
                </a:cubicBezTo>
                <a:close/>
                <a:moveTo>
                  <a:pt x="115275" y="182609"/>
                </a:moveTo>
                <a:lnTo>
                  <a:pt x="60869" y="182609"/>
                </a:lnTo>
                <a:cubicBezTo>
                  <a:pt x="54146" y="182609"/>
                  <a:pt x="48695" y="188059"/>
                  <a:pt x="48695" y="194783"/>
                </a:cubicBezTo>
                <a:lnTo>
                  <a:pt x="48695" y="200870"/>
                </a:lnTo>
                <a:cubicBezTo>
                  <a:pt x="48695" y="204232"/>
                  <a:pt x="51421" y="206957"/>
                  <a:pt x="54782" y="206957"/>
                </a:cubicBezTo>
                <a:lnTo>
                  <a:pt x="85595" y="206957"/>
                </a:lnTo>
                <a:moveTo>
                  <a:pt x="194783" y="171129"/>
                </a:moveTo>
                <a:lnTo>
                  <a:pt x="109565" y="204973"/>
                </a:lnTo>
                <a:lnTo>
                  <a:pt x="194783" y="235042"/>
                </a:lnTo>
                <a:lnTo>
                  <a:pt x="280001" y="204973"/>
                </a:lnTo>
                <a:lnTo>
                  <a:pt x="194783" y="171129"/>
                </a:lnTo>
                <a:close/>
                <a:moveTo>
                  <a:pt x="109565" y="204973"/>
                </a:moveTo>
                <a:lnTo>
                  <a:pt x="109565" y="249566"/>
                </a:lnTo>
                <a:moveTo>
                  <a:pt x="146087" y="217865"/>
                </a:moveTo>
                <a:lnTo>
                  <a:pt x="146087" y="256261"/>
                </a:lnTo>
                <a:cubicBezTo>
                  <a:pt x="146071" y="260009"/>
                  <a:pt x="148344" y="263386"/>
                  <a:pt x="151821" y="264783"/>
                </a:cubicBezTo>
                <a:lnTo>
                  <a:pt x="191386" y="279392"/>
                </a:lnTo>
                <a:cubicBezTo>
                  <a:pt x="193566" y="280268"/>
                  <a:pt x="196000" y="280268"/>
                  <a:pt x="198179" y="279392"/>
                </a:cubicBezTo>
                <a:lnTo>
                  <a:pt x="237745" y="264783"/>
                </a:lnTo>
                <a:cubicBezTo>
                  <a:pt x="241222" y="263386"/>
                  <a:pt x="243494" y="260009"/>
                  <a:pt x="243479" y="256261"/>
                </a:cubicBezTo>
                <a:lnTo>
                  <a:pt x="243479" y="217865"/>
                </a:lnTo>
              </a:path>
            </a:pathLst>
          </a:custGeom>
          <a:noFill/>
          <a:ln w="6086">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80" name="Rounded Rectangle 76">
            <a:extLst>
              <a:ext uri="{FF2B5EF4-FFF2-40B4-BE49-F238E27FC236}">
                <a16:creationId xmlns:a16="http://schemas.microsoft.com/office/drawing/2014/main" id="{3C1C4FFD-78F2-BCCF-A39A-91514A934F3A}"/>
              </a:ext>
            </a:extLst>
          </p:cNvPr>
          <p:cNvSpPr/>
          <p:nvPr/>
        </p:nvSpPr>
        <p:spPr>
          <a:xfrm>
            <a:off x="826029" y="4810500"/>
            <a:ext cx="456882" cy="436568"/>
          </a:xfrm>
          <a:custGeom>
            <a:avLst/>
            <a:gdLst/>
            <a:ahLst/>
            <a:cxnLst/>
            <a:rect l="0" t="0" r="0" b="0"/>
            <a:pathLst>
              <a:path w="307339" h="293674">
                <a:moveTo>
                  <a:pt x="117147" y="159748"/>
                </a:moveTo>
                <a:cubicBezTo>
                  <a:pt x="117147" y="179919"/>
                  <a:pt x="133499" y="196270"/>
                  <a:pt x="153669" y="196270"/>
                </a:cubicBezTo>
                <a:cubicBezTo>
                  <a:pt x="173840" y="196270"/>
                  <a:pt x="190191" y="179919"/>
                  <a:pt x="190191" y="159748"/>
                </a:cubicBezTo>
                <a:cubicBezTo>
                  <a:pt x="190191" y="139578"/>
                  <a:pt x="173840" y="123227"/>
                  <a:pt x="153669" y="123227"/>
                </a:cubicBezTo>
                <a:cubicBezTo>
                  <a:pt x="133499" y="123227"/>
                  <a:pt x="117147" y="139578"/>
                  <a:pt x="117147" y="159748"/>
                </a:cubicBezTo>
                <a:close/>
                <a:moveTo>
                  <a:pt x="208452" y="293674"/>
                </a:moveTo>
                <a:cubicBezTo>
                  <a:pt x="204654" y="252380"/>
                  <a:pt x="181268" y="220630"/>
                  <a:pt x="153669" y="220630"/>
                </a:cubicBezTo>
                <a:cubicBezTo>
                  <a:pt x="126071" y="220630"/>
                  <a:pt x="102685" y="252380"/>
                  <a:pt x="98886" y="293674"/>
                </a:cubicBezTo>
                <a:close/>
                <a:moveTo>
                  <a:pt x="89147" y="218196"/>
                </a:moveTo>
                <a:cubicBezTo>
                  <a:pt x="53458" y="182551"/>
                  <a:pt x="53434" y="124719"/>
                  <a:pt x="89094" y="89045"/>
                </a:cubicBezTo>
                <a:cubicBezTo>
                  <a:pt x="124753" y="53370"/>
                  <a:pt x="182585" y="53370"/>
                  <a:pt x="218245" y="89045"/>
                </a:cubicBezTo>
                <a:cubicBezTo>
                  <a:pt x="253905" y="124719"/>
                  <a:pt x="253881" y="182551"/>
                  <a:pt x="218191" y="218196"/>
                </a:cubicBezTo>
                <a:moveTo>
                  <a:pt x="252668" y="252660"/>
                </a:moveTo>
                <a:cubicBezTo>
                  <a:pt x="307339" y="197986"/>
                  <a:pt x="307337" y="109344"/>
                  <a:pt x="252663" y="54672"/>
                </a:cubicBezTo>
                <a:cubicBezTo>
                  <a:pt x="197990" y="0"/>
                  <a:pt x="109348" y="0"/>
                  <a:pt x="54675" y="54672"/>
                </a:cubicBezTo>
                <a:cubicBezTo>
                  <a:pt x="1" y="109344"/>
                  <a:pt x="0" y="197986"/>
                  <a:pt x="54670" y="252660"/>
                </a:cubicBezTo>
              </a:path>
            </a:pathLst>
          </a:custGeom>
          <a:noFill/>
          <a:ln w="6086">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81" name="Rounded Rectangle 77">
            <a:extLst>
              <a:ext uri="{FF2B5EF4-FFF2-40B4-BE49-F238E27FC236}">
                <a16:creationId xmlns:a16="http://schemas.microsoft.com/office/drawing/2014/main" id="{82940C73-1757-FA85-A05E-754E733F86A8}"/>
              </a:ext>
            </a:extLst>
          </p:cNvPr>
          <p:cNvSpPr/>
          <p:nvPr/>
        </p:nvSpPr>
        <p:spPr>
          <a:xfrm>
            <a:off x="872555" y="2080007"/>
            <a:ext cx="363832" cy="416242"/>
          </a:xfrm>
          <a:custGeom>
            <a:avLst/>
            <a:gdLst/>
            <a:ahLst/>
            <a:cxnLst/>
            <a:rect l="0" t="0" r="0" b="0"/>
            <a:pathLst>
              <a:path w="244745" h="280001">
                <a:moveTo>
                  <a:pt x="135094" y="117478"/>
                </a:moveTo>
                <a:lnTo>
                  <a:pt x="138381" y="140414"/>
                </a:lnTo>
                <a:cubicBezTo>
                  <a:pt x="139049" y="145145"/>
                  <a:pt x="141636" y="149392"/>
                  <a:pt x="145533" y="152156"/>
                </a:cubicBezTo>
                <a:cubicBezTo>
                  <a:pt x="149430" y="154920"/>
                  <a:pt x="154294" y="155957"/>
                  <a:pt x="158979" y="155023"/>
                </a:cubicBezTo>
                <a:lnTo>
                  <a:pt x="158979" y="155023"/>
                </a:lnTo>
                <a:cubicBezTo>
                  <a:pt x="165859" y="153646"/>
                  <a:pt x="171237" y="148268"/>
                  <a:pt x="172614" y="141388"/>
                </a:cubicBezTo>
                <a:lnTo>
                  <a:pt x="179054" y="109188"/>
                </a:lnTo>
                <a:cubicBezTo>
                  <a:pt x="181035" y="99300"/>
                  <a:pt x="179970" y="89045"/>
                  <a:pt x="175999" y="79775"/>
                </a:cubicBezTo>
                <a:lnTo>
                  <a:pt x="164470" y="52895"/>
                </a:lnTo>
                <a:lnTo>
                  <a:pt x="182098" y="35304"/>
                </a:lnTo>
                <a:moveTo>
                  <a:pt x="146842" y="0"/>
                </a:moveTo>
                <a:lnTo>
                  <a:pt x="107094" y="39760"/>
                </a:lnTo>
                <a:cubicBezTo>
                  <a:pt x="71242" y="77610"/>
                  <a:pt x="61881" y="133401"/>
                  <a:pt x="83416" y="180880"/>
                </a:cubicBezTo>
                <a:moveTo>
                  <a:pt x="179931" y="96381"/>
                </a:moveTo>
                <a:lnTo>
                  <a:pt x="244745" y="160562"/>
                </a:lnTo>
                <a:lnTo>
                  <a:pt x="125866" y="279441"/>
                </a:lnTo>
                <a:lnTo>
                  <a:pt x="97903" y="280001"/>
                </a:lnTo>
                <a:lnTo>
                  <a:pt x="41111" y="223221"/>
                </a:lnTo>
                <a:lnTo>
                  <a:pt x="136567" y="127765"/>
                </a:lnTo>
                <a:moveTo>
                  <a:pt x="0" y="279721"/>
                </a:moveTo>
                <a:lnTo>
                  <a:pt x="223769" y="279721"/>
                </a:lnTo>
              </a:path>
            </a:pathLst>
          </a:custGeom>
          <a:noFill/>
          <a:ln w="6086">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82" name="Rounded Rectangle 78">
            <a:extLst>
              <a:ext uri="{FF2B5EF4-FFF2-40B4-BE49-F238E27FC236}">
                <a16:creationId xmlns:a16="http://schemas.microsoft.com/office/drawing/2014/main" id="{46D8AE50-D822-B4C3-7B4C-9D9FC22890AE}"/>
              </a:ext>
            </a:extLst>
          </p:cNvPr>
          <p:cNvSpPr/>
          <p:nvPr/>
        </p:nvSpPr>
        <p:spPr>
          <a:xfrm>
            <a:off x="860898" y="5724447"/>
            <a:ext cx="387144" cy="391518"/>
          </a:xfrm>
          <a:custGeom>
            <a:avLst/>
            <a:gdLst/>
            <a:ahLst/>
            <a:cxnLst/>
            <a:rect l="0" t="0" r="0" b="0"/>
            <a:pathLst>
              <a:path w="260427" h="263369">
                <a:moveTo>
                  <a:pt x="258685" y="252037"/>
                </a:moveTo>
                <a:cubicBezTo>
                  <a:pt x="260321" y="254310"/>
                  <a:pt x="260427" y="257345"/>
                  <a:pt x="258954" y="259727"/>
                </a:cubicBezTo>
                <a:cubicBezTo>
                  <a:pt x="257480" y="262109"/>
                  <a:pt x="254717" y="263369"/>
                  <a:pt x="251953" y="262921"/>
                </a:cubicBezTo>
                <a:lnTo>
                  <a:pt x="8474" y="262921"/>
                </a:lnTo>
                <a:cubicBezTo>
                  <a:pt x="5709" y="263369"/>
                  <a:pt x="2946" y="262109"/>
                  <a:pt x="1473" y="259727"/>
                </a:cubicBezTo>
                <a:cubicBezTo>
                  <a:pt x="0" y="257345"/>
                  <a:pt x="105" y="254310"/>
                  <a:pt x="1741" y="252037"/>
                </a:cubicBezTo>
                <a:lnTo>
                  <a:pt x="124771" y="5989"/>
                </a:lnTo>
                <a:cubicBezTo>
                  <a:pt x="127766" y="0"/>
                  <a:pt x="132660" y="0"/>
                  <a:pt x="135655" y="5989"/>
                </a:cubicBezTo>
                <a:close/>
                <a:moveTo>
                  <a:pt x="130213" y="183839"/>
                </a:moveTo>
                <a:lnTo>
                  <a:pt x="130213" y="98621"/>
                </a:lnTo>
                <a:moveTo>
                  <a:pt x="130104" y="208186"/>
                </a:moveTo>
                <a:cubicBezTo>
                  <a:pt x="129301" y="208202"/>
                  <a:pt x="128538" y="208540"/>
                  <a:pt x="127986" y="209124"/>
                </a:cubicBezTo>
                <a:cubicBezTo>
                  <a:pt x="127434" y="209707"/>
                  <a:pt x="127140" y="210488"/>
                  <a:pt x="127170" y="211291"/>
                </a:cubicBezTo>
                <a:cubicBezTo>
                  <a:pt x="127235" y="212953"/>
                  <a:pt x="128599" y="214268"/>
                  <a:pt x="130262" y="214273"/>
                </a:cubicBezTo>
                <a:lnTo>
                  <a:pt x="130323" y="214273"/>
                </a:lnTo>
                <a:cubicBezTo>
                  <a:pt x="131126" y="214258"/>
                  <a:pt x="131889" y="213920"/>
                  <a:pt x="132440" y="213336"/>
                </a:cubicBezTo>
                <a:cubicBezTo>
                  <a:pt x="132992" y="212753"/>
                  <a:pt x="133286" y="211972"/>
                  <a:pt x="133257" y="211169"/>
                </a:cubicBezTo>
                <a:cubicBezTo>
                  <a:pt x="133192" y="209526"/>
                  <a:pt x="131858" y="208217"/>
                  <a:pt x="130213" y="208186"/>
                </a:cubicBezTo>
                <a:lnTo>
                  <a:pt x="130152" y="208186"/>
                </a:lnTo>
              </a:path>
            </a:pathLst>
          </a:custGeom>
          <a:noFill/>
          <a:ln w="6086">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Tree>
    <p:extLst>
      <p:ext uri="{BB962C8B-B14F-4D97-AF65-F5344CB8AC3E}">
        <p14:creationId xmlns:p14="http://schemas.microsoft.com/office/powerpoint/2010/main" val="1403810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85E1-2DB3-8A5D-07BF-8F9A879601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C3C544-FC71-2BC9-756B-C857B8EF709F}"/>
              </a:ext>
            </a:extLst>
          </p:cNvPr>
          <p:cNvSpPr>
            <a:spLocks noGrp="1"/>
          </p:cNvSpPr>
          <p:nvPr>
            <p:ph type="title"/>
          </p:nvPr>
        </p:nvSpPr>
        <p:spPr>
          <a:xfrm>
            <a:off x="381000" y="224449"/>
            <a:ext cx="11430000" cy="990600"/>
          </a:xfrm>
        </p:spPr>
        <p:txBody>
          <a:bodyPr>
            <a:normAutofit/>
          </a:bodyPr>
          <a:lstStyle/>
          <a:p>
            <a:r>
              <a:rPr lang="en-US"/>
              <a:t>How is Agentic AI different than GenAI?</a:t>
            </a:r>
          </a:p>
        </p:txBody>
      </p:sp>
      <p:graphicFrame>
        <p:nvGraphicFramePr>
          <p:cNvPr id="5" name="Content Placeholder 4">
            <a:extLst>
              <a:ext uri="{FF2B5EF4-FFF2-40B4-BE49-F238E27FC236}">
                <a16:creationId xmlns:a16="http://schemas.microsoft.com/office/drawing/2014/main" id="{BD225767-3246-628E-A70A-1F8257B63980}"/>
              </a:ext>
            </a:extLst>
          </p:cNvPr>
          <p:cNvGraphicFramePr>
            <a:graphicFrameLocks noGrp="1"/>
          </p:cNvGraphicFramePr>
          <p:nvPr>
            <p:ph sz="quarter" idx="10"/>
            <p:extLst>
              <p:ext uri="{D42A27DB-BD31-4B8C-83A1-F6EECF244321}">
                <p14:modId xmlns:p14="http://schemas.microsoft.com/office/powerpoint/2010/main" val="2437217099"/>
              </p:ext>
            </p:extLst>
          </p:nvPr>
        </p:nvGraphicFramePr>
        <p:xfrm>
          <a:off x="222738" y="1640529"/>
          <a:ext cx="11730960" cy="3855197"/>
        </p:xfrm>
        <a:graphic>
          <a:graphicData uri="http://schemas.openxmlformats.org/drawingml/2006/table">
            <a:tbl>
              <a:tblPr firstRow="1" firstCol="1">
                <a:tableStyleId>{21E4AEA4-8DFA-4A89-87EB-49C32662AFE0}</a:tableStyleId>
              </a:tblPr>
              <a:tblGrid>
                <a:gridCol w="977580">
                  <a:extLst>
                    <a:ext uri="{9D8B030D-6E8A-4147-A177-3AD203B41FA5}">
                      <a16:colId xmlns:a16="http://schemas.microsoft.com/office/drawing/2014/main" val="3428023678"/>
                    </a:ext>
                  </a:extLst>
                </a:gridCol>
                <a:gridCol w="977580">
                  <a:extLst>
                    <a:ext uri="{9D8B030D-6E8A-4147-A177-3AD203B41FA5}">
                      <a16:colId xmlns:a16="http://schemas.microsoft.com/office/drawing/2014/main" val="1579214856"/>
                    </a:ext>
                  </a:extLst>
                </a:gridCol>
                <a:gridCol w="977580">
                  <a:extLst>
                    <a:ext uri="{9D8B030D-6E8A-4147-A177-3AD203B41FA5}">
                      <a16:colId xmlns:a16="http://schemas.microsoft.com/office/drawing/2014/main" val="3829347764"/>
                    </a:ext>
                  </a:extLst>
                </a:gridCol>
                <a:gridCol w="977580">
                  <a:extLst>
                    <a:ext uri="{9D8B030D-6E8A-4147-A177-3AD203B41FA5}">
                      <a16:colId xmlns:a16="http://schemas.microsoft.com/office/drawing/2014/main" val="3081215794"/>
                    </a:ext>
                  </a:extLst>
                </a:gridCol>
                <a:gridCol w="977580">
                  <a:extLst>
                    <a:ext uri="{9D8B030D-6E8A-4147-A177-3AD203B41FA5}">
                      <a16:colId xmlns:a16="http://schemas.microsoft.com/office/drawing/2014/main" val="2728746695"/>
                    </a:ext>
                  </a:extLst>
                </a:gridCol>
                <a:gridCol w="977580">
                  <a:extLst>
                    <a:ext uri="{9D8B030D-6E8A-4147-A177-3AD203B41FA5}">
                      <a16:colId xmlns:a16="http://schemas.microsoft.com/office/drawing/2014/main" val="4188416967"/>
                    </a:ext>
                  </a:extLst>
                </a:gridCol>
                <a:gridCol w="977580">
                  <a:extLst>
                    <a:ext uri="{9D8B030D-6E8A-4147-A177-3AD203B41FA5}">
                      <a16:colId xmlns:a16="http://schemas.microsoft.com/office/drawing/2014/main" val="1749283252"/>
                    </a:ext>
                  </a:extLst>
                </a:gridCol>
                <a:gridCol w="977580">
                  <a:extLst>
                    <a:ext uri="{9D8B030D-6E8A-4147-A177-3AD203B41FA5}">
                      <a16:colId xmlns:a16="http://schemas.microsoft.com/office/drawing/2014/main" val="3919542560"/>
                    </a:ext>
                  </a:extLst>
                </a:gridCol>
                <a:gridCol w="977580">
                  <a:extLst>
                    <a:ext uri="{9D8B030D-6E8A-4147-A177-3AD203B41FA5}">
                      <a16:colId xmlns:a16="http://schemas.microsoft.com/office/drawing/2014/main" val="1382325116"/>
                    </a:ext>
                  </a:extLst>
                </a:gridCol>
                <a:gridCol w="977580">
                  <a:extLst>
                    <a:ext uri="{9D8B030D-6E8A-4147-A177-3AD203B41FA5}">
                      <a16:colId xmlns:a16="http://schemas.microsoft.com/office/drawing/2014/main" val="3208636193"/>
                    </a:ext>
                  </a:extLst>
                </a:gridCol>
                <a:gridCol w="977580">
                  <a:extLst>
                    <a:ext uri="{9D8B030D-6E8A-4147-A177-3AD203B41FA5}">
                      <a16:colId xmlns:a16="http://schemas.microsoft.com/office/drawing/2014/main" val="2546370684"/>
                    </a:ext>
                  </a:extLst>
                </a:gridCol>
                <a:gridCol w="977580">
                  <a:extLst>
                    <a:ext uri="{9D8B030D-6E8A-4147-A177-3AD203B41FA5}">
                      <a16:colId xmlns:a16="http://schemas.microsoft.com/office/drawing/2014/main" val="3069094708"/>
                    </a:ext>
                  </a:extLst>
                </a:gridCol>
              </a:tblGrid>
              <a:tr h="903166">
                <a:tc>
                  <a:txBody>
                    <a:bodyPr/>
                    <a:lstStyle/>
                    <a:p>
                      <a:pPr algn="ctr" fontAlgn="b"/>
                      <a:r>
                        <a:rPr lang="en-US" sz="1100" b="0" i="0" u="none" strike="noStrike">
                          <a:solidFill>
                            <a:schemeClr val="bg1"/>
                          </a:solidFill>
                          <a:effectLst/>
                          <a:latin typeface="Arial" panose="020B0604020202020204" pitchFamily="34" charset="0"/>
                          <a:cs typeface="Arial" panose="020B0604020202020204" pitchFamily="34" charset="0"/>
                        </a:rPr>
                        <a:t>AI Type</a:t>
                      </a:r>
                    </a:p>
                  </a:txBody>
                  <a:tcPr marL="45720" marR="45720" anchor="ctr"/>
                </a:tc>
                <a:tc>
                  <a:txBody>
                    <a:bodyPr/>
                    <a:lstStyle/>
                    <a:p>
                      <a:pPr algn="ctr" fontAlgn="b"/>
                      <a:r>
                        <a:rPr lang="en-US" sz="1100" b="0" i="0" u="none" strike="noStrike" dirty="0">
                          <a:solidFill>
                            <a:schemeClr val="bg1"/>
                          </a:solidFill>
                          <a:effectLst/>
                          <a:latin typeface="Arial" panose="020B0604020202020204" pitchFamily="34" charset="0"/>
                          <a:cs typeface="Arial" panose="020B0604020202020204" pitchFamily="34" charset="0"/>
                        </a:rPr>
                        <a:t>Core Focus</a:t>
                      </a:r>
                    </a:p>
                  </a:txBody>
                  <a:tcPr marL="45720" marR="45720" anchor="ctr"/>
                </a:tc>
                <a:tc>
                  <a:txBody>
                    <a:bodyPr/>
                    <a:lstStyle/>
                    <a:p>
                      <a:pPr algn="ctr" fontAlgn="b"/>
                      <a:r>
                        <a:rPr lang="en-US" sz="1100" b="0" i="0" u="none" strike="noStrike">
                          <a:solidFill>
                            <a:schemeClr val="bg1"/>
                          </a:solidFill>
                          <a:effectLst/>
                          <a:latin typeface="Arial" panose="020B0604020202020204" pitchFamily="34" charset="0"/>
                          <a:cs typeface="Arial" panose="020B0604020202020204" pitchFamily="34" charset="0"/>
                        </a:rPr>
                        <a:t>Memory &amp; Context</a:t>
                      </a:r>
                    </a:p>
                  </a:txBody>
                  <a:tcPr marL="45720" marR="45720" anchor="ctr"/>
                </a:tc>
                <a:tc>
                  <a:txBody>
                    <a:bodyPr/>
                    <a:lstStyle/>
                    <a:p>
                      <a:pPr algn="ctr" fontAlgn="b"/>
                      <a:r>
                        <a:rPr lang="en-US" sz="1100" b="0" i="0" u="none" strike="noStrike" dirty="0">
                          <a:solidFill>
                            <a:schemeClr val="bg1"/>
                          </a:solidFill>
                          <a:effectLst/>
                          <a:latin typeface="Arial" panose="020B0604020202020204" pitchFamily="34" charset="0"/>
                          <a:cs typeface="Arial" panose="020B0604020202020204" pitchFamily="34" charset="0"/>
                        </a:rPr>
                        <a:t>Autonomy Level</a:t>
                      </a:r>
                    </a:p>
                  </a:txBody>
                  <a:tcPr marL="45720" marR="45720" anchor="ctr"/>
                </a:tc>
                <a:tc>
                  <a:txBody>
                    <a:bodyPr/>
                    <a:lstStyle/>
                    <a:p>
                      <a:pPr algn="ctr" fontAlgn="b"/>
                      <a:r>
                        <a:rPr lang="en-US" sz="1100" b="0" i="0" u="none" strike="noStrike" dirty="0">
                          <a:solidFill>
                            <a:schemeClr val="bg1"/>
                          </a:solidFill>
                          <a:effectLst/>
                          <a:latin typeface="Arial" panose="020B0604020202020204" pitchFamily="34" charset="0"/>
                          <a:cs typeface="Arial" panose="020B0604020202020204" pitchFamily="34" charset="0"/>
                        </a:rPr>
                        <a:t>Integration Capabilities</a:t>
                      </a:r>
                    </a:p>
                  </a:txBody>
                  <a:tcPr marL="45720" marR="45720" anchor="ctr"/>
                </a:tc>
                <a:tc>
                  <a:txBody>
                    <a:bodyPr/>
                    <a:lstStyle/>
                    <a:p>
                      <a:pPr algn="ctr" fontAlgn="b"/>
                      <a:r>
                        <a:rPr lang="en-US" sz="1100" b="0" i="0" u="none" strike="noStrike">
                          <a:solidFill>
                            <a:schemeClr val="bg1"/>
                          </a:solidFill>
                          <a:effectLst/>
                          <a:latin typeface="Arial" panose="020B0604020202020204" pitchFamily="34" charset="0"/>
                          <a:cs typeface="Arial" panose="020B0604020202020204" pitchFamily="34" charset="0"/>
                        </a:rPr>
                        <a:t>Learning Ability</a:t>
                      </a:r>
                    </a:p>
                  </a:txBody>
                  <a:tcPr marL="45720" marR="45720" anchor="ctr"/>
                </a:tc>
                <a:tc>
                  <a:txBody>
                    <a:bodyPr/>
                    <a:lstStyle/>
                    <a:p>
                      <a:pPr algn="ctr" fontAlgn="b"/>
                      <a:r>
                        <a:rPr lang="en-US" sz="1100" b="0" i="0" u="none" strike="noStrike">
                          <a:solidFill>
                            <a:schemeClr val="bg1"/>
                          </a:solidFill>
                          <a:effectLst/>
                          <a:latin typeface="Arial" panose="020B0604020202020204" pitchFamily="34" charset="0"/>
                          <a:cs typeface="Arial" panose="020B0604020202020204" pitchFamily="34" charset="0"/>
                        </a:rPr>
                        <a:t>Typical Use Cases</a:t>
                      </a:r>
                    </a:p>
                  </a:txBody>
                  <a:tcPr marL="45720" marR="45720" anchor="ctr"/>
                </a:tc>
                <a:tc>
                  <a:txBody>
                    <a:bodyPr/>
                    <a:lstStyle/>
                    <a:p>
                      <a:pPr algn="ctr" fontAlgn="b"/>
                      <a:r>
                        <a:rPr lang="en-US" sz="1100" b="0" i="0" u="none" strike="noStrike">
                          <a:solidFill>
                            <a:schemeClr val="bg1"/>
                          </a:solidFill>
                          <a:effectLst/>
                          <a:latin typeface="Arial" panose="020B0604020202020204" pitchFamily="34" charset="0"/>
                          <a:cs typeface="Arial" panose="020B0604020202020204" pitchFamily="34" charset="0"/>
                        </a:rPr>
                        <a:t>Business Impact</a:t>
                      </a:r>
                    </a:p>
                  </a:txBody>
                  <a:tcPr marL="45720" marR="45720" anchor="ctr"/>
                </a:tc>
                <a:tc>
                  <a:txBody>
                    <a:bodyPr/>
                    <a:lstStyle/>
                    <a:p>
                      <a:pPr algn="ctr" fontAlgn="b"/>
                      <a:r>
                        <a:rPr lang="en-US" sz="1100" b="0" i="0" u="none" strike="noStrike">
                          <a:solidFill>
                            <a:schemeClr val="bg1"/>
                          </a:solidFill>
                          <a:effectLst/>
                          <a:latin typeface="Arial" panose="020B0604020202020204" pitchFamily="34" charset="0"/>
                          <a:cs typeface="Arial" panose="020B0604020202020204" pitchFamily="34" charset="0"/>
                        </a:rPr>
                        <a:t>Decision-Making</a:t>
                      </a:r>
                    </a:p>
                  </a:txBody>
                  <a:tcPr marL="45720" marR="45720" anchor="ctr"/>
                </a:tc>
                <a:tc>
                  <a:txBody>
                    <a:bodyPr/>
                    <a:lstStyle/>
                    <a:p>
                      <a:pPr algn="ctr" fontAlgn="b"/>
                      <a:r>
                        <a:rPr lang="en-US" sz="1100" b="0" i="0" u="none" strike="noStrike">
                          <a:solidFill>
                            <a:schemeClr val="bg1"/>
                          </a:solidFill>
                          <a:effectLst/>
                          <a:latin typeface="Arial" panose="020B0604020202020204" pitchFamily="34" charset="0"/>
                          <a:cs typeface="Arial" panose="020B0604020202020204" pitchFamily="34" charset="0"/>
                        </a:rPr>
                        <a:t>Adaptability</a:t>
                      </a:r>
                    </a:p>
                  </a:txBody>
                  <a:tcPr marL="45720" marR="45720" anchor="ctr"/>
                </a:tc>
                <a:tc>
                  <a:txBody>
                    <a:bodyPr/>
                    <a:lstStyle/>
                    <a:p>
                      <a:pPr algn="ctr" fontAlgn="b"/>
                      <a:r>
                        <a:rPr lang="en-US" sz="1100" b="0" i="0" u="none" strike="noStrike">
                          <a:solidFill>
                            <a:schemeClr val="bg1"/>
                          </a:solidFill>
                          <a:effectLst/>
                          <a:latin typeface="Arial" panose="020B0604020202020204" pitchFamily="34" charset="0"/>
                          <a:cs typeface="Arial" panose="020B0604020202020204" pitchFamily="34" charset="0"/>
                        </a:rPr>
                        <a:t>User Interaction</a:t>
                      </a:r>
                    </a:p>
                  </a:txBody>
                  <a:tcPr marL="45720" marR="45720" anchor="ctr"/>
                </a:tc>
                <a:tc>
                  <a:txBody>
                    <a:bodyPr/>
                    <a:lstStyle/>
                    <a:p>
                      <a:pPr algn="ctr" fontAlgn="b"/>
                      <a:r>
                        <a:rPr lang="en-US" sz="1100" b="0" i="0" u="none" strike="noStrike">
                          <a:solidFill>
                            <a:schemeClr val="bg1"/>
                          </a:solidFill>
                          <a:effectLst/>
                          <a:latin typeface="Arial" panose="020B0604020202020204" pitchFamily="34" charset="0"/>
                          <a:cs typeface="Arial" panose="020B0604020202020204" pitchFamily="34" charset="0"/>
                        </a:rPr>
                        <a:t>Operational Scope</a:t>
                      </a:r>
                    </a:p>
                  </a:txBody>
                  <a:tcPr marL="45720" marR="45720" anchor="ctr"/>
                </a:tc>
                <a:extLst>
                  <a:ext uri="{0D108BD9-81ED-4DB2-BD59-A6C34878D82A}">
                    <a16:rowId xmlns:a16="http://schemas.microsoft.com/office/drawing/2014/main" val="2636579062"/>
                  </a:ext>
                </a:extLst>
              </a:tr>
              <a:tr h="1384903">
                <a:tc>
                  <a:txBody>
                    <a:bodyPr/>
                    <a:lstStyle/>
                    <a:p>
                      <a:pPr algn="ctr" fontAlgn="b"/>
                      <a:r>
                        <a:rPr lang="en-US" sz="1100" b="0" i="0" u="none" strike="noStrike">
                          <a:solidFill>
                            <a:schemeClr val="bg1"/>
                          </a:solidFill>
                          <a:effectLst/>
                          <a:latin typeface="Arial" panose="020B0604020202020204" pitchFamily="34" charset="0"/>
                          <a:cs typeface="Arial" panose="020B0604020202020204" pitchFamily="34" charset="0"/>
                        </a:rPr>
                        <a:t>Gen AI</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Creates content (text, code, images, video) based on learned patterns</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Largely session-based memory; context can be extended with techniques like RAG</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Reactive; responds only to explicit user prompts</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Uses APIs and plugins for specific, narrowly-defined tasks</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Core model is static; can be enhanced via fine-tuning and prompt engineering</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Content creation, summarization, translation, Q&amp;A</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Boosts productivity of individual tasks and communication</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Makes probabilistic choices for content generation, not strategic decisions</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Limited; needs retraining or new prompts to adjust approach</a:t>
                      </a:r>
                    </a:p>
                  </a:txBody>
                  <a:tcPr marL="45720" marR="45720" anchor="ctr"/>
                </a:tc>
                <a:tc>
                  <a:txBody>
                    <a:bodyPr/>
                    <a:lstStyle/>
                    <a:p>
                      <a:pPr algn="ctr" fontAlgn="b"/>
                      <a:r>
                        <a:rPr lang="en-US" sz="1000" b="0" i="0" u="none" strike="noStrike">
                          <a:solidFill>
                            <a:schemeClr val="tx2"/>
                          </a:solidFill>
                          <a:effectLst/>
                          <a:latin typeface="Arial" panose="020B0604020202020204" pitchFamily="34" charset="0"/>
                          <a:cs typeface="Arial" panose="020B0604020202020204" pitchFamily="34" charset="0"/>
                        </a:rPr>
                        <a:t>Prompt-driven, needs explicit instructions</a:t>
                      </a:r>
                    </a:p>
                  </a:txBody>
                  <a:tcPr marL="45720" marR="45720" anchor="ctr"/>
                </a:tc>
                <a:tc>
                  <a:txBody>
                    <a:bodyPr/>
                    <a:lstStyle/>
                    <a:p>
                      <a:pPr algn="ctr" fontAlgn="b"/>
                      <a:r>
                        <a:rPr lang="en-US" sz="1000" b="0" i="0" u="none" strike="noStrike">
                          <a:solidFill>
                            <a:schemeClr val="tx2"/>
                          </a:solidFill>
                          <a:effectLst/>
                          <a:latin typeface="Arial" panose="020B0604020202020204" pitchFamily="34" charset="0"/>
                          <a:cs typeface="Arial" panose="020B0604020202020204" pitchFamily="34" charset="0"/>
                        </a:rPr>
                        <a:t>Task-level execution</a:t>
                      </a:r>
                    </a:p>
                  </a:txBody>
                  <a:tcPr marL="45720" marR="45720" anchor="ctr"/>
                </a:tc>
                <a:extLst>
                  <a:ext uri="{0D108BD9-81ED-4DB2-BD59-A6C34878D82A}">
                    <a16:rowId xmlns:a16="http://schemas.microsoft.com/office/drawing/2014/main" val="1650201640"/>
                  </a:ext>
                </a:extLst>
              </a:tr>
              <a:tr h="1567128">
                <a:tc>
                  <a:txBody>
                    <a:bodyPr/>
                    <a:lstStyle/>
                    <a:p>
                      <a:pPr algn="ctr" fontAlgn="b"/>
                      <a:r>
                        <a:rPr lang="en-US" sz="1100" b="0" i="0" u="none" strike="noStrike">
                          <a:solidFill>
                            <a:schemeClr val="bg1"/>
                          </a:solidFill>
                          <a:effectLst/>
                          <a:latin typeface="Arial" panose="020B0604020202020204" pitchFamily="34" charset="0"/>
                          <a:cs typeface="Arial" panose="020B0604020202020204" pitchFamily="34" charset="0"/>
                        </a:rPr>
                        <a:t>Agentic AI</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Plans, decides, and executes a sequence of tasks autonomously to achieve goals</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Persistent memory; learns and adapts over time using previous interactions</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Proactive; self-initiates actions and sub-tasks with minimal human input</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Deep and broad integration with APIs, databases, and enterprise systems</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Dynamic; learns from the outcomes of its actions and environmental feedback</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Workflow automation, process optimization, multi-agent coordination</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Automates complex, end-to-end business processes, reducing operational overhead</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Makes goal-oriented, strategic decisions to achieve a defined objective</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Adapts in real time based on the success or failure of its actions</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Can initiate dialogue, ask clarifying questions, and provide status updates</a:t>
                      </a:r>
                    </a:p>
                  </a:txBody>
                  <a:tcPr marL="45720" marR="45720" anchor="ctr"/>
                </a:tc>
                <a:tc>
                  <a:txBody>
                    <a:bodyPr/>
                    <a:lstStyle/>
                    <a:p>
                      <a:pPr algn="ctr" fontAlgn="b"/>
                      <a:r>
                        <a:rPr lang="en-US" sz="1000" b="0" i="0" u="none" strike="noStrike" dirty="0">
                          <a:solidFill>
                            <a:schemeClr val="tx2"/>
                          </a:solidFill>
                          <a:effectLst/>
                          <a:latin typeface="Arial" panose="020B0604020202020204" pitchFamily="34" charset="0"/>
                          <a:cs typeface="Arial" panose="020B0604020202020204" pitchFamily="34" charset="0"/>
                        </a:rPr>
                        <a:t>End-to-end process and workflow execution</a:t>
                      </a:r>
                    </a:p>
                  </a:txBody>
                  <a:tcPr marL="45720" marR="45720" anchor="ctr"/>
                </a:tc>
                <a:extLst>
                  <a:ext uri="{0D108BD9-81ED-4DB2-BD59-A6C34878D82A}">
                    <a16:rowId xmlns:a16="http://schemas.microsoft.com/office/drawing/2014/main" val="2885324783"/>
                  </a:ext>
                </a:extLst>
              </a:tr>
            </a:tbl>
          </a:graphicData>
        </a:graphic>
      </p:graphicFrame>
    </p:spTree>
    <p:extLst>
      <p:ext uri="{BB962C8B-B14F-4D97-AF65-F5344CB8AC3E}">
        <p14:creationId xmlns:p14="http://schemas.microsoft.com/office/powerpoint/2010/main" val="691768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46770-289F-C863-355C-7DF5AE458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58E853-2BFA-7644-005E-297F5C4131CF}"/>
              </a:ext>
            </a:extLst>
          </p:cNvPr>
          <p:cNvSpPr>
            <a:spLocks noGrp="1"/>
          </p:cNvSpPr>
          <p:nvPr>
            <p:ph type="title" idx="4294967295"/>
          </p:nvPr>
        </p:nvSpPr>
        <p:spPr>
          <a:xfrm>
            <a:off x="497958" y="421897"/>
            <a:ext cx="11430000" cy="990600"/>
          </a:xfrm>
          <a:prstGeom prst="rect">
            <a:avLst/>
          </a:prstGeom>
        </p:spPr>
        <p:txBody>
          <a:bodyPr/>
          <a:lstStyle/>
          <a:p>
            <a:r>
              <a:rPr lang="en-US" sz="3200">
                <a:solidFill>
                  <a:schemeClr val="tx1"/>
                </a:solidFill>
              </a:rPr>
              <a:t>AI Adoption is Up, Cost Down, And Revenue Increase</a:t>
            </a:r>
          </a:p>
        </p:txBody>
      </p:sp>
      <p:sp>
        <p:nvSpPr>
          <p:cNvPr id="4" name="TextBox 3">
            <a:extLst>
              <a:ext uri="{FF2B5EF4-FFF2-40B4-BE49-F238E27FC236}">
                <a16:creationId xmlns:a16="http://schemas.microsoft.com/office/drawing/2014/main" id="{EB00F6EE-626D-5F99-3DFE-6516468E45B4}"/>
              </a:ext>
            </a:extLst>
          </p:cNvPr>
          <p:cNvSpPr txBox="1"/>
          <p:nvPr/>
        </p:nvSpPr>
        <p:spPr>
          <a:xfrm>
            <a:off x="1175657" y="5905500"/>
            <a:ext cx="1340662" cy="232751"/>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Source HAI AI Index</a:t>
            </a:r>
          </a:p>
        </p:txBody>
      </p:sp>
      <p:graphicFrame>
        <p:nvGraphicFramePr>
          <p:cNvPr id="3" name="Chart 2">
            <a:extLst>
              <a:ext uri="{FF2B5EF4-FFF2-40B4-BE49-F238E27FC236}">
                <a16:creationId xmlns:a16="http://schemas.microsoft.com/office/drawing/2014/main" id="{30DF7EA8-9F8E-B73D-FADE-7229E61EAF87}"/>
              </a:ext>
            </a:extLst>
          </p:cNvPr>
          <p:cNvGraphicFramePr/>
          <p:nvPr/>
        </p:nvGraphicFramePr>
        <p:xfrm>
          <a:off x="264042" y="1412497"/>
          <a:ext cx="7659821" cy="424434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A110504-B08B-EBE5-7B47-2F3DEBC845B9}"/>
              </a:ext>
            </a:extLst>
          </p:cNvPr>
          <p:cNvSpPr txBox="1"/>
          <p:nvPr/>
        </p:nvSpPr>
        <p:spPr>
          <a:xfrm>
            <a:off x="8012936" y="2294152"/>
            <a:ext cx="3708990" cy="3362688"/>
          </a:xfrm>
          <a:prstGeom prst="rect">
            <a:avLst/>
          </a:prstGeom>
          <a:noFill/>
        </p:spPr>
        <p:txBody>
          <a:bodyPr wrap="square" lIns="0" tIns="0" rIns="0" bIns="0" rtlCol="0">
            <a:noAutofit/>
          </a:bodyPr>
          <a:lstStyle/>
          <a:p>
            <a:pPr marL="285750" marR="0" lvl="0" indent="-285750" algn="l" defTabSz="2286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Organizations are reinventing existing work flows to accelerate decision loops and embed “always-on” intelligence into core operations</a:t>
            </a:r>
            <a:br>
              <a:rPr kumimoji="0" lang="en-US" sz="1400" b="0" i="0" u="none" strike="noStrike" kern="1200" cap="none" spc="0" normalizeH="0" baseline="0" noProof="0">
                <a:ln>
                  <a:noFill/>
                </a:ln>
                <a:solidFill>
                  <a:srgbClr val="FFFFFF"/>
                </a:solidFill>
                <a:effectLst/>
                <a:uLnTx/>
                <a:uFillTx/>
                <a:latin typeface="Arial"/>
                <a:ea typeface="+mn-ea"/>
                <a:cs typeface="+mn-cs"/>
              </a:rPr>
            </a:br>
            <a:endParaRPr kumimoji="0" lang="en-US" sz="1400" b="0" i="0" u="none" strike="noStrike" kern="1200" cap="none" spc="0" normalizeH="0" baseline="0" noProof="0">
              <a:ln>
                <a:noFill/>
              </a:ln>
              <a:solidFill>
                <a:srgbClr val="FFFFFF"/>
              </a:solidFill>
              <a:effectLst/>
              <a:uLnTx/>
              <a:uFillTx/>
              <a:latin typeface="Arial"/>
              <a:ea typeface="+mn-ea"/>
              <a:cs typeface="+mn-cs"/>
            </a:endParaRPr>
          </a:p>
          <a:p>
            <a:pPr marL="285750" marR="0" lvl="0" indent="-285750" algn="l" defTabSz="2286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Across industries, companies are enabling new capabilities from standing up semi-autonomous and autonomous agents to perform workflows that were’ feasible when costs were too high or reliability was too low.</a:t>
            </a:r>
            <a:br>
              <a:rPr kumimoji="0" lang="en-US" sz="1400" b="0" i="0" u="none" strike="noStrike" kern="1200" cap="none" spc="0" normalizeH="0" baseline="0" noProof="0">
                <a:ln>
                  <a:noFill/>
                </a:ln>
                <a:solidFill>
                  <a:srgbClr val="FFFFFF"/>
                </a:solidFill>
                <a:effectLst/>
                <a:uLnTx/>
                <a:uFillTx/>
                <a:latin typeface="Arial"/>
                <a:ea typeface="+mn-ea"/>
                <a:cs typeface="+mn-cs"/>
              </a:rPr>
            </a:br>
            <a:endParaRPr kumimoji="0" lang="en-US" sz="1400" b="0" i="0" u="none" strike="noStrike" kern="1200" cap="none" spc="0" normalizeH="0" baseline="0" noProof="0">
              <a:ln>
                <a:noFill/>
              </a:ln>
              <a:solidFill>
                <a:srgbClr val="FFFFFF"/>
              </a:solidFill>
              <a:effectLst/>
              <a:uLnTx/>
              <a:uFillTx/>
              <a:latin typeface="Arial"/>
              <a:ea typeface="+mn-ea"/>
              <a:cs typeface="+mn-cs"/>
            </a:endParaRPr>
          </a:p>
          <a:p>
            <a:pPr marL="285750" marR="0" lvl="0" indent="-285750" algn="l" defTabSz="2286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How do organizations transform from adoption and automation to Strategic Autonomy?</a:t>
            </a:r>
          </a:p>
          <a:p>
            <a:pPr marL="0" marR="0" lvl="0" indent="0" algn="l" defTabSz="228600" rtl="0" eaLnBrk="1" fontAlgn="auto" latinLnBrk="0" hangingPunct="1">
              <a:lnSpc>
                <a:spcPct val="100000"/>
              </a:lnSpc>
              <a:spcBef>
                <a:spcPts val="0"/>
              </a:spcBef>
              <a:spcAft>
                <a:spcPts val="12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228600" rtl="0" eaLnBrk="1" fontAlgn="auto" latinLnBrk="0" hangingPunct="1">
              <a:lnSpc>
                <a:spcPct val="100000"/>
              </a:lnSpc>
              <a:spcBef>
                <a:spcPts val="0"/>
              </a:spcBef>
              <a:spcAft>
                <a:spcPts val="12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56347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F0E91-569A-49D2-78FD-C142413931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D8900D-D8C8-53D2-FCD4-AB7B3C36C7A8}"/>
              </a:ext>
            </a:extLst>
          </p:cNvPr>
          <p:cNvSpPr txBox="1"/>
          <p:nvPr/>
        </p:nvSpPr>
        <p:spPr>
          <a:xfrm>
            <a:off x="5497033" y="2422435"/>
            <a:ext cx="609336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Graphik" panose="020B0503030202060203" pitchFamily="34" charset="0"/>
              </a:rPr>
              <a:t>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Graphik" panose="020B0503030202060203" pitchFamily="34" charset="0"/>
              </a:rPr>
              <a:t>Remarks</a:t>
            </a:r>
          </a:p>
        </p:txBody>
      </p:sp>
    </p:spTree>
    <p:extLst>
      <p:ext uri="{BB962C8B-B14F-4D97-AF65-F5344CB8AC3E}">
        <p14:creationId xmlns:p14="http://schemas.microsoft.com/office/powerpoint/2010/main" val="4122566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67080" y="2345427"/>
            <a:ext cx="10228829" cy="2432137"/>
          </a:xfrm>
          <a:custGeom>
            <a:avLst/>
            <a:gdLst/>
            <a:ahLst/>
            <a:cxnLst/>
            <a:rect l="0" t="0" r="0" b="0"/>
            <a:pathLst>
              <a:path w="5179422" h="2012050">
                <a:moveTo>
                  <a:pt x="5128477" y="424259"/>
                </a:moveTo>
                <a:lnTo>
                  <a:pt x="4619026" y="42171"/>
                </a:lnTo>
                <a:cubicBezTo>
                  <a:pt x="4562774" y="0"/>
                  <a:pt x="4482960" y="11391"/>
                  <a:pt x="4440718" y="67643"/>
                </a:cubicBezTo>
                <a:cubicBezTo>
                  <a:pt x="4398547" y="123895"/>
                  <a:pt x="4409938" y="203780"/>
                  <a:pt x="4466190" y="245951"/>
                </a:cubicBezTo>
                <a:lnTo>
                  <a:pt x="4669971" y="398787"/>
                </a:lnTo>
                <a:lnTo>
                  <a:pt x="4075611" y="398787"/>
                </a:lnTo>
                <a:cubicBezTo>
                  <a:pt x="3841546" y="398787"/>
                  <a:pt x="3651068" y="589265"/>
                  <a:pt x="3651068" y="823330"/>
                </a:cubicBezTo>
                <a:lnTo>
                  <a:pt x="3651068" y="1417690"/>
                </a:lnTo>
                <a:cubicBezTo>
                  <a:pt x="3651068" y="1511301"/>
                  <a:pt x="3574863" y="1587507"/>
                  <a:pt x="3481251" y="1587507"/>
                </a:cubicBezTo>
                <a:cubicBezTo>
                  <a:pt x="3387639" y="1587507"/>
                  <a:pt x="3311434" y="1511301"/>
                  <a:pt x="3311434" y="1417690"/>
                </a:cubicBezTo>
                <a:lnTo>
                  <a:pt x="3311434" y="568604"/>
                </a:lnTo>
                <a:cubicBezTo>
                  <a:pt x="3311434" y="334539"/>
                  <a:pt x="3120956" y="144061"/>
                  <a:pt x="2886891" y="144061"/>
                </a:cubicBezTo>
                <a:cubicBezTo>
                  <a:pt x="2652826" y="144061"/>
                  <a:pt x="2462348" y="334539"/>
                  <a:pt x="2462348" y="568604"/>
                </a:cubicBezTo>
                <a:lnTo>
                  <a:pt x="2462348" y="1587507"/>
                </a:lnTo>
                <a:cubicBezTo>
                  <a:pt x="2462348" y="1681118"/>
                  <a:pt x="2386143" y="1757324"/>
                  <a:pt x="2292531" y="1757324"/>
                </a:cubicBezTo>
                <a:cubicBezTo>
                  <a:pt x="2198919" y="1757324"/>
                  <a:pt x="2122714" y="1681118"/>
                  <a:pt x="2122714" y="1587507"/>
                </a:cubicBezTo>
                <a:lnTo>
                  <a:pt x="2122714" y="738421"/>
                </a:lnTo>
                <a:cubicBezTo>
                  <a:pt x="2122714" y="504356"/>
                  <a:pt x="1932236" y="313878"/>
                  <a:pt x="1698171" y="313878"/>
                </a:cubicBezTo>
                <a:cubicBezTo>
                  <a:pt x="1464106" y="313878"/>
                  <a:pt x="1273628" y="504356"/>
                  <a:pt x="1273628" y="738421"/>
                </a:cubicBezTo>
                <a:lnTo>
                  <a:pt x="1273628" y="1078055"/>
                </a:lnTo>
                <a:cubicBezTo>
                  <a:pt x="1273628" y="1171667"/>
                  <a:pt x="1197423" y="1247872"/>
                  <a:pt x="1103811" y="1247872"/>
                </a:cubicBezTo>
                <a:lnTo>
                  <a:pt x="0" y="1247872"/>
                </a:lnTo>
                <a:lnTo>
                  <a:pt x="0" y="1502598"/>
                </a:lnTo>
                <a:lnTo>
                  <a:pt x="1103811" y="1502598"/>
                </a:lnTo>
                <a:cubicBezTo>
                  <a:pt x="1337876" y="1502598"/>
                  <a:pt x="1528354" y="1312120"/>
                  <a:pt x="1528354" y="1078055"/>
                </a:cubicBezTo>
                <a:lnTo>
                  <a:pt x="1528354" y="738421"/>
                </a:lnTo>
                <a:cubicBezTo>
                  <a:pt x="1528354" y="644809"/>
                  <a:pt x="1604559" y="568604"/>
                  <a:pt x="1698171" y="568604"/>
                </a:cubicBezTo>
                <a:cubicBezTo>
                  <a:pt x="1791783" y="568604"/>
                  <a:pt x="1867988" y="644809"/>
                  <a:pt x="1867988" y="738421"/>
                </a:cubicBezTo>
                <a:lnTo>
                  <a:pt x="1867988" y="1587507"/>
                </a:lnTo>
                <a:cubicBezTo>
                  <a:pt x="1867988" y="1821571"/>
                  <a:pt x="2058466" y="2012050"/>
                  <a:pt x="2292531" y="2012050"/>
                </a:cubicBezTo>
                <a:cubicBezTo>
                  <a:pt x="2526596" y="2012050"/>
                  <a:pt x="2717074" y="1821571"/>
                  <a:pt x="2717074" y="1587507"/>
                </a:cubicBezTo>
                <a:lnTo>
                  <a:pt x="2717074" y="568604"/>
                </a:lnTo>
                <a:cubicBezTo>
                  <a:pt x="2717074" y="474992"/>
                  <a:pt x="2793279" y="398787"/>
                  <a:pt x="2886891" y="398787"/>
                </a:cubicBezTo>
                <a:cubicBezTo>
                  <a:pt x="2980503" y="398787"/>
                  <a:pt x="3056708" y="474992"/>
                  <a:pt x="3056708" y="568604"/>
                </a:cubicBezTo>
                <a:lnTo>
                  <a:pt x="3056708" y="1417690"/>
                </a:lnTo>
                <a:cubicBezTo>
                  <a:pt x="3056708" y="1651754"/>
                  <a:pt x="3247186" y="1842232"/>
                  <a:pt x="3481251" y="1842232"/>
                </a:cubicBezTo>
                <a:cubicBezTo>
                  <a:pt x="3715316" y="1842232"/>
                  <a:pt x="3905794" y="1651754"/>
                  <a:pt x="3905794" y="1417690"/>
                </a:cubicBezTo>
                <a:lnTo>
                  <a:pt x="3905794" y="823330"/>
                </a:lnTo>
                <a:cubicBezTo>
                  <a:pt x="3905794" y="729718"/>
                  <a:pt x="3981999" y="653512"/>
                  <a:pt x="4075611" y="653512"/>
                </a:cubicBezTo>
                <a:lnTo>
                  <a:pt x="4669971" y="653512"/>
                </a:lnTo>
                <a:lnTo>
                  <a:pt x="4466190" y="806348"/>
                </a:lnTo>
                <a:cubicBezTo>
                  <a:pt x="4409938" y="848519"/>
                  <a:pt x="4398547" y="928404"/>
                  <a:pt x="4440718" y="984656"/>
                </a:cubicBezTo>
                <a:cubicBezTo>
                  <a:pt x="4465766" y="1018053"/>
                  <a:pt x="4503975" y="1035601"/>
                  <a:pt x="4542679" y="1035601"/>
                </a:cubicBezTo>
                <a:cubicBezTo>
                  <a:pt x="4569284" y="1035601"/>
                  <a:pt x="4596100" y="1027322"/>
                  <a:pt x="4619026" y="1010128"/>
                </a:cubicBezTo>
                <a:lnTo>
                  <a:pt x="5128477" y="628040"/>
                </a:lnTo>
                <a:cubicBezTo>
                  <a:pt x="5160530" y="603982"/>
                  <a:pt x="5179422" y="566269"/>
                  <a:pt x="5179422" y="526150"/>
                </a:cubicBezTo>
                <a:cubicBezTo>
                  <a:pt x="5179422" y="486030"/>
                  <a:pt x="5160530" y="448317"/>
                  <a:pt x="5128477" y="424259"/>
                </a:cubicBezTo>
                <a:close/>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3" name="Rounded Rectangle 2"/>
          <p:cNvSpPr/>
          <p:nvPr/>
        </p:nvSpPr>
        <p:spPr>
          <a:xfrm>
            <a:off x="1067080" y="2345427"/>
            <a:ext cx="10228829" cy="2432137"/>
          </a:xfrm>
          <a:custGeom>
            <a:avLst/>
            <a:gdLst/>
            <a:ahLst/>
            <a:cxnLst/>
            <a:rect l="0" t="0" r="0" b="0"/>
            <a:pathLst>
              <a:path w="5179422" h="2012050">
                <a:moveTo>
                  <a:pt x="5128477" y="424259"/>
                </a:moveTo>
                <a:lnTo>
                  <a:pt x="4619026" y="42171"/>
                </a:lnTo>
                <a:cubicBezTo>
                  <a:pt x="4562774" y="0"/>
                  <a:pt x="4482960" y="11391"/>
                  <a:pt x="4440718" y="67643"/>
                </a:cubicBezTo>
                <a:cubicBezTo>
                  <a:pt x="4398547" y="123895"/>
                  <a:pt x="4409938" y="203780"/>
                  <a:pt x="4466190" y="245951"/>
                </a:cubicBezTo>
                <a:lnTo>
                  <a:pt x="4669971" y="398787"/>
                </a:lnTo>
                <a:lnTo>
                  <a:pt x="4075611" y="398787"/>
                </a:lnTo>
                <a:cubicBezTo>
                  <a:pt x="3841546" y="398787"/>
                  <a:pt x="3651068" y="589265"/>
                  <a:pt x="3651068" y="823330"/>
                </a:cubicBezTo>
                <a:lnTo>
                  <a:pt x="3651068" y="1417690"/>
                </a:lnTo>
                <a:cubicBezTo>
                  <a:pt x="3651068" y="1511301"/>
                  <a:pt x="3574863" y="1587507"/>
                  <a:pt x="3481251" y="1587507"/>
                </a:cubicBezTo>
                <a:cubicBezTo>
                  <a:pt x="3387639" y="1587507"/>
                  <a:pt x="3311434" y="1511301"/>
                  <a:pt x="3311434" y="1417690"/>
                </a:cubicBezTo>
                <a:lnTo>
                  <a:pt x="3311434" y="568604"/>
                </a:lnTo>
                <a:cubicBezTo>
                  <a:pt x="3311434" y="334539"/>
                  <a:pt x="3120956" y="144061"/>
                  <a:pt x="2886891" y="144061"/>
                </a:cubicBezTo>
                <a:cubicBezTo>
                  <a:pt x="2652826" y="144061"/>
                  <a:pt x="2462348" y="334539"/>
                  <a:pt x="2462348" y="568604"/>
                </a:cubicBezTo>
                <a:lnTo>
                  <a:pt x="2462348" y="1587507"/>
                </a:lnTo>
                <a:cubicBezTo>
                  <a:pt x="2462348" y="1681118"/>
                  <a:pt x="2386143" y="1757324"/>
                  <a:pt x="2292531" y="1757324"/>
                </a:cubicBezTo>
                <a:cubicBezTo>
                  <a:pt x="2198919" y="1757324"/>
                  <a:pt x="2122714" y="1681118"/>
                  <a:pt x="2122714" y="1587507"/>
                </a:cubicBezTo>
                <a:lnTo>
                  <a:pt x="2122714" y="738421"/>
                </a:lnTo>
                <a:cubicBezTo>
                  <a:pt x="2122714" y="504356"/>
                  <a:pt x="1932236" y="313878"/>
                  <a:pt x="1698171" y="313878"/>
                </a:cubicBezTo>
                <a:cubicBezTo>
                  <a:pt x="1464106" y="313878"/>
                  <a:pt x="1273628" y="504356"/>
                  <a:pt x="1273628" y="738421"/>
                </a:cubicBezTo>
                <a:lnTo>
                  <a:pt x="1273628" y="1078055"/>
                </a:lnTo>
                <a:cubicBezTo>
                  <a:pt x="1273628" y="1171667"/>
                  <a:pt x="1197423" y="1247872"/>
                  <a:pt x="1103811" y="1247872"/>
                </a:cubicBezTo>
                <a:lnTo>
                  <a:pt x="0" y="1247872"/>
                </a:lnTo>
                <a:lnTo>
                  <a:pt x="0" y="1502598"/>
                </a:lnTo>
                <a:lnTo>
                  <a:pt x="1103811" y="1502598"/>
                </a:lnTo>
                <a:cubicBezTo>
                  <a:pt x="1337876" y="1502598"/>
                  <a:pt x="1528354" y="1312120"/>
                  <a:pt x="1528354" y="1078055"/>
                </a:cubicBezTo>
                <a:lnTo>
                  <a:pt x="1528354" y="738421"/>
                </a:lnTo>
                <a:cubicBezTo>
                  <a:pt x="1528354" y="644809"/>
                  <a:pt x="1604559" y="568604"/>
                  <a:pt x="1698171" y="568604"/>
                </a:cubicBezTo>
                <a:cubicBezTo>
                  <a:pt x="1791783" y="568604"/>
                  <a:pt x="1867988" y="644809"/>
                  <a:pt x="1867988" y="738421"/>
                </a:cubicBezTo>
                <a:lnTo>
                  <a:pt x="1867988" y="1587507"/>
                </a:lnTo>
                <a:cubicBezTo>
                  <a:pt x="1867988" y="1821571"/>
                  <a:pt x="2058466" y="2012050"/>
                  <a:pt x="2292531" y="2012050"/>
                </a:cubicBezTo>
                <a:cubicBezTo>
                  <a:pt x="2526596" y="2012050"/>
                  <a:pt x="2717074" y="1821571"/>
                  <a:pt x="2717074" y="1587507"/>
                </a:cubicBezTo>
                <a:lnTo>
                  <a:pt x="2717074" y="568604"/>
                </a:lnTo>
                <a:cubicBezTo>
                  <a:pt x="2717074" y="474992"/>
                  <a:pt x="2793279" y="398787"/>
                  <a:pt x="2886891" y="398787"/>
                </a:cubicBezTo>
                <a:cubicBezTo>
                  <a:pt x="2980503" y="398787"/>
                  <a:pt x="3056708" y="474992"/>
                  <a:pt x="3056708" y="568604"/>
                </a:cubicBezTo>
                <a:lnTo>
                  <a:pt x="3056708" y="1417690"/>
                </a:lnTo>
                <a:cubicBezTo>
                  <a:pt x="3056708" y="1651754"/>
                  <a:pt x="3247186" y="1842232"/>
                  <a:pt x="3481251" y="1842232"/>
                </a:cubicBezTo>
                <a:cubicBezTo>
                  <a:pt x="3715316" y="1842232"/>
                  <a:pt x="3905794" y="1651754"/>
                  <a:pt x="3905794" y="1417690"/>
                </a:cubicBezTo>
                <a:lnTo>
                  <a:pt x="3905794" y="823330"/>
                </a:lnTo>
                <a:cubicBezTo>
                  <a:pt x="3905794" y="729718"/>
                  <a:pt x="3981999" y="653512"/>
                  <a:pt x="4075611" y="653512"/>
                </a:cubicBezTo>
                <a:lnTo>
                  <a:pt x="4669971" y="653512"/>
                </a:lnTo>
                <a:lnTo>
                  <a:pt x="4466190" y="806348"/>
                </a:lnTo>
                <a:cubicBezTo>
                  <a:pt x="4409938" y="848519"/>
                  <a:pt x="4398547" y="928404"/>
                  <a:pt x="4440718" y="984656"/>
                </a:cubicBezTo>
                <a:cubicBezTo>
                  <a:pt x="4465766" y="1018053"/>
                  <a:pt x="4503975" y="1035601"/>
                  <a:pt x="4542679" y="1035601"/>
                </a:cubicBezTo>
                <a:cubicBezTo>
                  <a:pt x="4569284" y="1035601"/>
                  <a:pt x="4596100" y="1027322"/>
                  <a:pt x="4619026" y="1010128"/>
                </a:cubicBezTo>
                <a:lnTo>
                  <a:pt x="5128477" y="628040"/>
                </a:lnTo>
                <a:cubicBezTo>
                  <a:pt x="5160530" y="603982"/>
                  <a:pt x="5179422" y="566269"/>
                  <a:pt x="5179422" y="526150"/>
                </a:cubicBezTo>
                <a:cubicBezTo>
                  <a:pt x="5179422" y="486030"/>
                  <a:pt x="5160530" y="448317"/>
                  <a:pt x="5128477" y="424259"/>
                </a:cubicBezTo>
                <a:close/>
              </a:path>
            </a:pathLst>
          </a:custGeom>
          <a:noFill/>
          <a:ln w="5306">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4"/>
          <p:cNvSpPr/>
          <p:nvPr/>
        </p:nvSpPr>
        <p:spPr>
          <a:xfrm>
            <a:off x="1067080" y="2673536"/>
            <a:ext cx="9222715" cy="1950088"/>
          </a:xfrm>
          <a:custGeom>
            <a:avLst/>
            <a:gdLst/>
            <a:ahLst/>
            <a:cxnLst/>
            <a:rect l="0" t="0" r="0" b="0"/>
            <a:pathLst>
              <a:path w="4669971" h="1613262">
                <a:moveTo>
                  <a:pt x="0" y="1103811"/>
                </a:moveTo>
                <a:lnTo>
                  <a:pt x="1103811" y="1103811"/>
                </a:lnTo>
                <a:cubicBezTo>
                  <a:pt x="1267939" y="1103811"/>
                  <a:pt x="1400991" y="970759"/>
                  <a:pt x="1400991" y="806631"/>
                </a:cubicBezTo>
                <a:lnTo>
                  <a:pt x="1400991" y="466997"/>
                </a:lnTo>
                <a:cubicBezTo>
                  <a:pt x="1400991" y="302868"/>
                  <a:pt x="1534043" y="169817"/>
                  <a:pt x="1698171" y="169817"/>
                </a:cubicBezTo>
                <a:cubicBezTo>
                  <a:pt x="1862299" y="169817"/>
                  <a:pt x="1995351" y="302868"/>
                  <a:pt x="1995351" y="466997"/>
                </a:cubicBezTo>
                <a:lnTo>
                  <a:pt x="1995351" y="1316082"/>
                </a:lnTo>
                <a:cubicBezTo>
                  <a:pt x="1995351" y="1480211"/>
                  <a:pt x="2128403" y="1613262"/>
                  <a:pt x="2292531" y="1613262"/>
                </a:cubicBezTo>
                <a:cubicBezTo>
                  <a:pt x="2456659" y="1613262"/>
                  <a:pt x="2589711" y="1480211"/>
                  <a:pt x="2589711" y="1316082"/>
                </a:cubicBezTo>
                <a:lnTo>
                  <a:pt x="2589711" y="297180"/>
                </a:lnTo>
                <a:cubicBezTo>
                  <a:pt x="2589711" y="133051"/>
                  <a:pt x="2722763" y="0"/>
                  <a:pt x="2886891" y="0"/>
                </a:cubicBezTo>
                <a:cubicBezTo>
                  <a:pt x="3051019" y="0"/>
                  <a:pt x="3184071" y="133051"/>
                  <a:pt x="3184071" y="297180"/>
                </a:cubicBezTo>
                <a:lnTo>
                  <a:pt x="3184071" y="1146265"/>
                </a:lnTo>
                <a:cubicBezTo>
                  <a:pt x="3184071" y="1310393"/>
                  <a:pt x="3317123" y="1443445"/>
                  <a:pt x="3481251" y="1443445"/>
                </a:cubicBezTo>
                <a:cubicBezTo>
                  <a:pt x="3645379" y="1443445"/>
                  <a:pt x="3778431" y="1310393"/>
                  <a:pt x="3778431" y="1146265"/>
                </a:cubicBezTo>
                <a:lnTo>
                  <a:pt x="3778431" y="551905"/>
                </a:lnTo>
                <a:cubicBezTo>
                  <a:pt x="3778431" y="387777"/>
                  <a:pt x="3911483" y="254725"/>
                  <a:pt x="4075611" y="254725"/>
                </a:cubicBezTo>
                <a:lnTo>
                  <a:pt x="4669971" y="254725"/>
                </a:lnTo>
              </a:path>
            </a:pathLst>
          </a:custGeom>
          <a:noFill/>
          <a:ln w="5306">
            <a:solidFill>
              <a:srgbClr val="1A1A1A"/>
            </a:solidFill>
            <a:prstDash val="dash"/>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nvGrpSpPr>
          <p:cNvPr id="8" name="Group 7"/>
          <p:cNvGrpSpPr/>
          <p:nvPr/>
        </p:nvGrpSpPr>
        <p:grpSpPr>
          <a:xfrm>
            <a:off x="7813464" y="3822233"/>
            <a:ext cx="290118" cy="383090"/>
            <a:chOff x="3537857" y="3488327"/>
            <a:chExt cx="240008" cy="316921"/>
          </a:xfrm>
        </p:grpSpPr>
        <p:sp>
          <p:nvSpPr>
            <p:cNvPr id="6" name="Rounded Rectangle 5"/>
            <p:cNvSpPr/>
            <p:nvPr/>
          </p:nvSpPr>
          <p:spPr>
            <a:xfrm>
              <a:off x="3537857" y="3488327"/>
              <a:ext cx="240008" cy="316921"/>
            </a:xfrm>
            <a:custGeom>
              <a:avLst/>
              <a:gdLst/>
              <a:ahLst/>
              <a:cxnLst/>
              <a:rect l="0" t="0" r="0" b="0"/>
              <a:pathLst>
                <a:path w="240008" h="316921">
                  <a:moveTo>
                    <a:pt x="119933" y="80238"/>
                  </a:moveTo>
                  <a:cubicBezTo>
                    <a:pt x="98069" y="80238"/>
                    <a:pt x="80309" y="97998"/>
                    <a:pt x="80309" y="119933"/>
                  </a:cubicBezTo>
                  <a:cubicBezTo>
                    <a:pt x="80309" y="141868"/>
                    <a:pt x="98069" y="159628"/>
                    <a:pt x="119933" y="159628"/>
                  </a:cubicBezTo>
                  <a:cubicBezTo>
                    <a:pt x="141797" y="159628"/>
                    <a:pt x="159628" y="141868"/>
                    <a:pt x="159628" y="119933"/>
                  </a:cubicBezTo>
                  <a:cubicBezTo>
                    <a:pt x="159628" y="97998"/>
                    <a:pt x="141868" y="80238"/>
                    <a:pt x="119933" y="80238"/>
                  </a:cubicBezTo>
                  <a:close/>
                  <a:moveTo>
                    <a:pt x="239937" y="119933"/>
                  </a:moveTo>
                  <a:cubicBezTo>
                    <a:pt x="239937" y="53704"/>
                    <a:pt x="186232" y="0"/>
                    <a:pt x="119933" y="0"/>
                  </a:cubicBezTo>
                  <a:cubicBezTo>
                    <a:pt x="53633" y="0"/>
                    <a:pt x="0" y="53704"/>
                    <a:pt x="0" y="119933"/>
                  </a:cubicBezTo>
                  <a:cubicBezTo>
                    <a:pt x="0" y="169321"/>
                    <a:pt x="29859" y="211705"/>
                    <a:pt x="72455" y="230102"/>
                  </a:cubicBezTo>
                  <a:lnTo>
                    <a:pt x="120004" y="316921"/>
                  </a:lnTo>
                  <a:lnTo>
                    <a:pt x="167552" y="230031"/>
                  </a:lnTo>
                  <a:cubicBezTo>
                    <a:pt x="210148" y="211634"/>
                    <a:pt x="240008" y="169251"/>
                    <a:pt x="240008" y="119862"/>
                  </a:cubicBezTo>
                  <a:lnTo>
                    <a:pt x="239937" y="119933"/>
                  </a:lnTo>
                  <a:close/>
                  <a:moveTo>
                    <a:pt x="119933" y="194511"/>
                  </a:moveTo>
                  <a:cubicBezTo>
                    <a:pt x="78823" y="194511"/>
                    <a:pt x="45426" y="161114"/>
                    <a:pt x="45426" y="119933"/>
                  </a:cubicBezTo>
                  <a:cubicBezTo>
                    <a:pt x="45426" y="78752"/>
                    <a:pt x="78823" y="45426"/>
                    <a:pt x="119933" y="45426"/>
                  </a:cubicBezTo>
                  <a:cubicBezTo>
                    <a:pt x="161043" y="45426"/>
                    <a:pt x="194511" y="78752"/>
                    <a:pt x="194511" y="119933"/>
                  </a:cubicBezTo>
                  <a:cubicBezTo>
                    <a:pt x="194511" y="161114"/>
                    <a:pt x="161114" y="194511"/>
                    <a:pt x="119933" y="194511"/>
                  </a:cubicBez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7" name="Rounded Rectangle 6"/>
            <p:cNvSpPr/>
            <p:nvPr/>
          </p:nvSpPr>
          <p:spPr>
            <a:xfrm>
              <a:off x="3537857" y="3488327"/>
              <a:ext cx="240008" cy="316921"/>
            </a:xfrm>
            <a:custGeom>
              <a:avLst/>
              <a:gdLst/>
              <a:ahLst/>
              <a:cxnLst/>
              <a:rect l="0" t="0" r="0" b="0"/>
              <a:pathLst>
                <a:path w="240008" h="316921">
                  <a:moveTo>
                    <a:pt x="119933" y="80238"/>
                  </a:moveTo>
                  <a:cubicBezTo>
                    <a:pt x="98069" y="80238"/>
                    <a:pt x="80309" y="97998"/>
                    <a:pt x="80309" y="119933"/>
                  </a:cubicBezTo>
                  <a:cubicBezTo>
                    <a:pt x="80309" y="141868"/>
                    <a:pt x="98069" y="159628"/>
                    <a:pt x="119933" y="159628"/>
                  </a:cubicBezTo>
                  <a:cubicBezTo>
                    <a:pt x="141797" y="159628"/>
                    <a:pt x="159628" y="141868"/>
                    <a:pt x="159628" y="119933"/>
                  </a:cubicBezTo>
                  <a:cubicBezTo>
                    <a:pt x="159628" y="97998"/>
                    <a:pt x="141868" y="80238"/>
                    <a:pt x="119933" y="80238"/>
                  </a:cubicBezTo>
                  <a:close/>
                  <a:moveTo>
                    <a:pt x="239937" y="119933"/>
                  </a:moveTo>
                  <a:cubicBezTo>
                    <a:pt x="239937" y="53704"/>
                    <a:pt x="186232" y="0"/>
                    <a:pt x="119933" y="0"/>
                  </a:cubicBezTo>
                  <a:cubicBezTo>
                    <a:pt x="53633" y="0"/>
                    <a:pt x="0" y="53704"/>
                    <a:pt x="0" y="119933"/>
                  </a:cubicBezTo>
                  <a:cubicBezTo>
                    <a:pt x="0" y="169321"/>
                    <a:pt x="29859" y="211705"/>
                    <a:pt x="72455" y="230102"/>
                  </a:cubicBezTo>
                  <a:lnTo>
                    <a:pt x="120004" y="316921"/>
                  </a:lnTo>
                  <a:lnTo>
                    <a:pt x="167552" y="230031"/>
                  </a:lnTo>
                  <a:cubicBezTo>
                    <a:pt x="210148" y="211634"/>
                    <a:pt x="240008" y="169251"/>
                    <a:pt x="240008" y="119862"/>
                  </a:cubicBezTo>
                  <a:lnTo>
                    <a:pt x="239937" y="119933"/>
                  </a:lnTo>
                  <a:close/>
                  <a:moveTo>
                    <a:pt x="119933" y="194511"/>
                  </a:moveTo>
                  <a:cubicBezTo>
                    <a:pt x="78823" y="194511"/>
                    <a:pt x="45426" y="161114"/>
                    <a:pt x="45426" y="119933"/>
                  </a:cubicBezTo>
                  <a:cubicBezTo>
                    <a:pt x="45426" y="78752"/>
                    <a:pt x="78823" y="45426"/>
                    <a:pt x="119933" y="45426"/>
                  </a:cubicBezTo>
                  <a:cubicBezTo>
                    <a:pt x="161043" y="45426"/>
                    <a:pt x="194511" y="78752"/>
                    <a:pt x="194511" y="119933"/>
                  </a:cubicBezTo>
                  <a:cubicBezTo>
                    <a:pt x="194511" y="161114"/>
                    <a:pt x="161114" y="194511"/>
                    <a:pt x="119933" y="194511"/>
                  </a:cubicBezTo>
                  <a:close/>
                </a:path>
              </a:pathLst>
            </a:custGeom>
            <a:noFill/>
            <a:ln w="5306">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1" name="Group 10"/>
          <p:cNvGrpSpPr/>
          <p:nvPr/>
        </p:nvGrpSpPr>
        <p:grpSpPr>
          <a:xfrm>
            <a:off x="6639938" y="2076604"/>
            <a:ext cx="290118" cy="383090"/>
            <a:chOff x="2943497" y="2044881"/>
            <a:chExt cx="240008" cy="316921"/>
          </a:xfrm>
        </p:grpSpPr>
        <p:sp>
          <p:nvSpPr>
            <p:cNvPr id="9" name="Rounded Rectangle 8"/>
            <p:cNvSpPr/>
            <p:nvPr/>
          </p:nvSpPr>
          <p:spPr>
            <a:xfrm>
              <a:off x="2943497" y="2044881"/>
              <a:ext cx="240008" cy="316921"/>
            </a:xfrm>
            <a:custGeom>
              <a:avLst/>
              <a:gdLst/>
              <a:ahLst/>
              <a:cxnLst/>
              <a:rect l="0" t="0" r="0" b="0"/>
              <a:pathLst>
                <a:path w="240008" h="316921">
                  <a:moveTo>
                    <a:pt x="119933" y="80238"/>
                  </a:moveTo>
                  <a:cubicBezTo>
                    <a:pt x="98069" y="80238"/>
                    <a:pt x="80309" y="97998"/>
                    <a:pt x="80309" y="119933"/>
                  </a:cubicBezTo>
                  <a:cubicBezTo>
                    <a:pt x="80309" y="141868"/>
                    <a:pt x="98069" y="159628"/>
                    <a:pt x="119933" y="159628"/>
                  </a:cubicBezTo>
                  <a:cubicBezTo>
                    <a:pt x="141797" y="159628"/>
                    <a:pt x="159628" y="141868"/>
                    <a:pt x="159628" y="119933"/>
                  </a:cubicBezTo>
                  <a:cubicBezTo>
                    <a:pt x="159628" y="97998"/>
                    <a:pt x="141868" y="80238"/>
                    <a:pt x="119933" y="80238"/>
                  </a:cubicBezTo>
                  <a:close/>
                  <a:moveTo>
                    <a:pt x="239937" y="119933"/>
                  </a:moveTo>
                  <a:cubicBezTo>
                    <a:pt x="239937" y="53704"/>
                    <a:pt x="186232" y="0"/>
                    <a:pt x="119933" y="0"/>
                  </a:cubicBezTo>
                  <a:cubicBezTo>
                    <a:pt x="53633" y="0"/>
                    <a:pt x="0" y="53704"/>
                    <a:pt x="0" y="119933"/>
                  </a:cubicBezTo>
                  <a:cubicBezTo>
                    <a:pt x="0" y="169321"/>
                    <a:pt x="29859" y="211705"/>
                    <a:pt x="72455" y="230102"/>
                  </a:cubicBezTo>
                  <a:lnTo>
                    <a:pt x="120004" y="316921"/>
                  </a:lnTo>
                  <a:lnTo>
                    <a:pt x="167552" y="230031"/>
                  </a:lnTo>
                  <a:cubicBezTo>
                    <a:pt x="210148" y="211634"/>
                    <a:pt x="240008" y="169251"/>
                    <a:pt x="240008" y="119862"/>
                  </a:cubicBezTo>
                  <a:lnTo>
                    <a:pt x="239937" y="119933"/>
                  </a:lnTo>
                  <a:close/>
                  <a:moveTo>
                    <a:pt x="119933" y="194511"/>
                  </a:moveTo>
                  <a:cubicBezTo>
                    <a:pt x="78823" y="194511"/>
                    <a:pt x="45426" y="161114"/>
                    <a:pt x="45426" y="119933"/>
                  </a:cubicBezTo>
                  <a:cubicBezTo>
                    <a:pt x="45426" y="78752"/>
                    <a:pt x="78823" y="45426"/>
                    <a:pt x="119933" y="45426"/>
                  </a:cubicBezTo>
                  <a:cubicBezTo>
                    <a:pt x="161043" y="45426"/>
                    <a:pt x="194511" y="78752"/>
                    <a:pt x="194511" y="119933"/>
                  </a:cubicBezTo>
                  <a:cubicBezTo>
                    <a:pt x="194511" y="161114"/>
                    <a:pt x="161114" y="194511"/>
                    <a:pt x="119933" y="194511"/>
                  </a:cubicBezTo>
                  <a:close/>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0" name="Rounded Rectangle 9"/>
            <p:cNvSpPr/>
            <p:nvPr/>
          </p:nvSpPr>
          <p:spPr>
            <a:xfrm>
              <a:off x="2943497" y="2044881"/>
              <a:ext cx="240008" cy="316921"/>
            </a:xfrm>
            <a:custGeom>
              <a:avLst/>
              <a:gdLst/>
              <a:ahLst/>
              <a:cxnLst/>
              <a:rect l="0" t="0" r="0" b="0"/>
              <a:pathLst>
                <a:path w="240008" h="316921">
                  <a:moveTo>
                    <a:pt x="119933" y="80238"/>
                  </a:moveTo>
                  <a:cubicBezTo>
                    <a:pt x="98069" y="80238"/>
                    <a:pt x="80309" y="97998"/>
                    <a:pt x="80309" y="119933"/>
                  </a:cubicBezTo>
                  <a:cubicBezTo>
                    <a:pt x="80309" y="141868"/>
                    <a:pt x="98069" y="159628"/>
                    <a:pt x="119933" y="159628"/>
                  </a:cubicBezTo>
                  <a:cubicBezTo>
                    <a:pt x="141797" y="159628"/>
                    <a:pt x="159628" y="141868"/>
                    <a:pt x="159628" y="119933"/>
                  </a:cubicBezTo>
                  <a:cubicBezTo>
                    <a:pt x="159628" y="97998"/>
                    <a:pt x="141868" y="80238"/>
                    <a:pt x="119933" y="80238"/>
                  </a:cubicBezTo>
                  <a:close/>
                  <a:moveTo>
                    <a:pt x="239937" y="119933"/>
                  </a:moveTo>
                  <a:cubicBezTo>
                    <a:pt x="239937" y="53704"/>
                    <a:pt x="186232" y="0"/>
                    <a:pt x="119933" y="0"/>
                  </a:cubicBezTo>
                  <a:cubicBezTo>
                    <a:pt x="53633" y="0"/>
                    <a:pt x="0" y="53704"/>
                    <a:pt x="0" y="119933"/>
                  </a:cubicBezTo>
                  <a:cubicBezTo>
                    <a:pt x="0" y="169321"/>
                    <a:pt x="29859" y="211705"/>
                    <a:pt x="72455" y="230102"/>
                  </a:cubicBezTo>
                  <a:lnTo>
                    <a:pt x="120004" y="316921"/>
                  </a:lnTo>
                  <a:lnTo>
                    <a:pt x="167552" y="230031"/>
                  </a:lnTo>
                  <a:cubicBezTo>
                    <a:pt x="210148" y="211634"/>
                    <a:pt x="240008" y="169251"/>
                    <a:pt x="240008" y="119862"/>
                  </a:cubicBezTo>
                  <a:lnTo>
                    <a:pt x="239937" y="119933"/>
                  </a:lnTo>
                  <a:close/>
                  <a:moveTo>
                    <a:pt x="119933" y="194511"/>
                  </a:moveTo>
                  <a:cubicBezTo>
                    <a:pt x="78823" y="194511"/>
                    <a:pt x="45426" y="161114"/>
                    <a:pt x="45426" y="119933"/>
                  </a:cubicBezTo>
                  <a:cubicBezTo>
                    <a:pt x="45426" y="78752"/>
                    <a:pt x="78823" y="45426"/>
                    <a:pt x="119933" y="45426"/>
                  </a:cubicBezTo>
                  <a:cubicBezTo>
                    <a:pt x="161043" y="45426"/>
                    <a:pt x="194511" y="78752"/>
                    <a:pt x="194511" y="119933"/>
                  </a:cubicBezTo>
                  <a:cubicBezTo>
                    <a:pt x="194511" y="161114"/>
                    <a:pt x="161114" y="194511"/>
                    <a:pt x="119933" y="194511"/>
                  </a:cubicBezTo>
                  <a:close/>
                </a:path>
              </a:pathLst>
            </a:custGeom>
            <a:noFill/>
            <a:ln w="5306">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4" name="Group 13"/>
          <p:cNvGrpSpPr/>
          <p:nvPr/>
        </p:nvGrpSpPr>
        <p:grpSpPr>
          <a:xfrm>
            <a:off x="5413477" y="4067680"/>
            <a:ext cx="290118" cy="383090"/>
            <a:chOff x="2349137" y="3658144"/>
            <a:chExt cx="240008" cy="316921"/>
          </a:xfrm>
        </p:grpSpPr>
        <p:sp>
          <p:nvSpPr>
            <p:cNvPr id="12" name="Rounded Rectangle 11"/>
            <p:cNvSpPr/>
            <p:nvPr/>
          </p:nvSpPr>
          <p:spPr>
            <a:xfrm>
              <a:off x="2349137" y="3658144"/>
              <a:ext cx="240008" cy="316921"/>
            </a:xfrm>
            <a:custGeom>
              <a:avLst/>
              <a:gdLst/>
              <a:ahLst/>
              <a:cxnLst/>
              <a:rect l="0" t="0" r="0" b="0"/>
              <a:pathLst>
                <a:path w="240008" h="316921">
                  <a:moveTo>
                    <a:pt x="119933" y="80238"/>
                  </a:moveTo>
                  <a:cubicBezTo>
                    <a:pt x="98069" y="80238"/>
                    <a:pt x="80309" y="97998"/>
                    <a:pt x="80309" y="119933"/>
                  </a:cubicBezTo>
                  <a:cubicBezTo>
                    <a:pt x="80309" y="141868"/>
                    <a:pt x="98069" y="159628"/>
                    <a:pt x="119933" y="159628"/>
                  </a:cubicBezTo>
                  <a:cubicBezTo>
                    <a:pt x="141797" y="159628"/>
                    <a:pt x="159628" y="141868"/>
                    <a:pt x="159628" y="119933"/>
                  </a:cubicBezTo>
                  <a:cubicBezTo>
                    <a:pt x="159628" y="97998"/>
                    <a:pt x="141868" y="80238"/>
                    <a:pt x="119933" y="80238"/>
                  </a:cubicBezTo>
                  <a:close/>
                  <a:moveTo>
                    <a:pt x="239937" y="119933"/>
                  </a:moveTo>
                  <a:cubicBezTo>
                    <a:pt x="239937" y="53704"/>
                    <a:pt x="186232" y="0"/>
                    <a:pt x="119933" y="0"/>
                  </a:cubicBezTo>
                  <a:cubicBezTo>
                    <a:pt x="53633" y="0"/>
                    <a:pt x="0" y="53704"/>
                    <a:pt x="0" y="119933"/>
                  </a:cubicBezTo>
                  <a:cubicBezTo>
                    <a:pt x="0" y="169321"/>
                    <a:pt x="29859" y="211705"/>
                    <a:pt x="72455" y="230102"/>
                  </a:cubicBezTo>
                  <a:lnTo>
                    <a:pt x="120004" y="316921"/>
                  </a:lnTo>
                  <a:lnTo>
                    <a:pt x="167552" y="230031"/>
                  </a:lnTo>
                  <a:cubicBezTo>
                    <a:pt x="210148" y="211634"/>
                    <a:pt x="240008" y="169251"/>
                    <a:pt x="240008" y="119862"/>
                  </a:cubicBezTo>
                  <a:lnTo>
                    <a:pt x="239937" y="119933"/>
                  </a:lnTo>
                  <a:close/>
                  <a:moveTo>
                    <a:pt x="119933" y="194511"/>
                  </a:moveTo>
                  <a:cubicBezTo>
                    <a:pt x="78823" y="194511"/>
                    <a:pt x="45426" y="161114"/>
                    <a:pt x="45426" y="119933"/>
                  </a:cubicBezTo>
                  <a:cubicBezTo>
                    <a:pt x="45426" y="78752"/>
                    <a:pt x="78823" y="45426"/>
                    <a:pt x="119933" y="45426"/>
                  </a:cubicBezTo>
                  <a:cubicBezTo>
                    <a:pt x="161043" y="45426"/>
                    <a:pt x="194511" y="78752"/>
                    <a:pt x="194511" y="119933"/>
                  </a:cubicBezTo>
                  <a:cubicBezTo>
                    <a:pt x="194511" y="161114"/>
                    <a:pt x="161114" y="194511"/>
                    <a:pt x="119933" y="194511"/>
                  </a:cubicBez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3" name="Rounded Rectangle 12"/>
            <p:cNvSpPr/>
            <p:nvPr/>
          </p:nvSpPr>
          <p:spPr>
            <a:xfrm>
              <a:off x="2349137" y="3658144"/>
              <a:ext cx="240008" cy="316921"/>
            </a:xfrm>
            <a:custGeom>
              <a:avLst/>
              <a:gdLst/>
              <a:ahLst/>
              <a:cxnLst/>
              <a:rect l="0" t="0" r="0" b="0"/>
              <a:pathLst>
                <a:path w="240008" h="316921">
                  <a:moveTo>
                    <a:pt x="119933" y="80238"/>
                  </a:moveTo>
                  <a:cubicBezTo>
                    <a:pt x="98069" y="80238"/>
                    <a:pt x="80309" y="97998"/>
                    <a:pt x="80309" y="119933"/>
                  </a:cubicBezTo>
                  <a:cubicBezTo>
                    <a:pt x="80309" y="141868"/>
                    <a:pt x="98069" y="159628"/>
                    <a:pt x="119933" y="159628"/>
                  </a:cubicBezTo>
                  <a:cubicBezTo>
                    <a:pt x="141797" y="159628"/>
                    <a:pt x="159628" y="141868"/>
                    <a:pt x="159628" y="119933"/>
                  </a:cubicBezTo>
                  <a:cubicBezTo>
                    <a:pt x="159628" y="97998"/>
                    <a:pt x="141868" y="80238"/>
                    <a:pt x="119933" y="80238"/>
                  </a:cubicBezTo>
                  <a:close/>
                  <a:moveTo>
                    <a:pt x="239937" y="119933"/>
                  </a:moveTo>
                  <a:cubicBezTo>
                    <a:pt x="239937" y="53704"/>
                    <a:pt x="186232" y="0"/>
                    <a:pt x="119933" y="0"/>
                  </a:cubicBezTo>
                  <a:cubicBezTo>
                    <a:pt x="53633" y="0"/>
                    <a:pt x="0" y="53704"/>
                    <a:pt x="0" y="119933"/>
                  </a:cubicBezTo>
                  <a:cubicBezTo>
                    <a:pt x="0" y="169321"/>
                    <a:pt x="29859" y="211705"/>
                    <a:pt x="72455" y="230102"/>
                  </a:cubicBezTo>
                  <a:lnTo>
                    <a:pt x="120004" y="316921"/>
                  </a:lnTo>
                  <a:lnTo>
                    <a:pt x="167552" y="230031"/>
                  </a:lnTo>
                  <a:cubicBezTo>
                    <a:pt x="210148" y="211634"/>
                    <a:pt x="240008" y="169251"/>
                    <a:pt x="240008" y="119862"/>
                  </a:cubicBezTo>
                  <a:lnTo>
                    <a:pt x="239937" y="119933"/>
                  </a:lnTo>
                  <a:close/>
                  <a:moveTo>
                    <a:pt x="119933" y="194511"/>
                  </a:moveTo>
                  <a:cubicBezTo>
                    <a:pt x="78823" y="194511"/>
                    <a:pt x="45426" y="161114"/>
                    <a:pt x="45426" y="119933"/>
                  </a:cubicBezTo>
                  <a:cubicBezTo>
                    <a:pt x="45426" y="78752"/>
                    <a:pt x="78823" y="45426"/>
                    <a:pt x="119933" y="45426"/>
                  </a:cubicBezTo>
                  <a:cubicBezTo>
                    <a:pt x="161043" y="45426"/>
                    <a:pt x="194511" y="78752"/>
                    <a:pt x="194511" y="119933"/>
                  </a:cubicBezTo>
                  <a:cubicBezTo>
                    <a:pt x="194511" y="161114"/>
                    <a:pt x="161114" y="194511"/>
                    <a:pt x="119933" y="194511"/>
                  </a:cubicBezTo>
                  <a:close/>
                </a:path>
              </a:pathLst>
            </a:custGeom>
            <a:noFill/>
            <a:ln w="5306">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7" name="Group 16"/>
          <p:cNvGrpSpPr/>
          <p:nvPr/>
        </p:nvGrpSpPr>
        <p:grpSpPr>
          <a:xfrm>
            <a:off x="4227154" y="2275251"/>
            <a:ext cx="290118" cy="383090"/>
            <a:chOff x="1754777" y="2214698"/>
            <a:chExt cx="240008" cy="316921"/>
          </a:xfrm>
        </p:grpSpPr>
        <p:sp>
          <p:nvSpPr>
            <p:cNvPr id="15" name="Rounded Rectangle 14"/>
            <p:cNvSpPr/>
            <p:nvPr/>
          </p:nvSpPr>
          <p:spPr>
            <a:xfrm>
              <a:off x="1754777" y="2214698"/>
              <a:ext cx="240008" cy="316921"/>
            </a:xfrm>
            <a:custGeom>
              <a:avLst/>
              <a:gdLst/>
              <a:ahLst/>
              <a:cxnLst/>
              <a:rect l="0" t="0" r="0" b="0"/>
              <a:pathLst>
                <a:path w="240008" h="316921">
                  <a:moveTo>
                    <a:pt x="119933" y="80238"/>
                  </a:moveTo>
                  <a:cubicBezTo>
                    <a:pt x="98069" y="80238"/>
                    <a:pt x="80309" y="97998"/>
                    <a:pt x="80309" y="119933"/>
                  </a:cubicBezTo>
                  <a:cubicBezTo>
                    <a:pt x="80309" y="141868"/>
                    <a:pt x="98069" y="159628"/>
                    <a:pt x="119933" y="159628"/>
                  </a:cubicBezTo>
                  <a:cubicBezTo>
                    <a:pt x="141797" y="159628"/>
                    <a:pt x="159628" y="141868"/>
                    <a:pt x="159628" y="119933"/>
                  </a:cubicBezTo>
                  <a:cubicBezTo>
                    <a:pt x="159628" y="97998"/>
                    <a:pt x="141868" y="80238"/>
                    <a:pt x="119933" y="80238"/>
                  </a:cubicBezTo>
                  <a:close/>
                  <a:moveTo>
                    <a:pt x="239937" y="119933"/>
                  </a:moveTo>
                  <a:cubicBezTo>
                    <a:pt x="239937" y="53704"/>
                    <a:pt x="186232" y="0"/>
                    <a:pt x="119933" y="0"/>
                  </a:cubicBezTo>
                  <a:cubicBezTo>
                    <a:pt x="53633" y="0"/>
                    <a:pt x="0" y="53704"/>
                    <a:pt x="0" y="119933"/>
                  </a:cubicBezTo>
                  <a:cubicBezTo>
                    <a:pt x="0" y="169321"/>
                    <a:pt x="29859" y="211705"/>
                    <a:pt x="72455" y="230102"/>
                  </a:cubicBezTo>
                  <a:lnTo>
                    <a:pt x="120004" y="316921"/>
                  </a:lnTo>
                  <a:lnTo>
                    <a:pt x="167552" y="230031"/>
                  </a:lnTo>
                  <a:cubicBezTo>
                    <a:pt x="210148" y="211634"/>
                    <a:pt x="240008" y="169251"/>
                    <a:pt x="240008" y="119862"/>
                  </a:cubicBezTo>
                  <a:lnTo>
                    <a:pt x="239937" y="119933"/>
                  </a:lnTo>
                  <a:close/>
                  <a:moveTo>
                    <a:pt x="119933" y="194511"/>
                  </a:moveTo>
                  <a:cubicBezTo>
                    <a:pt x="78823" y="194511"/>
                    <a:pt x="45426" y="161114"/>
                    <a:pt x="45426" y="119933"/>
                  </a:cubicBezTo>
                  <a:cubicBezTo>
                    <a:pt x="45426" y="78752"/>
                    <a:pt x="78823" y="45426"/>
                    <a:pt x="119933" y="45426"/>
                  </a:cubicBezTo>
                  <a:cubicBezTo>
                    <a:pt x="161043" y="45426"/>
                    <a:pt x="194511" y="78752"/>
                    <a:pt x="194511" y="119933"/>
                  </a:cubicBezTo>
                  <a:cubicBezTo>
                    <a:pt x="194511" y="161114"/>
                    <a:pt x="161114" y="194511"/>
                    <a:pt x="119933" y="194511"/>
                  </a:cubicBezTo>
                  <a:close/>
                </a:path>
              </a:pathLst>
            </a:custGeom>
            <a:solidFill>
              <a:srgbClr val="048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6" name="Rounded Rectangle 15"/>
            <p:cNvSpPr/>
            <p:nvPr/>
          </p:nvSpPr>
          <p:spPr>
            <a:xfrm>
              <a:off x="1754777" y="2214698"/>
              <a:ext cx="240008" cy="316921"/>
            </a:xfrm>
            <a:custGeom>
              <a:avLst/>
              <a:gdLst/>
              <a:ahLst/>
              <a:cxnLst/>
              <a:rect l="0" t="0" r="0" b="0"/>
              <a:pathLst>
                <a:path w="240008" h="316921">
                  <a:moveTo>
                    <a:pt x="119933" y="80238"/>
                  </a:moveTo>
                  <a:cubicBezTo>
                    <a:pt x="98069" y="80238"/>
                    <a:pt x="80309" y="97998"/>
                    <a:pt x="80309" y="119933"/>
                  </a:cubicBezTo>
                  <a:cubicBezTo>
                    <a:pt x="80309" y="141868"/>
                    <a:pt x="98069" y="159628"/>
                    <a:pt x="119933" y="159628"/>
                  </a:cubicBezTo>
                  <a:cubicBezTo>
                    <a:pt x="141797" y="159628"/>
                    <a:pt x="159628" y="141868"/>
                    <a:pt x="159628" y="119933"/>
                  </a:cubicBezTo>
                  <a:cubicBezTo>
                    <a:pt x="159628" y="97998"/>
                    <a:pt x="141868" y="80238"/>
                    <a:pt x="119933" y="80238"/>
                  </a:cubicBezTo>
                  <a:close/>
                  <a:moveTo>
                    <a:pt x="239937" y="119933"/>
                  </a:moveTo>
                  <a:cubicBezTo>
                    <a:pt x="239937" y="53704"/>
                    <a:pt x="186232" y="0"/>
                    <a:pt x="119933" y="0"/>
                  </a:cubicBezTo>
                  <a:cubicBezTo>
                    <a:pt x="53633" y="0"/>
                    <a:pt x="0" y="53704"/>
                    <a:pt x="0" y="119933"/>
                  </a:cubicBezTo>
                  <a:cubicBezTo>
                    <a:pt x="0" y="169321"/>
                    <a:pt x="29859" y="211705"/>
                    <a:pt x="72455" y="230102"/>
                  </a:cubicBezTo>
                  <a:lnTo>
                    <a:pt x="120004" y="316921"/>
                  </a:lnTo>
                  <a:lnTo>
                    <a:pt x="167552" y="230031"/>
                  </a:lnTo>
                  <a:cubicBezTo>
                    <a:pt x="210148" y="211634"/>
                    <a:pt x="240008" y="169251"/>
                    <a:pt x="240008" y="119862"/>
                  </a:cubicBezTo>
                  <a:lnTo>
                    <a:pt x="239937" y="119933"/>
                  </a:lnTo>
                  <a:close/>
                  <a:moveTo>
                    <a:pt x="119933" y="194511"/>
                  </a:moveTo>
                  <a:cubicBezTo>
                    <a:pt x="78823" y="194511"/>
                    <a:pt x="45426" y="161114"/>
                    <a:pt x="45426" y="119933"/>
                  </a:cubicBezTo>
                  <a:cubicBezTo>
                    <a:pt x="45426" y="78752"/>
                    <a:pt x="78823" y="45426"/>
                    <a:pt x="119933" y="45426"/>
                  </a:cubicBezTo>
                  <a:cubicBezTo>
                    <a:pt x="161043" y="45426"/>
                    <a:pt x="194511" y="78752"/>
                    <a:pt x="194511" y="119933"/>
                  </a:cubicBezTo>
                  <a:cubicBezTo>
                    <a:pt x="194511" y="161114"/>
                    <a:pt x="161114" y="194511"/>
                    <a:pt x="119933" y="194511"/>
                  </a:cubicBezTo>
                  <a:close/>
                </a:path>
              </a:pathLst>
            </a:custGeom>
            <a:noFill/>
            <a:ln w="5306">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sp>
        <p:nvSpPr>
          <p:cNvPr id="19" name="TextBox 18"/>
          <p:cNvSpPr txBox="1"/>
          <p:nvPr/>
        </p:nvSpPr>
        <p:spPr>
          <a:xfrm>
            <a:off x="5875531" y="1171169"/>
            <a:ext cx="2127581" cy="246221"/>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Market Size in</a:t>
            </a:r>
            <a:r>
              <a:rPr kumimoji="0" lang="en-US" sz="1600" b="1" i="0" u="none" strike="noStrike" kern="1200" cap="none" spc="0" normalizeH="0" baseline="0" noProof="0">
                <a:ln>
                  <a:noFill/>
                </a:ln>
                <a:solidFill>
                  <a:srgbClr val="1A1A1A"/>
                </a:solidFill>
                <a:effectLst/>
                <a:uLnTx/>
                <a:uFillTx/>
                <a:latin typeface="Arial"/>
                <a:ea typeface="+mn-ea"/>
                <a:cs typeface="+mn-cs"/>
              </a:rPr>
              <a:t> </a:t>
            </a:r>
            <a:r>
              <a:rPr kumimoji="0" sz="1600" b="1" i="0" u="none" strike="noStrike" kern="1200" cap="none" spc="0" normalizeH="0" baseline="0" noProof="0">
                <a:ln>
                  <a:noFill/>
                </a:ln>
                <a:solidFill>
                  <a:srgbClr val="1A1A1A"/>
                </a:solidFill>
                <a:effectLst/>
                <a:uLnTx/>
                <a:uFillTx/>
                <a:latin typeface="Arial"/>
                <a:ea typeface="+mn-ea"/>
                <a:cs typeface="+mn-cs"/>
              </a:rPr>
              <a:t>2030</a:t>
            </a:r>
          </a:p>
        </p:txBody>
      </p:sp>
      <p:sp>
        <p:nvSpPr>
          <p:cNvPr id="20" name="TextBox 19"/>
          <p:cNvSpPr txBox="1"/>
          <p:nvPr/>
        </p:nvSpPr>
        <p:spPr>
          <a:xfrm>
            <a:off x="3424482" y="1313232"/>
            <a:ext cx="1883529" cy="246221"/>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Market Size in</a:t>
            </a:r>
            <a:r>
              <a:rPr kumimoji="0" lang="en-US" sz="1600" b="1" i="0" u="none" strike="noStrike" kern="1200" cap="none" spc="0" normalizeH="0" baseline="0" noProof="0">
                <a:ln>
                  <a:noFill/>
                </a:ln>
                <a:solidFill>
                  <a:srgbClr val="1A1A1A"/>
                </a:solidFill>
                <a:effectLst/>
                <a:uLnTx/>
                <a:uFillTx/>
                <a:latin typeface="Arial"/>
                <a:ea typeface="+mn-ea"/>
                <a:cs typeface="+mn-cs"/>
              </a:rPr>
              <a:t> </a:t>
            </a:r>
            <a:r>
              <a:rPr kumimoji="0" sz="1600" b="1" i="0" u="none" strike="noStrike" kern="1200" cap="none" spc="0" normalizeH="0" baseline="0" noProof="0">
                <a:ln>
                  <a:noFill/>
                </a:ln>
                <a:solidFill>
                  <a:srgbClr val="1A1A1A"/>
                </a:solidFill>
                <a:effectLst/>
                <a:uLnTx/>
                <a:uFillTx/>
                <a:latin typeface="Arial"/>
                <a:ea typeface="+mn-ea"/>
                <a:cs typeface="+mn-cs"/>
              </a:rPr>
              <a:t>2024</a:t>
            </a:r>
          </a:p>
        </p:txBody>
      </p:sp>
      <p:sp>
        <p:nvSpPr>
          <p:cNvPr id="21" name="TextBox 20"/>
          <p:cNvSpPr txBox="1"/>
          <p:nvPr/>
        </p:nvSpPr>
        <p:spPr>
          <a:xfrm>
            <a:off x="5842879" y="1458334"/>
            <a:ext cx="2127581" cy="553998"/>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1A1A1A"/>
                </a:solidFill>
                <a:effectLst/>
                <a:uLnTx/>
                <a:uFillTx/>
                <a:latin typeface="Arial"/>
                <a:ea typeface="+mn-ea"/>
                <a:cs typeface="+mn-cs"/>
              </a:rPr>
              <a:t>The market reaches</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$47.1 billion,</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showcasing</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significant expansion</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and potential.</a:t>
            </a:r>
          </a:p>
        </p:txBody>
      </p:sp>
      <p:sp>
        <p:nvSpPr>
          <p:cNvPr id="22" name="TextBox 21"/>
          <p:cNvSpPr txBox="1"/>
          <p:nvPr/>
        </p:nvSpPr>
        <p:spPr>
          <a:xfrm>
            <a:off x="3424482" y="1625764"/>
            <a:ext cx="1883529" cy="553998"/>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1A1A1A"/>
                </a:solidFill>
                <a:effectLst/>
                <a:uLnTx/>
                <a:uFillTx/>
                <a:latin typeface="Arial"/>
                <a:ea typeface="+mn-ea"/>
                <a:cs typeface="+mn-cs"/>
              </a:rPr>
              <a:t>The AI agent market</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starts at $5.1 billion,</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setting the stage</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for</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future growth.</a:t>
            </a:r>
          </a:p>
        </p:txBody>
      </p:sp>
      <p:sp>
        <p:nvSpPr>
          <p:cNvPr id="23" name="TextBox 22"/>
          <p:cNvSpPr txBox="1"/>
          <p:nvPr/>
        </p:nvSpPr>
        <p:spPr>
          <a:xfrm>
            <a:off x="6735232" y="4745959"/>
            <a:ext cx="2430153" cy="246221"/>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Broader Market</a:t>
            </a:r>
            <a:r>
              <a:rPr kumimoji="0" lang="en-US" sz="1600" b="1" i="0" u="none" strike="noStrike" kern="1200" cap="none" spc="0" normalizeH="0" baseline="0" noProof="0">
                <a:ln>
                  <a:noFill/>
                </a:ln>
                <a:solidFill>
                  <a:srgbClr val="1A1A1A"/>
                </a:solidFill>
                <a:effectLst/>
                <a:uLnTx/>
                <a:uFillTx/>
                <a:latin typeface="Arial"/>
                <a:ea typeface="+mn-ea"/>
                <a:cs typeface="+mn-cs"/>
              </a:rPr>
              <a:t> </a:t>
            </a:r>
            <a:r>
              <a:rPr kumimoji="0" sz="1600" b="1" i="0" u="none" strike="noStrike" kern="1200" cap="none" spc="0" normalizeH="0" baseline="0" noProof="0">
                <a:ln>
                  <a:noFill/>
                </a:ln>
                <a:solidFill>
                  <a:srgbClr val="1A1A1A"/>
                </a:solidFill>
                <a:effectLst/>
                <a:uLnTx/>
                <a:uFillTx/>
                <a:latin typeface="Arial"/>
                <a:ea typeface="+mn-ea"/>
                <a:cs typeface="+mn-cs"/>
              </a:rPr>
              <a:t>Potential</a:t>
            </a:r>
          </a:p>
        </p:txBody>
      </p:sp>
      <p:sp>
        <p:nvSpPr>
          <p:cNvPr id="24" name="TextBox 23"/>
          <p:cNvSpPr txBox="1"/>
          <p:nvPr/>
        </p:nvSpPr>
        <p:spPr>
          <a:xfrm>
            <a:off x="4803289" y="4991406"/>
            <a:ext cx="1494000" cy="246221"/>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CAGR of</a:t>
            </a:r>
            <a:r>
              <a:rPr kumimoji="0" lang="en-US" sz="1600" b="1" i="0" u="none" strike="noStrike" kern="1200" cap="none" spc="0" normalizeH="0" baseline="0" noProof="0">
                <a:ln>
                  <a:noFill/>
                </a:ln>
                <a:solidFill>
                  <a:srgbClr val="1A1A1A"/>
                </a:solidFill>
                <a:effectLst/>
                <a:uLnTx/>
                <a:uFillTx/>
                <a:latin typeface="Arial"/>
                <a:ea typeface="+mn-ea"/>
                <a:cs typeface="+mn-cs"/>
              </a:rPr>
              <a:t> </a:t>
            </a:r>
            <a:r>
              <a:rPr kumimoji="0" sz="1600" b="1" i="0" u="none" strike="noStrike" kern="1200" cap="none" spc="0" normalizeH="0" baseline="0" noProof="0">
                <a:ln>
                  <a:noFill/>
                </a:ln>
                <a:solidFill>
                  <a:srgbClr val="1A1A1A"/>
                </a:solidFill>
                <a:effectLst/>
                <a:uLnTx/>
                <a:uFillTx/>
                <a:latin typeface="Arial"/>
                <a:ea typeface="+mn-ea"/>
                <a:cs typeface="+mn-cs"/>
              </a:rPr>
              <a:t>44.8%</a:t>
            </a:r>
          </a:p>
        </p:txBody>
      </p:sp>
      <p:sp>
        <p:nvSpPr>
          <p:cNvPr id="25" name="TextBox 24"/>
          <p:cNvSpPr txBox="1"/>
          <p:nvPr/>
        </p:nvSpPr>
        <p:spPr>
          <a:xfrm>
            <a:off x="6906669" y="5033657"/>
            <a:ext cx="2258716" cy="738664"/>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1A1A1A"/>
                </a:solidFill>
                <a:effectLst/>
                <a:uLnTx/>
                <a:uFillTx/>
                <a:latin typeface="Arial"/>
                <a:ea typeface="+mn-ea"/>
                <a:cs typeface="+mn-cs"/>
              </a:rPr>
              <a:t>The broader agent</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orchestration market</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could reach $1.811</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trillion, indicating vast</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opportunities.</a:t>
            </a:r>
          </a:p>
        </p:txBody>
      </p:sp>
      <p:sp>
        <p:nvSpPr>
          <p:cNvPr id="26" name="TextBox 25"/>
          <p:cNvSpPr txBox="1"/>
          <p:nvPr/>
        </p:nvSpPr>
        <p:spPr>
          <a:xfrm>
            <a:off x="4488956" y="5310950"/>
            <a:ext cx="2122665" cy="553998"/>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1A1A1A"/>
                </a:solidFill>
                <a:effectLst/>
                <a:uLnTx/>
                <a:uFillTx/>
                <a:latin typeface="Arial"/>
                <a:ea typeface="+mn-ea"/>
                <a:cs typeface="+mn-cs"/>
              </a:rPr>
              <a:t>The market</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experiences rapid</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growth, driven by</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technological</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advancements and</a:t>
            </a:r>
            <a:r>
              <a:rPr kumimoji="0" lang="en-US" sz="1200" b="0" i="0" u="none" strike="noStrike" kern="1200" cap="none" spc="0" normalizeH="0" baseline="0" noProof="0">
                <a:ln>
                  <a:noFill/>
                </a:ln>
                <a:solidFill>
                  <a:srgbClr val="1A1A1A"/>
                </a:solidFill>
                <a:effectLst/>
                <a:uLnTx/>
                <a:uFillTx/>
                <a:latin typeface="Arial"/>
                <a:ea typeface="+mn-ea"/>
                <a:cs typeface="+mn-cs"/>
              </a:rPr>
              <a:t> </a:t>
            </a:r>
            <a:r>
              <a:rPr kumimoji="0" sz="1200" b="0" i="0" u="none" strike="noStrike" kern="1200" cap="none" spc="0" normalizeH="0" baseline="0" noProof="0">
                <a:ln>
                  <a:noFill/>
                </a:ln>
                <a:solidFill>
                  <a:srgbClr val="1A1A1A"/>
                </a:solidFill>
                <a:effectLst/>
                <a:uLnTx/>
                <a:uFillTx/>
                <a:latin typeface="Arial"/>
                <a:ea typeface="+mn-ea"/>
                <a:cs typeface="+mn-cs"/>
              </a:rPr>
              <a:t>adoption.</a:t>
            </a:r>
          </a:p>
        </p:txBody>
      </p:sp>
      <p:sp>
        <p:nvSpPr>
          <p:cNvPr id="30" name="Title 29">
            <a:extLst>
              <a:ext uri="{FF2B5EF4-FFF2-40B4-BE49-F238E27FC236}">
                <a16:creationId xmlns:a16="http://schemas.microsoft.com/office/drawing/2014/main" id="{C98348B5-B037-C96A-5E0B-67A15CB777C2}"/>
              </a:ext>
            </a:extLst>
          </p:cNvPr>
          <p:cNvSpPr>
            <a:spLocks noGrp="1"/>
          </p:cNvSpPr>
          <p:nvPr>
            <p:ph type="title"/>
          </p:nvPr>
        </p:nvSpPr>
        <p:spPr/>
        <p:txBody>
          <a:bodyPr/>
          <a:lstStyle/>
          <a:p>
            <a:r>
              <a:rPr lang="en-US"/>
              <a:t>AI Agent Market Growth</a:t>
            </a:r>
          </a:p>
        </p:txBody>
      </p:sp>
      <p:sp>
        <p:nvSpPr>
          <p:cNvPr id="31" name="TextBox 30">
            <a:extLst>
              <a:ext uri="{FF2B5EF4-FFF2-40B4-BE49-F238E27FC236}">
                <a16:creationId xmlns:a16="http://schemas.microsoft.com/office/drawing/2014/main" id="{A68EC286-E6AB-7E60-2834-D2892A83F6ED}"/>
              </a:ext>
            </a:extLst>
          </p:cNvPr>
          <p:cNvSpPr txBox="1"/>
          <p:nvPr/>
        </p:nvSpPr>
        <p:spPr>
          <a:xfrm>
            <a:off x="156910" y="6473952"/>
            <a:ext cx="525656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Arial"/>
                <a:ea typeface="+mn-ea"/>
                <a:cs typeface="+mn-cs"/>
              </a:rPr>
              <a:t>https://</a:t>
            </a:r>
            <a:r>
              <a:rPr kumimoji="0" lang="en-US" sz="800" b="0" i="0" u="none" strike="noStrike" kern="1200" cap="none" spc="0" normalizeH="0" baseline="0" noProof="0" err="1">
                <a:ln>
                  <a:noFill/>
                </a:ln>
                <a:solidFill>
                  <a:srgbClr val="231F20"/>
                </a:solidFill>
                <a:effectLst/>
                <a:uLnTx/>
                <a:uFillTx/>
                <a:latin typeface="Arial"/>
                <a:ea typeface="+mn-ea"/>
                <a:cs typeface="+mn-cs"/>
              </a:rPr>
              <a:t>superagi.com</a:t>
            </a:r>
            <a:r>
              <a:rPr kumimoji="0" lang="en-US" sz="800" b="0" i="0" u="none" strike="noStrike" kern="1200" cap="none" spc="0" normalizeH="0" baseline="0" noProof="0">
                <a:ln>
                  <a:noFill/>
                </a:ln>
                <a:solidFill>
                  <a:srgbClr val="231F20"/>
                </a:solidFill>
                <a:effectLst/>
                <a:uLnTx/>
                <a:uFillTx/>
                <a:latin typeface="Arial"/>
                <a:ea typeface="+mn-ea"/>
                <a:cs typeface="+mn-cs"/>
              </a:rPr>
              <a:t>/how-to-build-a-scalable-agent-orchestration-framework-from-scratch-a-step-by-step-guide/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CE49B9-20AB-C723-744D-67A1933F7FB5}"/>
              </a:ext>
            </a:extLst>
          </p:cNvPr>
          <p:cNvSpPr>
            <a:spLocks noGrp="1"/>
          </p:cNvSpPr>
          <p:nvPr>
            <p:ph type="title"/>
          </p:nvPr>
        </p:nvSpPr>
        <p:spPr/>
        <p:txBody>
          <a:bodyPr/>
          <a:lstStyle/>
          <a:p>
            <a:r>
              <a:rPr lang="en-US"/>
              <a:t>Key Benefits &amp; Business Impact</a:t>
            </a:r>
          </a:p>
        </p:txBody>
      </p:sp>
      <p:grpSp>
        <p:nvGrpSpPr>
          <p:cNvPr id="20" name="Group 19">
            <a:extLst>
              <a:ext uri="{FF2B5EF4-FFF2-40B4-BE49-F238E27FC236}">
                <a16:creationId xmlns:a16="http://schemas.microsoft.com/office/drawing/2014/main" id="{C787A79D-2D99-B688-4533-8B3E3EF4C09D}"/>
              </a:ext>
            </a:extLst>
          </p:cNvPr>
          <p:cNvGrpSpPr>
            <a:grpSpLocks noChangeAspect="1"/>
          </p:cNvGrpSpPr>
          <p:nvPr/>
        </p:nvGrpSpPr>
        <p:grpSpPr>
          <a:xfrm>
            <a:off x="1201271" y="1989761"/>
            <a:ext cx="9789459" cy="3200400"/>
            <a:chOff x="1600200" y="2836068"/>
            <a:chExt cx="5943600" cy="1943101"/>
          </a:xfrm>
        </p:grpSpPr>
        <p:grpSp>
          <p:nvGrpSpPr>
            <p:cNvPr id="5" name="Group 4">
              <a:extLst>
                <a:ext uri="{FF2B5EF4-FFF2-40B4-BE49-F238E27FC236}">
                  <a16:creationId xmlns:a16="http://schemas.microsoft.com/office/drawing/2014/main" id="{37A9773D-5882-0165-427A-6CD65AF6DE94}"/>
                </a:ext>
              </a:extLst>
            </p:cNvPr>
            <p:cNvGrpSpPr/>
            <p:nvPr/>
          </p:nvGrpSpPr>
          <p:grpSpPr>
            <a:xfrm>
              <a:off x="1600200" y="2836069"/>
              <a:ext cx="1828800" cy="1714500"/>
              <a:chOff x="457200" y="1257300"/>
              <a:chExt cx="1828800" cy="1714500"/>
            </a:xfrm>
          </p:grpSpPr>
          <p:sp>
            <p:nvSpPr>
              <p:cNvPr id="6" name="Rounded Rectangle 1">
                <a:extLst>
                  <a:ext uri="{FF2B5EF4-FFF2-40B4-BE49-F238E27FC236}">
                    <a16:creationId xmlns:a16="http://schemas.microsoft.com/office/drawing/2014/main" id="{50A1CADC-7D77-FFCD-C1A7-9867D76DFC17}"/>
                  </a:ext>
                </a:extLst>
              </p:cNvPr>
              <p:cNvSpPr/>
              <p:nvPr/>
            </p:nvSpPr>
            <p:spPr>
              <a:xfrm>
                <a:off x="457200" y="1257300"/>
                <a:ext cx="1828800" cy="1714500"/>
              </a:xfrm>
              <a:custGeom>
                <a:avLst/>
                <a:gdLst/>
                <a:ahLst/>
                <a:cxnLst/>
                <a:rect l="0" t="0" r="0" b="0"/>
                <a:pathLst>
                  <a:path w="1828800" h="1714500">
                    <a:moveTo>
                      <a:pt x="1828800" y="457200"/>
                    </a:moveTo>
                    <a:lnTo>
                      <a:pt x="0" y="457200"/>
                    </a:lnTo>
                    <a:cubicBezTo>
                      <a:pt x="0" y="204695"/>
                      <a:pt x="0" y="0"/>
                      <a:pt x="0" y="0"/>
                    </a:cubicBezTo>
                    <a:lnTo>
                      <a:pt x="1828800" y="0"/>
                    </a:lnTo>
                    <a:lnTo>
                      <a:pt x="1828800" y="457200"/>
                    </a:lnTo>
                    <a:close/>
                    <a:moveTo>
                      <a:pt x="1828800" y="1257300"/>
                    </a:moveTo>
                    <a:lnTo>
                      <a:pt x="1828800" y="457200"/>
                    </a:lnTo>
                    <a:lnTo>
                      <a:pt x="0" y="457200"/>
                    </a:lnTo>
                    <a:lnTo>
                      <a:pt x="0" y="1257300"/>
                    </a:lnTo>
                    <a:lnTo>
                      <a:pt x="1828800" y="1257300"/>
                    </a:lnTo>
                    <a:close/>
                    <a:moveTo>
                      <a:pt x="0" y="1257300"/>
                    </a:moveTo>
                    <a:lnTo>
                      <a:pt x="0" y="1714500"/>
                    </a:lnTo>
                    <a:lnTo>
                      <a:pt x="1019822" y="1714500"/>
                    </a:lnTo>
                    <a:cubicBezTo>
                      <a:pt x="1264148" y="1714500"/>
                      <a:pt x="1524000" y="1714500"/>
                      <a:pt x="1762125" y="1657350"/>
                    </a:cubicBezTo>
                    <a:cubicBezTo>
                      <a:pt x="1762125" y="1657350"/>
                      <a:pt x="1828800" y="1571625"/>
                      <a:pt x="1828800" y="1257300"/>
                    </a:cubicBezTo>
                    <a:lnTo>
                      <a:pt x="0" y="1257300"/>
                    </a:lnTo>
                    <a:close/>
                  </a:path>
                </a:pathLst>
              </a:custGeom>
              <a:solidFill>
                <a:srgbClr val="0D8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7" name="Rounded Rectangle 2">
                <a:extLst>
                  <a:ext uri="{FF2B5EF4-FFF2-40B4-BE49-F238E27FC236}">
                    <a16:creationId xmlns:a16="http://schemas.microsoft.com/office/drawing/2014/main" id="{A0AFA4CD-B899-101D-BB94-69C1D322FFCE}"/>
                  </a:ext>
                </a:extLst>
              </p:cNvPr>
              <p:cNvSpPr/>
              <p:nvPr/>
            </p:nvSpPr>
            <p:spPr>
              <a:xfrm>
                <a:off x="457200" y="1257300"/>
                <a:ext cx="1828800" cy="1714500"/>
              </a:xfrm>
              <a:custGeom>
                <a:avLst/>
                <a:gdLst/>
                <a:ahLst/>
                <a:cxnLst/>
                <a:rect l="0" t="0" r="0" b="0"/>
                <a:pathLst>
                  <a:path w="1828800" h="1714500">
                    <a:moveTo>
                      <a:pt x="1828800" y="457200"/>
                    </a:moveTo>
                    <a:lnTo>
                      <a:pt x="1828800" y="0"/>
                    </a:lnTo>
                    <a:lnTo>
                      <a:pt x="0" y="0"/>
                    </a:lnTo>
                    <a:lnTo>
                      <a:pt x="0" y="457199"/>
                    </a:lnTo>
                    <a:moveTo>
                      <a:pt x="1828800" y="1257300"/>
                    </a:moveTo>
                    <a:lnTo>
                      <a:pt x="1828800" y="457200"/>
                    </a:lnTo>
                    <a:moveTo>
                      <a:pt x="0" y="1257300"/>
                    </a:moveTo>
                    <a:lnTo>
                      <a:pt x="0" y="457200"/>
                    </a:lnTo>
                    <a:moveTo>
                      <a:pt x="0" y="1257300"/>
                    </a:moveTo>
                    <a:lnTo>
                      <a:pt x="0" y="1714500"/>
                    </a:lnTo>
                    <a:lnTo>
                      <a:pt x="1019825" y="1714500"/>
                    </a:lnTo>
                    <a:cubicBezTo>
                      <a:pt x="1264149" y="1714500"/>
                      <a:pt x="1524000" y="1714500"/>
                      <a:pt x="1762125" y="1657350"/>
                    </a:cubicBezTo>
                    <a:cubicBezTo>
                      <a:pt x="1762125" y="1657350"/>
                      <a:pt x="1828800" y="1571625"/>
                      <a:pt x="1828800" y="1257300"/>
                    </a:cubicBez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8" name="Group 7">
              <a:extLst>
                <a:ext uri="{FF2B5EF4-FFF2-40B4-BE49-F238E27FC236}">
                  <a16:creationId xmlns:a16="http://schemas.microsoft.com/office/drawing/2014/main" id="{353FC651-5DAA-F369-B69A-72A2CBBAE5EB}"/>
                </a:ext>
              </a:extLst>
            </p:cNvPr>
            <p:cNvGrpSpPr/>
            <p:nvPr/>
          </p:nvGrpSpPr>
          <p:grpSpPr>
            <a:xfrm>
              <a:off x="3657600" y="2950369"/>
              <a:ext cx="1828800" cy="1600200"/>
              <a:chOff x="2514600" y="1371600"/>
              <a:chExt cx="1828800" cy="1600200"/>
            </a:xfrm>
          </p:grpSpPr>
          <p:sp>
            <p:nvSpPr>
              <p:cNvPr id="9" name="Rounded Rectangle 4">
                <a:extLst>
                  <a:ext uri="{FF2B5EF4-FFF2-40B4-BE49-F238E27FC236}">
                    <a16:creationId xmlns:a16="http://schemas.microsoft.com/office/drawing/2014/main" id="{393460F3-D436-37E8-BE11-C3DD499034A4}"/>
                  </a:ext>
                </a:extLst>
              </p:cNvPr>
              <p:cNvSpPr/>
              <p:nvPr/>
            </p:nvSpPr>
            <p:spPr>
              <a:xfrm>
                <a:off x="2514600" y="1371600"/>
                <a:ext cx="1828800" cy="1600200"/>
              </a:xfrm>
              <a:custGeom>
                <a:avLst/>
                <a:gdLst/>
                <a:ahLst/>
                <a:cxnLst/>
                <a:rect l="0" t="0" r="0" b="0"/>
                <a:pathLst>
                  <a:path w="1828800" h="1600200">
                    <a:moveTo>
                      <a:pt x="1828800" y="457200"/>
                    </a:moveTo>
                    <a:lnTo>
                      <a:pt x="0" y="457200"/>
                    </a:lnTo>
                    <a:cubicBezTo>
                      <a:pt x="0" y="204695"/>
                      <a:pt x="0" y="0"/>
                      <a:pt x="0" y="0"/>
                    </a:cubicBezTo>
                    <a:lnTo>
                      <a:pt x="1828800" y="0"/>
                    </a:lnTo>
                    <a:lnTo>
                      <a:pt x="1828800" y="457200"/>
                    </a:lnTo>
                    <a:close/>
                    <a:moveTo>
                      <a:pt x="1828800" y="1143000"/>
                    </a:moveTo>
                    <a:lnTo>
                      <a:pt x="1828800" y="457200"/>
                    </a:lnTo>
                    <a:lnTo>
                      <a:pt x="0" y="457200"/>
                    </a:lnTo>
                    <a:lnTo>
                      <a:pt x="0" y="1143000"/>
                    </a:lnTo>
                    <a:lnTo>
                      <a:pt x="1828800" y="1143000"/>
                    </a:lnTo>
                    <a:close/>
                    <a:moveTo>
                      <a:pt x="1828800" y="1143000"/>
                    </a:moveTo>
                    <a:lnTo>
                      <a:pt x="1828800" y="1600200"/>
                    </a:lnTo>
                    <a:lnTo>
                      <a:pt x="519112" y="1600200"/>
                    </a:lnTo>
                    <a:cubicBezTo>
                      <a:pt x="421632" y="1600200"/>
                      <a:pt x="251111" y="1594177"/>
                      <a:pt x="180975" y="1543050"/>
                    </a:cubicBezTo>
                    <a:lnTo>
                      <a:pt x="71437" y="1452562"/>
                    </a:lnTo>
                    <a:cubicBezTo>
                      <a:pt x="38100" y="1419225"/>
                      <a:pt x="7478" y="1380255"/>
                      <a:pt x="4295" y="1312684"/>
                    </a:cubicBezTo>
                    <a:cubicBezTo>
                      <a:pt x="2044" y="1264868"/>
                      <a:pt x="0" y="1209930"/>
                      <a:pt x="0" y="1168057"/>
                    </a:cubicBezTo>
                    <a:lnTo>
                      <a:pt x="0" y="1143000"/>
                    </a:lnTo>
                    <a:lnTo>
                      <a:pt x="1828800" y="1143000"/>
                    </a:lnTo>
                    <a:close/>
                  </a:path>
                </a:pathLst>
              </a:custGeom>
              <a:solidFill>
                <a:srgbClr val="329C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0" name="Rounded Rectangle 5">
                <a:extLst>
                  <a:ext uri="{FF2B5EF4-FFF2-40B4-BE49-F238E27FC236}">
                    <a16:creationId xmlns:a16="http://schemas.microsoft.com/office/drawing/2014/main" id="{D7BCAD99-E88A-3DC0-86A7-F07E84B71DDD}"/>
                  </a:ext>
                </a:extLst>
              </p:cNvPr>
              <p:cNvSpPr/>
              <p:nvPr/>
            </p:nvSpPr>
            <p:spPr>
              <a:xfrm>
                <a:off x="2514600" y="1371600"/>
                <a:ext cx="1828800" cy="1600200"/>
              </a:xfrm>
              <a:custGeom>
                <a:avLst/>
                <a:gdLst/>
                <a:ahLst/>
                <a:cxnLst/>
                <a:rect l="0" t="0" r="0" b="0"/>
                <a:pathLst>
                  <a:path w="1828800" h="1600200">
                    <a:moveTo>
                      <a:pt x="1828800" y="457200"/>
                    </a:moveTo>
                    <a:lnTo>
                      <a:pt x="1828800" y="0"/>
                    </a:lnTo>
                    <a:lnTo>
                      <a:pt x="0" y="0"/>
                    </a:lnTo>
                    <a:lnTo>
                      <a:pt x="0" y="457199"/>
                    </a:lnTo>
                    <a:moveTo>
                      <a:pt x="1828800" y="1143000"/>
                    </a:moveTo>
                    <a:lnTo>
                      <a:pt x="1828800" y="457200"/>
                    </a:lnTo>
                    <a:moveTo>
                      <a:pt x="0" y="1143000"/>
                    </a:moveTo>
                    <a:lnTo>
                      <a:pt x="0" y="457200"/>
                    </a:lnTo>
                    <a:moveTo>
                      <a:pt x="1828800" y="1143000"/>
                    </a:moveTo>
                    <a:lnTo>
                      <a:pt x="1828800" y="1600200"/>
                    </a:lnTo>
                    <a:lnTo>
                      <a:pt x="519112" y="1600200"/>
                    </a:lnTo>
                    <a:cubicBezTo>
                      <a:pt x="421632" y="1600200"/>
                      <a:pt x="251111" y="1594177"/>
                      <a:pt x="180975" y="1543050"/>
                    </a:cubicBezTo>
                    <a:lnTo>
                      <a:pt x="71437" y="1452562"/>
                    </a:lnTo>
                    <a:cubicBezTo>
                      <a:pt x="38100" y="1419225"/>
                      <a:pt x="7478" y="1380255"/>
                      <a:pt x="4295" y="1312684"/>
                    </a:cubicBezTo>
                    <a:cubicBezTo>
                      <a:pt x="2044" y="1264868"/>
                      <a:pt x="0" y="1209930"/>
                      <a:pt x="0" y="1168057"/>
                    </a:cubicBezTo>
                    <a:lnTo>
                      <a:pt x="0" y="1143000"/>
                    </a:lnTo>
                    <a:moveTo>
                      <a:pt x="4762" y="1323975"/>
                    </a:moveTo>
                    <a:cubicBezTo>
                      <a:pt x="19050" y="1447800"/>
                      <a:pt x="166687" y="1433512"/>
                      <a:pt x="166687" y="1433512"/>
                    </a:cubicBezTo>
                    <a:cubicBezTo>
                      <a:pt x="200025" y="1519237"/>
                      <a:pt x="223837" y="1571625"/>
                      <a:pt x="347662" y="1590675"/>
                    </a:cubicBez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54FF904B-9FCB-FB69-4CE6-B9689298E3FC}"/>
                </a:ext>
              </a:extLst>
            </p:cNvPr>
            <p:cNvGrpSpPr/>
            <p:nvPr/>
          </p:nvGrpSpPr>
          <p:grpSpPr>
            <a:xfrm>
              <a:off x="5715000" y="2836068"/>
              <a:ext cx="1828800" cy="1943101"/>
              <a:chOff x="4572000" y="1257299"/>
              <a:chExt cx="1828800" cy="1943101"/>
            </a:xfrm>
          </p:grpSpPr>
          <p:sp>
            <p:nvSpPr>
              <p:cNvPr id="12" name="Rounded Rectangle 7">
                <a:extLst>
                  <a:ext uri="{FF2B5EF4-FFF2-40B4-BE49-F238E27FC236}">
                    <a16:creationId xmlns:a16="http://schemas.microsoft.com/office/drawing/2014/main" id="{F8928DE2-A210-DAE6-6B24-77C7057BADF4}"/>
                  </a:ext>
                </a:extLst>
              </p:cNvPr>
              <p:cNvSpPr/>
              <p:nvPr/>
            </p:nvSpPr>
            <p:spPr>
              <a:xfrm>
                <a:off x="4572000" y="1257299"/>
                <a:ext cx="1828800" cy="1943100"/>
              </a:xfrm>
              <a:custGeom>
                <a:avLst/>
                <a:gdLst/>
                <a:ahLst/>
                <a:cxnLst/>
                <a:rect l="0" t="0" r="0" b="0"/>
                <a:pathLst>
                  <a:path w="1828800" h="1943100">
                    <a:moveTo>
                      <a:pt x="0" y="1485900"/>
                    </a:moveTo>
                    <a:lnTo>
                      <a:pt x="1828800" y="1485900"/>
                    </a:lnTo>
                    <a:cubicBezTo>
                      <a:pt x="1828800" y="1738404"/>
                      <a:pt x="1828800" y="1943100"/>
                      <a:pt x="1828800" y="1943100"/>
                    </a:cubicBezTo>
                    <a:lnTo>
                      <a:pt x="0" y="1943100"/>
                    </a:lnTo>
                    <a:lnTo>
                      <a:pt x="0" y="1485900"/>
                    </a:lnTo>
                    <a:close/>
                    <a:moveTo>
                      <a:pt x="1828800" y="1485900"/>
                    </a:moveTo>
                    <a:lnTo>
                      <a:pt x="1828800" y="457200"/>
                    </a:lnTo>
                    <a:lnTo>
                      <a:pt x="0" y="457200"/>
                    </a:lnTo>
                    <a:lnTo>
                      <a:pt x="0" y="1485900"/>
                    </a:lnTo>
                    <a:lnTo>
                      <a:pt x="1828800" y="1485900"/>
                    </a:lnTo>
                    <a:close/>
                    <a:moveTo>
                      <a:pt x="1828800" y="457200"/>
                    </a:moveTo>
                    <a:lnTo>
                      <a:pt x="1828800" y="0"/>
                    </a:lnTo>
                    <a:lnTo>
                      <a:pt x="808974" y="0"/>
                    </a:lnTo>
                    <a:cubicBezTo>
                      <a:pt x="575340" y="0"/>
                      <a:pt x="342587" y="28653"/>
                      <a:pt x="115928" y="85317"/>
                    </a:cubicBezTo>
                    <a:lnTo>
                      <a:pt x="86578" y="92655"/>
                    </a:lnTo>
                    <a:cubicBezTo>
                      <a:pt x="35695" y="105376"/>
                      <a:pt x="0" y="151094"/>
                      <a:pt x="0" y="203542"/>
                    </a:cubicBezTo>
                    <a:lnTo>
                      <a:pt x="0" y="457200"/>
                    </a:lnTo>
                    <a:lnTo>
                      <a:pt x="1828800" y="457200"/>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3" name="Rounded Rectangle 8">
                <a:extLst>
                  <a:ext uri="{FF2B5EF4-FFF2-40B4-BE49-F238E27FC236}">
                    <a16:creationId xmlns:a16="http://schemas.microsoft.com/office/drawing/2014/main" id="{8AAC181C-F8BC-9604-9D0F-AA4B1CFCFAD0}"/>
                  </a:ext>
                </a:extLst>
              </p:cNvPr>
              <p:cNvSpPr/>
              <p:nvPr/>
            </p:nvSpPr>
            <p:spPr>
              <a:xfrm>
                <a:off x="4572000" y="1257300"/>
                <a:ext cx="1828800" cy="1943100"/>
              </a:xfrm>
              <a:custGeom>
                <a:avLst/>
                <a:gdLst/>
                <a:ahLst/>
                <a:cxnLst/>
                <a:rect l="0" t="0" r="0" b="0"/>
                <a:pathLst>
                  <a:path w="1828800" h="1943100">
                    <a:moveTo>
                      <a:pt x="0" y="1485900"/>
                    </a:moveTo>
                    <a:lnTo>
                      <a:pt x="0" y="1943100"/>
                    </a:lnTo>
                    <a:lnTo>
                      <a:pt x="1828800" y="1943100"/>
                    </a:lnTo>
                    <a:lnTo>
                      <a:pt x="1828800" y="1485900"/>
                    </a:lnTo>
                    <a:moveTo>
                      <a:pt x="1828800" y="1485900"/>
                    </a:moveTo>
                    <a:lnTo>
                      <a:pt x="1828800" y="457200"/>
                    </a:lnTo>
                    <a:moveTo>
                      <a:pt x="0" y="1485900"/>
                    </a:moveTo>
                    <a:lnTo>
                      <a:pt x="0" y="457200"/>
                    </a:lnTo>
                    <a:moveTo>
                      <a:pt x="1828800" y="457200"/>
                    </a:moveTo>
                    <a:lnTo>
                      <a:pt x="1828800" y="0"/>
                    </a:lnTo>
                    <a:lnTo>
                      <a:pt x="808974" y="0"/>
                    </a:lnTo>
                    <a:cubicBezTo>
                      <a:pt x="575340" y="0"/>
                      <a:pt x="342587" y="28653"/>
                      <a:pt x="115928" y="85317"/>
                    </a:cubicBezTo>
                    <a:lnTo>
                      <a:pt x="86578" y="92655"/>
                    </a:lnTo>
                    <a:cubicBezTo>
                      <a:pt x="35695" y="105376"/>
                      <a:pt x="0" y="151094"/>
                      <a:pt x="0" y="203542"/>
                    </a:cubicBezTo>
                    <a:lnTo>
                      <a:pt x="0" y="457200"/>
                    </a:lnTo>
                    <a:moveTo>
                      <a:pt x="66675" y="100012"/>
                    </a:moveTo>
                    <a:cubicBezTo>
                      <a:pt x="157162" y="66675"/>
                      <a:pt x="185737" y="161925"/>
                      <a:pt x="185737" y="161925"/>
                    </a:cubicBezTo>
                    <a:cubicBezTo>
                      <a:pt x="370945" y="47010"/>
                      <a:pt x="609835" y="24376"/>
                      <a:pt x="771525" y="1"/>
                    </a:cubicBez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grpSp>
        <p:sp>
          <p:nvSpPr>
            <p:cNvPr id="14" name="TextBox 13">
              <a:extLst>
                <a:ext uri="{FF2B5EF4-FFF2-40B4-BE49-F238E27FC236}">
                  <a16:creationId xmlns:a16="http://schemas.microsoft.com/office/drawing/2014/main" id="{5D40F56E-78F1-718E-3097-5152332151BF}"/>
                </a:ext>
              </a:extLst>
            </p:cNvPr>
            <p:cNvSpPr txBox="1"/>
            <p:nvPr/>
          </p:nvSpPr>
          <p:spPr>
            <a:xfrm>
              <a:off x="2147230" y="3074194"/>
              <a:ext cx="734806" cy="373729"/>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rial"/>
                  <a:ea typeface="+mn-ea"/>
                  <a:cs typeface="+mn-cs"/>
                </a:rPr>
                <a:t>Efficiency
Gains</a:t>
              </a:r>
            </a:p>
          </p:txBody>
        </p:sp>
        <p:sp>
          <p:nvSpPr>
            <p:cNvPr id="15" name="TextBox 14">
              <a:extLst>
                <a:ext uri="{FF2B5EF4-FFF2-40B4-BE49-F238E27FC236}">
                  <a16:creationId xmlns:a16="http://schemas.microsoft.com/office/drawing/2014/main" id="{0282A7AB-E02C-4D14-9BBE-06599D45AAC8}"/>
                </a:ext>
              </a:extLst>
            </p:cNvPr>
            <p:cNvSpPr txBox="1"/>
            <p:nvPr/>
          </p:nvSpPr>
          <p:spPr>
            <a:xfrm>
              <a:off x="4122363" y="3188494"/>
              <a:ext cx="899285" cy="373729"/>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rial"/>
                  <a:ea typeface="+mn-ea"/>
                  <a:cs typeface="+mn-cs"/>
                </a:rPr>
                <a:t>Productivity
Boost</a:t>
              </a:r>
            </a:p>
          </p:txBody>
        </p:sp>
        <p:sp>
          <p:nvSpPr>
            <p:cNvPr id="16" name="TextBox 15">
              <a:extLst>
                <a:ext uri="{FF2B5EF4-FFF2-40B4-BE49-F238E27FC236}">
                  <a16:creationId xmlns:a16="http://schemas.microsoft.com/office/drawing/2014/main" id="{C6CF684C-7C52-57B9-4003-14FE12A4260C}"/>
                </a:ext>
              </a:extLst>
            </p:cNvPr>
            <p:cNvSpPr txBox="1"/>
            <p:nvPr/>
          </p:nvSpPr>
          <p:spPr>
            <a:xfrm>
              <a:off x="6192448" y="3074194"/>
              <a:ext cx="873981" cy="373729"/>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rial"/>
                  <a:ea typeface="+mn-ea"/>
                  <a:cs typeface="+mn-cs"/>
                </a:rPr>
                <a:t>Exceptional
ROI</a:t>
              </a:r>
            </a:p>
          </p:txBody>
        </p:sp>
        <p:sp>
          <p:nvSpPr>
            <p:cNvPr id="17" name="TextBox 16">
              <a:extLst>
                <a:ext uri="{FF2B5EF4-FFF2-40B4-BE49-F238E27FC236}">
                  <a16:creationId xmlns:a16="http://schemas.microsoft.com/office/drawing/2014/main" id="{B26115F8-12F5-04F3-A397-F9AAED7F4C74}"/>
                </a:ext>
              </a:extLst>
            </p:cNvPr>
            <p:cNvSpPr txBox="1"/>
            <p:nvPr/>
          </p:nvSpPr>
          <p:spPr>
            <a:xfrm>
              <a:off x="2026024" y="3640931"/>
              <a:ext cx="977145" cy="597966"/>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FFFFFF"/>
                  </a:solidFill>
                  <a:effectLst/>
                  <a:uLnTx/>
                  <a:uFillTx/>
                  <a:latin typeface="Arial"/>
                  <a:ea typeface="+mn-ea"/>
                  <a:cs typeface="+mn-cs"/>
                </a:rPr>
                <a:t>Up to 50%
improvement in
customer service,
sales, and HR.</a:t>
              </a:r>
            </a:p>
          </p:txBody>
        </p:sp>
        <p:sp>
          <p:nvSpPr>
            <p:cNvPr id="18" name="TextBox 17">
              <a:extLst>
                <a:ext uri="{FF2B5EF4-FFF2-40B4-BE49-F238E27FC236}">
                  <a16:creationId xmlns:a16="http://schemas.microsoft.com/office/drawing/2014/main" id="{E7387DA9-885E-7424-848C-AACF6E7B1E7B}"/>
                </a:ext>
              </a:extLst>
            </p:cNvPr>
            <p:cNvSpPr txBox="1"/>
            <p:nvPr/>
          </p:nvSpPr>
          <p:spPr>
            <a:xfrm>
              <a:off x="4039114" y="3783806"/>
              <a:ext cx="1065711" cy="44847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FFFFFF"/>
                  </a:solidFill>
                  <a:effectLst/>
                  <a:uLnTx/>
                  <a:uFillTx/>
                  <a:latin typeface="Arial"/>
                  <a:ea typeface="+mn-ea"/>
                  <a:cs typeface="+mn-cs"/>
                </a:rPr>
                <a:t>30-45% increase in
customer care
effectiveness.</a:t>
              </a:r>
            </a:p>
          </p:txBody>
        </p:sp>
        <p:sp>
          <p:nvSpPr>
            <p:cNvPr id="19" name="TextBox 18">
              <a:extLst>
                <a:ext uri="{FF2B5EF4-FFF2-40B4-BE49-F238E27FC236}">
                  <a16:creationId xmlns:a16="http://schemas.microsoft.com/office/drawing/2014/main" id="{3D376C52-152E-54B3-8569-167EBB3B9CFC}"/>
                </a:ext>
              </a:extLst>
            </p:cNvPr>
            <p:cNvSpPr txBox="1"/>
            <p:nvPr/>
          </p:nvSpPr>
          <p:spPr>
            <a:xfrm>
              <a:off x="6140335" y="3669506"/>
              <a:ext cx="978118" cy="747458"/>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FFFFFF"/>
                  </a:solidFill>
                  <a:effectLst/>
                  <a:uLnTx/>
                  <a:uFillTx/>
                  <a:latin typeface="Arial"/>
                  <a:ea typeface="+mn-ea"/>
                  <a:cs typeface="+mn-cs"/>
                </a:rPr>
                <a:t>80% of marketers
report Return on
Investment
exceeding
expectations.</a:t>
              </a:r>
            </a:p>
          </p:txBody>
        </p:sp>
      </p:grpSp>
      <p:sp>
        <p:nvSpPr>
          <p:cNvPr id="21" name="TextBox 20">
            <a:extLst>
              <a:ext uri="{FF2B5EF4-FFF2-40B4-BE49-F238E27FC236}">
                <a16:creationId xmlns:a16="http://schemas.microsoft.com/office/drawing/2014/main" id="{C106F954-C9FA-3C99-4BD8-CDE6354E0E33}"/>
              </a:ext>
            </a:extLst>
          </p:cNvPr>
          <p:cNvSpPr txBox="1"/>
          <p:nvPr/>
        </p:nvSpPr>
        <p:spPr>
          <a:xfrm>
            <a:off x="156910" y="6473952"/>
            <a:ext cx="525656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Arial"/>
                <a:ea typeface="+mn-ea"/>
                <a:cs typeface="+mn-cs"/>
              </a:rPr>
              <a:t>https://</a:t>
            </a:r>
            <a:r>
              <a:rPr kumimoji="0" lang="en-US" sz="800" b="0" i="0" u="none" strike="noStrike" kern="1200" cap="none" spc="0" normalizeH="0" baseline="0" noProof="0" err="1">
                <a:ln>
                  <a:noFill/>
                </a:ln>
                <a:solidFill>
                  <a:srgbClr val="231F20"/>
                </a:solidFill>
                <a:effectLst/>
                <a:uLnTx/>
                <a:uFillTx/>
                <a:latin typeface="Arial"/>
                <a:ea typeface="+mn-ea"/>
                <a:cs typeface="+mn-cs"/>
              </a:rPr>
              <a:t>superagi.com</a:t>
            </a:r>
            <a:r>
              <a:rPr kumimoji="0" lang="en-US" sz="800" b="0" i="0" u="none" strike="noStrike" kern="1200" cap="none" spc="0" normalizeH="0" baseline="0" noProof="0">
                <a:ln>
                  <a:noFill/>
                </a:ln>
                <a:solidFill>
                  <a:srgbClr val="231F20"/>
                </a:solidFill>
                <a:effectLst/>
                <a:uLnTx/>
                <a:uFillTx/>
                <a:latin typeface="Arial"/>
                <a:ea typeface="+mn-ea"/>
                <a:cs typeface="+mn-cs"/>
              </a:rPr>
              <a:t>/how-to-build-a-scalable-agent-orchestration-framework-from-scratch-a-step-by-step-guide/</a:t>
            </a:r>
          </a:p>
        </p:txBody>
      </p:sp>
    </p:spTree>
    <p:extLst>
      <p:ext uri="{BB962C8B-B14F-4D97-AF65-F5344CB8AC3E}">
        <p14:creationId xmlns:p14="http://schemas.microsoft.com/office/powerpoint/2010/main" val="601886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1C352-5555-6E72-9944-CAD91E8346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4F081A-B037-0219-0D7C-A50986CD54FA}"/>
              </a:ext>
            </a:extLst>
          </p:cNvPr>
          <p:cNvSpPr>
            <a:spLocks noGrp="1"/>
          </p:cNvSpPr>
          <p:nvPr>
            <p:ph type="title"/>
          </p:nvPr>
        </p:nvSpPr>
        <p:spPr/>
        <p:txBody>
          <a:bodyPr/>
          <a:lstStyle/>
          <a:p>
            <a:r>
              <a:rPr lang="en-US" dirty="0"/>
              <a:t>Check in on the Chat-</a:t>
            </a:r>
            <a:r>
              <a:rPr lang="en-US" dirty="0" err="1"/>
              <a:t>ter</a:t>
            </a:r>
            <a:endParaRPr lang="en-US" dirty="0"/>
          </a:p>
        </p:txBody>
      </p:sp>
      <p:grpSp>
        <p:nvGrpSpPr>
          <p:cNvPr id="4" name="Group 3">
            <a:extLst>
              <a:ext uri="{FF2B5EF4-FFF2-40B4-BE49-F238E27FC236}">
                <a16:creationId xmlns:a16="http://schemas.microsoft.com/office/drawing/2014/main" id="{7C371D68-F19A-68A1-44A9-72566815458B}"/>
              </a:ext>
            </a:extLst>
          </p:cNvPr>
          <p:cNvGrpSpPr/>
          <p:nvPr/>
        </p:nvGrpSpPr>
        <p:grpSpPr>
          <a:xfrm>
            <a:off x="1613454" y="2725822"/>
            <a:ext cx="967952" cy="3337479"/>
            <a:chOff x="3715326" y="1208642"/>
            <a:chExt cx="967952" cy="3337479"/>
          </a:xfrm>
        </p:grpSpPr>
        <p:grpSp>
          <p:nvGrpSpPr>
            <p:cNvPr id="5" name="Group 4">
              <a:extLst>
                <a:ext uri="{FF2B5EF4-FFF2-40B4-BE49-F238E27FC236}">
                  <a16:creationId xmlns:a16="http://schemas.microsoft.com/office/drawing/2014/main" id="{A9AF3F83-5778-84BB-2D84-B6CCDF5C2C65}"/>
                </a:ext>
              </a:extLst>
            </p:cNvPr>
            <p:cNvGrpSpPr/>
            <p:nvPr/>
          </p:nvGrpSpPr>
          <p:grpSpPr>
            <a:xfrm>
              <a:off x="3782456" y="2416991"/>
              <a:ext cx="584036" cy="2129130"/>
              <a:chOff x="3782456" y="2416991"/>
              <a:chExt cx="584036" cy="2129130"/>
            </a:xfrm>
          </p:grpSpPr>
          <p:sp>
            <p:nvSpPr>
              <p:cNvPr id="12" name="Rectangle">
                <a:extLst>
                  <a:ext uri="{FF2B5EF4-FFF2-40B4-BE49-F238E27FC236}">
                    <a16:creationId xmlns:a16="http://schemas.microsoft.com/office/drawing/2014/main" id="{701D2422-4281-8D0F-72DB-625FA5E2B8B2}"/>
                  </a:ext>
                </a:extLst>
              </p:cNvPr>
              <p:cNvSpPr/>
              <p:nvPr/>
            </p:nvSpPr>
            <p:spPr>
              <a:xfrm>
                <a:off x="3782456" y="2416991"/>
                <a:ext cx="584036" cy="2129130"/>
              </a:xfrm>
              <a:prstGeom prst="rect">
                <a:avLst/>
              </a:prstGeom>
              <a:solidFill>
                <a:schemeClr val="accent2"/>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13" name="Rectangle">
                <a:extLst>
                  <a:ext uri="{FF2B5EF4-FFF2-40B4-BE49-F238E27FC236}">
                    <a16:creationId xmlns:a16="http://schemas.microsoft.com/office/drawing/2014/main" id="{769DB68A-E752-EF4D-8EF4-53BB894388EB}"/>
                  </a:ext>
                </a:extLst>
              </p:cNvPr>
              <p:cNvSpPr/>
              <p:nvPr/>
            </p:nvSpPr>
            <p:spPr>
              <a:xfrm>
                <a:off x="3782456" y="2416991"/>
                <a:ext cx="129226" cy="2129130"/>
              </a:xfrm>
              <a:prstGeom prst="rect">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 name="Group 5">
              <a:extLst>
                <a:ext uri="{FF2B5EF4-FFF2-40B4-BE49-F238E27FC236}">
                  <a16:creationId xmlns:a16="http://schemas.microsoft.com/office/drawing/2014/main" id="{0A68839C-C9F4-A088-3772-5FC2B8C0E2E7}"/>
                </a:ext>
              </a:extLst>
            </p:cNvPr>
            <p:cNvGrpSpPr/>
            <p:nvPr/>
          </p:nvGrpSpPr>
          <p:grpSpPr>
            <a:xfrm>
              <a:off x="3715326" y="1208642"/>
              <a:ext cx="967952" cy="1327508"/>
              <a:chOff x="3715326" y="1208642"/>
              <a:chExt cx="967952" cy="1327508"/>
            </a:xfrm>
          </p:grpSpPr>
          <p:sp>
            <p:nvSpPr>
              <p:cNvPr id="7" name="Shape">
                <a:extLst>
                  <a:ext uri="{FF2B5EF4-FFF2-40B4-BE49-F238E27FC236}">
                    <a16:creationId xmlns:a16="http://schemas.microsoft.com/office/drawing/2014/main" id="{65147DE3-C55B-1D9E-2668-F6D348345133}"/>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8" name="Shape">
                <a:extLst>
                  <a:ext uri="{FF2B5EF4-FFF2-40B4-BE49-F238E27FC236}">
                    <a16:creationId xmlns:a16="http://schemas.microsoft.com/office/drawing/2014/main" id="{9E5141D0-FEB0-DC10-3737-5A30038328BD}"/>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9" name="Rectangle">
                <a:extLst>
                  <a:ext uri="{FF2B5EF4-FFF2-40B4-BE49-F238E27FC236}">
                    <a16:creationId xmlns:a16="http://schemas.microsoft.com/office/drawing/2014/main" id="{F0EDD8EE-5559-8C31-B830-8254D167A598}"/>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10" name="Freeform: Shape 79">
                <a:extLst>
                  <a:ext uri="{FF2B5EF4-FFF2-40B4-BE49-F238E27FC236}">
                    <a16:creationId xmlns:a16="http://schemas.microsoft.com/office/drawing/2014/main" id="{ECA29CCA-AD48-2BEF-5AC1-A460091166E7}"/>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11" name="Circle">
                <a:extLst>
                  <a:ext uri="{FF2B5EF4-FFF2-40B4-BE49-F238E27FC236}">
                    <a16:creationId xmlns:a16="http://schemas.microsoft.com/office/drawing/2014/main" id="{B655A5B7-3435-6DEA-B0F0-BA0B57A80601}"/>
                  </a:ext>
                </a:extLst>
              </p:cNvPr>
              <p:cNvSpPr/>
              <p:nvPr/>
            </p:nvSpPr>
            <p:spPr>
              <a:xfrm>
                <a:off x="4302718" y="2416991"/>
                <a:ext cx="70487" cy="70487"/>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46" name="Group 45">
            <a:extLst>
              <a:ext uri="{FF2B5EF4-FFF2-40B4-BE49-F238E27FC236}">
                <a16:creationId xmlns:a16="http://schemas.microsoft.com/office/drawing/2014/main" id="{5967CACE-7BC9-489C-3B22-032E4C1BFB42}"/>
              </a:ext>
            </a:extLst>
          </p:cNvPr>
          <p:cNvGrpSpPr/>
          <p:nvPr/>
        </p:nvGrpSpPr>
        <p:grpSpPr>
          <a:xfrm>
            <a:off x="2729835" y="1455246"/>
            <a:ext cx="969185" cy="3552883"/>
            <a:chOff x="5611762" y="2752644"/>
            <a:chExt cx="969185" cy="3552883"/>
          </a:xfrm>
        </p:grpSpPr>
        <p:grpSp>
          <p:nvGrpSpPr>
            <p:cNvPr id="47" name="Group 46">
              <a:extLst>
                <a:ext uri="{FF2B5EF4-FFF2-40B4-BE49-F238E27FC236}">
                  <a16:creationId xmlns:a16="http://schemas.microsoft.com/office/drawing/2014/main" id="{1B7338CB-2C92-2CC3-1508-8EAC0D8B988C}"/>
                </a:ext>
              </a:extLst>
            </p:cNvPr>
            <p:cNvGrpSpPr/>
            <p:nvPr/>
          </p:nvGrpSpPr>
          <p:grpSpPr>
            <a:xfrm>
              <a:off x="5678893" y="3960993"/>
              <a:ext cx="584036" cy="2344534"/>
              <a:chOff x="5678893" y="3960993"/>
              <a:chExt cx="584036" cy="2344534"/>
            </a:xfrm>
          </p:grpSpPr>
          <p:sp>
            <p:nvSpPr>
              <p:cNvPr id="54" name="Rectangle">
                <a:extLst>
                  <a:ext uri="{FF2B5EF4-FFF2-40B4-BE49-F238E27FC236}">
                    <a16:creationId xmlns:a16="http://schemas.microsoft.com/office/drawing/2014/main" id="{9732315D-F2D3-48C2-2374-134E59398048}"/>
                  </a:ext>
                </a:extLst>
              </p:cNvPr>
              <p:cNvSpPr/>
              <p:nvPr/>
            </p:nvSpPr>
            <p:spPr>
              <a:xfrm>
                <a:off x="5678893" y="3960993"/>
                <a:ext cx="584036" cy="2344534"/>
              </a:xfrm>
              <a:prstGeom prst="rect">
                <a:avLst/>
              </a:prstGeom>
              <a:solidFill>
                <a:schemeClr val="accent3"/>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55" name="Rectangle">
                <a:extLst>
                  <a:ext uri="{FF2B5EF4-FFF2-40B4-BE49-F238E27FC236}">
                    <a16:creationId xmlns:a16="http://schemas.microsoft.com/office/drawing/2014/main" id="{EEA99235-F7AF-0910-413D-D962199E599D}"/>
                  </a:ext>
                </a:extLst>
              </p:cNvPr>
              <p:cNvSpPr/>
              <p:nvPr/>
            </p:nvSpPr>
            <p:spPr>
              <a:xfrm>
                <a:off x="5678893" y="3960993"/>
                <a:ext cx="129228" cy="2344534"/>
              </a:xfrm>
              <a:prstGeom prst="rect">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48" name="Group 47">
              <a:extLst>
                <a:ext uri="{FF2B5EF4-FFF2-40B4-BE49-F238E27FC236}">
                  <a16:creationId xmlns:a16="http://schemas.microsoft.com/office/drawing/2014/main" id="{3FE24437-E77C-142A-D705-AFCF3D81BC8F}"/>
                </a:ext>
              </a:extLst>
            </p:cNvPr>
            <p:cNvGrpSpPr/>
            <p:nvPr/>
          </p:nvGrpSpPr>
          <p:grpSpPr>
            <a:xfrm>
              <a:off x="5611762" y="2752644"/>
              <a:ext cx="969185" cy="1327508"/>
              <a:chOff x="5611762" y="2752644"/>
              <a:chExt cx="969185" cy="1327508"/>
            </a:xfrm>
          </p:grpSpPr>
          <p:sp>
            <p:nvSpPr>
              <p:cNvPr id="49" name="Shape">
                <a:extLst>
                  <a:ext uri="{FF2B5EF4-FFF2-40B4-BE49-F238E27FC236}">
                    <a16:creationId xmlns:a16="http://schemas.microsoft.com/office/drawing/2014/main" id="{88D158EC-5A70-0E64-42A9-3E447F92FF66}"/>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0" name="Shape">
                <a:extLst>
                  <a:ext uri="{FF2B5EF4-FFF2-40B4-BE49-F238E27FC236}">
                    <a16:creationId xmlns:a16="http://schemas.microsoft.com/office/drawing/2014/main" id="{251856C9-A1FF-C48B-0B3A-9D8EF0D67DAD}"/>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1" name="Rectangle">
                <a:extLst>
                  <a:ext uri="{FF2B5EF4-FFF2-40B4-BE49-F238E27FC236}">
                    <a16:creationId xmlns:a16="http://schemas.microsoft.com/office/drawing/2014/main" id="{83CD4C9A-7882-B317-C39A-920501AC2C6C}"/>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2" name="Freeform: Shape 81">
                <a:extLst>
                  <a:ext uri="{FF2B5EF4-FFF2-40B4-BE49-F238E27FC236}">
                    <a16:creationId xmlns:a16="http://schemas.microsoft.com/office/drawing/2014/main" id="{08D30A9C-EE6F-6255-B9B8-18F84D85C2BB}"/>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53" name="Circle">
                <a:extLst>
                  <a:ext uri="{FF2B5EF4-FFF2-40B4-BE49-F238E27FC236}">
                    <a16:creationId xmlns:a16="http://schemas.microsoft.com/office/drawing/2014/main" id="{90B8C495-25E5-6747-2265-998B6F9D3353}"/>
                  </a:ext>
                </a:extLst>
              </p:cNvPr>
              <p:cNvSpPr/>
              <p:nvPr/>
            </p:nvSpPr>
            <p:spPr>
              <a:xfrm>
                <a:off x="6199155" y="3960993"/>
                <a:ext cx="70487" cy="70487"/>
              </a:xfrm>
              <a:prstGeom prst="ellipse">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60" name="Group 59">
            <a:extLst>
              <a:ext uri="{FF2B5EF4-FFF2-40B4-BE49-F238E27FC236}">
                <a16:creationId xmlns:a16="http://schemas.microsoft.com/office/drawing/2014/main" id="{8B508595-4FF0-4AAC-7481-1894D0A10AAB}"/>
              </a:ext>
            </a:extLst>
          </p:cNvPr>
          <p:cNvGrpSpPr/>
          <p:nvPr/>
        </p:nvGrpSpPr>
        <p:grpSpPr>
          <a:xfrm>
            <a:off x="623786" y="1421682"/>
            <a:ext cx="968475" cy="3552883"/>
            <a:chOff x="1835671" y="2752644"/>
            <a:chExt cx="968475" cy="3552883"/>
          </a:xfrm>
        </p:grpSpPr>
        <p:grpSp>
          <p:nvGrpSpPr>
            <p:cNvPr id="61" name="Group 60">
              <a:extLst>
                <a:ext uri="{FF2B5EF4-FFF2-40B4-BE49-F238E27FC236}">
                  <a16:creationId xmlns:a16="http://schemas.microsoft.com/office/drawing/2014/main" id="{6EBFA538-FA7A-AAE2-E06A-1001DDCD2E97}"/>
                </a:ext>
              </a:extLst>
            </p:cNvPr>
            <p:cNvGrpSpPr/>
            <p:nvPr/>
          </p:nvGrpSpPr>
          <p:grpSpPr>
            <a:xfrm>
              <a:off x="1902802" y="3960993"/>
              <a:ext cx="584036" cy="2344534"/>
              <a:chOff x="1902802" y="3960993"/>
              <a:chExt cx="584036" cy="2344534"/>
            </a:xfrm>
          </p:grpSpPr>
          <p:sp>
            <p:nvSpPr>
              <p:cNvPr id="68" name="Rectangle">
                <a:extLst>
                  <a:ext uri="{FF2B5EF4-FFF2-40B4-BE49-F238E27FC236}">
                    <a16:creationId xmlns:a16="http://schemas.microsoft.com/office/drawing/2014/main" id="{19807788-2934-92D6-ED1E-3411F269E24B}"/>
                  </a:ext>
                </a:extLst>
              </p:cNvPr>
              <p:cNvSpPr/>
              <p:nvPr/>
            </p:nvSpPr>
            <p:spPr>
              <a:xfrm>
                <a:off x="1902802" y="3960993"/>
                <a:ext cx="584036" cy="2344534"/>
              </a:xfrm>
              <a:prstGeom prst="rect">
                <a:avLst/>
              </a:prstGeom>
              <a:solidFill>
                <a:schemeClr val="accent6"/>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69" name="Rectangle">
                <a:extLst>
                  <a:ext uri="{FF2B5EF4-FFF2-40B4-BE49-F238E27FC236}">
                    <a16:creationId xmlns:a16="http://schemas.microsoft.com/office/drawing/2014/main" id="{1FFDFF29-4242-9571-BC45-082872CD34F1}"/>
                  </a:ext>
                </a:extLst>
              </p:cNvPr>
              <p:cNvSpPr/>
              <p:nvPr/>
            </p:nvSpPr>
            <p:spPr>
              <a:xfrm>
                <a:off x="1902802" y="3960993"/>
                <a:ext cx="129226" cy="2344534"/>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2" name="Group 61">
              <a:extLst>
                <a:ext uri="{FF2B5EF4-FFF2-40B4-BE49-F238E27FC236}">
                  <a16:creationId xmlns:a16="http://schemas.microsoft.com/office/drawing/2014/main" id="{B545BCD0-8DFF-35E1-AC9A-C306062F2029}"/>
                </a:ext>
              </a:extLst>
            </p:cNvPr>
            <p:cNvGrpSpPr/>
            <p:nvPr/>
          </p:nvGrpSpPr>
          <p:grpSpPr>
            <a:xfrm>
              <a:off x="1835671" y="2752644"/>
              <a:ext cx="968475" cy="1327508"/>
              <a:chOff x="1835671" y="2752644"/>
              <a:chExt cx="968475" cy="1327508"/>
            </a:xfrm>
          </p:grpSpPr>
          <p:sp>
            <p:nvSpPr>
              <p:cNvPr id="63" name="Shape">
                <a:extLst>
                  <a:ext uri="{FF2B5EF4-FFF2-40B4-BE49-F238E27FC236}">
                    <a16:creationId xmlns:a16="http://schemas.microsoft.com/office/drawing/2014/main" id="{BD8E66F1-9F0F-E3CE-A4E1-62CB6B046DA1}"/>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FCE2DD"/>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4" name="Shape">
                <a:extLst>
                  <a:ext uri="{FF2B5EF4-FFF2-40B4-BE49-F238E27FC236}">
                    <a16:creationId xmlns:a16="http://schemas.microsoft.com/office/drawing/2014/main" id="{7910B585-FB42-359A-12F0-61B21EA54DBD}"/>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2959" y="21062"/>
                    </a:lnTo>
                    <a:lnTo>
                      <a:pt x="2959" y="19655"/>
                    </a:lnTo>
                    <a:lnTo>
                      <a:pt x="2959" y="18728"/>
                    </a:lnTo>
                    <a:cubicBezTo>
                      <a:pt x="2959" y="18578"/>
                      <a:pt x="2811" y="18459"/>
                      <a:pt x="2626" y="18459"/>
                    </a:cubicBezTo>
                    <a:cubicBezTo>
                      <a:pt x="2441" y="18459"/>
                      <a:pt x="2293" y="18578"/>
                      <a:pt x="2293" y="18728"/>
                    </a:cubicBezTo>
                    <a:lnTo>
                      <a:pt x="2293" y="19296"/>
                    </a:lnTo>
                    <a:cubicBezTo>
                      <a:pt x="1368" y="19027"/>
                      <a:pt x="592" y="17741"/>
                      <a:pt x="592" y="16365"/>
                    </a:cubicBezTo>
                    <a:lnTo>
                      <a:pt x="592" y="4966"/>
                    </a:lnTo>
                    <a:cubicBezTo>
                      <a:pt x="592" y="4338"/>
                      <a:pt x="1221" y="3859"/>
                      <a:pt x="1960" y="3859"/>
                    </a:cubicBezTo>
                    <a:cubicBezTo>
                      <a:pt x="2700" y="3859"/>
                      <a:pt x="3329" y="4368"/>
                      <a:pt x="3329" y="4966"/>
                    </a:cubicBezTo>
                    <a:lnTo>
                      <a:pt x="3329" y="12116"/>
                    </a:lnTo>
                    <a:cubicBezTo>
                      <a:pt x="3329" y="12266"/>
                      <a:pt x="3477" y="12386"/>
                      <a:pt x="3662" y="12386"/>
                    </a:cubicBezTo>
                    <a:cubicBezTo>
                      <a:pt x="3847" y="12386"/>
                      <a:pt x="3995" y="12266"/>
                      <a:pt x="3995" y="12116"/>
                    </a:cubicBezTo>
                    <a:lnTo>
                      <a:pt x="3995" y="4966"/>
                    </a:lnTo>
                    <a:lnTo>
                      <a:pt x="3995" y="3530"/>
                    </a:lnTo>
                    <a:cubicBezTo>
                      <a:pt x="3995" y="2902"/>
                      <a:pt x="4623" y="2423"/>
                      <a:pt x="5363" y="2423"/>
                    </a:cubicBezTo>
                    <a:cubicBezTo>
                      <a:pt x="6103" y="2423"/>
                      <a:pt x="6731" y="2932"/>
                      <a:pt x="6731" y="3530"/>
                    </a:cubicBezTo>
                    <a:lnTo>
                      <a:pt x="6731" y="10950"/>
                    </a:lnTo>
                    <a:cubicBezTo>
                      <a:pt x="6731" y="11099"/>
                      <a:pt x="6879" y="11219"/>
                      <a:pt x="7064" y="11219"/>
                    </a:cubicBezTo>
                    <a:cubicBezTo>
                      <a:pt x="7249" y="11219"/>
                      <a:pt x="7397" y="11099"/>
                      <a:pt x="7397" y="10950"/>
                    </a:cubicBezTo>
                    <a:lnTo>
                      <a:pt x="7397" y="3530"/>
                    </a:lnTo>
                    <a:lnTo>
                      <a:pt x="7397" y="1616"/>
                    </a:lnTo>
                    <a:cubicBezTo>
                      <a:pt x="7397" y="987"/>
                      <a:pt x="8026" y="509"/>
                      <a:pt x="8766" y="509"/>
                    </a:cubicBezTo>
                    <a:cubicBezTo>
                      <a:pt x="9505" y="509"/>
                      <a:pt x="10134" y="1017"/>
                      <a:pt x="10134" y="1616"/>
                    </a:cubicBezTo>
                    <a:lnTo>
                      <a:pt x="10134" y="3171"/>
                    </a:lnTo>
                    <a:lnTo>
                      <a:pt x="10134" y="9843"/>
                    </a:lnTo>
                    <a:cubicBezTo>
                      <a:pt x="10134" y="9992"/>
                      <a:pt x="10282" y="10112"/>
                      <a:pt x="10467" y="10112"/>
                    </a:cubicBezTo>
                    <a:cubicBezTo>
                      <a:pt x="10652" y="10112"/>
                      <a:pt x="10800" y="9992"/>
                      <a:pt x="10800" y="9843"/>
                    </a:cubicBezTo>
                    <a:lnTo>
                      <a:pt x="10800" y="3171"/>
                    </a:lnTo>
                    <a:cubicBezTo>
                      <a:pt x="10800" y="2543"/>
                      <a:pt x="11429" y="2064"/>
                      <a:pt x="12168" y="2064"/>
                    </a:cubicBezTo>
                    <a:cubicBezTo>
                      <a:pt x="12908" y="2064"/>
                      <a:pt x="13537" y="2573"/>
                      <a:pt x="13537" y="3171"/>
                    </a:cubicBezTo>
                    <a:lnTo>
                      <a:pt x="13537" y="15078"/>
                    </a:lnTo>
                    <a:cubicBezTo>
                      <a:pt x="13537" y="15198"/>
                      <a:pt x="13611" y="15288"/>
                      <a:pt x="13722" y="15317"/>
                    </a:cubicBezTo>
                    <a:cubicBezTo>
                      <a:pt x="13833" y="15377"/>
                      <a:pt x="13981" y="15347"/>
                      <a:pt x="14092" y="15288"/>
                    </a:cubicBezTo>
                    <a:lnTo>
                      <a:pt x="18086" y="12775"/>
                    </a:lnTo>
                    <a:cubicBezTo>
                      <a:pt x="18382" y="12595"/>
                      <a:pt x="18752" y="12505"/>
                      <a:pt x="19159" y="12535"/>
                    </a:cubicBezTo>
                    <a:cubicBezTo>
                      <a:pt x="19529" y="12565"/>
                      <a:pt x="19899" y="12745"/>
                      <a:pt x="20121" y="12984"/>
                    </a:cubicBezTo>
                    <a:cubicBezTo>
                      <a:pt x="20823" y="13493"/>
                      <a:pt x="20712" y="14240"/>
                      <a:pt x="20084" y="14629"/>
                    </a:cubicBezTo>
                    <a:close/>
                  </a:path>
                </a:pathLst>
              </a:custGeom>
              <a:solidFill>
                <a:srgbClr val="F9CAC4"/>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5" name="Rectangle">
                <a:extLst>
                  <a:ext uri="{FF2B5EF4-FFF2-40B4-BE49-F238E27FC236}">
                    <a16:creationId xmlns:a16="http://schemas.microsoft.com/office/drawing/2014/main" id="{3ABB1F7B-6C5D-BB8C-7290-09D59BB240AA}"/>
                  </a:ext>
                </a:extLst>
              </p:cNvPr>
              <p:cNvSpPr/>
              <p:nvPr/>
            </p:nvSpPr>
            <p:spPr>
              <a:xfrm>
                <a:off x="1835671" y="3910646"/>
                <a:ext cx="694802" cy="169506"/>
              </a:xfrm>
              <a:prstGeom prst="rect">
                <a:avLst/>
              </a:pr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6" name="Freeform: Shape 77">
                <a:extLst>
                  <a:ext uri="{FF2B5EF4-FFF2-40B4-BE49-F238E27FC236}">
                    <a16:creationId xmlns:a16="http://schemas.microsoft.com/office/drawing/2014/main" id="{BD055D03-B6F7-4AE3-BA76-A9459D97099A}"/>
                  </a:ext>
                </a:extLst>
              </p:cNvPr>
              <p:cNvSpPr/>
              <p:nvPr/>
            </p:nvSpPr>
            <p:spPr>
              <a:xfrm>
                <a:off x="1869236"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2 w 884022"/>
                  <a:gd name="connsiteY13" fmla="*/ 117478 h 798432"/>
                  <a:gd name="connsiteX14" fmla="*/ 251740 w 884022"/>
                  <a:gd name="connsiteY14" fmla="*/ 167828 h 798432"/>
                  <a:gd name="connsiteX15" fmla="*/ 251740 w 884022"/>
                  <a:gd name="connsiteY15" fmla="*/ 223210 h 798432"/>
                  <a:gd name="connsiteX16" fmla="*/ 151044 w 884022"/>
                  <a:gd name="connsiteY16" fmla="*/ 223210 h 798432"/>
                  <a:gd name="connsiteX17" fmla="*/ 151044 w 884022"/>
                  <a:gd name="connsiteY17" fmla="*/ 167828 h 798432"/>
                  <a:gd name="connsiteX18" fmla="*/ 201392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2" y="117478"/>
                    </a:moveTo>
                    <a:cubicBezTo>
                      <a:pt x="229923" y="117478"/>
                      <a:pt x="251740" y="140977"/>
                      <a:pt x="251740" y="167828"/>
                    </a:cubicBezTo>
                    <a:lnTo>
                      <a:pt x="251740" y="223210"/>
                    </a:lnTo>
                    <a:cubicBezTo>
                      <a:pt x="196357" y="241673"/>
                      <a:pt x="151044" y="223210"/>
                      <a:pt x="151044" y="223210"/>
                    </a:cubicBezTo>
                    <a:lnTo>
                      <a:pt x="151044" y="167828"/>
                    </a:lnTo>
                    <a:cubicBezTo>
                      <a:pt x="151044" y="139298"/>
                      <a:pt x="174540" y="117478"/>
                      <a:pt x="201392" y="117478"/>
                    </a:cubicBezTo>
                    <a:close/>
                    <a:moveTo>
                      <a:pt x="520262" y="83913"/>
                    </a:moveTo>
                    <a:cubicBezTo>
                      <a:pt x="548793" y="83913"/>
                      <a:pt x="570610" y="107412"/>
                      <a:pt x="570610" y="134263"/>
                    </a:cubicBezTo>
                    <a:lnTo>
                      <a:pt x="570610" y="189645"/>
                    </a:lnTo>
                    <a:cubicBezTo>
                      <a:pt x="515227" y="208108"/>
                      <a:pt x="469914"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20548" y="105732"/>
                      <a:pt x="318870" y="105732"/>
                    </a:cubicBezTo>
                    <a:lnTo>
                      <a:pt x="318870" y="50350"/>
                    </a:lnTo>
                    <a:cubicBezTo>
                      <a:pt x="318870" y="21820"/>
                      <a:pt x="342366" y="0"/>
                      <a:pt x="369218" y="0"/>
                    </a:cubicBezTo>
                    <a:close/>
                  </a:path>
                </a:pathLst>
              </a:custGeom>
              <a:solidFill>
                <a:srgbClr val="FEF3F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67" name="Circle">
                <a:extLst>
                  <a:ext uri="{FF2B5EF4-FFF2-40B4-BE49-F238E27FC236}">
                    <a16:creationId xmlns:a16="http://schemas.microsoft.com/office/drawing/2014/main" id="{B39BF66B-29B0-7A7C-12FE-AABF8BBE22C6}"/>
                  </a:ext>
                </a:extLst>
              </p:cNvPr>
              <p:cNvSpPr/>
              <p:nvPr/>
            </p:nvSpPr>
            <p:spPr>
              <a:xfrm>
                <a:off x="2406280" y="3960993"/>
                <a:ext cx="70487" cy="70487"/>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pic>
        <p:nvPicPr>
          <p:cNvPr id="74" name="Picture 73" descr="A screenshot of a chat&#10;&#10;Description automatically generated">
            <a:extLst>
              <a:ext uri="{FF2B5EF4-FFF2-40B4-BE49-F238E27FC236}">
                <a16:creationId xmlns:a16="http://schemas.microsoft.com/office/drawing/2014/main" id="{51A4112B-0FFB-8C0A-0D49-6C97399D7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640" y="1056574"/>
            <a:ext cx="4329514" cy="5068990"/>
          </a:xfrm>
          <a:prstGeom prst="rect">
            <a:avLst/>
          </a:prstGeom>
        </p:spPr>
      </p:pic>
    </p:spTree>
    <p:extLst>
      <p:ext uri="{BB962C8B-B14F-4D97-AF65-F5344CB8AC3E}">
        <p14:creationId xmlns:p14="http://schemas.microsoft.com/office/powerpoint/2010/main" val="1319237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B042C-36ED-AA63-DE74-6DA9129A9A10}"/>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333B967-97F0-162D-640B-4E4A773D3AE4}"/>
              </a:ext>
            </a:extLst>
          </p:cNvPr>
          <p:cNvPicPr>
            <a:picLocks noGrp="1" noChangeAspect="1"/>
          </p:cNvPicPr>
          <p:nvPr>
            <p:ph sz="quarter" idx="11"/>
          </p:nvPr>
        </p:nvPicPr>
        <p:blipFill>
          <a:blip r:embed="rId2">
            <a:alphaModFix amt="17000"/>
          </a:blip>
          <a:stretch>
            <a:fillRect/>
          </a:stretch>
        </p:blipFill>
        <p:spPr>
          <a:xfrm>
            <a:off x="82853" y="102231"/>
            <a:ext cx="12014489" cy="6650698"/>
          </a:xfrm>
        </p:spPr>
      </p:pic>
      <p:sp>
        <p:nvSpPr>
          <p:cNvPr id="2" name="Text Placeholder 1">
            <a:extLst>
              <a:ext uri="{FF2B5EF4-FFF2-40B4-BE49-F238E27FC236}">
                <a16:creationId xmlns:a16="http://schemas.microsoft.com/office/drawing/2014/main" id="{F98AA441-ECC6-3F34-EC04-8A16F3F6DB46}"/>
              </a:ext>
            </a:extLst>
          </p:cNvPr>
          <p:cNvSpPr>
            <a:spLocks noGrp="1"/>
          </p:cNvSpPr>
          <p:nvPr>
            <p:ph type="body" sz="quarter" idx="10"/>
          </p:nvPr>
        </p:nvSpPr>
        <p:spPr>
          <a:xfrm>
            <a:off x="1234464" y="1743723"/>
            <a:ext cx="9711266" cy="3367714"/>
          </a:xfrm>
        </p:spPr>
        <p:txBody>
          <a:bodyPr anchor="ctr"/>
          <a:lstStyle/>
          <a:p>
            <a:pPr marL="0" indent="0">
              <a:buNone/>
            </a:pPr>
            <a:r>
              <a:rPr lang="en-US" sz="4800" b="1" dirty="0"/>
              <a:t>Building Blocks of Agentic Systems</a:t>
            </a:r>
          </a:p>
        </p:txBody>
      </p:sp>
    </p:spTree>
    <p:extLst>
      <p:ext uri="{BB962C8B-B14F-4D97-AF65-F5344CB8AC3E}">
        <p14:creationId xmlns:p14="http://schemas.microsoft.com/office/powerpoint/2010/main" val="131900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6B63-BD30-6F73-28FF-8A3E7B62D9D7}"/>
              </a:ext>
            </a:extLst>
          </p:cNvPr>
          <p:cNvSpPr>
            <a:spLocks noGrp="1"/>
          </p:cNvSpPr>
          <p:nvPr>
            <p:ph type="title"/>
          </p:nvPr>
        </p:nvSpPr>
        <p:spPr/>
        <p:txBody>
          <a:bodyPr/>
          <a:lstStyle/>
          <a:p>
            <a:r>
              <a:rPr lang="en-US" dirty="0"/>
              <a:t>Why are AI Agents Important?</a:t>
            </a:r>
          </a:p>
        </p:txBody>
      </p:sp>
      <p:grpSp>
        <p:nvGrpSpPr>
          <p:cNvPr id="3" name="Group 2">
            <a:extLst>
              <a:ext uri="{FF2B5EF4-FFF2-40B4-BE49-F238E27FC236}">
                <a16:creationId xmlns:a16="http://schemas.microsoft.com/office/drawing/2014/main" id="{D77E3364-C9B9-2967-117C-5BA470D8712D}"/>
              </a:ext>
            </a:extLst>
          </p:cNvPr>
          <p:cNvGrpSpPr/>
          <p:nvPr/>
        </p:nvGrpSpPr>
        <p:grpSpPr>
          <a:xfrm>
            <a:off x="694991" y="1107285"/>
            <a:ext cx="2560320" cy="2560320"/>
            <a:chOff x="398453" y="1095747"/>
            <a:chExt cx="1394587" cy="2085803"/>
          </a:xfrm>
        </p:grpSpPr>
        <p:sp>
          <p:nvSpPr>
            <p:cNvPr id="4" name="Rounded Rectangle 1">
              <a:extLst>
                <a:ext uri="{FF2B5EF4-FFF2-40B4-BE49-F238E27FC236}">
                  <a16:creationId xmlns:a16="http://schemas.microsoft.com/office/drawing/2014/main" id="{026B5988-9134-8481-19D6-E943E899042D}"/>
                </a:ext>
              </a:extLst>
            </p:cNvPr>
            <p:cNvSpPr/>
            <p:nvPr/>
          </p:nvSpPr>
          <p:spPr>
            <a:xfrm>
              <a:off x="398453" y="1095747"/>
              <a:ext cx="1394587" cy="2085803"/>
            </a:xfrm>
            <a:custGeom>
              <a:avLst/>
              <a:gdLst/>
              <a:ahLst/>
              <a:cxnLst/>
              <a:rect l="0" t="0" r="0" b="0"/>
              <a:pathLst>
                <a:path w="1394587" h="2085803">
                  <a:moveTo>
                    <a:pt x="1394587" y="99613"/>
                  </a:moveTo>
                  <a:lnTo>
                    <a:pt x="0" y="99613"/>
                  </a:lnTo>
                  <a:cubicBezTo>
                    <a:pt x="0" y="44598"/>
                    <a:pt x="44598" y="0"/>
                    <a:pt x="99613" y="0"/>
                  </a:cubicBezTo>
                  <a:lnTo>
                    <a:pt x="1294974" y="0"/>
                  </a:lnTo>
                  <a:cubicBezTo>
                    <a:pt x="1349985" y="0"/>
                    <a:pt x="1394587" y="44598"/>
                    <a:pt x="1394587" y="99613"/>
                  </a:cubicBezTo>
                  <a:close/>
                  <a:moveTo>
                    <a:pt x="1394587" y="1693427"/>
                  </a:moveTo>
                  <a:lnTo>
                    <a:pt x="1394587" y="99613"/>
                  </a:lnTo>
                  <a:lnTo>
                    <a:pt x="0" y="99613"/>
                  </a:lnTo>
                  <a:lnTo>
                    <a:pt x="0" y="1693427"/>
                  </a:lnTo>
                  <a:lnTo>
                    <a:pt x="1394587" y="1693427"/>
                  </a:lnTo>
                  <a:close/>
                  <a:moveTo>
                    <a:pt x="0" y="1693427"/>
                  </a:moveTo>
                  <a:lnTo>
                    <a:pt x="1394587" y="1693427"/>
                  </a:lnTo>
                  <a:lnTo>
                    <a:pt x="1394587" y="1727357"/>
                  </a:lnTo>
                  <a:cubicBezTo>
                    <a:pt x="1394587" y="1767204"/>
                    <a:pt x="1370838" y="1803218"/>
                    <a:pt x="1334213" y="1818915"/>
                  </a:cubicBezTo>
                  <a:lnTo>
                    <a:pt x="736533" y="2075064"/>
                  </a:lnTo>
                  <a:cubicBezTo>
                    <a:pt x="711476" y="2085803"/>
                    <a:pt x="683112" y="2085803"/>
                    <a:pt x="658054" y="2075064"/>
                  </a:cubicBezTo>
                  <a:lnTo>
                    <a:pt x="60374" y="1818915"/>
                  </a:lnTo>
                  <a:cubicBezTo>
                    <a:pt x="23747" y="1803218"/>
                    <a:pt x="0" y="1767204"/>
                    <a:pt x="0" y="1727357"/>
                  </a:cubicBezTo>
                  <a:lnTo>
                    <a:pt x="0" y="1693427"/>
                  </a:lnTo>
                  <a:close/>
                </a:path>
              </a:pathLst>
            </a:custGeom>
            <a:solidFill>
              <a:srgbClr val="0D75D6"/>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2">
              <a:extLst>
                <a:ext uri="{FF2B5EF4-FFF2-40B4-BE49-F238E27FC236}">
                  <a16:creationId xmlns:a16="http://schemas.microsoft.com/office/drawing/2014/main" id="{E7A6DDFB-0B6F-4ACD-26B2-27A391835478}"/>
                </a:ext>
              </a:extLst>
            </p:cNvPr>
            <p:cNvSpPr/>
            <p:nvPr/>
          </p:nvSpPr>
          <p:spPr>
            <a:xfrm>
              <a:off x="398453" y="1095747"/>
              <a:ext cx="1394587" cy="2085803"/>
            </a:xfrm>
            <a:custGeom>
              <a:avLst/>
              <a:gdLst/>
              <a:ahLst/>
              <a:cxnLst/>
              <a:rect l="0" t="0" r="0" b="0"/>
              <a:pathLst>
                <a:path w="1394587" h="2085803">
                  <a:moveTo>
                    <a:pt x="1394587" y="99613"/>
                  </a:moveTo>
                  <a:cubicBezTo>
                    <a:pt x="1394587" y="44598"/>
                    <a:pt x="1349989" y="0"/>
                    <a:pt x="1294974" y="0"/>
                  </a:cubicBezTo>
                  <a:lnTo>
                    <a:pt x="99613" y="0"/>
                  </a:lnTo>
                  <a:cubicBezTo>
                    <a:pt x="44598" y="0"/>
                    <a:pt x="0" y="44598"/>
                    <a:pt x="0" y="99613"/>
                  </a:cubicBezTo>
                  <a:moveTo>
                    <a:pt x="1394587" y="1693425"/>
                  </a:moveTo>
                  <a:lnTo>
                    <a:pt x="1394587" y="99613"/>
                  </a:lnTo>
                  <a:moveTo>
                    <a:pt x="0" y="1693425"/>
                  </a:moveTo>
                  <a:lnTo>
                    <a:pt x="0" y="99613"/>
                  </a:lnTo>
                  <a:moveTo>
                    <a:pt x="1394587" y="1693427"/>
                  </a:moveTo>
                  <a:lnTo>
                    <a:pt x="1394587" y="1727356"/>
                  </a:lnTo>
                  <a:cubicBezTo>
                    <a:pt x="1394587" y="1767204"/>
                    <a:pt x="1370839" y="1803218"/>
                    <a:pt x="1334213" y="1818915"/>
                  </a:cubicBezTo>
                  <a:lnTo>
                    <a:pt x="736533" y="2075064"/>
                  </a:lnTo>
                  <a:cubicBezTo>
                    <a:pt x="711476" y="2085803"/>
                    <a:pt x="683112" y="2085803"/>
                    <a:pt x="658054" y="2075064"/>
                  </a:cubicBezTo>
                  <a:lnTo>
                    <a:pt x="60374" y="1818915"/>
                  </a:lnTo>
                  <a:cubicBezTo>
                    <a:pt x="23747" y="1803218"/>
                    <a:pt x="0" y="1767204"/>
                    <a:pt x="0" y="1727356"/>
                  </a:cubicBezTo>
                  <a:lnTo>
                    <a:pt x="0" y="1693427"/>
                  </a:lnTo>
                </a:path>
              </a:pathLst>
            </a:custGeom>
            <a:noFill/>
            <a:ln w="622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FF935020-9816-789D-550C-2319BA3DB70E}"/>
              </a:ext>
            </a:extLst>
          </p:cNvPr>
          <p:cNvGrpSpPr/>
          <p:nvPr/>
        </p:nvGrpSpPr>
        <p:grpSpPr>
          <a:xfrm>
            <a:off x="6021121" y="1107285"/>
            <a:ext cx="2560320" cy="2555371"/>
            <a:chOff x="3586082" y="1095747"/>
            <a:chExt cx="1394587" cy="2085803"/>
          </a:xfrm>
        </p:grpSpPr>
        <p:sp>
          <p:nvSpPr>
            <p:cNvPr id="10" name="Rounded Rectangle 7">
              <a:extLst>
                <a:ext uri="{FF2B5EF4-FFF2-40B4-BE49-F238E27FC236}">
                  <a16:creationId xmlns:a16="http://schemas.microsoft.com/office/drawing/2014/main" id="{13A8859C-A422-C1F4-7D35-37E8E9C5D691}"/>
                </a:ext>
              </a:extLst>
            </p:cNvPr>
            <p:cNvSpPr/>
            <p:nvPr/>
          </p:nvSpPr>
          <p:spPr>
            <a:xfrm>
              <a:off x="3586082" y="1095747"/>
              <a:ext cx="1394587" cy="2085803"/>
            </a:xfrm>
            <a:custGeom>
              <a:avLst/>
              <a:gdLst/>
              <a:ahLst/>
              <a:cxnLst/>
              <a:rect l="0" t="0" r="0" b="0"/>
              <a:pathLst>
                <a:path w="1394587" h="2085803">
                  <a:moveTo>
                    <a:pt x="1394587" y="99613"/>
                  </a:moveTo>
                  <a:lnTo>
                    <a:pt x="0" y="99613"/>
                  </a:lnTo>
                  <a:cubicBezTo>
                    <a:pt x="0" y="44598"/>
                    <a:pt x="44598" y="0"/>
                    <a:pt x="99613" y="0"/>
                  </a:cubicBezTo>
                  <a:lnTo>
                    <a:pt x="1294974" y="0"/>
                  </a:lnTo>
                  <a:cubicBezTo>
                    <a:pt x="1349985" y="0"/>
                    <a:pt x="1394587" y="44598"/>
                    <a:pt x="1394587" y="99613"/>
                  </a:cubicBezTo>
                  <a:close/>
                  <a:moveTo>
                    <a:pt x="1394587" y="1693427"/>
                  </a:moveTo>
                  <a:lnTo>
                    <a:pt x="1394587" y="99613"/>
                  </a:lnTo>
                  <a:lnTo>
                    <a:pt x="0" y="99613"/>
                  </a:lnTo>
                  <a:lnTo>
                    <a:pt x="0" y="1693427"/>
                  </a:lnTo>
                  <a:lnTo>
                    <a:pt x="1394587" y="1693427"/>
                  </a:lnTo>
                  <a:close/>
                  <a:moveTo>
                    <a:pt x="0" y="1693427"/>
                  </a:moveTo>
                  <a:lnTo>
                    <a:pt x="1394587" y="1693427"/>
                  </a:lnTo>
                  <a:lnTo>
                    <a:pt x="1394587" y="1727357"/>
                  </a:lnTo>
                  <a:cubicBezTo>
                    <a:pt x="1394587" y="1767204"/>
                    <a:pt x="1370838" y="1803218"/>
                    <a:pt x="1334213" y="1818915"/>
                  </a:cubicBezTo>
                  <a:lnTo>
                    <a:pt x="736533" y="2075064"/>
                  </a:lnTo>
                  <a:cubicBezTo>
                    <a:pt x="711476" y="2085803"/>
                    <a:pt x="683112" y="2085803"/>
                    <a:pt x="658054" y="2075064"/>
                  </a:cubicBezTo>
                  <a:lnTo>
                    <a:pt x="60374" y="1818915"/>
                  </a:lnTo>
                  <a:cubicBezTo>
                    <a:pt x="23747" y="1803218"/>
                    <a:pt x="0" y="1767204"/>
                    <a:pt x="0" y="1727357"/>
                  </a:cubicBezTo>
                  <a:lnTo>
                    <a:pt x="0" y="1693427"/>
                  </a:lnTo>
                  <a:close/>
                </a:path>
              </a:pathLst>
            </a:custGeom>
            <a:solidFill>
              <a:srgbClr val="389F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1" name="Rounded Rectangle 8">
              <a:extLst>
                <a:ext uri="{FF2B5EF4-FFF2-40B4-BE49-F238E27FC236}">
                  <a16:creationId xmlns:a16="http://schemas.microsoft.com/office/drawing/2014/main" id="{F24C9342-AE9C-D1C5-06B7-9842C8AFA073}"/>
                </a:ext>
              </a:extLst>
            </p:cNvPr>
            <p:cNvSpPr/>
            <p:nvPr/>
          </p:nvSpPr>
          <p:spPr>
            <a:xfrm>
              <a:off x="3586082" y="1095747"/>
              <a:ext cx="1394587" cy="2085803"/>
            </a:xfrm>
            <a:custGeom>
              <a:avLst/>
              <a:gdLst/>
              <a:ahLst/>
              <a:cxnLst/>
              <a:rect l="0" t="0" r="0" b="0"/>
              <a:pathLst>
                <a:path w="1394587" h="2085803">
                  <a:moveTo>
                    <a:pt x="1394587" y="99613"/>
                  </a:moveTo>
                  <a:cubicBezTo>
                    <a:pt x="1394587" y="44598"/>
                    <a:pt x="1349989" y="0"/>
                    <a:pt x="1294974" y="0"/>
                  </a:cubicBezTo>
                  <a:lnTo>
                    <a:pt x="99613" y="0"/>
                  </a:lnTo>
                  <a:cubicBezTo>
                    <a:pt x="44598" y="0"/>
                    <a:pt x="0" y="44598"/>
                    <a:pt x="0" y="99613"/>
                  </a:cubicBezTo>
                  <a:moveTo>
                    <a:pt x="1394587" y="1693425"/>
                  </a:moveTo>
                  <a:lnTo>
                    <a:pt x="1394587" y="99613"/>
                  </a:lnTo>
                  <a:moveTo>
                    <a:pt x="0" y="1693425"/>
                  </a:moveTo>
                  <a:lnTo>
                    <a:pt x="0" y="99613"/>
                  </a:lnTo>
                  <a:moveTo>
                    <a:pt x="1394587" y="1693427"/>
                  </a:moveTo>
                  <a:lnTo>
                    <a:pt x="1394587" y="1727356"/>
                  </a:lnTo>
                  <a:cubicBezTo>
                    <a:pt x="1394587" y="1767204"/>
                    <a:pt x="1370839" y="1803218"/>
                    <a:pt x="1334213" y="1818915"/>
                  </a:cubicBezTo>
                  <a:lnTo>
                    <a:pt x="736533" y="2075064"/>
                  </a:lnTo>
                  <a:cubicBezTo>
                    <a:pt x="711476" y="2085803"/>
                    <a:pt x="683112" y="2085803"/>
                    <a:pt x="658054" y="2075064"/>
                  </a:cubicBezTo>
                  <a:lnTo>
                    <a:pt x="60374" y="1818915"/>
                  </a:lnTo>
                  <a:cubicBezTo>
                    <a:pt x="23747" y="1803218"/>
                    <a:pt x="0" y="1767204"/>
                    <a:pt x="0" y="1727356"/>
                  </a:cubicBezTo>
                  <a:lnTo>
                    <a:pt x="0" y="1693427"/>
                  </a:lnTo>
                </a:path>
              </a:pathLst>
            </a:custGeom>
            <a:noFill/>
            <a:ln w="622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852F6A1D-C094-F900-47EF-BB0E28FDE0A9}"/>
              </a:ext>
            </a:extLst>
          </p:cNvPr>
          <p:cNvGrpSpPr/>
          <p:nvPr/>
        </p:nvGrpSpPr>
        <p:grpSpPr>
          <a:xfrm>
            <a:off x="8700730" y="1107285"/>
            <a:ext cx="2560320" cy="2555371"/>
            <a:chOff x="5179897" y="1095747"/>
            <a:chExt cx="1394587" cy="2085803"/>
          </a:xfrm>
        </p:grpSpPr>
        <p:sp>
          <p:nvSpPr>
            <p:cNvPr id="13" name="Rounded Rectangle 10">
              <a:extLst>
                <a:ext uri="{FF2B5EF4-FFF2-40B4-BE49-F238E27FC236}">
                  <a16:creationId xmlns:a16="http://schemas.microsoft.com/office/drawing/2014/main" id="{F4E18B9B-F3CD-1462-FC0B-7C2BB13A6859}"/>
                </a:ext>
              </a:extLst>
            </p:cNvPr>
            <p:cNvSpPr/>
            <p:nvPr/>
          </p:nvSpPr>
          <p:spPr>
            <a:xfrm>
              <a:off x="5179897" y="1095747"/>
              <a:ext cx="1394587" cy="2085803"/>
            </a:xfrm>
            <a:custGeom>
              <a:avLst/>
              <a:gdLst/>
              <a:ahLst/>
              <a:cxnLst/>
              <a:rect l="0" t="0" r="0" b="0"/>
              <a:pathLst>
                <a:path w="1394587" h="2085803">
                  <a:moveTo>
                    <a:pt x="1394587" y="99613"/>
                  </a:moveTo>
                  <a:lnTo>
                    <a:pt x="0" y="99613"/>
                  </a:lnTo>
                  <a:cubicBezTo>
                    <a:pt x="0" y="44598"/>
                    <a:pt x="44598" y="0"/>
                    <a:pt x="99613" y="0"/>
                  </a:cubicBezTo>
                  <a:lnTo>
                    <a:pt x="1294974" y="0"/>
                  </a:lnTo>
                  <a:cubicBezTo>
                    <a:pt x="1349985" y="0"/>
                    <a:pt x="1394587" y="44598"/>
                    <a:pt x="1394587" y="99613"/>
                  </a:cubicBezTo>
                  <a:close/>
                  <a:moveTo>
                    <a:pt x="1394587" y="1693427"/>
                  </a:moveTo>
                  <a:lnTo>
                    <a:pt x="1394587" y="99613"/>
                  </a:lnTo>
                  <a:lnTo>
                    <a:pt x="0" y="99613"/>
                  </a:lnTo>
                  <a:lnTo>
                    <a:pt x="0" y="1693427"/>
                  </a:lnTo>
                  <a:lnTo>
                    <a:pt x="1394587" y="1693427"/>
                  </a:lnTo>
                  <a:close/>
                  <a:moveTo>
                    <a:pt x="0" y="1693427"/>
                  </a:moveTo>
                  <a:lnTo>
                    <a:pt x="1394587" y="1693427"/>
                  </a:lnTo>
                  <a:lnTo>
                    <a:pt x="1394587" y="1727357"/>
                  </a:lnTo>
                  <a:cubicBezTo>
                    <a:pt x="1394587" y="1767204"/>
                    <a:pt x="1370838" y="1803218"/>
                    <a:pt x="1334213" y="1818915"/>
                  </a:cubicBezTo>
                  <a:lnTo>
                    <a:pt x="736533" y="2075064"/>
                  </a:lnTo>
                  <a:cubicBezTo>
                    <a:pt x="711476" y="2085803"/>
                    <a:pt x="683112" y="2085803"/>
                    <a:pt x="658054" y="2075064"/>
                  </a:cubicBezTo>
                  <a:lnTo>
                    <a:pt x="60374" y="1818915"/>
                  </a:lnTo>
                  <a:cubicBezTo>
                    <a:pt x="23747" y="1803218"/>
                    <a:pt x="0" y="1767204"/>
                    <a:pt x="0" y="1727357"/>
                  </a:cubicBezTo>
                  <a:lnTo>
                    <a:pt x="0" y="1693427"/>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4" name="Rounded Rectangle 11">
              <a:extLst>
                <a:ext uri="{FF2B5EF4-FFF2-40B4-BE49-F238E27FC236}">
                  <a16:creationId xmlns:a16="http://schemas.microsoft.com/office/drawing/2014/main" id="{37612361-E5C4-A23D-8C15-CF702E591AA6}"/>
                </a:ext>
              </a:extLst>
            </p:cNvPr>
            <p:cNvSpPr/>
            <p:nvPr/>
          </p:nvSpPr>
          <p:spPr>
            <a:xfrm>
              <a:off x="5179897" y="1095747"/>
              <a:ext cx="1394587" cy="2085803"/>
            </a:xfrm>
            <a:custGeom>
              <a:avLst/>
              <a:gdLst/>
              <a:ahLst/>
              <a:cxnLst/>
              <a:rect l="0" t="0" r="0" b="0"/>
              <a:pathLst>
                <a:path w="1394587" h="2085803">
                  <a:moveTo>
                    <a:pt x="1394587" y="99613"/>
                  </a:moveTo>
                  <a:cubicBezTo>
                    <a:pt x="1394587" y="44598"/>
                    <a:pt x="1349989" y="0"/>
                    <a:pt x="1294974" y="0"/>
                  </a:cubicBezTo>
                  <a:lnTo>
                    <a:pt x="99613" y="0"/>
                  </a:lnTo>
                  <a:cubicBezTo>
                    <a:pt x="44598" y="0"/>
                    <a:pt x="0" y="44598"/>
                    <a:pt x="0" y="99613"/>
                  </a:cubicBezTo>
                  <a:moveTo>
                    <a:pt x="1394587" y="1693425"/>
                  </a:moveTo>
                  <a:lnTo>
                    <a:pt x="1394587" y="99613"/>
                  </a:lnTo>
                  <a:moveTo>
                    <a:pt x="0" y="1693425"/>
                  </a:moveTo>
                  <a:lnTo>
                    <a:pt x="0" y="99613"/>
                  </a:lnTo>
                  <a:moveTo>
                    <a:pt x="1394587" y="1693427"/>
                  </a:moveTo>
                  <a:lnTo>
                    <a:pt x="1394587" y="1727356"/>
                  </a:lnTo>
                  <a:cubicBezTo>
                    <a:pt x="1394587" y="1767204"/>
                    <a:pt x="1370839" y="1803218"/>
                    <a:pt x="1334213" y="1818915"/>
                  </a:cubicBezTo>
                  <a:lnTo>
                    <a:pt x="736533" y="2075064"/>
                  </a:lnTo>
                  <a:cubicBezTo>
                    <a:pt x="711476" y="2085803"/>
                    <a:pt x="683112" y="2085803"/>
                    <a:pt x="658054" y="2075064"/>
                  </a:cubicBezTo>
                  <a:lnTo>
                    <a:pt x="60374" y="1818915"/>
                  </a:lnTo>
                  <a:cubicBezTo>
                    <a:pt x="23747" y="1803218"/>
                    <a:pt x="0" y="1767204"/>
                    <a:pt x="0" y="1727356"/>
                  </a:cubicBezTo>
                  <a:lnTo>
                    <a:pt x="0" y="1693427"/>
                  </a:lnTo>
                </a:path>
              </a:pathLst>
            </a:custGeom>
            <a:noFill/>
            <a:ln w="622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F5981E1E-2563-EC95-0F33-C07664D3A9A8}"/>
              </a:ext>
            </a:extLst>
          </p:cNvPr>
          <p:cNvGrpSpPr/>
          <p:nvPr/>
        </p:nvGrpSpPr>
        <p:grpSpPr>
          <a:xfrm>
            <a:off x="3374600" y="3514267"/>
            <a:ext cx="1708544" cy="2800014"/>
            <a:chOff x="1195360" y="3060427"/>
            <a:chExt cx="1394587" cy="2285491"/>
          </a:xfrm>
        </p:grpSpPr>
        <p:sp>
          <p:nvSpPr>
            <p:cNvPr id="16" name="Rounded Rectangle 13">
              <a:extLst>
                <a:ext uri="{FF2B5EF4-FFF2-40B4-BE49-F238E27FC236}">
                  <a16:creationId xmlns:a16="http://schemas.microsoft.com/office/drawing/2014/main" id="{EF8DC1B6-17DC-32C4-5246-B47E6F3857FB}"/>
                </a:ext>
              </a:extLst>
            </p:cNvPr>
            <p:cNvSpPr/>
            <p:nvPr/>
          </p:nvSpPr>
          <p:spPr>
            <a:xfrm>
              <a:off x="1195360" y="3060427"/>
              <a:ext cx="1394587" cy="2285491"/>
            </a:xfrm>
            <a:custGeom>
              <a:avLst/>
              <a:gdLst/>
              <a:ahLst/>
              <a:cxnLst/>
              <a:rect l="0" t="0" r="0" b="0"/>
              <a:pathLst>
                <a:path w="1394587" h="2285491">
                  <a:moveTo>
                    <a:pt x="0" y="2185878"/>
                  </a:moveTo>
                  <a:lnTo>
                    <a:pt x="1394587" y="2185878"/>
                  </a:lnTo>
                  <a:cubicBezTo>
                    <a:pt x="1394587" y="2240893"/>
                    <a:pt x="1349985" y="2285491"/>
                    <a:pt x="1294974" y="2285491"/>
                  </a:cubicBezTo>
                  <a:lnTo>
                    <a:pt x="99613" y="2285491"/>
                  </a:lnTo>
                  <a:cubicBezTo>
                    <a:pt x="44598" y="2285491"/>
                    <a:pt x="0" y="2240892"/>
                    <a:pt x="0" y="2185878"/>
                  </a:cubicBezTo>
                  <a:close/>
                  <a:moveTo>
                    <a:pt x="1394587" y="2185878"/>
                  </a:moveTo>
                  <a:lnTo>
                    <a:pt x="1394587" y="392837"/>
                  </a:lnTo>
                  <a:lnTo>
                    <a:pt x="0" y="392837"/>
                  </a:lnTo>
                  <a:lnTo>
                    <a:pt x="0" y="2185878"/>
                  </a:lnTo>
                  <a:lnTo>
                    <a:pt x="1394587" y="2185878"/>
                  </a:lnTo>
                  <a:close/>
                  <a:moveTo>
                    <a:pt x="1394587" y="392375"/>
                  </a:moveTo>
                  <a:lnTo>
                    <a:pt x="0" y="392375"/>
                  </a:lnTo>
                  <a:lnTo>
                    <a:pt x="0" y="358446"/>
                  </a:lnTo>
                  <a:cubicBezTo>
                    <a:pt x="0" y="318598"/>
                    <a:pt x="23747" y="282584"/>
                    <a:pt x="60374" y="266887"/>
                  </a:cubicBezTo>
                  <a:lnTo>
                    <a:pt x="658054" y="10739"/>
                  </a:lnTo>
                  <a:cubicBezTo>
                    <a:pt x="683111" y="0"/>
                    <a:pt x="711476" y="0"/>
                    <a:pt x="736533" y="10739"/>
                  </a:cubicBezTo>
                  <a:lnTo>
                    <a:pt x="1334213" y="266887"/>
                  </a:lnTo>
                  <a:cubicBezTo>
                    <a:pt x="1370838" y="282584"/>
                    <a:pt x="1394587" y="318598"/>
                    <a:pt x="1394587" y="358446"/>
                  </a:cubicBezTo>
                  <a:lnTo>
                    <a:pt x="1394587" y="392375"/>
                  </a:lnTo>
                  <a:close/>
                </a:path>
              </a:pathLst>
            </a:custGeom>
            <a:solidFill>
              <a:srgbClr val="0888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7" name="Rounded Rectangle 14">
              <a:extLst>
                <a:ext uri="{FF2B5EF4-FFF2-40B4-BE49-F238E27FC236}">
                  <a16:creationId xmlns:a16="http://schemas.microsoft.com/office/drawing/2014/main" id="{67661E24-D517-B00B-4E8A-3666475CD32C}"/>
                </a:ext>
              </a:extLst>
            </p:cNvPr>
            <p:cNvSpPr/>
            <p:nvPr/>
          </p:nvSpPr>
          <p:spPr>
            <a:xfrm>
              <a:off x="1195360" y="3060427"/>
              <a:ext cx="1394587" cy="2285491"/>
            </a:xfrm>
            <a:custGeom>
              <a:avLst/>
              <a:gdLst/>
              <a:ahLst/>
              <a:cxnLst/>
              <a:rect l="0" t="0" r="0" b="0"/>
              <a:pathLst>
                <a:path w="1394587" h="2285491">
                  <a:moveTo>
                    <a:pt x="0" y="2185878"/>
                  </a:moveTo>
                  <a:cubicBezTo>
                    <a:pt x="0" y="2240892"/>
                    <a:pt x="44598" y="2285491"/>
                    <a:pt x="99613" y="2285491"/>
                  </a:cubicBezTo>
                  <a:lnTo>
                    <a:pt x="1294974" y="2285491"/>
                  </a:lnTo>
                  <a:cubicBezTo>
                    <a:pt x="1349989" y="2285491"/>
                    <a:pt x="1394587" y="2240892"/>
                    <a:pt x="1394587" y="2185878"/>
                  </a:cubicBezTo>
                  <a:moveTo>
                    <a:pt x="1394587" y="2185875"/>
                  </a:moveTo>
                  <a:lnTo>
                    <a:pt x="1394587" y="392837"/>
                  </a:lnTo>
                  <a:moveTo>
                    <a:pt x="0" y="2185875"/>
                  </a:moveTo>
                  <a:lnTo>
                    <a:pt x="0" y="392837"/>
                  </a:lnTo>
                  <a:moveTo>
                    <a:pt x="0" y="392375"/>
                  </a:moveTo>
                  <a:lnTo>
                    <a:pt x="0" y="358446"/>
                  </a:lnTo>
                  <a:cubicBezTo>
                    <a:pt x="0" y="318598"/>
                    <a:pt x="23747" y="282584"/>
                    <a:pt x="60374" y="266887"/>
                  </a:cubicBezTo>
                  <a:lnTo>
                    <a:pt x="658054" y="10739"/>
                  </a:lnTo>
                  <a:cubicBezTo>
                    <a:pt x="683111" y="0"/>
                    <a:pt x="711476" y="0"/>
                    <a:pt x="736533" y="10739"/>
                  </a:cubicBezTo>
                  <a:lnTo>
                    <a:pt x="1334213" y="266887"/>
                  </a:lnTo>
                  <a:cubicBezTo>
                    <a:pt x="1370839" y="282584"/>
                    <a:pt x="1394587" y="318598"/>
                    <a:pt x="1394587" y="358446"/>
                  </a:cubicBezTo>
                  <a:lnTo>
                    <a:pt x="1394587" y="392375"/>
                  </a:lnTo>
                </a:path>
              </a:pathLst>
            </a:custGeom>
            <a:noFill/>
            <a:ln w="622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DAD0CCD4-29AF-242F-B489-D088B2CD9FD3}"/>
              </a:ext>
            </a:extLst>
          </p:cNvPr>
          <p:cNvGrpSpPr/>
          <p:nvPr/>
        </p:nvGrpSpPr>
        <p:grpSpPr>
          <a:xfrm>
            <a:off x="5327223" y="3514267"/>
            <a:ext cx="1708544" cy="2800014"/>
            <a:chOff x="2789175" y="3060427"/>
            <a:chExt cx="1394587" cy="2285491"/>
          </a:xfrm>
        </p:grpSpPr>
        <p:sp>
          <p:nvSpPr>
            <p:cNvPr id="19" name="Rounded Rectangle 16">
              <a:extLst>
                <a:ext uri="{FF2B5EF4-FFF2-40B4-BE49-F238E27FC236}">
                  <a16:creationId xmlns:a16="http://schemas.microsoft.com/office/drawing/2014/main" id="{A342C106-9185-9B3F-06AC-3E83137171EA}"/>
                </a:ext>
              </a:extLst>
            </p:cNvPr>
            <p:cNvSpPr/>
            <p:nvPr/>
          </p:nvSpPr>
          <p:spPr>
            <a:xfrm>
              <a:off x="2789175" y="3060427"/>
              <a:ext cx="1394587" cy="2285491"/>
            </a:xfrm>
            <a:custGeom>
              <a:avLst/>
              <a:gdLst/>
              <a:ahLst/>
              <a:cxnLst/>
              <a:rect l="0" t="0" r="0" b="0"/>
              <a:pathLst>
                <a:path w="1394587" h="2285491">
                  <a:moveTo>
                    <a:pt x="0" y="2185878"/>
                  </a:moveTo>
                  <a:lnTo>
                    <a:pt x="1394587" y="2185878"/>
                  </a:lnTo>
                  <a:cubicBezTo>
                    <a:pt x="1394587" y="2240894"/>
                    <a:pt x="1349985" y="2285491"/>
                    <a:pt x="1294974" y="2285491"/>
                  </a:cubicBezTo>
                  <a:lnTo>
                    <a:pt x="99613" y="2285491"/>
                  </a:lnTo>
                  <a:cubicBezTo>
                    <a:pt x="44598" y="2285491"/>
                    <a:pt x="0" y="2240893"/>
                    <a:pt x="0" y="2185878"/>
                  </a:cubicBezTo>
                  <a:close/>
                  <a:moveTo>
                    <a:pt x="1394587" y="2185878"/>
                  </a:moveTo>
                  <a:lnTo>
                    <a:pt x="1394587" y="392837"/>
                  </a:lnTo>
                  <a:lnTo>
                    <a:pt x="0" y="392837"/>
                  </a:lnTo>
                  <a:lnTo>
                    <a:pt x="0" y="2185878"/>
                  </a:lnTo>
                  <a:lnTo>
                    <a:pt x="1394587" y="2185878"/>
                  </a:lnTo>
                  <a:close/>
                  <a:moveTo>
                    <a:pt x="1394587" y="392375"/>
                  </a:moveTo>
                  <a:lnTo>
                    <a:pt x="0" y="392375"/>
                  </a:lnTo>
                  <a:lnTo>
                    <a:pt x="0" y="358446"/>
                  </a:lnTo>
                  <a:cubicBezTo>
                    <a:pt x="0" y="318598"/>
                    <a:pt x="23747" y="282584"/>
                    <a:pt x="60374" y="266887"/>
                  </a:cubicBezTo>
                  <a:lnTo>
                    <a:pt x="658054" y="10739"/>
                  </a:lnTo>
                  <a:cubicBezTo>
                    <a:pt x="683111" y="0"/>
                    <a:pt x="711476" y="0"/>
                    <a:pt x="736533" y="10739"/>
                  </a:cubicBezTo>
                  <a:lnTo>
                    <a:pt x="1334213" y="266887"/>
                  </a:lnTo>
                  <a:cubicBezTo>
                    <a:pt x="1370838" y="282584"/>
                    <a:pt x="1394587" y="318598"/>
                    <a:pt x="1394587" y="358446"/>
                  </a:cubicBezTo>
                  <a:lnTo>
                    <a:pt x="1394587" y="392375"/>
                  </a:lnTo>
                  <a:close/>
                </a:path>
              </a:pathLst>
            </a:custGeom>
            <a:solidFill>
              <a:srgbClr val="2897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20" name="Rounded Rectangle 17">
              <a:extLst>
                <a:ext uri="{FF2B5EF4-FFF2-40B4-BE49-F238E27FC236}">
                  <a16:creationId xmlns:a16="http://schemas.microsoft.com/office/drawing/2014/main" id="{B050C91A-E4A9-7C1B-21BE-AEDAEF7403F7}"/>
                </a:ext>
              </a:extLst>
            </p:cNvPr>
            <p:cNvSpPr/>
            <p:nvPr/>
          </p:nvSpPr>
          <p:spPr>
            <a:xfrm>
              <a:off x="2789175" y="3060427"/>
              <a:ext cx="1394587" cy="2285491"/>
            </a:xfrm>
            <a:custGeom>
              <a:avLst/>
              <a:gdLst/>
              <a:ahLst/>
              <a:cxnLst/>
              <a:rect l="0" t="0" r="0" b="0"/>
              <a:pathLst>
                <a:path w="1394587" h="2285491">
                  <a:moveTo>
                    <a:pt x="0" y="2185878"/>
                  </a:moveTo>
                  <a:cubicBezTo>
                    <a:pt x="0" y="2240893"/>
                    <a:pt x="44598" y="2285491"/>
                    <a:pt x="99613" y="2285491"/>
                  </a:cubicBezTo>
                  <a:lnTo>
                    <a:pt x="1294974" y="2285491"/>
                  </a:lnTo>
                  <a:cubicBezTo>
                    <a:pt x="1349989" y="2285491"/>
                    <a:pt x="1394587" y="2240893"/>
                    <a:pt x="1394587" y="2185878"/>
                  </a:cubicBezTo>
                  <a:moveTo>
                    <a:pt x="1394587" y="2185875"/>
                  </a:moveTo>
                  <a:lnTo>
                    <a:pt x="1394587" y="392837"/>
                  </a:lnTo>
                  <a:moveTo>
                    <a:pt x="0" y="2185875"/>
                  </a:moveTo>
                  <a:lnTo>
                    <a:pt x="0" y="392837"/>
                  </a:lnTo>
                  <a:moveTo>
                    <a:pt x="0" y="392375"/>
                  </a:moveTo>
                  <a:lnTo>
                    <a:pt x="0" y="358446"/>
                  </a:lnTo>
                  <a:cubicBezTo>
                    <a:pt x="0" y="318598"/>
                    <a:pt x="23747" y="282584"/>
                    <a:pt x="60374" y="266887"/>
                  </a:cubicBezTo>
                  <a:lnTo>
                    <a:pt x="658054" y="10739"/>
                  </a:lnTo>
                  <a:cubicBezTo>
                    <a:pt x="683111" y="0"/>
                    <a:pt x="711476" y="0"/>
                    <a:pt x="736533" y="10739"/>
                  </a:cubicBezTo>
                  <a:lnTo>
                    <a:pt x="1334213" y="266887"/>
                  </a:lnTo>
                  <a:cubicBezTo>
                    <a:pt x="1370839" y="282584"/>
                    <a:pt x="1394587" y="318598"/>
                    <a:pt x="1394587" y="358446"/>
                  </a:cubicBezTo>
                  <a:lnTo>
                    <a:pt x="1394587" y="392375"/>
                  </a:lnTo>
                </a:path>
              </a:pathLst>
            </a:custGeom>
            <a:noFill/>
            <a:ln w="622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4B50D869-2CF9-48EC-2DA6-176916BA52CB}"/>
              </a:ext>
            </a:extLst>
          </p:cNvPr>
          <p:cNvGrpSpPr/>
          <p:nvPr/>
        </p:nvGrpSpPr>
        <p:grpSpPr>
          <a:xfrm>
            <a:off x="7279845" y="3514267"/>
            <a:ext cx="1708544" cy="2800014"/>
            <a:chOff x="4382989" y="3060427"/>
            <a:chExt cx="1394587" cy="2285491"/>
          </a:xfrm>
        </p:grpSpPr>
        <p:sp>
          <p:nvSpPr>
            <p:cNvPr id="22" name="Rounded Rectangle 19">
              <a:extLst>
                <a:ext uri="{FF2B5EF4-FFF2-40B4-BE49-F238E27FC236}">
                  <a16:creationId xmlns:a16="http://schemas.microsoft.com/office/drawing/2014/main" id="{4A5503D1-6BEC-6556-F39C-26D5D38FC195}"/>
                </a:ext>
              </a:extLst>
            </p:cNvPr>
            <p:cNvSpPr/>
            <p:nvPr/>
          </p:nvSpPr>
          <p:spPr>
            <a:xfrm>
              <a:off x="4382989" y="3060427"/>
              <a:ext cx="1394587" cy="2285491"/>
            </a:xfrm>
            <a:custGeom>
              <a:avLst/>
              <a:gdLst/>
              <a:ahLst/>
              <a:cxnLst/>
              <a:rect l="0" t="0" r="0" b="0"/>
              <a:pathLst>
                <a:path w="1394587" h="2285491">
                  <a:moveTo>
                    <a:pt x="0" y="2185878"/>
                  </a:moveTo>
                  <a:lnTo>
                    <a:pt x="1394587" y="2185878"/>
                  </a:lnTo>
                  <a:cubicBezTo>
                    <a:pt x="1394587" y="2240894"/>
                    <a:pt x="1349985" y="2285491"/>
                    <a:pt x="1294974" y="2285491"/>
                  </a:cubicBezTo>
                  <a:lnTo>
                    <a:pt x="99613" y="2285491"/>
                  </a:lnTo>
                  <a:cubicBezTo>
                    <a:pt x="44598" y="2285491"/>
                    <a:pt x="0" y="2240893"/>
                    <a:pt x="0" y="2185878"/>
                  </a:cubicBezTo>
                  <a:close/>
                  <a:moveTo>
                    <a:pt x="1394587" y="2185878"/>
                  </a:moveTo>
                  <a:lnTo>
                    <a:pt x="1394587" y="392837"/>
                  </a:lnTo>
                  <a:lnTo>
                    <a:pt x="0" y="392837"/>
                  </a:lnTo>
                  <a:lnTo>
                    <a:pt x="0" y="2185878"/>
                  </a:lnTo>
                  <a:lnTo>
                    <a:pt x="1394587" y="2185878"/>
                  </a:lnTo>
                  <a:close/>
                  <a:moveTo>
                    <a:pt x="1394587" y="392375"/>
                  </a:moveTo>
                  <a:lnTo>
                    <a:pt x="0" y="392375"/>
                  </a:lnTo>
                  <a:lnTo>
                    <a:pt x="0" y="358446"/>
                  </a:lnTo>
                  <a:cubicBezTo>
                    <a:pt x="0" y="318598"/>
                    <a:pt x="23747" y="282584"/>
                    <a:pt x="60374" y="266887"/>
                  </a:cubicBezTo>
                  <a:lnTo>
                    <a:pt x="658054" y="10739"/>
                  </a:lnTo>
                  <a:cubicBezTo>
                    <a:pt x="683111" y="0"/>
                    <a:pt x="711476" y="0"/>
                    <a:pt x="736533" y="10739"/>
                  </a:cubicBezTo>
                  <a:lnTo>
                    <a:pt x="1334213" y="266887"/>
                  </a:lnTo>
                  <a:cubicBezTo>
                    <a:pt x="1370838" y="282584"/>
                    <a:pt x="1394587" y="318598"/>
                    <a:pt x="1394587" y="358446"/>
                  </a:cubicBezTo>
                  <a:lnTo>
                    <a:pt x="1394587" y="392375"/>
                  </a:lnTo>
                  <a:close/>
                </a:path>
              </a:pathLst>
            </a:custGeom>
            <a:solidFill>
              <a:srgbClr val="5DB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23" name="Rounded Rectangle 20">
              <a:extLst>
                <a:ext uri="{FF2B5EF4-FFF2-40B4-BE49-F238E27FC236}">
                  <a16:creationId xmlns:a16="http://schemas.microsoft.com/office/drawing/2014/main" id="{01FF4CAC-3569-0C97-61CE-E9A2243936BB}"/>
                </a:ext>
              </a:extLst>
            </p:cNvPr>
            <p:cNvSpPr/>
            <p:nvPr/>
          </p:nvSpPr>
          <p:spPr>
            <a:xfrm>
              <a:off x="4382989" y="3060427"/>
              <a:ext cx="1394587" cy="2285491"/>
            </a:xfrm>
            <a:custGeom>
              <a:avLst/>
              <a:gdLst/>
              <a:ahLst/>
              <a:cxnLst/>
              <a:rect l="0" t="0" r="0" b="0"/>
              <a:pathLst>
                <a:path w="1394587" h="2285491">
                  <a:moveTo>
                    <a:pt x="0" y="2185878"/>
                  </a:moveTo>
                  <a:cubicBezTo>
                    <a:pt x="0" y="2240893"/>
                    <a:pt x="44598" y="2285491"/>
                    <a:pt x="99613" y="2285491"/>
                  </a:cubicBezTo>
                  <a:lnTo>
                    <a:pt x="1294974" y="2285491"/>
                  </a:lnTo>
                  <a:cubicBezTo>
                    <a:pt x="1349989" y="2285491"/>
                    <a:pt x="1394587" y="2240893"/>
                    <a:pt x="1394587" y="2185878"/>
                  </a:cubicBezTo>
                  <a:moveTo>
                    <a:pt x="1394587" y="2185875"/>
                  </a:moveTo>
                  <a:lnTo>
                    <a:pt x="1394587" y="392837"/>
                  </a:lnTo>
                  <a:moveTo>
                    <a:pt x="0" y="2185875"/>
                  </a:moveTo>
                  <a:lnTo>
                    <a:pt x="0" y="392837"/>
                  </a:lnTo>
                  <a:moveTo>
                    <a:pt x="0" y="392375"/>
                  </a:moveTo>
                  <a:lnTo>
                    <a:pt x="0" y="358446"/>
                  </a:lnTo>
                  <a:cubicBezTo>
                    <a:pt x="0" y="318598"/>
                    <a:pt x="23747" y="282584"/>
                    <a:pt x="60374" y="266887"/>
                  </a:cubicBezTo>
                  <a:lnTo>
                    <a:pt x="658054" y="10739"/>
                  </a:lnTo>
                  <a:cubicBezTo>
                    <a:pt x="683111" y="0"/>
                    <a:pt x="711476" y="0"/>
                    <a:pt x="736533" y="10739"/>
                  </a:cubicBezTo>
                  <a:lnTo>
                    <a:pt x="1334213" y="266887"/>
                  </a:lnTo>
                  <a:cubicBezTo>
                    <a:pt x="1370839" y="282584"/>
                    <a:pt x="1394587" y="318598"/>
                    <a:pt x="1394587" y="358446"/>
                  </a:cubicBezTo>
                  <a:lnTo>
                    <a:pt x="1394587" y="392375"/>
                  </a:lnTo>
                </a:path>
              </a:pathLst>
            </a:custGeom>
            <a:noFill/>
            <a:ln w="622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6CD9BA69-58A9-ADDA-0AAD-FC1D38CC9CAF}"/>
              </a:ext>
            </a:extLst>
          </p:cNvPr>
          <p:cNvSpPr txBox="1"/>
          <p:nvPr/>
        </p:nvSpPr>
        <p:spPr>
          <a:xfrm>
            <a:off x="6809097" y="1248085"/>
            <a:ext cx="1175001" cy="49244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a:ea typeface="+mn-ea"/>
                <a:cs typeface="+mn-cs"/>
              </a:rPr>
              <a:t>Competitive
Edge</a:t>
            </a:r>
          </a:p>
        </p:txBody>
      </p:sp>
      <p:sp>
        <p:nvSpPr>
          <p:cNvPr id="25" name="TextBox 24">
            <a:extLst>
              <a:ext uri="{FF2B5EF4-FFF2-40B4-BE49-F238E27FC236}">
                <a16:creationId xmlns:a16="http://schemas.microsoft.com/office/drawing/2014/main" id="{1326F02F-ED27-606C-1FA3-9645F8D299C4}"/>
              </a:ext>
            </a:extLst>
          </p:cNvPr>
          <p:cNvSpPr txBox="1"/>
          <p:nvPr/>
        </p:nvSpPr>
        <p:spPr>
          <a:xfrm>
            <a:off x="9419215" y="1239496"/>
            <a:ext cx="1049967" cy="49244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a:ea typeface="+mn-ea"/>
                <a:cs typeface="+mn-cs"/>
              </a:rPr>
              <a:t>Intuitive
Interaction</a:t>
            </a:r>
          </a:p>
        </p:txBody>
      </p:sp>
      <p:sp>
        <p:nvSpPr>
          <p:cNvPr id="26" name="TextBox 25">
            <a:extLst>
              <a:ext uri="{FF2B5EF4-FFF2-40B4-BE49-F238E27FC236}">
                <a16:creationId xmlns:a16="http://schemas.microsoft.com/office/drawing/2014/main" id="{53C564FA-BEA4-CE99-CA4D-DE78AADE48B9}"/>
              </a:ext>
            </a:extLst>
          </p:cNvPr>
          <p:cNvSpPr txBox="1"/>
          <p:nvPr/>
        </p:nvSpPr>
        <p:spPr>
          <a:xfrm>
            <a:off x="1210235" y="1844605"/>
            <a:ext cx="1524000" cy="484748"/>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FFFFFF"/>
                </a:solidFill>
                <a:effectLst/>
                <a:uLnTx/>
                <a:uFillTx/>
                <a:latin typeface="Arial"/>
                <a:ea typeface="+mn-ea"/>
                <a:cs typeface="+mn-cs"/>
              </a:rPr>
              <a:t>Agents process data</a:t>
            </a:r>
            <a:r>
              <a:rPr kumimoji="0" lang="en-US" sz="1050" b="0" i="0" u="none" strike="noStrike" kern="1200" cap="none" spc="0" normalizeH="0" baseline="0" noProof="0">
                <a:ln>
                  <a:noFill/>
                </a:ln>
                <a:solidFill>
                  <a:srgbClr val="FFFFFF"/>
                </a:solidFill>
                <a:effectLst/>
                <a:uLnTx/>
                <a:uFillTx/>
                <a:latin typeface="Arial"/>
                <a:ea typeface="+mn-ea"/>
                <a:cs typeface="+mn-cs"/>
              </a:rPr>
              <a:t> </a:t>
            </a:r>
            <a:r>
              <a:rPr kumimoji="0" sz="1050" b="0" i="0" u="none" strike="noStrike" kern="1200" cap="none" spc="0" normalizeH="0" baseline="0" noProof="0">
                <a:ln>
                  <a:noFill/>
                </a:ln>
                <a:solidFill>
                  <a:srgbClr val="FFFFFF"/>
                </a:solidFill>
                <a:effectLst/>
                <a:uLnTx/>
                <a:uFillTx/>
                <a:latin typeface="Arial"/>
                <a:ea typeface="+mn-ea"/>
                <a:cs typeface="+mn-cs"/>
              </a:rPr>
              <a:t>in real-time, boosting</a:t>
            </a:r>
            <a:r>
              <a:rPr kumimoji="0" lang="en-US" sz="1050" b="0" i="0" u="none" strike="noStrike" kern="1200" cap="none" spc="0" normalizeH="0" baseline="0" noProof="0">
                <a:ln>
                  <a:noFill/>
                </a:ln>
                <a:solidFill>
                  <a:srgbClr val="FFFFFF"/>
                </a:solidFill>
                <a:effectLst/>
                <a:uLnTx/>
                <a:uFillTx/>
                <a:latin typeface="Arial"/>
                <a:ea typeface="+mn-ea"/>
                <a:cs typeface="+mn-cs"/>
              </a:rPr>
              <a:t> </a:t>
            </a:r>
            <a:r>
              <a:rPr kumimoji="0" sz="1050" b="0" i="0" u="none" strike="noStrike" kern="1200" cap="none" spc="0" normalizeH="0" baseline="0" noProof="0">
                <a:ln>
                  <a:noFill/>
                </a:ln>
                <a:solidFill>
                  <a:srgbClr val="FFFFFF"/>
                </a:solidFill>
                <a:effectLst/>
                <a:uLnTx/>
                <a:uFillTx/>
                <a:latin typeface="Arial"/>
                <a:ea typeface="+mn-ea"/>
                <a:cs typeface="+mn-cs"/>
              </a:rPr>
              <a:t>efficiency across</a:t>
            </a:r>
            <a:r>
              <a:rPr kumimoji="0" lang="en-US" sz="1050" b="0" i="0" u="none" strike="noStrike" kern="1200" cap="none" spc="0" normalizeH="0" baseline="0" noProof="0">
                <a:ln>
                  <a:noFill/>
                </a:ln>
                <a:solidFill>
                  <a:srgbClr val="FFFFFF"/>
                </a:solidFill>
                <a:effectLst/>
                <a:uLnTx/>
                <a:uFillTx/>
                <a:latin typeface="Arial"/>
                <a:ea typeface="+mn-ea"/>
                <a:cs typeface="+mn-cs"/>
              </a:rPr>
              <a:t> </a:t>
            </a:r>
            <a:r>
              <a:rPr kumimoji="0" sz="1050" b="0" i="0" u="none" strike="noStrike" kern="1200" cap="none" spc="0" normalizeH="0" baseline="0" noProof="0">
                <a:ln>
                  <a:noFill/>
                </a:ln>
                <a:solidFill>
                  <a:srgbClr val="FFFFFF"/>
                </a:solidFill>
                <a:effectLst/>
                <a:uLnTx/>
                <a:uFillTx/>
                <a:latin typeface="Arial"/>
                <a:ea typeface="+mn-ea"/>
                <a:cs typeface="+mn-cs"/>
              </a:rPr>
              <a:t>teams.</a:t>
            </a:r>
          </a:p>
        </p:txBody>
      </p:sp>
      <p:sp>
        <p:nvSpPr>
          <p:cNvPr id="28" name="TextBox 27">
            <a:extLst>
              <a:ext uri="{FF2B5EF4-FFF2-40B4-BE49-F238E27FC236}">
                <a16:creationId xmlns:a16="http://schemas.microsoft.com/office/drawing/2014/main" id="{F1AD8DE6-C938-7DB6-59EF-82214160D609}"/>
              </a:ext>
            </a:extLst>
          </p:cNvPr>
          <p:cNvSpPr txBox="1"/>
          <p:nvPr/>
        </p:nvSpPr>
        <p:spPr>
          <a:xfrm>
            <a:off x="6473979" y="1853194"/>
            <a:ext cx="1708544" cy="484748"/>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FFFFFF"/>
                </a:solidFill>
                <a:effectLst/>
                <a:uLnTx/>
                <a:uFillTx/>
                <a:latin typeface="Arial"/>
                <a:ea typeface="+mn-ea"/>
                <a:cs typeface="+mn-cs"/>
              </a:rPr>
              <a:t>Companies focus on</a:t>
            </a:r>
            <a:r>
              <a:rPr kumimoji="0" lang="en-US" sz="1050" b="0" i="0" u="none" strike="noStrike" kern="1200" cap="none" spc="0" normalizeH="0" baseline="0" noProof="0">
                <a:ln>
                  <a:noFill/>
                </a:ln>
                <a:solidFill>
                  <a:srgbClr val="FFFFFF"/>
                </a:solidFill>
                <a:effectLst/>
                <a:uLnTx/>
                <a:uFillTx/>
                <a:latin typeface="Arial"/>
                <a:ea typeface="+mn-ea"/>
                <a:cs typeface="+mn-cs"/>
              </a:rPr>
              <a:t> </a:t>
            </a:r>
            <a:r>
              <a:rPr kumimoji="0" sz="1050" b="0" i="0" u="none" strike="noStrike" kern="1200" cap="none" spc="0" normalizeH="0" baseline="0" noProof="0">
                <a:ln>
                  <a:noFill/>
                </a:ln>
                <a:solidFill>
                  <a:srgbClr val="FFFFFF"/>
                </a:solidFill>
                <a:effectLst/>
                <a:uLnTx/>
                <a:uFillTx/>
                <a:latin typeface="Arial"/>
                <a:ea typeface="+mn-ea"/>
                <a:cs typeface="+mn-cs"/>
              </a:rPr>
              <a:t>R&amp;D by reducing</a:t>
            </a:r>
            <a:r>
              <a:rPr kumimoji="0" lang="en-US" sz="1050" b="0" i="0" u="none" strike="noStrike" kern="1200" cap="none" spc="0" normalizeH="0" baseline="0" noProof="0">
                <a:ln>
                  <a:noFill/>
                </a:ln>
                <a:solidFill>
                  <a:srgbClr val="FFFFFF"/>
                </a:solidFill>
                <a:effectLst/>
                <a:uLnTx/>
                <a:uFillTx/>
                <a:latin typeface="Arial"/>
                <a:ea typeface="+mn-ea"/>
                <a:cs typeface="+mn-cs"/>
              </a:rPr>
              <a:t> </a:t>
            </a:r>
            <a:r>
              <a:rPr kumimoji="0" sz="1050" b="0" i="0" u="none" strike="noStrike" kern="1200" cap="none" spc="0" normalizeH="0" baseline="0" noProof="0">
                <a:ln>
                  <a:noFill/>
                </a:ln>
                <a:solidFill>
                  <a:srgbClr val="FFFFFF"/>
                </a:solidFill>
                <a:effectLst/>
                <a:uLnTx/>
                <a:uFillTx/>
                <a:latin typeface="Arial"/>
                <a:ea typeface="+mn-ea"/>
                <a:cs typeface="+mn-cs"/>
              </a:rPr>
              <a:t>manual oversight</a:t>
            </a:r>
            <a:r>
              <a:rPr kumimoji="0" lang="en-US" sz="1050" b="0" i="0" u="none" strike="noStrike" kern="1200" cap="none" spc="0" normalizeH="0" baseline="0" noProof="0">
                <a:ln>
                  <a:noFill/>
                </a:ln>
                <a:solidFill>
                  <a:srgbClr val="FFFFFF"/>
                </a:solidFill>
                <a:effectLst/>
                <a:uLnTx/>
                <a:uFillTx/>
                <a:latin typeface="Arial"/>
                <a:ea typeface="+mn-ea"/>
                <a:cs typeface="+mn-cs"/>
              </a:rPr>
              <a:t> </a:t>
            </a:r>
            <a:r>
              <a:rPr kumimoji="0" sz="1050" b="0" i="0" u="none" strike="noStrike" kern="1200" cap="none" spc="0" normalizeH="0" baseline="0" noProof="0">
                <a:ln>
                  <a:noFill/>
                </a:ln>
                <a:solidFill>
                  <a:srgbClr val="FFFFFF"/>
                </a:solidFill>
                <a:effectLst/>
                <a:uLnTx/>
                <a:uFillTx/>
                <a:latin typeface="Arial"/>
                <a:ea typeface="+mn-ea"/>
                <a:cs typeface="+mn-cs"/>
              </a:rPr>
              <a:t>with AI agents.</a:t>
            </a:r>
          </a:p>
        </p:txBody>
      </p:sp>
      <p:sp>
        <p:nvSpPr>
          <p:cNvPr id="29" name="TextBox 28">
            <a:extLst>
              <a:ext uri="{FF2B5EF4-FFF2-40B4-BE49-F238E27FC236}">
                <a16:creationId xmlns:a16="http://schemas.microsoft.com/office/drawing/2014/main" id="{215BBB5B-190F-6062-448F-51FF2BEEFD42}"/>
              </a:ext>
            </a:extLst>
          </p:cNvPr>
          <p:cNvSpPr txBox="1"/>
          <p:nvPr/>
        </p:nvSpPr>
        <p:spPr>
          <a:xfrm>
            <a:off x="8988389" y="1844605"/>
            <a:ext cx="1993376" cy="484748"/>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FFFFFF"/>
                </a:solidFill>
                <a:effectLst/>
                <a:uLnTx/>
                <a:uFillTx/>
                <a:latin typeface="Arial"/>
                <a:ea typeface="+mn-ea"/>
                <a:cs typeface="+mn-cs"/>
              </a:rPr>
              <a:t>Agents simplify</a:t>
            </a:r>
            <a:r>
              <a:rPr kumimoji="0" lang="en-US" sz="1050" b="0" i="0" u="none" strike="noStrike" kern="1200" cap="none" spc="0" normalizeH="0" baseline="0" noProof="0">
                <a:ln>
                  <a:noFill/>
                </a:ln>
                <a:solidFill>
                  <a:srgbClr val="FFFFFF"/>
                </a:solidFill>
                <a:effectLst/>
                <a:uLnTx/>
                <a:uFillTx/>
                <a:latin typeface="Arial"/>
                <a:ea typeface="+mn-ea"/>
                <a:cs typeface="+mn-cs"/>
              </a:rPr>
              <a:t> </a:t>
            </a:r>
            <a:r>
              <a:rPr kumimoji="0" sz="1050" b="0" i="0" u="none" strike="noStrike" kern="1200" cap="none" spc="0" normalizeH="0" baseline="0" noProof="0">
                <a:ln>
                  <a:noFill/>
                </a:ln>
                <a:solidFill>
                  <a:srgbClr val="FFFFFF"/>
                </a:solidFill>
                <a:effectLst/>
                <a:uLnTx/>
                <a:uFillTx/>
                <a:latin typeface="Arial"/>
                <a:ea typeface="+mn-ea"/>
                <a:cs typeface="+mn-cs"/>
              </a:rPr>
              <a:t>software functions,</a:t>
            </a:r>
            <a:r>
              <a:rPr kumimoji="0" lang="en-US" sz="1050" b="0" i="0" u="none" strike="noStrike" kern="1200" cap="none" spc="0" normalizeH="0" baseline="0" noProof="0">
                <a:ln>
                  <a:noFill/>
                </a:ln>
                <a:solidFill>
                  <a:srgbClr val="FFFFFF"/>
                </a:solidFill>
                <a:effectLst/>
                <a:uLnTx/>
                <a:uFillTx/>
                <a:latin typeface="Arial"/>
                <a:ea typeface="+mn-ea"/>
                <a:cs typeface="+mn-cs"/>
              </a:rPr>
              <a:t> </a:t>
            </a:r>
            <a:r>
              <a:rPr kumimoji="0" sz="1050" b="0" i="0" u="none" strike="noStrike" kern="1200" cap="none" spc="0" normalizeH="0" baseline="0" noProof="0">
                <a:ln>
                  <a:noFill/>
                </a:ln>
                <a:solidFill>
                  <a:srgbClr val="FFFFFF"/>
                </a:solidFill>
                <a:effectLst/>
                <a:uLnTx/>
                <a:uFillTx/>
                <a:latin typeface="Arial"/>
                <a:ea typeface="+mn-ea"/>
                <a:cs typeface="+mn-cs"/>
              </a:rPr>
              <a:t>allowing natural</a:t>
            </a:r>
            <a:r>
              <a:rPr kumimoji="0" lang="en-US" sz="1050" b="0" i="0" u="none" strike="noStrike" kern="1200" cap="none" spc="0" normalizeH="0" baseline="0" noProof="0">
                <a:ln>
                  <a:noFill/>
                </a:ln>
                <a:solidFill>
                  <a:srgbClr val="FFFFFF"/>
                </a:solidFill>
                <a:effectLst/>
                <a:uLnTx/>
                <a:uFillTx/>
                <a:latin typeface="Arial"/>
                <a:ea typeface="+mn-ea"/>
                <a:cs typeface="+mn-cs"/>
              </a:rPr>
              <a:t> </a:t>
            </a:r>
            <a:r>
              <a:rPr kumimoji="0" sz="1050" b="0" i="0" u="none" strike="noStrike" kern="1200" cap="none" spc="0" normalizeH="0" baseline="0" noProof="0">
                <a:ln>
                  <a:noFill/>
                </a:ln>
                <a:solidFill>
                  <a:srgbClr val="FFFFFF"/>
                </a:solidFill>
                <a:effectLst/>
                <a:uLnTx/>
                <a:uFillTx/>
                <a:latin typeface="Arial"/>
                <a:ea typeface="+mn-ea"/>
                <a:cs typeface="+mn-cs"/>
              </a:rPr>
              <a:t>language inputs.</a:t>
            </a:r>
          </a:p>
        </p:txBody>
      </p:sp>
      <p:sp>
        <p:nvSpPr>
          <p:cNvPr id="7" name="Rounded Rectangle 4">
            <a:extLst>
              <a:ext uri="{FF2B5EF4-FFF2-40B4-BE49-F238E27FC236}">
                <a16:creationId xmlns:a16="http://schemas.microsoft.com/office/drawing/2014/main" id="{CCA072E8-DE28-7E4A-C166-6306A7C214C8}"/>
              </a:ext>
            </a:extLst>
          </p:cNvPr>
          <p:cNvSpPr/>
          <p:nvPr/>
        </p:nvSpPr>
        <p:spPr>
          <a:xfrm>
            <a:off x="3341512" y="1107286"/>
            <a:ext cx="2560320" cy="2555371"/>
          </a:xfrm>
          <a:custGeom>
            <a:avLst/>
            <a:gdLst/>
            <a:ahLst/>
            <a:cxnLst/>
            <a:rect l="0" t="0" r="0" b="0"/>
            <a:pathLst>
              <a:path w="1394587" h="2085803">
                <a:moveTo>
                  <a:pt x="1394587" y="99613"/>
                </a:moveTo>
                <a:lnTo>
                  <a:pt x="0" y="99613"/>
                </a:lnTo>
                <a:cubicBezTo>
                  <a:pt x="0" y="44598"/>
                  <a:pt x="44598" y="0"/>
                  <a:pt x="99613" y="0"/>
                </a:cubicBezTo>
                <a:lnTo>
                  <a:pt x="1294974" y="0"/>
                </a:lnTo>
                <a:cubicBezTo>
                  <a:pt x="1349985" y="0"/>
                  <a:pt x="1394587" y="44598"/>
                  <a:pt x="1394587" y="99613"/>
                </a:cubicBezTo>
                <a:close/>
                <a:moveTo>
                  <a:pt x="1394587" y="1693427"/>
                </a:moveTo>
                <a:lnTo>
                  <a:pt x="1394587" y="99613"/>
                </a:lnTo>
                <a:lnTo>
                  <a:pt x="0" y="99613"/>
                </a:lnTo>
                <a:lnTo>
                  <a:pt x="0" y="1693427"/>
                </a:lnTo>
                <a:lnTo>
                  <a:pt x="1394587" y="1693427"/>
                </a:lnTo>
                <a:close/>
                <a:moveTo>
                  <a:pt x="0" y="1693427"/>
                </a:moveTo>
                <a:lnTo>
                  <a:pt x="1394587" y="1693427"/>
                </a:lnTo>
                <a:lnTo>
                  <a:pt x="1394587" y="1727357"/>
                </a:lnTo>
                <a:cubicBezTo>
                  <a:pt x="1394587" y="1767204"/>
                  <a:pt x="1370838" y="1803218"/>
                  <a:pt x="1334213" y="1818915"/>
                </a:cubicBezTo>
                <a:lnTo>
                  <a:pt x="736533" y="2075064"/>
                </a:lnTo>
                <a:cubicBezTo>
                  <a:pt x="711476" y="2085803"/>
                  <a:pt x="683112" y="2085803"/>
                  <a:pt x="658054" y="2075064"/>
                </a:cubicBezTo>
                <a:lnTo>
                  <a:pt x="60374" y="1818915"/>
                </a:lnTo>
                <a:cubicBezTo>
                  <a:pt x="23747" y="1803218"/>
                  <a:pt x="0" y="1767204"/>
                  <a:pt x="0" y="1727357"/>
                </a:cubicBezTo>
                <a:lnTo>
                  <a:pt x="0" y="1693427"/>
                </a:lnTo>
                <a:close/>
              </a:path>
            </a:pathLst>
          </a:custGeom>
          <a:solidFill>
            <a:srgbClr val="1890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8" name="Rounded Rectangle 5">
            <a:extLst>
              <a:ext uri="{FF2B5EF4-FFF2-40B4-BE49-F238E27FC236}">
                <a16:creationId xmlns:a16="http://schemas.microsoft.com/office/drawing/2014/main" id="{D004A950-5D67-0CCC-3B81-22EE7911CD30}"/>
              </a:ext>
            </a:extLst>
          </p:cNvPr>
          <p:cNvSpPr/>
          <p:nvPr/>
        </p:nvSpPr>
        <p:spPr>
          <a:xfrm>
            <a:off x="3341512" y="1107286"/>
            <a:ext cx="2560320" cy="2555371"/>
          </a:xfrm>
          <a:custGeom>
            <a:avLst/>
            <a:gdLst/>
            <a:ahLst/>
            <a:cxnLst/>
            <a:rect l="0" t="0" r="0" b="0"/>
            <a:pathLst>
              <a:path w="1394587" h="2085803">
                <a:moveTo>
                  <a:pt x="1394587" y="99613"/>
                </a:moveTo>
                <a:cubicBezTo>
                  <a:pt x="1394587" y="44598"/>
                  <a:pt x="1349989" y="0"/>
                  <a:pt x="1294974" y="0"/>
                </a:cubicBezTo>
                <a:lnTo>
                  <a:pt x="99613" y="0"/>
                </a:lnTo>
                <a:cubicBezTo>
                  <a:pt x="44598" y="0"/>
                  <a:pt x="0" y="44598"/>
                  <a:pt x="0" y="99613"/>
                </a:cubicBezTo>
                <a:moveTo>
                  <a:pt x="1394587" y="1693425"/>
                </a:moveTo>
                <a:lnTo>
                  <a:pt x="1394587" y="99613"/>
                </a:lnTo>
                <a:moveTo>
                  <a:pt x="0" y="1693425"/>
                </a:moveTo>
                <a:lnTo>
                  <a:pt x="0" y="99613"/>
                </a:lnTo>
                <a:moveTo>
                  <a:pt x="1394587" y="1693427"/>
                </a:moveTo>
                <a:lnTo>
                  <a:pt x="1394587" y="1727356"/>
                </a:lnTo>
                <a:cubicBezTo>
                  <a:pt x="1394587" y="1767204"/>
                  <a:pt x="1370839" y="1803218"/>
                  <a:pt x="1334213" y="1818915"/>
                </a:cubicBezTo>
                <a:lnTo>
                  <a:pt x="736533" y="2075064"/>
                </a:lnTo>
                <a:cubicBezTo>
                  <a:pt x="711476" y="2085803"/>
                  <a:pt x="683112" y="2085803"/>
                  <a:pt x="658054" y="2075064"/>
                </a:cubicBezTo>
                <a:lnTo>
                  <a:pt x="60374" y="1818915"/>
                </a:lnTo>
                <a:cubicBezTo>
                  <a:pt x="23747" y="1803218"/>
                  <a:pt x="0" y="1767204"/>
                  <a:pt x="0" y="1727356"/>
                </a:cubicBezTo>
                <a:lnTo>
                  <a:pt x="0" y="1693427"/>
                </a:lnTo>
              </a:path>
            </a:pathLst>
          </a:custGeom>
          <a:noFill/>
          <a:ln w="622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27" name="TextBox 26">
            <a:extLst>
              <a:ext uri="{FF2B5EF4-FFF2-40B4-BE49-F238E27FC236}">
                <a16:creationId xmlns:a16="http://schemas.microsoft.com/office/drawing/2014/main" id="{6E03C258-643A-C7D6-C026-4D54B025345B}"/>
              </a:ext>
            </a:extLst>
          </p:cNvPr>
          <p:cNvSpPr txBox="1"/>
          <p:nvPr/>
        </p:nvSpPr>
        <p:spPr>
          <a:xfrm>
            <a:off x="3854823" y="1844605"/>
            <a:ext cx="1550895" cy="484748"/>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FFFFFF"/>
                </a:solidFill>
                <a:effectLst/>
                <a:uLnTx/>
                <a:uFillTx/>
                <a:latin typeface="Arial"/>
                <a:ea typeface="+mn-ea"/>
                <a:cs typeface="+mn-cs"/>
              </a:rPr>
              <a:t>AI agents automate</a:t>
            </a:r>
            <a:r>
              <a:rPr kumimoji="0" lang="en-US" sz="1050" b="0" i="0" u="none" strike="noStrike" kern="1200" cap="none" spc="0" normalizeH="0" baseline="0" noProof="0">
                <a:ln>
                  <a:noFill/>
                </a:ln>
                <a:solidFill>
                  <a:srgbClr val="FFFFFF"/>
                </a:solidFill>
                <a:effectLst/>
                <a:uLnTx/>
                <a:uFillTx/>
                <a:latin typeface="Arial"/>
                <a:ea typeface="+mn-ea"/>
                <a:cs typeface="+mn-cs"/>
              </a:rPr>
              <a:t> </a:t>
            </a:r>
            <a:r>
              <a:rPr kumimoji="0" sz="1050" b="0" i="0" u="none" strike="noStrike" kern="1200" cap="none" spc="0" normalizeH="0" baseline="0" noProof="0">
                <a:ln>
                  <a:noFill/>
                </a:ln>
                <a:solidFill>
                  <a:srgbClr val="FFFFFF"/>
                </a:solidFill>
                <a:effectLst/>
                <a:uLnTx/>
                <a:uFillTx/>
                <a:latin typeface="Arial"/>
                <a:ea typeface="+mn-ea"/>
                <a:cs typeface="+mn-cs"/>
              </a:rPr>
              <a:t>repetitive tasks,</a:t>
            </a:r>
            <a:r>
              <a:rPr kumimoji="0" lang="en-US" sz="1050" b="0" i="0" u="none" strike="noStrike" kern="1200" cap="none" spc="0" normalizeH="0" baseline="0" noProof="0">
                <a:ln>
                  <a:noFill/>
                </a:ln>
                <a:solidFill>
                  <a:srgbClr val="FFFFFF"/>
                </a:solidFill>
                <a:effectLst/>
                <a:uLnTx/>
                <a:uFillTx/>
                <a:latin typeface="Arial"/>
                <a:ea typeface="+mn-ea"/>
                <a:cs typeface="+mn-cs"/>
              </a:rPr>
              <a:t> </a:t>
            </a:r>
            <a:r>
              <a:rPr kumimoji="0" sz="1050" b="0" i="0" u="none" strike="noStrike" kern="1200" cap="none" spc="0" normalizeH="0" baseline="0" noProof="0">
                <a:ln>
                  <a:noFill/>
                </a:ln>
                <a:solidFill>
                  <a:srgbClr val="FFFFFF"/>
                </a:solidFill>
                <a:effectLst/>
                <a:uLnTx/>
                <a:uFillTx/>
                <a:latin typeface="Arial"/>
                <a:ea typeface="+mn-ea"/>
                <a:cs typeface="+mn-cs"/>
              </a:rPr>
              <a:t>reducing manual</a:t>
            </a:r>
            <a:r>
              <a:rPr kumimoji="0" lang="en-US" sz="1050" b="0" i="0" u="none" strike="noStrike" kern="1200" cap="none" spc="0" normalizeH="0" baseline="0" noProof="0">
                <a:ln>
                  <a:noFill/>
                </a:ln>
                <a:solidFill>
                  <a:srgbClr val="FFFFFF"/>
                </a:solidFill>
                <a:effectLst/>
                <a:uLnTx/>
                <a:uFillTx/>
                <a:latin typeface="Arial"/>
                <a:ea typeface="+mn-ea"/>
                <a:cs typeface="+mn-cs"/>
              </a:rPr>
              <a:t> </a:t>
            </a:r>
            <a:r>
              <a:rPr kumimoji="0" sz="1050" b="0" i="0" u="none" strike="noStrike" kern="1200" cap="none" spc="0" normalizeH="0" baseline="0" noProof="0">
                <a:ln>
                  <a:noFill/>
                </a:ln>
                <a:solidFill>
                  <a:srgbClr val="FFFFFF"/>
                </a:solidFill>
                <a:effectLst/>
                <a:uLnTx/>
                <a:uFillTx/>
                <a:latin typeface="Arial"/>
                <a:ea typeface="+mn-ea"/>
                <a:cs typeface="+mn-cs"/>
              </a:rPr>
              <a:t>oversight.</a:t>
            </a:r>
          </a:p>
        </p:txBody>
      </p:sp>
      <p:sp>
        <p:nvSpPr>
          <p:cNvPr id="30" name="TextBox 29">
            <a:extLst>
              <a:ext uri="{FF2B5EF4-FFF2-40B4-BE49-F238E27FC236}">
                <a16:creationId xmlns:a16="http://schemas.microsoft.com/office/drawing/2014/main" id="{30215A8D-EB3D-1F5F-89CE-5C5FC68D34E0}"/>
              </a:ext>
            </a:extLst>
          </p:cNvPr>
          <p:cNvSpPr txBox="1"/>
          <p:nvPr/>
        </p:nvSpPr>
        <p:spPr>
          <a:xfrm>
            <a:off x="4086269" y="1255560"/>
            <a:ext cx="1070806" cy="49244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a:ea typeface="+mn-ea"/>
                <a:cs typeface="+mn-cs"/>
              </a:rPr>
              <a:t>Automated
Labor</a:t>
            </a:r>
          </a:p>
        </p:txBody>
      </p:sp>
      <p:sp>
        <p:nvSpPr>
          <p:cNvPr id="31" name="TextBox 30">
            <a:extLst>
              <a:ext uri="{FF2B5EF4-FFF2-40B4-BE49-F238E27FC236}">
                <a16:creationId xmlns:a16="http://schemas.microsoft.com/office/drawing/2014/main" id="{CB110EDF-2D50-8625-0B4E-4E1D97E58A64}"/>
              </a:ext>
            </a:extLst>
          </p:cNvPr>
          <p:cNvSpPr txBox="1"/>
          <p:nvPr/>
        </p:nvSpPr>
        <p:spPr>
          <a:xfrm>
            <a:off x="7581932" y="5221017"/>
            <a:ext cx="1104470" cy="646332"/>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FFFFFF"/>
                </a:solidFill>
                <a:effectLst/>
                <a:uLnTx/>
                <a:uFillTx/>
                <a:latin typeface="Arial"/>
                <a:ea typeface="+mn-ea"/>
                <a:cs typeface="+mn-cs"/>
              </a:rPr>
              <a:t>Agents fetch real-
time information,
optimizing through
feedback loops.</a:t>
            </a:r>
          </a:p>
        </p:txBody>
      </p:sp>
      <p:sp>
        <p:nvSpPr>
          <p:cNvPr id="32" name="TextBox 31">
            <a:extLst>
              <a:ext uri="{FF2B5EF4-FFF2-40B4-BE49-F238E27FC236}">
                <a16:creationId xmlns:a16="http://schemas.microsoft.com/office/drawing/2014/main" id="{0B6E67BD-C1FA-D560-CF9D-72C0C40A5FB7}"/>
              </a:ext>
            </a:extLst>
          </p:cNvPr>
          <p:cNvSpPr txBox="1"/>
          <p:nvPr/>
        </p:nvSpPr>
        <p:spPr>
          <a:xfrm>
            <a:off x="3646978" y="4615906"/>
            <a:ext cx="1163780" cy="49244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a:ea typeface="+mn-ea"/>
                <a:cs typeface="+mn-cs"/>
              </a:rPr>
              <a:t>Enhanced
Satisfaction</a:t>
            </a:r>
          </a:p>
        </p:txBody>
      </p:sp>
      <p:sp>
        <p:nvSpPr>
          <p:cNvPr id="33" name="TextBox 32">
            <a:extLst>
              <a:ext uri="{FF2B5EF4-FFF2-40B4-BE49-F238E27FC236}">
                <a16:creationId xmlns:a16="http://schemas.microsoft.com/office/drawing/2014/main" id="{3FB1C8E9-0ADB-3D83-6E48-402616FBB538}"/>
              </a:ext>
            </a:extLst>
          </p:cNvPr>
          <p:cNvSpPr txBox="1"/>
          <p:nvPr/>
        </p:nvSpPr>
        <p:spPr>
          <a:xfrm>
            <a:off x="5570752" y="4615906"/>
            <a:ext cx="1221487" cy="49244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a:ea typeface="+mn-ea"/>
                <a:cs typeface="+mn-cs"/>
              </a:rPr>
              <a:t>Scalability &amp;
Flexibility</a:t>
            </a:r>
          </a:p>
        </p:txBody>
      </p:sp>
      <p:sp>
        <p:nvSpPr>
          <p:cNvPr id="34" name="TextBox 33">
            <a:extLst>
              <a:ext uri="{FF2B5EF4-FFF2-40B4-BE49-F238E27FC236}">
                <a16:creationId xmlns:a16="http://schemas.microsoft.com/office/drawing/2014/main" id="{B96045C9-9B41-4A08-6D3F-07F4F3026BCD}"/>
              </a:ext>
            </a:extLst>
          </p:cNvPr>
          <p:cNvSpPr txBox="1"/>
          <p:nvPr/>
        </p:nvSpPr>
        <p:spPr>
          <a:xfrm>
            <a:off x="7673226" y="4615906"/>
            <a:ext cx="921726" cy="49244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a:ea typeface="+mn-ea"/>
                <a:cs typeface="+mn-cs"/>
              </a:rPr>
              <a:t>Extended
Reach</a:t>
            </a:r>
          </a:p>
        </p:txBody>
      </p:sp>
      <p:sp>
        <p:nvSpPr>
          <p:cNvPr id="35" name="TextBox 34">
            <a:extLst>
              <a:ext uri="{FF2B5EF4-FFF2-40B4-BE49-F238E27FC236}">
                <a16:creationId xmlns:a16="http://schemas.microsoft.com/office/drawing/2014/main" id="{7D94132C-02E1-0DE3-10A9-4C575F1A6CAE}"/>
              </a:ext>
            </a:extLst>
          </p:cNvPr>
          <p:cNvSpPr txBox="1"/>
          <p:nvPr/>
        </p:nvSpPr>
        <p:spPr>
          <a:xfrm>
            <a:off x="3609295" y="5221017"/>
            <a:ext cx="1239122" cy="646332"/>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FFFFFF"/>
                </a:solidFill>
                <a:effectLst/>
                <a:uLnTx/>
                <a:uFillTx/>
                <a:latin typeface="Arial"/>
                <a:ea typeface="+mn-ea"/>
                <a:cs typeface="+mn-cs"/>
              </a:rPr>
              <a:t>AI agents provide
instant, personalized
service, improving
customer loyalty.</a:t>
            </a:r>
          </a:p>
        </p:txBody>
      </p:sp>
      <p:sp>
        <p:nvSpPr>
          <p:cNvPr id="36" name="TextBox 35">
            <a:extLst>
              <a:ext uri="{FF2B5EF4-FFF2-40B4-BE49-F238E27FC236}">
                <a16:creationId xmlns:a16="http://schemas.microsoft.com/office/drawing/2014/main" id="{8D8EF8F5-98EC-6E09-A074-5FCDD2F54615}"/>
              </a:ext>
            </a:extLst>
          </p:cNvPr>
          <p:cNvSpPr txBox="1"/>
          <p:nvPr/>
        </p:nvSpPr>
        <p:spPr>
          <a:xfrm>
            <a:off x="5622036" y="5251525"/>
            <a:ext cx="1118895" cy="807914"/>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FFFFFF"/>
                </a:solidFill>
                <a:effectLst/>
                <a:uLnTx/>
                <a:uFillTx/>
                <a:latin typeface="Arial"/>
                <a:ea typeface="+mn-ea"/>
                <a:cs typeface="+mn-cs"/>
              </a:rPr>
              <a:t>Workloads adjust
based on demand,
with modular
architectures for
easy integration.</a:t>
            </a:r>
          </a:p>
        </p:txBody>
      </p:sp>
      <p:sp>
        <p:nvSpPr>
          <p:cNvPr id="37" name="TextBox 36">
            <a:extLst>
              <a:ext uri="{FF2B5EF4-FFF2-40B4-BE49-F238E27FC236}">
                <a16:creationId xmlns:a16="http://schemas.microsoft.com/office/drawing/2014/main" id="{45347226-53D0-4DBE-3B55-DA39B79E64C5}"/>
              </a:ext>
            </a:extLst>
          </p:cNvPr>
          <p:cNvSpPr txBox="1"/>
          <p:nvPr/>
        </p:nvSpPr>
        <p:spPr>
          <a:xfrm>
            <a:off x="1394062" y="1250827"/>
            <a:ext cx="1162177" cy="49244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a:ea typeface="+mn-ea"/>
                <a:cs typeface="+mn-cs"/>
              </a:rPr>
              <a:t>Accelerated
Reasoning</a:t>
            </a:r>
          </a:p>
        </p:txBody>
      </p:sp>
      <p:sp>
        <p:nvSpPr>
          <p:cNvPr id="38" name="Rounded Rectangle 37">
            <a:extLst>
              <a:ext uri="{FF2B5EF4-FFF2-40B4-BE49-F238E27FC236}">
                <a16:creationId xmlns:a16="http://schemas.microsoft.com/office/drawing/2014/main" id="{66AEFE3D-0E26-AD3A-E154-377F44A44FE1}"/>
              </a:ext>
            </a:extLst>
          </p:cNvPr>
          <p:cNvSpPr/>
          <p:nvPr/>
        </p:nvSpPr>
        <p:spPr>
          <a:xfrm>
            <a:off x="1659059" y="2702921"/>
            <a:ext cx="584551" cy="593690"/>
          </a:xfrm>
          <a:custGeom>
            <a:avLst/>
            <a:gdLst/>
            <a:ahLst/>
            <a:cxnLst/>
            <a:rect l="0" t="0" r="0" b="0"/>
            <a:pathLst>
              <a:path w="477135" h="484595">
                <a:moveTo>
                  <a:pt x="179194" y="82937"/>
                </a:moveTo>
                <a:cubicBezTo>
                  <a:pt x="199291" y="76160"/>
                  <a:pt x="211046" y="55322"/>
                  <a:pt x="206452" y="34616"/>
                </a:cubicBezTo>
                <a:cubicBezTo>
                  <a:pt x="201858" y="13911"/>
                  <a:pt x="182393" y="0"/>
                  <a:pt x="161315" y="2359"/>
                </a:cubicBezTo>
                <a:cubicBezTo>
                  <a:pt x="140238" y="4718"/>
                  <a:pt x="124330" y="22588"/>
                  <a:pt x="124427" y="43797"/>
                </a:cubicBezTo>
                <a:cubicBezTo>
                  <a:pt x="124483" y="47543"/>
                  <a:pt x="125049" y="51264"/>
                  <a:pt x="126108" y="54858"/>
                </a:cubicBezTo>
                <a:cubicBezTo>
                  <a:pt x="123804" y="54651"/>
                  <a:pt x="121584" y="54173"/>
                  <a:pt x="119239" y="54173"/>
                </a:cubicBezTo>
                <a:cubicBezTo>
                  <a:pt x="89596" y="54028"/>
                  <a:pt x="62471" y="70816"/>
                  <a:pt x="49377" y="97411"/>
                </a:cubicBezTo>
                <a:cubicBezTo>
                  <a:pt x="36283" y="124005"/>
                  <a:pt x="39517" y="155740"/>
                  <a:pt x="57707" y="179147"/>
                </a:cubicBezTo>
                <a:cubicBezTo>
                  <a:pt x="25216" y="181376"/>
                  <a:pt x="0" y="208381"/>
                  <a:pt x="0" y="240948"/>
                </a:cubicBezTo>
                <a:cubicBezTo>
                  <a:pt x="0" y="273515"/>
                  <a:pt x="25216" y="300521"/>
                  <a:pt x="57707" y="302750"/>
                </a:cubicBezTo>
                <a:cubicBezTo>
                  <a:pt x="39517" y="326156"/>
                  <a:pt x="36283" y="357892"/>
                  <a:pt x="49377" y="384486"/>
                </a:cubicBezTo>
                <a:cubicBezTo>
                  <a:pt x="62471" y="411081"/>
                  <a:pt x="89596" y="427868"/>
                  <a:pt x="119239" y="427723"/>
                </a:cubicBezTo>
                <a:cubicBezTo>
                  <a:pt x="121584" y="427723"/>
                  <a:pt x="123804" y="427246"/>
                  <a:pt x="126108" y="427039"/>
                </a:cubicBezTo>
                <a:cubicBezTo>
                  <a:pt x="119941" y="448854"/>
                  <a:pt x="132420" y="471582"/>
                  <a:pt x="154137" y="478089"/>
                </a:cubicBezTo>
                <a:cubicBezTo>
                  <a:pt x="175854" y="484595"/>
                  <a:pt x="198774" y="472472"/>
                  <a:pt x="205617" y="450859"/>
                </a:cubicBezTo>
                <a:cubicBezTo>
                  <a:pt x="212461" y="429246"/>
                  <a:pt x="200697" y="406140"/>
                  <a:pt x="179194" y="398960"/>
                </a:cubicBezTo>
                <a:moveTo>
                  <a:pt x="297941" y="82937"/>
                </a:moveTo>
                <a:cubicBezTo>
                  <a:pt x="277844" y="76160"/>
                  <a:pt x="266088" y="55322"/>
                  <a:pt x="270682" y="34616"/>
                </a:cubicBezTo>
                <a:cubicBezTo>
                  <a:pt x="275276" y="13911"/>
                  <a:pt x="294742" y="0"/>
                  <a:pt x="315819" y="2359"/>
                </a:cubicBezTo>
                <a:cubicBezTo>
                  <a:pt x="336897" y="4718"/>
                  <a:pt x="352805" y="22588"/>
                  <a:pt x="352708" y="43797"/>
                </a:cubicBezTo>
                <a:cubicBezTo>
                  <a:pt x="352651" y="47543"/>
                  <a:pt x="352086" y="51264"/>
                  <a:pt x="351027" y="54858"/>
                </a:cubicBezTo>
                <a:cubicBezTo>
                  <a:pt x="353330" y="54651"/>
                  <a:pt x="355551" y="54173"/>
                  <a:pt x="357896" y="54173"/>
                </a:cubicBezTo>
                <a:cubicBezTo>
                  <a:pt x="387539" y="54028"/>
                  <a:pt x="414664" y="70816"/>
                  <a:pt x="427758" y="97411"/>
                </a:cubicBezTo>
                <a:cubicBezTo>
                  <a:pt x="440852" y="124005"/>
                  <a:pt x="437618" y="155740"/>
                  <a:pt x="419428" y="179147"/>
                </a:cubicBezTo>
                <a:cubicBezTo>
                  <a:pt x="451918" y="181376"/>
                  <a:pt x="477135" y="208381"/>
                  <a:pt x="477135" y="240948"/>
                </a:cubicBezTo>
                <a:cubicBezTo>
                  <a:pt x="477135" y="273515"/>
                  <a:pt x="451918" y="300521"/>
                  <a:pt x="419428" y="302750"/>
                </a:cubicBezTo>
                <a:cubicBezTo>
                  <a:pt x="437618" y="326156"/>
                  <a:pt x="440852" y="357892"/>
                  <a:pt x="427758" y="384486"/>
                </a:cubicBezTo>
                <a:cubicBezTo>
                  <a:pt x="414664" y="411081"/>
                  <a:pt x="387539" y="427868"/>
                  <a:pt x="357896" y="427723"/>
                </a:cubicBezTo>
                <a:cubicBezTo>
                  <a:pt x="355551" y="427723"/>
                  <a:pt x="353330" y="427246"/>
                  <a:pt x="351027" y="427039"/>
                </a:cubicBezTo>
                <a:cubicBezTo>
                  <a:pt x="357194" y="448854"/>
                  <a:pt x="344715" y="471582"/>
                  <a:pt x="322998" y="478089"/>
                </a:cubicBezTo>
                <a:cubicBezTo>
                  <a:pt x="301281" y="484595"/>
                  <a:pt x="278361" y="472472"/>
                  <a:pt x="271517" y="450859"/>
                </a:cubicBezTo>
                <a:cubicBezTo>
                  <a:pt x="264673" y="429246"/>
                  <a:pt x="276437" y="406140"/>
                  <a:pt x="297941" y="398960"/>
                </a:cubicBezTo>
                <a:moveTo>
                  <a:pt x="207438" y="41722"/>
                </a:moveTo>
                <a:cubicBezTo>
                  <a:pt x="226701" y="30600"/>
                  <a:pt x="250434" y="30600"/>
                  <a:pt x="269696" y="41722"/>
                </a:cubicBezTo>
                <a:moveTo>
                  <a:pt x="269696" y="440175"/>
                </a:moveTo>
                <a:cubicBezTo>
                  <a:pt x="250434" y="451297"/>
                  <a:pt x="226701" y="451297"/>
                  <a:pt x="207438" y="440175"/>
                </a:cubicBezTo>
                <a:moveTo>
                  <a:pt x="176309" y="157937"/>
                </a:moveTo>
                <a:lnTo>
                  <a:pt x="300826" y="157937"/>
                </a:lnTo>
                <a:cubicBezTo>
                  <a:pt x="300826" y="157937"/>
                  <a:pt x="321578" y="157937"/>
                  <a:pt x="321578" y="178690"/>
                </a:cubicBezTo>
                <a:lnTo>
                  <a:pt x="321578" y="303207"/>
                </a:lnTo>
                <a:cubicBezTo>
                  <a:pt x="321578" y="303207"/>
                  <a:pt x="321578" y="323960"/>
                  <a:pt x="300826" y="323960"/>
                </a:cubicBezTo>
                <a:lnTo>
                  <a:pt x="176309" y="323960"/>
                </a:lnTo>
                <a:cubicBezTo>
                  <a:pt x="176309" y="323960"/>
                  <a:pt x="155556" y="323960"/>
                  <a:pt x="155556" y="303207"/>
                </a:cubicBezTo>
                <a:lnTo>
                  <a:pt x="155556" y="178690"/>
                </a:lnTo>
                <a:cubicBezTo>
                  <a:pt x="155556" y="178690"/>
                  <a:pt x="155556" y="157937"/>
                  <a:pt x="176309" y="157937"/>
                </a:cubicBezTo>
                <a:moveTo>
                  <a:pt x="197062" y="157937"/>
                </a:moveTo>
                <a:lnTo>
                  <a:pt x="197062" y="116432"/>
                </a:lnTo>
                <a:moveTo>
                  <a:pt x="280073" y="116432"/>
                </a:moveTo>
                <a:lnTo>
                  <a:pt x="280073" y="157937"/>
                </a:lnTo>
                <a:moveTo>
                  <a:pt x="155556" y="282454"/>
                </a:moveTo>
                <a:lnTo>
                  <a:pt x="114051" y="282454"/>
                </a:lnTo>
                <a:moveTo>
                  <a:pt x="155556" y="199443"/>
                </a:moveTo>
                <a:lnTo>
                  <a:pt x="114051" y="199443"/>
                </a:lnTo>
                <a:moveTo>
                  <a:pt x="280073" y="365465"/>
                </a:moveTo>
                <a:lnTo>
                  <a:pt x="280073" y="323960"/>
                </a:lnTo>
                <a:moveTo>
                  <a:pt x="197062" y="323960"/>
                </a:moveTo>
                <a:lnTo>
                  <a:pt x="197062" y="365465"/>
                </a:lnTo>
                <a:moveTo>
                  <a:pt x="321578" y="199443"/>
                </a:moveTo>
                <a:lnTo>
                  <a:pt x="363084" y="199443"/>
                </a:lnTo>
                <a:moveTo>
                  <a:pt x="321578" y="282454"/>
                </a:moveTo>
                <a:lnTo>
                  <a:pt x="363084" y="282454"/>
                </a:lnTo>
              </a:path>
            </a:pathLst>
          </a:custGeom>
          <a:noFill/>
          <a:ln w="622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39" name="Rounded Rectangle 38">
            <a:extLst>
              <a:ext uri="{FF2B5EF4-FFF2-40B4-BE49-F238E27FC236}">
                <a16:creationId xmlns:a16="http://schemas.microsoft.com/office/drawing/2014/main" id="{849C56A9-DB9F-66D9-A270-140AB0FAAAC4}"/>
              </a:ext>
            </a:extLst>
          </p:cNvPr>
          <p:cNvSpPr/>
          <p:nvPr/>
        </p:nvSpPr>
        <p:spPr>
          <a:xfrm>
            <a:off x="4322358" y="2698501"/>
            <a:ext cx="598628" cy="581072"/>
          </a:xfrm>
          <a:custGeom>
            <a:avLst/>
            <a:gdLst/>
            <a:ahLst/>
            <a:cxnLst/>
            <a:rect l="0" t="0" r="0" b="0"/>
            <a:pathLst>
              <a:path w="488627" h="474296">
                <a:moveTo>
                  <a:pt x="155645" y="70343"/>
                </a:moveTo>
                <a:lnTo>
                  <a:pt x="155645" y="379705"/>
                </a:lnTo>
                <a:lnTo>
                  <a:pt x="202339" y="469398"/>
                </a:lnTo>
                <a:lnTo>
                  <a:pt x="25940" y="469398"/>
                </a:lnTo>
                <a:lnTo>
                  <a:pt x="73485" y="378625"/>
                </a:lnTo>
                <a:lnTo>
                  <a:pt x="72634" y="70301"/>
                </a:lnTo>
                <a:moveTo>
                  <a:pt x="311935" y="80283"/>
                </a:moveTo>
                <a:lnTo>
                  <a:pt x="161560" y="80283"/>
                </a:lnTo>
                <a:moveTo>
                  <a:pt x="148756" y="18025"/>
                </a:moveTo>
                <a:lnTo>
                  <a:pt x="315836" y="18025"/>
                </a:lnTo>
                <a:moveTo>
                  <a:pt x="291389" y="363289"/>
                </a:moveTo>
                <a:lnTo>
                  <a:pt x="424581" y="363289"/>
                </a:lnTo>
                <a:lnTo>
                  <a:pt x="424581" y="474296"/>
                </a:lnTo>
                <a:lnTo>
                  <a:pt x="291389" y="474296"/>
                </a:lnTo>
                <a:close/>
                <a:moveTo>
                  <a:pt x="291389" y="363289"/>
                </a:moveTo>
                <a:lnTo>
                  <a:pt x="252540" y="324440"/>
                </a:lnTo>
                <a:moveTo>
                  <a:pt x="424581" y="363289"/>
                </a:moveTo>
                <a:lnTo>
                  <a:pt x="463430" y="324440"/>
                </a:lnTo>
                <a:moveTo>
                  <a:pt x="357985" y="167632"/>
                </a:moveTo>
                <a:cubicBezTo>
                  <a:pt x="341060" y="167636"/>
                  <a:pt x="326711" y="155188"/>
                  <a:pt x="324324" y="138433"/>
                </a:cubicBezTo>
                <a:lnTo>
                  <a:pt x="312454" y="55027"/>
                </a:lnTo>
                <a:cubicBezTo>
                  <a:pt x="309893" y="37184"/>
                  <a:pt x="317979" y="19488"/>
                  <a:pt x="333144" y="9744"/>
                </a:cubicBezTo>
                <a:cubicBezTo>
                  <a:pt x="348309" y="0"/>
                  <a:pt x="367765" y="0"/>
                  <a:pt x="382930" y="9744"/>
                </a:cubicBezTo>
                <a:cubicBezTo>
                  <a:pt x="398095" y="19488"/>
                  <a:pt x="406181" y="37184"/>
                  <a:pt x="403621" y="55027"/>
                </a:cubicBezTo>
                <a:lnTo>
                  <a:pt x="391688" y="138433"/>
                </a:lnTo>
                <a:cubicBezTo>
                  <a:pt x="389307" y="155208"/>
                  <a:pt x="374929" y="167665"/>
                  <a:pt x="357985" y="167632"/>
                </a:cubicBezTo>
                <a:close/>
                <a:moveTo>
                  <a:pt x="317227" y="229081"/>
                </a:moveTo>
                <a:lnTo>
                  <a:pt x="398764" y="229081"/>
                </a:lnTo>
                <a:lnTo>
                  <a:pt x="398764" y="310619"/>
                </a:lnTo>
                <a:lnTo>
                  <a:pt x="317227" y="310619"/>
                </a:lnTo>
                <a:close/>
                <a:moveTo>
                  <a:pt x="67446" y="49154"/>
                </a:moveTo>
                <a:cubicBezTo>
                  <a:pt x="67446" y="74942"/>
                  <a:pt x="88352" y="95848"/>
                  <a:pt x="114140" y="95848"/>
                </a:cubicBezTo>
                <a:cubicBezTo>
                  <a:pt x="139928" y="95848"/>
                  <a:pt x="160834" y="74942"/>
                  <a:pt x="160834" y="49154"/>
                </a:cubicBezTo>
                <a:cubicBezTo>
                  <a:pt x="160834" y="23366"/>
                  <a:pt x="139928" y="2460"/>
                  <a:pt x="114140" y="2460"/>
                </a:cubicBezTo>
                <a:cubicBezTo>
                  <a:pt x="88352" y="2460"/>
                  <a:pt x="67446" y="23366"/>
                  <a:pt x="67446" y="49154"/>
                </a:cubicBezTo>
                <a:moveTo>
                  <a:pt x="0" y="469398"/>
                </a:moveTo>
                <a:lnTo>
                  <a:pt x="228280" y="469398"/>
                </a:lnTo>
                <a:moveTo>
                  <a:pt x="419040" y="122349"/>
                </a:moveTo>
                <a:lnTo>
                  <a:pt x="398163" y="112969"/>
                </a:lnTo>
                <a:cubicBezTo>
                  <a:pt x="397248" y="112710"/>
                  <a:pt x="396320" y="112502"/>
                  <a:pt x="395382" y="112346"/>
                </a:cubicBezTo>
                <a:lnTo>
                  <a:pt x="391646" y="138453"/>
                </a:lnTo>
                <a:cubicBezTo>
                  <a:pt x="390275" y="147443"/>
                  <a:pt x="385309" y="155488"/>
                  <a:pt x="377887" y="160742"/>
                </a:cubicBezTo>
                <a:lnTo>
                  <a:pt x="397768" y="169686"/>
                </a:lnTo>
                <a:cubicBezTo>
                  <a:pt x="420195" y="179751"/>
                  <a:pt x="432176" y="204448"/>
                  <a:pt x="426200" y="228292"/>
                </a:cubicBezTo>
                <a:cubicBezTo>
                  <a:pt x="422727" y="242195"/>
                  <a:pt x="431182" y="256281"/>
                  <a:pt x="445085" y="259754"/>
                </a:cubicBezTo>
                <a:cubicBezTo>
                  <a:pt x="458987" y="263226"/>
                  <a:pt x="473073" y="254771"/>
                  <a:pt x="476546" y="240868"/>
                </a:cubicBezTo>
                <a:cubicBezTo>
                  <a:pt x="488627" y="192647"/>
                  <a:pt x="464394" y="142703"/>
                  <a:pt x="419040" y="122349"/>
                </a:cubicBezTo>
                <a:close/>
                <a:moveTo>
                  <a:pt x="324324" y="138453"/>
                </a:moveTo>
                <a:lnTo>
                  <a:pt x="320589" y="112346"/>
                </a:lnTo>
                <a:cubicBezTo>
                  <a:pt x="319658" y="112502"/>
                  <a:pt x="318736" y="112710"/>
                  <a:pt x="317829" y="112969"/>
                </a:cubicBezTo>
                <a:lnTo>
                  <a:pt x="296930" y="122370"/>
                </a:lnTo>
                <a:cubicBezTo>
                  <a:pt x="251557" y="142704"/>
                  <a:pt x="227316" y="192665"/>
                  <a:pt x="239424" y="240889"/>
                </a:cubicBezTo>
                <a:cubicBezTo>
                  <a:pt x="242337" y="252413"/>
                  <a:pt x="252691" y="260495"/>
                  <a:pt x="264577" y="260521"/>
                </a:cubicBezTo>
                <a:cubicBezTo>
                  <a:pt x="266675" y="260512"/>
                  <a:pt x="268765" y="260255"/>
                  <a:pt x="270803" y="259754"/>
                </a:cubicBezTo>
                <a:cubicBezTo>
                  <a:pt x="284699" y="256274"/>
                  <a:pt x="293144" y="242189"/>
                  <a:pt x="289667" y="228292"/>
                </a:cubicBezTo>
                <a:cubicBezTo>
                  <a:pt x="283693" y="204426"/>
                  <a:pt x="295716" y="179716"/>
                  <a:pt x="318181" y="169686"/>
                </a:cubicBezTo>
                <a:lnTo>
                  <a:pt x="338083" y="160742"/>
                </a:lnTo>
                <a:cubicBezTo>
                  <a:pt x="330669" y="155481"/>
                  <a:pt x="325704" y="147439"/>
                  <a:pt x="324324" y="138453"/>
                </a:cubicBezTo>
                <a:close/>
              </a:path>
            </a:pathLst>
          </a:custGeom>
          <a:noFill/>
          <a:ln w="622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40" name="Rounded Rectangle 39">
            <a:extLst>
              <a:ext uri="{FF2B5EF4-FFF2-40B4-BE49-F238E27FC236}">
                <a16:creationId xmlns:a16="http://schemas.microsoft.com/office/drawing/2014/main" id="{5AAAD9FC-9499-0E57-3342-6CD12CD9FB3B}"/>
              </a:ext>
            </a:extLst>
          </p:cNvPr>
          <p:cNvSpPr/>
          <p:nvPr/>
        </p:nvSpPr>
        <p:spPr>
          <a:xfrm>
            <a:off x="7103207" y="2711510"/>
            <a:ext cx="585820" cy="588359"/>
          </a:xfrm>
          <a:custGeom>
            <a:avLst/>
            <a:gdLst/>
            <a:ahLst/>
            <a:cxnLst/>
            <a:rect l="0" t="0" r="0" b="0"/>
            <a:pathLst>
              <a:path w="478171" h="480244">
                <a:moveTo>
                  <a:pt x="396903" y="47212"/>
                </a:moveTo>
                <a:lnTo>
                  <a:pt x="478171" y="47212"/>
                </a:lnTo>
                <a:moveTo>
                  <a:pt x="478171" y="108059"/>
                </a:moveTo>
                <a:lnTo>
                  <a:pt x="407176" y="108059"/>
                </a:lnTo>
                <a:moveTo>
                  <a:pt x="291458" y="86144"/>
                </a:moveTo>
                <a:cubicBezTo>
                  <a:pt x="291458" y="119245"/>
                  <a:pt x="318292" y="146078"/>
                  <a:pt x="351392" y="146078"/>
                </a:cubicBezTo>
                <a:cubicBezTo>
                  <a:pt x="384493" y="146078"/>
                  <a:pt x="411326" y="119245"/>
                  <a:pt x="411326" y="86144"/>
                </a:cubicBezTo>
                <a:cubicBezTo>
                  <a:pt x="411326" y="53044"/>
                  <a:pt x="384493" y="26210"/>
                  <a:pt x="351392" y="26210"/>
                </a:cubicBezTo>
                <a:cubicBezTo>
                  <a:pt x="318292" y="26210"/>
                  <a:pt x="291458" y="53044"/>
                  <a:pt x="291458" y="86144"/>
                </a:cubicBezTo>
                <a:moveTo>
                  <a:pt x="297954" y="58958"/>
                </a:moveTo>
                <a:cubicBezTo>
                  <a:pt x="290473" y="55697"/>
                  <a:pt x="282168" y="54820"/>
                  <a:pt x="274171" y="56447"/>
                </a:cubicBezTo>
                <a:cubicBezTo>
                  <a:pt x="258407" y="62073"/>
                  <a:pt x="244878" y="72633"/>
                  <a:pt x="235592" y="86559"/>
                </a:cubicBezTo>
                <a:cubicBezTo>
                  <a:pt x="228026" y="98195"/>
                  <a:pt x="212611" y="101758"/>
                  <a:pt x="200706" y="94625"/>
                </a:cubicBezTo>
                <a:cubicBezTo>
                  <a:pt x="188802" y="87491"/>
                  <a:pt x="184675" y="72216"/>
                  <a:pt x="191368" y="60058"/>
                </a:cubicBezTo>
                <a:cubicBezTo>
                  <a:pt x="208410" y="33345"/>
                  <a:pt x="234721" y="13870"/>
                  <a:pt x="265248" y="5374"/>
                </a:cubicBezTo>
                <a:cubicBezTo>
                  <a:pt x="286768" y="0"/>
                  <a:pt x="340207" y="1805"/>
                  <a:pt x="365795" y="27974"/>
                </a:cubicBezTo>
                <a:moveTo>
                  <a:pt x="351247" y="146120"/>
                </a:moveTo>
                <a:cubicBezTo>
                  <a:pt x="350744" y="154265"/>
                  <a:pt x="347753" y="162060"/>
                  <a:pt x="342676" y="168450"/>
                </a:cubicBezTo>
                <a:cubicBezTo>
                  <a:pt x="330492" y="179925"/>
                  <a:pt x="314932" y="187166"/>
                  <a:pt x="298307" y="189099"/>
                </a:cubicBezTo>
                <a:cubicBezTo>
                  <a:pt x="284106" y="190074"/>
                  <a:pt x="273385" y="202375"/>
                  <a:pt x="274358" y="216576"/>
                </a:cubicBezTo>
                <a:cubicBezTo>
                  <a:pt x="274619" y="220729"/>
                  <a:pt x="275894" y="224755"/>
                  <a:pt x="278073" y="228301"/>
                </a:cubicBezTo>
                <a:cubicBezTo>
                  <a:pt x="283087" y="236463"/>
                  <a:pt x="292215" y="241171"/>
                  <a:pt x="301772" y="240524"/>
                </a:cubicBezTo>
                <a:cubicBezTo>
                  <a:pt x="333306" y="237504"/>
                  <a:pt x="362612" y="222936"/>
                  <a:pt x="384057" y="199621"/>
                </a:cubicBezTo>
                <a:cubicBezTo>
                  <a:pt x="398584" y="182894"/>
                  <a:pt x="421412" y="134478"/>
                  <a:pt x="409687" y="99779"/>
                </a:cubicBezTo>
                <a:moveTo>
                  <a:pt x="341016" y="86144"/>
                </a:moveTo>
                <a:cubicBezTo>
                  <a:pt x="341016" y="80414"/>
                  <a:pt x="345662" y="75768"/>
                  <a:pt x="351392" y="75768"/>
                </a:cubicBezTo>
                <a:cubicBezTo>
                  <a:pt x="357123" y="75768"/>
                  <a:pt x="361769" y="80414"/>
                  <a:pt x="361769" y="86144"/>
                </a:cubicBezTo>
                <a:cubicBezTo>
                  <a:pt x="361769" y="91875"/>
                  <a:pt x="357123" y="96521"/>
                  <a:pt x="351392" y="96521"/>
                </a:cubicBezTo>
                <a:cubicBezTo>
                  <a:pt x="345662" y="96521"/>
                  <a:pt x="341016" y="91875"/>
                  <a:pt x="341016" y="86144"/>
                </a:cubicBezTo>
                <a:moveTo>
                  <a:pt x="50664" y="407605"/>
                </a:moveTo>
                <a:cubicBezTo>
                  <a:pt x="26466" y="326939"/>
                  <a:pt x="83868" y="345347"/>
                  <a:pt x="104621" y="233136"/>
                </a:cubicBezTo>
                <a:lnTo>
                  <a:pt x="25947" y="233136"/>
                </a:lnTo>
                <a:cubicBezTo>
                  <a:pt x="9345" y="233136"/>
                  <a:pt x="6398" y="224233"/>
                  <a:pt x="1231" y="208420"/>
                </a:cubicBezTo>
                <a:cubicBezTo>
                  <a:pt x="0" y="198421"/>
                  <a:pt x="4914" y="188665"/>
                  <a:pt x="13682" y="183703"/>
                </a:cubicBezTo>
                <a:lnTo>
                  <a:pt x="100076" y="121922"/>
                </a:lnTo>
                <a:lnTo>
                  <a:pt x="100076" y="91457"/>
                </a:lnTo>
                <a:cubicBezTo>
                  <a:pt x="100077" y="87128"/>
                  <a:pt x="102344" y="83116"/>
                  <a:pt x="106051" y="80882"/>
                </a:cubicBezTo>
                <a:cubicBezTo>
                  <a:pt x="109759" y="78648"/>
                  <a:pt x="114366" y="78519"/>
                  <a:pt x="118193" y="80541"/>
                </a:cubicBezTo>
                <a:cubicBezTo>
                  <a:pt x="191305" y="119141"/>
                  <a:pt x="206642" y="148195"/>
                  <a:pt x="206455" y="179324"/>
                </a:cubicBezTo>
                <a:cubicBezTo>
                  <a:pt x="206289" y="203771"/>
                  <a:pt x="196639" y="229567"/>
                  <a:pt x="197718" y="262336"/>
                </a:cubicBezTo>
                <a:cubicBezTo>
                  <a:pt x="200022" y="333040"/>
                  <a:pt x="249890" y="345347"/>
                  <a:pt x="223638" y="407605"/>
                </a:cubicBezTo>
                <a:moveTo>
                  <a:pt x="257735" y="465464"/>
                </a:moveTo>
                <a:cubicBezTo>
                  <a:pt x="258462" y="469091"/>
                  <a:pt x="257526" y="472853"/>
                  <a:pt x="255182" y="475715"/>
                </a:cubicBezTo>
                <a:cubicBezTo>
                  <a:pt x="252838" y="478577"/>
                  <a:pt x="249335" y="480238"/>
                  <a:pt x="245636" y="480240"/>
                </a:cubicBezTo>
                <a:lnTo>
                  <a:pt x="28666" y="480240"/>
                </a:lnTo>
                <a:cubicBezTo>
                  <a:pt x="24963" y="480244"/>
                  <a:pt x="21454" y="478586"/>
                  <a:pt x="19106" y="475723"/>
                </a:cubicBezTo>
                <a:cubicBezTo>
                  <a:pt x="16758" y="472860"/>
                  <a:pt x="15818" y="469094"/>
                  <a:pt x="16546" y="465464"/>
                </a:cubicBezTo>
                <a:lnTo>
                  <a:pt x="25947" y="420057"/>
                </a:lnTo>
                <a:cubicBezTo>
                  <a:pt x="29309" y="409867"/>
                  <a:pt x="40018" y="407605"/>
                  <a:pt x="50664" y="407605"/>
                </a:cubicBezTo>
                <a:lnTo>
                  <a:pt x="223638" y="407605"/>
                </a:lnTo>
                <a:cubicBezTo>
                  <a:pt x="234264" y="407605"/>
                  <a:pt x="244972" y="409867"/>
                  <a:pt x="248334" y="419953"/>
                </a:cubicBezTo>
                <a:close/>
              </a:path>
            </a:pathLst>
          </a:custGeom>
          <a:noFill/>
          <a:ln w="622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41" name="Rounded Rectangle 40">
            <a:extLst>
              <a:ext uri="{FF2B5EF4-FFF2-40B4-BE49-F238E27FC236}">
                <a16:creationId xmlns:a16="http://schemas.microsoft.com/office/drawing/2014/main" id="{56FC0543-A37F-7EA6-3D64-3BFA0AD72B23}"/>
              </a:ext>
            </a:extLst>
          </p:cNvPr>
          <p:cNvSpPr/>
          <p:nvPr/>
        </p:nvSpPr>
        <p:spPr>
          <a:xfrm>
            <a:off x="9664475" y="2706504"/>
            <a:ext cx="572055" cy="584770"/>
          </a:xfrm>
          <a:custGeom>
            <a:avLst/>
            <a:gdLst/>
            <a:ahLst/>
            <a:cxnLst/>
            <a:rect l="0" t="0" r="0" b="0"/>
            <a:pathLst>
              <a:path w="466937" h="477314">
                <a:moveTo>
                  <a:pt x="466937" y="186775"/>
                </a:moveTo>
                <a:cubicBezTo>
                  <a:pt x="466937" y="198236"/>
                  <a:pt x="457646" y="207527"/>
                  <a:pt x="446185" y="207527"/>
                </a:cubicBezTo>
                <a:lnTo>
                  <a:pt x="332044" y="207527"/>
                </a:lnTo>
                <a:lnTo>
                  <a:pt x="259409" y="269786"/>
                </a:lnTo>
                <a:lnTo>
                  <a:pt x="259409" y="207527"/>
                </a:lnTo>
                <a:lnTo>
                  <a:pt x="238657" y="207527"/>
                </a:lnTo>
                <a:cubicBezTo>
                  <a:pt x="227195" y="207527"/>
                  <a:pt x="217904" y="198236"/>
                  <a:pt x="217904" y="186775"/>
                </a:cubicBezTo>
                <a:lnTo>
                  <a:pt x="217904" y="20752"/>
                </a:lnTo>
                <a:cubicBezTo>
                  <a:pt x="217904" y="9291"/>
                  <a:pt x="227195" y="0"/>
                  <a:pt x="238657" y="0"/>
                </a:cubicBezTo>
                <a:lnTo>
                  <a:pt x="446185" y="0"/>
                </a:lnTo>
                <a:cubicBezTo>
                  <a:pt x="457646" y="0"/>
                  <a:pt x="466937" y="9291"/>
                  <a:pt x="466937" y="20752"/>
                </a:cubicBezTo>
                <a:close/>
                <a:moveTo>
                  <a:pt x="167059" y="425432"/>
                </a:moveTo>
                <a:cubicBezTo>
                  <a:pt x="198516" y="428851"/>
                  <a:pt x="230131" y="420578"/>
                  <a:pt x="255881" y="402189"/>
                </a:cubicBezTo>
                <a:cubicBezTo>
                  <a:pt x="242600" y="388699"/>
                  <a:pt x="233261" y="380398"/>
                  <a:pt x="229940" y="328724"/>
                </a:cubicBezTo>
                <a:cubicBezTo>
                  <a:pt x="224545" y="251523"/>
                  <a:pt x="172663" y="224960"/>
                  <a:pt x="127837" y="224960"/>
                </a:cubicBezTo>
                <a:cubicBezTo>
                  <a:pt x="83011" y="224960"/>
                  <a:pt x="31336" y="252146"/>
                  <a:pt x="25940" y="328724"/>
                </a:cubicBezTo>
                <a:cubicBezTo>
                  <a:pt x="22413" y="379776"/>
                  <a:pt x="13281" y="388077"/>
                  <a:pt x="0" y="401566"/>
                </a:cubicBezTo>
                <a:cubicBezTo>
                  <a:pt x="25647" y="420211"/>
                  <a:pt x="57283" y="428711"/>
                  <a:pt x="88821" y="425432"/>
                </a:cubicBezTo>
                <a:moveTo>
                  <a:pt x="238864" y="477314"/>
                </a:moveTo>
                <a:cubicBezTo>
                  <a:pt x="221017" y="470050"/>
                  <a:pt x="200056" y="462579"/>
                  <a:pt x="176606" y="454071"/>
                </a:cubicBezTo>
                <a:cubicBezTo>
                  <a:pt x="170405" y="451813"/>
                  <a:pt x="166265" y="445935"/>
                  <a:pt x="166229" y="439336"/>
                </a:cubicBezTo>
                <a:lnTo>
                  <a:pt x="166229" y="410697"/>
                </a:lnTo>
                <a:cubicBezTo>
                  <a:pt x="166275" y="406272"/>
                  <a:pt x="168154" y="402064"/>
                  <a:pt x="171418" y="399076"/>
                </a:cubicBezTo>
                <a:cubicBezTo>
                  <a:pt x="183137" y="388453"/>
                  <a:pt x="189841" y="373387"/>
                  <a:pt x="189888" y="357570"/>
                </a:cubicBezTo>
                <a:lnTo>
                  <a:pt x="189888" y="317932"/>
                </a:lnTo>
                <a:cubicBezTo>
                  <a:pt x="165542" y="313978"/>
                  <a:pt x="143437" y="301378"/>
                  <a:pt x="127629" y="282445"/>
                </a:cubicBezTo>
                <a:cubicBezTo>
                  <a:pt x="111883" y="301452"/>
                  <a:pt x="89749" y="314068"/>
                  <a:pt x="65371" y="317932"/>
                </a:cubicBezTo>
                <a:lnTo>
                  <a:pt x="65371" y="357155"/>
                </a:lnTo>
                <a:cubicBezTo>
                  <a:pt x="65417" y="372972"/>
                  <a:pt x="72122" y="388038"/>
                  <a:pt x="83841" y="398661"/>
                </a:cubicBezTo>
                <a:cubicBezTo>
                  <a:pt x="87105" y="401649"/>
                  <a:pt x="88983" y="405857"/>
                  <a:pt x="89029" y="410282"/>
                </a:cubicBezTo>
                <a:lnTo>
                  <a:pt x="89029" y="438921"/>
                </a:lnTo>
                <a:cubicBezTo>
                  <a:pt x="88993" y="445520"/>
                  <a:pt x="84853" y="451398"/>
                  <a:pt x="78653" y="453656"/>
                </a:cubicBezTo>
                <a:cubicBezTo>
                  <a:pt x="56032" y="462164"/>
                  <a:pt x="35072" y="469635"/>
                  <a:pt x="16394" y="476899"/>
                </a:cubicBezTo>
                <a:moveTo>
                  <a:pt x="280162" y="134893"/>
                </a:moveTo>
                <a:lnTo>
                  <a:pt x="321668" y="93387"/>
                </a:lnTo>
                <a:lnTo>
                  <a:pt x="280162" y="51881"/>
                </a:lnTo>
                <a:moveTo>
                  <a:pt x="342421" y="124516"/>
                </a:moveTo>
                <a:lnTo>
                  <a:pt x="425432" y="124516"/>
                </a:lnTo>
              </a:path>
            </a:pathLst>
          </a:custGeom>
          <a:noFill/>
          <a:ln w="622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42" name="Rounded Rectangle 41">
            <a:extLst>
              <a:ext uri="{FF2B5EF4-FFF2-40B4-BE49-F238E27FC236}">
                <a16:creationId xmlns:a16="http://schemas.microsoft.com/office/drawing/2014/main" id="{AD4B32B4-64E7-64AA-13A6-3C2DF28532EE}"/>
              </a:ext>
            </a:extLst>
          </p:cNvPr>
          <p:cNvSpPr/>
          <p:nvPr/>
        </p:nvSpPr>
        <p:spPr>
          <a:xfrm>
            <a:off x="3936474" y="3876677"/>
            <a:ext cx="591476" cy="588743"/>
          </a:xfrm>
          <a:custGeom>
            <a:avLst/>
            <a:gdLst/>
            <a:ahLst/>
            <a:cxnLst/>
            <a:rect l="0" t="0" r="0" b="0"/>
            <a:pathLst>
              <a:path w="482788" h="480557">
                <a:moveTo>
                  <a:pt x="360299" y="477360"/>
                </a:moveTo>
                <a:cubicBezTo>
                  <a:pt x="358342" y="479402"/>
                  <a:pt x="355636" y="480557"/>
                  <a:pt x="352807" y="480557"/>
                </a:cubicBezTo>
                <a:cubicBezTo>
                  <a:pt x="349979" y="480557"/>
                  <a:pt x="347273" y="479402"/>
                  <a:pt x="345316" y="477360"/>
                </a:cubicBezTo>
                <a:lnTo>
                  <a:pt x="246677" y="374447"/>
                </a:lnTo>
                <a:cubicBezTo>
                  <a:pt x="227566" y="355341"/>
                  <a:pt x="222826" y="326149"/>
                  <a:pt x="234911" y="301978"/>
                </a:cubicBezTo>
                <a:lnTo>
                  <a:pt x="234911" y="301978"/>
                </a:lnTo>
                <a:cubicBezTo>
                  <a:pt x="243940" y="283927"/>
                  <a:pt x="261096" y="271315"/>
                  <a:pt x="281020" y="268084"/>
                </a:cubicBezTo>
                <a:cubicBezTo>
                  <a:pt x="300944" y="264852"/>
                  <a:pt x="321206" y="271394"/>
                  <a:pt x="335479" y="285667"/>
                </a:cubicBezTo>
                <a:lnTo>
                  <a:pt x="352807" y="302995"/>
                </a:lnTo>
                <a:lnTo>
                  <a:pt x="370136" y="285667"/>
                </a:lnTo>
                <a:cubicBezTo>
                  <a:pt x="384408" y="271394"/>
                  <a:pt x="404671" y="264852"/>
                  <a:pt x="424595" y="268084"/>
                </a:cubicBezTo>
                <a:cubicBezTo>
                  <a:pt x="444518" y="271315"/>
                  <a:pt x="461674" y="283927"/>
                  <a:pt x="470704" y="301978"/>
                </a:cubicBezTo>
                <a:lnTo>
                  <a:pt x="470704" y="301978"/>
                </a:lnTo>
                <a:cubicBezTo>
                  <a:pt x="482788" y="326149"/>
                  <a:pt x="478048" y="355341"/>
                  <a:pt x="458937" y="374447"/>
                </a:cubicBezTo>
                <a:close/>
                <a:moveTo>
                  <a:pt x="251119" y="186261"/>
                </a:moveTo>
                <a:cubicBezTo>
                  <a:pt x="239527" y="167204"/>
                  <a:pt x="233756" y="145174"/>
                  <a:pt x="234516" y="122882"/>
                </a:cubicBezTo>
                <a:lnTo>
                  <a:pt x="234516" y="97024"/>
                </a:lnTo>
                <a:cubicBezTo>
                  <a:pt x="235837" y="64310"/>
                  <a:pt x="219137" y="33500"/>
                  <a:pt x="191006" y="16750"/>
                </a:cubicBezTo>
                <a:cubicBezTo>
                  <a:pt x="162875" y="0"/>
                  <a:pt x="127829" y="0"/>
                  <a:pt x="99698" y="16750"/>
                </a:cubicBezTo>
                <a:cubicBezTo>
                  <a:pt x="71567" y="33500"/>
                  <a:pt x="54867" y="64310"/>
                  <a:pt x="56188" y="97024"/>
                </a:cubicBezTo>
                <a:lnTo>
                  <a:pt x="56188" y="122923"/>
                </a:lnTo>
                <a:cubicBezTo>
                  <a:pt x="56896" y="145217"/>
                  <a:pt x="51075" y="167231"/>
                  <a:pt x="39440" y="186261"/>
                </a:cubicBezTo>
                <a:moveTo>
                  <a:pt x="56167" y="111737"/>
                </a:moveTo>
                <a:cubicBezTo>
                  <a:pt x="90437" y="111710"/>
                  <a:pt x="123003" y="96790"/>
                  <a:pt x="145404" y="70854"/>
                </a:cubicBezTo>
                <a:cubicBezTo>
                  <a:pt x="167811" y="96781"/>
                  <a:pt x="200373" y="111699"/>
                  <a:pt x="234641" y="111737"/>
                </a:cubicBezTo>
                <a:moveTo>
                  <a:pt x="223912" y="111260"/>
                </a:moveTo>
                <a:cubicBezTo>
                  <a:pt x="221981" y="153261"/>
                  <a:pt x="187366" y="186321"/>
                  <a:pt x="145321" y="186321"/>
                </a:cubicBezTo>
                <a:cubicBezTo>
                  <a:pt x="103275" y="186321"/>
                  <a:pt x="68661" y="153261"/>
                  <a:pt x="66730" y="111260"/>
                </a:cubicBezTo>
                <a:moveTo>
                  <a:pt x="166032" y="360584"/>
                </a:moveTo>
                <a:lnTo>
                  <a:pt x="10" y="360584"/>
                </a:lnTo>
                <a:cubicBezTo>
                  <a:pt x="0" y="310767"/>
                  <a:pt x="25517" y="264420"/>
                  <a:pt x="67617" y="237787"/>
                </a:cubicBezTo>
                <a:cubicBezTo>
                  <a:pt x="109717" y="211154"/>
                  <a:pt x="162528" y="207952"/>
                  <a:pt x="207538" y="229302"/>
                </a:cubicBezTo>
              </a:path>
            </a:pathLst>
          </a:custGeom>
          <a:noFill/>
          <a:ln w="622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43" name="Rounded Rectangle 42">
            <a:extLst>
              <a:ext uri="{FF2B5EF4-FFF2-40B4-BE49-F238E27FC236}">
                <a16:creationId xmlns:a16="http://schemas.microsoft.com/office/drawing/2014/main" id="{E4DF1A41-C439-8073-43C2-F67F06CE9A7C}"/>
              </a:ext>
            </a:extLst>
          </p:cNvPr>
          <p:cNvSpPr/>
          <p:nvPr/>
        </p:nvSpPr>
        <p:spPr>
          <a:xfrm>
            <a:off x="5889209" y="3892573"/>
            <a:ext cx="584770" cy="572057"/>
          </a:xfrm>
          <a:custGeom>
            <a:avLst/>
            <a:gdLst/>
            <a:ahLst/>
            <a:cxnLst/>
            <a:rect l="0" t="0" r="0" b="0"/>
            <a:pathLst>
              <a:path w="477314" h="466937">
                <a:moveTo>
                  <a:pt x="0" y="466937"/>
                </a:moveTo>
                <a:lnTo>
                  <a:pt x="477314" y="466937"/>
                </a:lnTo>
                <a:moveTo>
                  <a:pt x="82928" y="466937"/>
                </a:moveTo>
                <a:lnTo>
                  <a:pt x="82928" y="415055"/>
                </a:lnTo>
                <a:cubicBezTo>
                  <a:pt x="82928" y="409325"/>
                  <a:pt x="78282" y="404679"/>
                  <a:pt x="72551" y="404679"/>
                </a:cubicBezTo>
                <a:lnTo>
                  <a:pt x="31046" y="404679"/>
                </a:lnTo>
                <a:cubicBezTo>
                  <a:pt x="25315" y="404679"/>
                  <a:pt x="20669" y="409325"/>
                  <a:pt x="20669" y="415055"/>
                </a:cubicBezTo>
                <a:lnTo>
                  <a:pt x="20669" y="466937"/>
                </a:lnTo>
                <a:moveTo>
                  <a:pt x="207444" y="466937"/>
                </a:moveTo>
                <a:lnTo>
                  <a:pt x="207444" y="332044"/>
                </a:lnTo>
                <a:cubicBezTo>
                  <a:pt x="207444" y="326313"/>
                  <a:pt x="202799" y="321668"/>
                  <a:pt x="197068" y="321668"/>
                </a:cubicBezTo>
                <a:lnTo>
                  <a:pt x="155562" y="321668"/>
                </a:lnTo>
                <a:cubicBezTo>
                  <a:pt x="149832" y="321668"/>
                  <a:pt x="145186" y="326313"/>
                  <a:pt x="145186" y="332044"/>
                </a:cubicBezTo>
                <a:lnTo>
                  <a:pt x="145186" y="466937"/>
                </a:lnTo>
                <a:moveTo>
                  <a:pt x="331961" y="466937"/>
                </a:moveTo>
                <a:lnTo>
                  <a:pt x="331961" y="249033"/>
                </a:lnTo>
                <a:cubicBezTo>
                  <a:pt x="331961" y="243302"/>
                  <a:pt x="327315" y="238657"/>
                  <a:pt x="321585" y="238657"/>
                </a:cubicBezTo>
                <a:lnTo>
                  <a:pt x="280079" y="238657"/>
                </a:lnTo>
                <a:cubicBezTo>
                  <a:pt x="274348" y="238657"/>
                  <a:pt x="269703" y="243302"/>
                  <a:pt x="269703" y="249033"/>
                </a:cubicBezTo>
                <a:lnTo>
                  <a:pt x="269703" y="466937"/>
                </a:lnTo>
                <a:moveTo>
                  <a:pt x="456478" y="466937"/>
                </a:moveTo>
                <a:lnTo>
                  <a:pt x="456478" y="166022"/>
                </a:lnTo>
                <a:cubicBezTo>
                  <a:pt x="456478" y="160291"/>
                  <a:pt x="451832" y="155645"/>
                  <a:pt x="446102" y="155645"/>
                </a:cubicBezTo>
                <a:lnTo>
                  <a:pt x="404596" y="155645"/>
                </a:lnTo>
                <a:cubicBezTo>
                  <a:pt x="398865" y="155645"/>
                  <a:pt x="394220" y="160291"/>
                  <a:pt x="394220" y="166022"/>
                </a:cubicBezTo>
                <a:lnTo>
                  <a:pt x="394220" y="466937"/>
                </a:lnTo>
                <a:moveTo>
                  <a:pt x="51881" y="259409"/>
                </a:moveTo>
                <a:lnTo>
                  <a:pt x="425432" y="10376"/>
                </a:lnTo>
                <a:moveTo>
                  <a:pt x="415055" y="93387"/>
                </a:moveTo>
                <a:lnTo>
                  <a:pt x="425432" y="10376"/>
                </a:lnTo>
                <a:lnTo>
                  <a:pt x="342421" y="0"/>
                </a:lnTo>
              </a:path>
            </a:pathLst>
          </a:custGeom>
          <a:noFill/>
          <a:ln w="622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44" name="Rounded Rectangle 43">
            <a:extLst>
              <a:ext uri="{FF2B5EF4-FFF2-40B4-BE49-F238E27FC236}">
                <a16:creationId xmlns:a16="http://schemas.microsoft.com/office/drawing/2014/main" id="{EF750215-47B6-F66E-536B-5F3591349E93}"/>
              </a:ext>
            </a:extLst>
          </p:cNvPr>
          <p:cNvSpPr/>
          <p:nvPr/>
        </p:nvSpPr>
        <p:spPr>
          <a:xfrm>
            <a:off x="7845499" y="3886219"/>
            <a:ext cx="581064" cy="584770"/>
          </a:xfrm>
          <a:custGeom>
            <a:avLst/>
            <a:gdLst/>
            <a:ahLst/>
            <a:cxnLst/>
            <a:rect l="0" t="0" r="0" b="0"/>
            <a:pathLst>
              <a:path w="474289" h="477314">
                <a:moveTo>
                  <a:pt x="245962" y="404243"/>
                </a:moveTo>
                <a:cubicBezTo>
                  <a:pt x="245915" y="421526"/>
                  <a:pt x="259809" y="435615"/>
                  <a:pt x="277091" y="435808"/>
                </a:cubicBezTo>
                <a:lnTo>
                  <a:pt x="443113" y="435808"/>
                </a:lnTo>
                <a:cubicBezTo>
                  <a:pt x="460395" y="435615"/>
                  <a:pt x="474289" y="421526"/>
                  <a:pt x="474242" y="404243"/>
                </a:cubicBezTo>
                <a:lnTo>
                  <a:pt x="474242" y="280162"/>
                </a:lnTo>
                <a:cubicBezTo>
                  <a:pt x="474242" y="262970"/>
                  <a:pt x="460305" y="249033"/>
                  <a:pt x="443113" y="249033"/>
                </a:cubicBezTo>
                <a:lnTo>
                  <a:pt x="277091" y="249033"/>
                </a:lnTo>
                <a:cubicBezTo>
                  <a:pt x="259899" y="249033"/>
                  <a:pt x="245962" y="262970"/>
                  <a:pt x="245962" y="280162"/>
                </a:cubicBezTo>
                <a:close/>
                <a:moveTo>
                  <a:pt x="474242" y="373550"/>
                </a:moveTo>
                <a:lnTo>
                  <a:pt x="245962" y="373550"/>
                </a:lnTo>
                <a:moveTo>
                  <a:pt x="318596" y="477314"/>
                </a:moveTo>
                <a:lnTo>
                  <a:pt x="401608" y="477314"/>
                </a:lnTo>
                <a:moveTo>
                  <a:pt x="360102" y="435808"/>
                </a:moveTo>
                <a:lnTo>
                  <a:pt x="360102" y="477314"/>
                </a:lnTo>
                <a:moveTo>
                  <a:pt x="76743" y="152159"/>
                </a:moveTo>
                <a:cubicBezTo>
                  <a:pt x="99798" y="169515"/>
                  <a:pt x="128822" y="176964"/>
                  <a:pt x="157386" y="172854"/>
                </a:cubicBezTo>
                <a:cubicBezTo>
                  <a:pt x="185950" y="168745"/>
                  <a:pt x="211696" y="153417"/>
                  <a:pt x="228924" y="130265"/>
                </a:cubicBezTo>
                <a:lnTo>
                  <a:pt x="54849" y="0"/>
                </a:lnTo>
                <a:cubicBezTo>
                  <a:pt x="37499" y="23053"/>
                  <a:pt x="30055" y="52072"/>
                  <a:pt x="34164" y="80631"/>
                </a:cubicBezTo>
                <a:cubicBezTo>
                  <a:pt x="38273" y="109190"/>
                  <a:pt x="53597" y="134932"/>
                  <a:pt x="76743" y="152159"/>
                </a:cubicBezTo>
                <a:close/>
                <a:moveTo>
                  <a:pt x="171750" y="25214"/>
                </a:moveTo>
                <a:lnTo>
                  <a:pt x="141866" y="65143"/>
                </a:lnTo>
                <a:moveTo>
                  <a:pt x="66471" y="143443"/>
                </a:moveTo>
                <a:lnTo>
                  <a:pt x="3610" y="220228"/>
                </a:lnTo>
                <a:cubicBezTo>
                  <a:pt x="0" y="224669"/>
                  <a:pt x="1701" y="228280"/>
                  <a:pt x="7304" y="228280"/>
                </a:cubicBezTo>
                <a:lnTo>
                  <a:pt x="125595" y="228280"/>
                </a:lnTo>
                <a:cubicBezTo>
                  <a:pt x="131302" y="228280"/>
                  <a:pt x="133025" y="224669"/>
                  <a:pt x="129393" y="220249"/>
                </a:cubicBezTo>
                <a:close/>
                <a:moveTo>
                  <a:pt x="235585" y="62258"/>
                </a:moveTo>
                <a:lnTo>
                  <a:pt x="370582" y="62258"/>
                </a:lnTo>
                <a:lnTo>
                  <a:pt x="370582" y="196238"/>
                </a:lnTo>
                <a:moveTo>
                  <a:pt x="194080" y="415055"/>
                </a:moveTo>
                <a:lnTo>
                  <a:pt x="59290" y="415055"/>
                </a:lnTo>
                <a:lnTo>
                  <a:pt x="59290" y="279249"/>
                </a:lnTo>
              </a:path>
            </a:pathLst>
          </a:custGeom>
          <a:noFill/>
          <a:ln w="622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Tree>
    <p:extLst>
      <p:ext uri="{BB962C8B-B14F-4D97-AF65-F5344CB8AC3E}">
        <p14:creationId xmlns:p14="http://schemas.microsoft.com/office/powerpoint/2010/main" val="1149718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E47A4-2958-924C-E856-2D7DF3762859}"/>
              </a:ext>
            </a:extLst>
          </p:cNvPr>
          <p:cNvSpPr>
            <a:spLocks noGrp="1"/>
          </p:cNvSpPr>
          <p:nvPr>
            <p:ph type="title"/>
          </p:nvPr>
        </p:nvSpPr>
        <p:spPr/>
        <p:txBody>
          <a:bodyPr/>
          <a:lstStyle/>
          <a:p>
            <a:r>
              <a:rPr lang="en-US"/>
              <a:t>The Core Agent Cycle</a:t>
            </a:r>
          </a:p>
        </p:txBody>
      </p:sp>
      <p:grpSp>
        <p:nvGrpSpPr>
          <p:cNvPr id="32" name="Group 31">
            <a:extLst>
              <a:ext uri="{FF2B5EF4-FFF2-40B4-BE49-F238E27FC236}">
                <a16:creationId xmlns:a16="http://schemas.microsoft.com/office/drawing/2014/main" id="{CDB01080-329F-3CF5-E169-F33ABAE8D578}"/>
              </a:ext>
            </a:extLst>
          </p:cNvPr>
          <p:cNvGrpSpPr>
            <a:grpSpLocks noChangeAspect="1"/>
          </p:cNvGrpSpPr>
          <p:nvPr/>
        </p:nvGrpSpPr>
        <p:grpSpPr>
          <a:xfrm>
            <a:off x="2276915" y="1237976"/>
            <a:ext cx="8588879" cy="5110752"/>
            <a:chOff x="893753" y="1422803"/>
            <a:chExt cx="7421767" cy="4416272"/>
          </a:xfrm>
        </p:grpSpPr>
        <p:sp>
          <p:nvSpPr>
            <p:cNvPr id="19" name="TextBox 18">
              <a:extLst>
                <a:ext uri="{FF2B5EF4-FFF2-40B4-BE49-F238E27FC236}">
                  <a16:creationId xmlns:a16="http://schemas.microsoft.com/office/drawing/2014/main" id="{F468170A-BA51-A2B8-9813-C18FE0385A1E}"/>
                </a:ext>
              </a:extLst>
            </p:cNvPr>
            <p:cNvSpPr txBox="1"/>
            <p:nvPr/>
          </p:nvSpPr>
          <p:spPr>
            <a:xfrm>
              <a:off x="5306333" y="4935610"/>
              <a:ext cx="1252200" cy="23935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A1A1A"/>
                  </a:solidFill>
                  <a:effectLst/>
                  <a:uLnTx/>
                  <a:uFillTx/>
                  <a:latin typeface="Arial"/>
                  <a:ea typeface="+mn-ea"/>
                  <a:cs typeface="+mn-cs"/>
                </a:rPr>
                <a:t>1. </a:t>
              </a:r>
              <a:r>
                <a:rPr kumimoji="0" sz="1800" b="1" i="0" u="none" strike="noStrike" kern="1200" cap="none" spc="0" normalizeH="0" baseline="0" noProof="0">
                  <a:ln>
                    <a:noFill/>
                  </a:ln>
                  <a:solidFill>
                    <a:srgbClr val="1A1A1A"/>
                  </a:solidFill>
                  <a:effectLst/>
                  <a:uLnTx/>
                  <a:uFillTx/>
                  <a:latin typeface="Arial"/>
                  <a:ea typeface="+mn-ea"/>
                  <a:cs typeface="+mn-cs"/>
                </a:rPr>
                <a:t>Perception</a:t>
              </a:r>
            </a:p>
          </p:txBody>
        </p:sp>
        <p:sp>
          <p:nvSpPr>
            <p:cNvPr id="20" name="TextBox 19">
              <a:extLst>
                <a:ext uri="{FF2B5EF4-FFF2-40B4-BE49-F238E27FC236}">
                  <a16:creationId xmlns:a16="http://schemas.microsoft.com/office/drawing/2014/main" id="{C864F9C9-230B-E3FD-5F37-A7B540562386}"/>
                </a:ext>
              </a:extLst>
            </p:cNvPr>
            <p:cNvSpPr txBox="1"/>
            <p:nvPr/>
          </p:nvSpPr>
          <p:spPr>
            <a:xfrm>
              <a:off x="1202195" y="4487135"/>
              <a:ext cx="1241119" cy="23935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A1A1A"/>
                  </a:solidFill>
                  <a:effectLst/>
                  <a:uLnTx/>
                  <a:uFillTx/>
                  <a:latin typeface="Arial"/>
                  <a:ea typeface="+mn-ea"/>
                  <a:cs typeface="+mn-cs"/>
                </a:rPr>
                <a:t>2. </a:t>
              </a:r>
              <a:r>
                <a:rPr kumimoji="0" sz="1800" b="1" i="0" u="none" strike="noStrike" kern="1200" cap="none" spc="0" normalizeH="0" baseline="0" noProof="0">
                  <a:ln>
                    <a:noFill/>
                  </a:ln>
                  <a:solidFill>
                    <a:srgbClr val="1A1A1A"/>
                  </a:solidFill>
                  <a:effectLst/>
                  <a:uLnTx/>
                  <a:uFillTx/>
                  <a:latin typeface="Arial"/>
                  <a:ea typeface="+mn-ea"/>
                  <a:cs typeface="+mn-cs"/>
                </a:rPr>
                <a:t>Reasoning</a:t>
              </a:r>
            </a:p>
          </p:txBody>
        </p:sp>
        <p:sp>
          <p:nvSpPr>
            <p:cNvPr id="21" name="TextBox 20">
              <a:extLst>
                <a:ext uri="{FF2B5EF4-FFF2-40B4-BE49-F238E27FC236}">
                  <a16:creationId xmlns:a16="http://schemas.microsoft.com/office/drawing/2014/main" id="{07A75568-0325-3533-28EA-CA8069C2BA5B}"/>
                </a:ext>
              </a:extLst>
            </p:cNvPr>
            <p:cNvSpPr txBox="1"/>
            <p:nvPr/>
          </p:nvSpPr>
          <p:spPr>
            <a:xfrm>
              <a:off x="893753" y="1493920"/>
              <a:ext cx="834763" cy="23935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A1A1A"/>
                  </a:solidFill>
                  <a:effectLst/>
                  <a:uLnTx/>
                  <a:uFillTx/>
                  <a:latin typeface="Arial"/>
                  <a:ea typeface="+mn-ea"/>
                  <a:cs typeface="+mn-cs"/>
                </a:rPr>
                <a:t>3. </a:t>
              </a:r>
              <a:r>
                <a:rPr kumimoji="0" sz="1800" b="1" i="0" u="none" strike="noStrike" kern="1200" cap="none" spc="0" normalizeH="0" baseline="0" noProof="0">
                  <a:ln>
                    <a:noFill/>
                  </a:ln>
                  <a:solidFill>
                    <a:srgbClr val="1A1A1A"/>
                  </a:solidFill>
                  <a:effectLst/>
                  <a:uLnTx/>
                  <a:uFillTx/>
                  <a:latin typeface="Arial"/>
                  <a:ea typeface="+mn-ea"/>
                  <a:cs typeface="+mn-cs"/>
                </a:rPr>
                <a:t>Action</a:t>
              </a:r>
            </a:p>
          </p:txBody>
        </p:sp>
        <p:sp>
          <p:nvSpPr>
            <p:cNvPr id="22" name="TextBox 21">
              <a:extLst>
                <a:ext uri="{FF2B5EF4-FFF2-40B4-BE49-F238E27FC236}">
                  <a16:creationId xmlns:a16="http://schemas.microsoft.com/office/drawing/2014/main" id="{496CFA83-1C2D-1920-F912-3A25BFA4E845}"/>
                </a:ext>
              </a:extLst>
            </p:cNvPr>
            <p:cNvSpPr txBox="1"/>
            <p:nvPr/>
          </p:nvSpPr>
          <p:spPr>
            <a:xfrm>
              <a:off x="6077981" y="1422803"/>
              <a:ext cx="1407339" cy="478717"/>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A1A1A"/>
                  </a:solidFill>
                  <a:effectLst/>
                  <a:uLnTx/>
                  <a:uFillTx/>
                  <a:latin typeface="Arial"/>
                  <a:ea typeface="+mn-ea"/>
                  <a:cs typeface="+mn-cs"/>
                </a:rPr>
                <a:t>4. </a:t>
              </a:r>
              <a:r>
                <a:rPr kumimoji="0" sz="1800" b="1" i="0" u="none" strike="noStrike" kern="1200" cap="none" spc="0" normalizeH="0" baseline="0" noProof="0">
                  <a:ln>
                    <a:noFill/>
                  </a:ln>
                  <a:solidFill>
                    <a:srgbClr val="1A1A1A"/>
                  </a:solidFill>
                  <a:effectLst/>
                  <a:uLnTx/>
                  <a:uFillTx/>
                  <a:latin typeface="Arial"/>
                  <a:ea typeface="+mn-ea"/>
                  <a:cs typeface="+mn-cs"/>
                </a:rPr>
                <a:t>Observing &amp;
Learning</a:t>
              </a:r>
            </a:p>
          </p:txBody>
        </p:sp>
        <p:sp>
          <p:nvSpPr>
            <p:cNvPr id="23" name="TextBox 22">
              <a:extLst>
                <a:ext uri="{FF2B5EF4-FFF2-40B4-BE49-F238E27FC236}">
                  <a16:creationId xmlns:a16="http://schemas.microsoft.com/office/drawing/2014/main" id="{9658FF2C-D4D0-4183-1487-B8AC31A39DE2}"/>
                </a:ext>
              </a:extLst>
            </p:cNvPr>
            <p:cNvSpPr txBox="1"/>
            <p:nvPr/>
          </p:nvSpPr>
          <p:spPr>
            <a:xfrm>
              <a:off x="5317854" y="5253977"/>
              <a:ext cx="2417668" cy="585098"/>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1A1A"/>
                  </a:solidFill>
                  <a:effectLst/>
                  <a:uLnTx/>
                  <a:uFillTx/>
                  <a:latin typeface="Arial"/>
                  <a:ea typeface="+mn-ea"/>
                  <a:cs typeface="+mn-cs"/>
                </a:rPr>
                <a:t>The agent receives and interprets incoming requests, whether they are text, voice commands, or API calls, to understand the user's intent.</a:t>
              </a:r>
              <a:endParaRPr kumimoji="0" sz="1100" b="0" i="0" u="none" strike="noStrike" kern="1200" cap="none" spc="0" normalizeH="0" baseline="0" noProof="0">
                <a:ln>
                  <a:noFill/>
                </a:ln>
                <a:solidFill>
                  <a:srgbClr val="1A1A1A"/>
                </a:solidFill>
                <a:effectLst/>
                <a:uLnTx/>
                <a:uFillTx/>
                <a:latin typeface="Arial"/>
                <a:ea typeface="+mn-ea"/>
                <a:cs typeface="+mn-cs"/>
              </a:endParaRPr>
            </a:p>
          </p:txBody>
        </p:sp>
        <p:sp>
          <p:nvSpPr>
            <p:cNvPr id="24" name="TextBox 23">
              <a:extLst>
                <a:ext uri="{FF2B5EF4-FFF2-40B4-BE49-F238E27FC236}">
                  <a16:creationId xmlns:a16="http://schemas.microsoft.com/office/drawing/2014/main" id="{CFF772D2-200C-1EE9-4CFE-7F628DBC35C9}"/>
                </a:ext>
              </a:extLst>
            </p:cNvPr>
            <p:cNvSpPr txBox="1"/>
            <p:nvPr/>
          </p:nvSpPr>
          <p:spPr>
            <a:xfrm>
              <a:off x="1202196" y="4808642"/>
              <a:ext cx="1612761" cy="1023923"/>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1A1A"/>
                  </a:solidFill>
                  <a:effectLst/>
                  <a:uLnTx/>
                  <a:uFillTx/>
                  <a:latin typeface="Arial"/>
                  <a:ea typeface="+mn-ea"/>
                  <a:cs typeface="+mn-cs"/>
                </a:rPr>
                <a:t>It analyzes the collected information, identifies patterns, and formulates a plan. This includes evaluating different options and seeking clarification if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A1A1A"/>
                </a:solidFill>
                <a:effectLst/>
                <a:uLnTx/>
                <a:uFillTx/>
                <a:latin typeface="Arial"/>
                <a:ea typeface="+mn-ea"/>
                <a:cs typeface="+mn-cs"/>
              </a:endParaRPr>
            </a:p>
          </p:txBody>
        </p:sp>
        <p:sp>
          <p:nvSpPr>
            <p:cNvPr id="25" name="TextBox 24">
              <a:extLst>
                <a:ext uri="{FF2B5EF4-FFF2-40B4-BE49-F238E27FC236}">
                  <a16:creationId xmlns:a16="http://schemas.microsoft.com/office/drawing/2014/main" id="{BE9910F1-D6C4-25C4-A670-B5F783B4B171}"/>
                </a:ext>
              </a:extLst>
            </p:cNvPr>
            <p:cNvSpPr txBox="1"/>
            <p:nvPr/>
          </p:nvSpPr>
          <p:spPr>
            <a:xfrm>
              <a:off x="893754" y="1815426"/>
              <a:ext cx="1354484" cy="1023923"/>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1A1A"/>
                  </a:solidFill>
                  <a:effectLst/>
                  <a:uLnTx/>
                  <a:uFillTx/>
                  <a:latin typeface="Arial"/>
                  <a:ea typeface="+mn-ea"/>
                  <a:cs typeface="+mn-cs"/>
                </a:rPr>
                <a:t>The agent executes the plan by performing necessary steps, such as retrieving data from a database, generating a response, or triggering external scripts.</a:t>
              </a:r>
              <a:endParaRPr kumimoji="0" sz="1100" b="0" i="0" u="none" strike="noStrike" kern="1200" cap="none" spc="0" normalizeH="0" baseline="0" noProof="0">
                <a:ln>
                  <a:noFill/>
                </a:ln>
                <a:solidFill>
                  <a:srgbClr val="1A1A1A"/>
                </a:solidFill>
                <a:effectLst/>
                <a:uLnTx/>
                <a:uFillTx/>
                <a:latin typeface="Arial"/>
                <a:ea typeface="+mn-ea"/>
                <a:cs typeface="+mn-cs"/>
              </a:endParaRPr>
            </a:p>
          </p:txBody>
        </p:sp>
        <p:sp>
          <p:nvSpPr>
            <p:cNvPr id="26" name="TextBox 25">
              <a:extLst>
                <a:ext uri="{FF2B5EF4-FFF2-40B4-BE49-F238E27FC236}">
                  <a16:creationId xmlns:a16="http://schemas.microsoft.com/office/drawing/2014/main" id="{2F73AE1F-918C-F1F0-CFF9-133D9407F349}"/>
                </a:ext>
              </a:extLst>
            </p:cNvPr>
            <p:cNvSpPr txBox="1"/>
            <p:nvPr/>
          </p:nvSpPr>
          <p:spPr>
            <a:xfrm>
              <a:off x="6077980" y="1935846"/>
              <a:ext cx="2237540" cy="877649"/>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1A1A"/>
                  </a:solidFill>
                  <a:effectLst/>
                  <a:uLnTx/>
                  <a:uFillTx/>
                  <a:latin typeface="Arial"/>
                  <a:ea typeface="+mn-ea"/>
                  <a:cs typeface="+mn-cs"/>
                </a:rPr>
                <a:t>Finally, it assesses the results of its actions, refines its approach for future tasks, and logs new knowledge or mistakes for continuous improvement through supervised, unsupervised, or reinforced learning.</a:t>
              </a:r>
              <a:endParaRPr kumimoji="0" sz="1100" b="0" i="0" u="none" strike="noStrike" kern="1200" cap="none" spc="0" normalizeH="0" baseline="0" noProof="0">
                <a:ln>
                  <a:noFill/>
                </a:ln>
                <a:solidFill>
                  <a:srgbClr val="1A1A1A"/>
                </a:solidFill>
                <a:effectLst/>
                <a:uLnTx/>
                <a:uFillTx/>
                <a:latin typeface="Arial"/>
                <a:ea typeface="+mn-ea"/>
                <a:cs typeface="+mn-cs"/>
              </a:endParaRPr>
            </a:p>
          </p:txBody>
        </p:sp>
        <p:grpSp>
          <p:nvGrpSpPr>
            <p:cNvPr id="31" name="Group 30">
              <a:extLst>
                <a:ext uri="{FF2B5EF4-FFF2-40B4-BE49-F238E27FC236}">
                  <a16:creationId xmlns:a16="http://schemas.microsoft.com/office/drawing/2014/main" id="{13DE1589-1E81-902B-4458-F3B0545F86BB}"/>
                </a:ext>
              </a:extLst>
            </p:cNvPr>
            <p:cNvGrpSpPr>
              <a:grpSpLocks noChangeAspect="1"/>
            </p:cNvGrpSpPr>
            <p:nvPr/>
          </p:nvGrpSpPr>
          <p:grpSpPr>
            <a:xfrm>
              <a:off x="2248240" y="1422803"/>
              <a:ext cx="5055944" cy="3749040"/>
              <a:chOff x="4407017" y="1425813"/>
              <a:chExt cx="3766855" cy="2793168"/>
            </a:xfrm>
          </p:grpSpPr>
          <p:grpSp>
            <p:nvGrpSpPr>
              <p:cNvPr id="3" name="Group 2">
                <a:extLst>
                  <a:ext uri="{FF2B5EF4-FFF2-40B4-BE49-F238E27FC236}">
                    <a16:creationId xmlns:a16="http://schemas.microsoft.com/office/drawing/2014/main" id="{6233B062-3A05-EECF-E252-8AC94CBCD6C6}"/>
                  </a:ext>
                </a:extLst>
              </p:cNvPr>
              <p:cNvGrpSpPr/>
              <p:nvPr/>
            </p:nvGrpSpPr>
            <p:grpSpPr>
              <a:xfrm>
                <a:off x="5803601" y="1425813"/>
                <a:ext cx="2370271" cy="2372202"/>
                <a:chOff x="2914962" y="974360"/>
                <a:chExt cx="2370271" cy="2372202"/>
              </a:xfrm>
            </p:grpSpPr>
            <p:sp>
              <p:nvSpPr>
                <p:cNvPr id="4" name="Rounded Rectangle 1">
                  <a:extLst>
                    <a:ext uri="{FF2B5EF4-FFF2-40B4-BE49-F238E27FC236}">
                      <a16:creationId xmlns:a16="http://schemas.microsoft.com/office/drawing/2014/main" id="{CFAF4E27-E228-4678-5EAB-F11AF50E898A}"/>
                    </a:ext>
                  </a:extLst>
                </p:cNvPr>
                <p:cNvSpPr/>
                <p:nvPr/>
              </p:nvSpPr>
              <p:spPr>
                <a:xfrm>
                  <a:off x="2914962" y="974360"/>
                  <a:ext cx="2370270" cy="2372202"/>
                </a:xfrm>
                <a:custGeom>
                  <a:avLst/>
                  <a:gdLst/>
                  <a:ahLst/>
                  <a:cxnLst/>
                  <a:rect l="0" t="0" r="0" b="0"/>
                  <a:pathLst>
                    <a:path w="2370270" h="2372202">
                      <a:moveTo>
                        <a:pt x="0" y="0"/>
                      </a:moveTo>
                      <a:cubicBezTo>
                        <a:pt x="309118" y="0"/>
                        <a:pt x="609501" y="102556"/>
                        <a:pt x="854075" y="291596"/>
                      </a:cubicBezTo>
                      <a:cubicBezTo>
                        <a:pt x="1095863" y="478480"/>
                        <a:pt x="1269600" y="739445"/>
                        <a:pt x="1348799" y="1034389"/>
                      </a:cubicBezTo>
                      <a:lnTo>
                        <a:pt x="1349107" y="1034308"/>
                      </a:lnTo>
                      <a:cubicBezTo>
                        <a:pt x="1394107" y="1195337"/>
                        <a:pt x="1490560" y="1337228"/>
                        <a:pt x="1623755" y="1438310"/>
                      </a:cubicBezTo>
                      <a:cubicBezTo>
                        <a:pt x="1754782" y="1537744"/>
                        <a:pt x="1914293" y="1592316"/>
                        <a:pt x="2078636" y="1594054"/>
                      </a:cubicBezTo>
                      <a:lnTo>
                        <a:pt x="2078636" y="1455337"/>
                      </a:lnTo>
                      <a:cubicBezTo>
                        <a:pt x="2078636" y="1446771"/>
                        <a:pt x="2090190" y="1444043"/>
                        <a:pt x="2094014" y="1451708"/>
                      </a:cubicBezTo>
                      <a:lnTo>
                        <a:pt x="2369125" y="1904493"/>
                      </a:lnTo>
                      <a:cubicBezTo>
                        <a:pt x="2370270" y="1906775"/>
                        <a:pt x="2370270" y="1909470"/>
                        <a:pt x="2369125" y="1911752"/>
                      </a:cubicBezTo>
                      <a:lnTo>
                        <a:pt x="2094014" y="2364537"/>
                      </a:lnTo>
                      <a:cubicBezTo>
                        <a:pt x="2090190" y="2372202"/>
                        <a:pt x="2078636" y="2369474"/>
                        <a:pt x="2078636" y="2360908"/>
                      </a:cubicBezTo>
                      <a:lnTo>
                        <a:pt x="2078636" y="2224765"/>
                      </a:lnTo>
                      <a:cubicBezTo>
                        <a:pt x="1776608" y="2223003"/>
                        <a:pt x="1483196" y="2123375"/>
                        <a:pt x="1242488" y="1940699"/>
                      </a:cubicBezTo>
                      <a:cubicBezTo>
                        <a:pt x="999620" y="1756390"/>
                        <a:pt x="823732" y="1497665"/>
                        <a:pt x="741689" y="1204025"/>
                      </a:cubicBezTo>
                      <a:cubicBezTo>
                        <a:pt x="698966" y="1039975"/>
                        <a:pt x="602511" y="894268"/>
                        <a:pt x="468383" y="790600"/>
                      </a:cubicBezTo>
                      <a:cubicBezTo>
                        <a:pt x="334256" y="686928"/>
                        <a:pt x="169523" y="630685"/>
                        <a:pt x="0" y="630685"/>
                      </a:cubicBezTo>
                      <a:lnTo>
                        <a:pt x="0" y="0"/>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2">
                  <a:extLst>
                    <a:ext uri="{FF2B5EF4-FFF2-40B4-BE49-F238E27FC236}">
                      <a16:creationId xmlns:a16="http://schemas.microsoft.com/office/drawing/2014/main" id="{84A1B28A-FBD1-8D0A-05F3-F8A6A518D681}"/>
                    </a:ext>
                  </a:extLst>
                </p:cNvPr>
                <p:cNvSpPr/>
                <p:nvPr/>
              </p:nvSpPr>
              <p:spPr>
                <a:xfrm>
                  <a:off x="2914962" y="974360"/>
                  <a:ext cx="2370271" cy="2372202"/>
                </a:xfrm>
                <a:custGeom>
                  <a:avLst/>
                  <a:gdLst/>
                  <a:ahLst/>
                  <a:cxnLst/>
                  <a:rect l="0" t="0" r="0" b="0"/>
                  <a:pathLst>
                    <a:path w="2370271" h="2372202">
                      <a:moveTo>
                        <a:pt x="0" y="0"/>
                      </a:moveTo>
                      <a:cubicBezTo>
                        <a:pt x="309118" y="0"/>
                        <a:pt x="609501" y="102556"/>
                        <a:pt x="854078" y="291596"/>
                      </a:cubicBezTo>
                      <a:cubicBezTo>
                        <a:pt x="1095864" y="478480"/>
                        <a:pt x="1269600" y="739445"/>
                        <a:pt x="1348800" y="1034393"/>
                      </a:cubicBezTo>
                      <a:lnTo>
                        <a:pt x="1349110" y="1034306"/>
                      </a:lnTo>
                      <a:cubicBezTo>
                        <a:pt x="1394104" y="1195341"/>
                        <a:pt x="1490559" y="1337228"/>
                        <a:pt x="1623751" y="1438306"/>
                      </a:cubicBezTo>
                      <a:cubicBezTo>
                        <a:pt x="1754786" y="1537748"/>
                        <a:pt x="1914293" y="1592316"/>
                        <a:pt x="2078636" y="1594057"/>
                      </a:cubicBezTo>
                      <a:lnTo>
                        <a:pt x="2078636" y="1455338"/>
                      </a:lnTo>
                      <a:cubicBezTo>
                        <a:pt x="2078636" y="1446769"/>
                        <a:pt x="2090186" y="1444043"/>
                        <a:pt x="2094017" y="1451706"/>
                      </a:cubicBezTo>
                      <a:lnTo>
                        <a:pt x="2369128" y="1904491"/>
                      </a:lnTo>
                      <a:cubicBezTo>
                        <a:pt x="2370271" y="1906777"/>
                        <a:pt x="2370271" y="1909468"/>
                        <a:pt x="2369128" y="1911754"/>
                      </a:cubicBezTo>
                      <a:lnTo>
                        <a:pt x="2094017" y="2364539"/>
                      </a:lnTo>
                      <a:cubicBezTo>
                        <a:pt x="2090186" y="2372202"/>
                        <a:pt x="2078636" y="2369476"/>
                        <a:pt x="2078636" y="2360907"/>
                      </a:cubicBezTo>
                      <a:lnTo>
                        <a:pt x="2078636" y="2224762"/>
                      </a:lnTo>
                      <a:cubicBezTo>
                        <a:pt x="1776606" y="2223007"/>
                        <a:pt x="1483200" y="2123377"/>
                        <a:pt x="1242486" y="1940703"/>
                      </a:cubicBezTo>
                      <a:cubicBezTo>
                        <a:pt x="999617" y="1756390"/>
                        <a:pt x="823735" y="1497665"/>
                        <a:pt x="741689" y="1204024"/>
                      </a:cubicBezTo>
                      <a:cubicBezTo>
                        <a:pt x="698966" y="1039974"/>
                        <a:pt x="602511" y="894271"/>
                        <a:pt x="468383" y="790600"/>
                      </a:cubicBezTo>
                      <a:cubicBezTo>
                        <a:pt x="334256" y="686928"/>
                        <a:pt x="169523" y="630685"/>
                        <a:pt x="0" y="630685"/>
                      </a:cubicBezTo>
                      <a:lnTo>
                        <a:pt x="0" y="0"/>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44C45E91-A7FD-C148-0FA5-778CDBE948F3}"/>
                  </a:ext>
                </a:extLst>
              </p:cNvPr>
              <p:cNvGrpSpPr/>
              <p:nvPr/>
            </p:nvGrpSpPr>
            <p:grpSpPr>
              <a:xfrm>
                <a:off x="4407017" y="1425813"/>
                <a:ext cx="1396583" cy="1396583"/>
                <a:chOff x="1518378" y="974360"/>
                <a:chExt cx="1396583" cy="1396583"/>
              </a:xfrm>
            </p:grpSpPr>
            <p:sp>
              <p:nvSpPr>
                <p:cNvPr id="7" name="Rounded Rectangle 4">
                  <a:extLst>
                    <a:ext uri="{FF2B5EF4-FFF2-40B4-BE49-F238E27FC236}">
                      <a16:creationId xmlns:a16="http://schemas.microsoft.com/office/drawing/2014/main" id="{E45137F0-273B-58CA-F0D1-0D4BB88A8671}"/>
                    </a:ext>
                  </a:extLst>
                </p:cNvPr>
                <p:cNvSpPr/>
                <p:nvPr/>
              </p:nvSpPr>
              <p:spPr>
                <a:xfrm>
                  <a:off x="1518378" y="974360"/>
                  <a:ext cx="1396583" cy="1396583"/>
                </a:xfrm>
                <a:custGeom>
                  <a:avLst/>
                  <a:gdLst/>
                  <a:ahLst/>
                  <a:cxnLst/>
                  <a:rect l="0" t="0" r="0" b="0"/>
                  <a:pathLst>
                    <a:path w="1396583" h="1396583">
                      <a:moveTo>
                        <a:pt x="0" y="1396583"/>
                      </a:moveTo>
                      <a:cubicBezTo>
                        <a:pt x="0" y="1026188"/>
                        <a:pt x="147139" y="670960"/>
                        <a:pt x="409049" y="409049"/>
                      </a:cubicBezTo>
                      <a:cubicBezTo>
                        <a:pt x="670960" y="147139"/>
                        <a:pt x="1026188" y="0"/>
                        <a:pt x="1396583" y="0"/>
                      </a:cubicBezTo>
                      <a:lnTo>
                        <a:pt x="1396583" y="630685"/>
                      </a:lnTo>
                      <a:cubicBezTo>
                        <a:pt x="1193453" y="630685"/>
                        <a:pt x="998646" y="711378"/>
                        <a:pt x="855009" y="855009"/>
                      </a:cubicBezTo>
                      <a:cubicBezTo>
                        <a:pt x="711378" y="998646"/>
                        <a:pt x="630685" y="1193453"/>
                        <a:pt x="630685" y="1396583"/>
                      </a:cubicBezTo>
                      <a:lnTo>
                        <a:pt x="0" y="1396583"/>
                      </a:lnTo>
                      <a:close/>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8" name="Rounded Rectangle 5">
                  <a:extLst>
                    <a:ext uri="{FF2B5EF4-FFF2-40B4-BE49-F238E27FC236}">
                      <a16:creationId xmlns:a16="http://schemas.microsoft.com/office/drawing/2014/main" id="{F44C243C-421E-D94D-4A72-25AD13C41DC5}"/>
                    </a:ext>
                  </a:extLst>
                </p:cNvPr>
                <p:cNvSpPr/>
                <p:nvPr/>
              </p:nvSpPr>
              <p:spPr>
                <a:xfrm>
                  <a:off x="1518378" y="974360"/>
                  <a:ext cx="1396583" cy="1396583"/>
                </a:xfrm>
                <a:custGeom>
                  <a:avLst/>
                  <a:gdLst/>
                  <a:ahLst/>
                  <a:cxnLst/>
                  <a:rect l="0" t="0" r="0" b="0"/>
                  <a:pathLst>
                    <a:path w="1396583" h="1396583">
                      <a:moveTo>
                        <a:pt x="0" y="1396583"/>
                      </a:moveTo>
                      <a:cubicBezTo>
                        <a:pt x="0" y="1026186"/>
                        <a:pt x="147139" y="670960"/>
                        <a:pt x="409049" y="409049"/>
                      </a:cubicBezTo>
                      <a:cubicBezTo>
                        <a:pt x="670960" y="147139"/>
                        <a:pt x="1026186" y="0"/>
                        <a:pt x="1396583" y="0"/>
                      </a:cubicBezTo>
                      <a:lnTo>
                        <a:pt x="1396583" y="630685"/>
                      </a:lnTo>
                      <a:cubicBezTo>
                        <a:pt x="1193454" y="630685"/>
                        <a:pt x="998645" y="711378"/>
                        <a:pt x="855012" y="855012"/>
                      </a:cubicBezTo>
                      <a:cubicBezTo>
                        <a:pt x="711378" y="998645"/>
                        <a:pt x="630685" y="1193454"/>
                        <a:pt x="630685" y="1396583"/>
                      </a:cubicBezTo>
                      <a:lnTo>
                        <a:pt x="0" y="1396583"/>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AA084138-025E-3D90-6845-766D7730EA77}"/>
                  </a:ext>
                </a:extLst>
              </p:cNvPr>
              <p:cNvGrpSpPr/>
              <p:nvPr/>
            </p:nvGrpSpPr>
            <p:grpSpPr>
              <a:xfrm>
                <a:off x="4407017" y="2822397"/>
                <a:ext cx="1396583" cy="1396583"/>
                <a:chOff x="1518378" y="2370944"/>
                <a:chExt cx="1396583" cy="1396583"/>
              </a:xfrm>
            </p:grpSpPr>
            <p:sp>
              <p:nvSpPr>
                <p:cNvPr id="10" name="Rounded Rectangle 7">
                  <a:extLst>
                    <a:ext uri="{FF2B5EF4-FFF2-40B4-BE49-F238E27FC236}">
                      <a16:creationId xmlns:a16="http://schemas.microsoft.com/office/drawing/2014/main" id="{61F35886-976D-4E5A-818E-2B29C1437C88}"/>
                    </a:ext>
                  </a:extLst>
                </p:cNvPr>
                <p:cNvSpPr/>
                <p:nvPr/>
              </p:nvSpPr>
              <p:spPr>
                <a:xfrm>
                  <a:off x="1518378" y="2370944"/>
                  <a:ext cx="1396583" cy="1396583"/>
                </a:xfrm>
                <a:custGeom>
                  <a:avLst/>
                  <a:gdLst/>
                  <a:ahLst/>
                  <a:cxnLst/>
                  <a:rect l="0" t="0" r="0" b="0"/>
                  <a:pathLst>
                    <a:path w="1396583" h="1396583">
                      <a:moveTo>
                        <a:pt x="1396583" y="1396583"/>
                      </a:moveTo>
                      <a:cubicBezTo>
                        <a:pt x="1213184" y="1396583"/>
                        <a:pt x="1031571" y="1360459"/>
                        <a:pt x="862130" y="1290272"/>
                      </a:cubicBezTo>
                      <a:cubicBezTo>
                        <a:pt x="692692" y="1220086"/>
                        <a:pt x="538734" y="1117218"/>
                        <a:pt x="409049" y="987530"/>
                      </a:cubicBezTo>
                      <a:cubicBezTo>
                        <a:pt x="279364" y="857851"/>
                        <a:pt x="176493" y="703891"/>
                        <a:pt x="106308" y="534449"/>
                      </a:cubicBezTo>
                      <a:cubicBezTo>
                        <a:pt x="36123" y="365008"/>
                        <a:pt x="0" y="183402"/>
                        <a:pt x="0" y="0"/>
                      </a:cubicBezTo>
                      <a:lnTo>
                        <a:pt x="630685" y="0"/>
                      </a:lnTo>
                      <a:cubicBezTo>
                        <a:pt x="630685" y="100579"/>
                        <a:pt x="650496" y="200173"/>
                        <a:pt x="688986" y="293096"/>
                      </a:cubicBezTo>
                      <a:cubicBezTo>
                        <a:pt x="727476" y="386019"/>
                        <a:pt x="783891" y="470451"/>
                        <a:pt x="855009" y="541571"/>
                      </a:cubicBezTo>
                      <a:cubicBezTo>
                        <a:pt x="926129" y="612691"/>
                        <a:pt x="1010566" y="669107"/>
                        <a:pt x="1103487" y="707597"/>
                      </a:cubicBezTo>
                      <a:cubicBezTo>
                        <a:pt x="1196409" y="746087"/>
                        <a:pt x="1296005" y="765897"/>
                        <a:pt x="1396583" y="765897"/>
                      </a:cubicBezTo>
                      <a:lnTo>
                        <a:pt x="1396583" y="1396583"/>
                      </a:ln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1" name="Rounded Rectangle 8">
                  <a:extLst>
                    <a:ext uri="{FF2B5EF4-FFF2-40B4-BE49-F238E27FC236}">
                      <a16:creationId xmlns:a16="http://schemas.microsoft.com/office/drawing/2014/main" id="{FA24B73E-A51E-2164-6739-62CC788A9390}"/>
                    </a:ext>
                  </a:extLst>
                </p:cNvPr>
                <p:cNvSpPr/>
                <p:nvPr/>
              </p:nvSpPr>
              <p:spPr>
                <a:xfrm>
                  <a:off x="1518378" y="2370944"/>
                  <a:ext cx="1396583" cy="1396583"/>
                </a:xfrm>
                <a:custGeom>
                  <a:avLst/>
                  <a:gdLst/>
                  <a:ahLst/>
                  <a:cxnLst/>
                  <a:rect l="0" t="0" r="0" b="0"/>
                  <a:pathLst>
                    <a:path w="1396583" h="1396583">
                      <a:moveTo>
                        <a:pt x="1396583" y="1396583"/>
                      </a:moveTo>
                      <a:cubicBezTo>
                        <a:pt x="1213181" y="1396583"/>
                        <a:pt x="1031575" y="1360459"/>
                        <a:pt x="862133" y="1290275"/>
                      </a:cubicBezTo>
                      <a:cubicBezTo>
                        <a:pt x="692692" y="1220090"/>
                        <a:pt x="538734" y="1117218"/>
                        <a:pt x="409049" y="987534"/>
                      </a:cubicBezTo>
                      <a:cubicBezTo>
                        <a:pt x="279364" y="857849"/>
                        <a:pt x="176493" y="703891"/>
                        <a:pt x="106308" y="534449"/>
                      </a:cubicBezTo>
                      <a:cubicBezTo>
                        <a:pt x="36123" y="365008"/>
                        <a:pt x="0" y="183402"/>
                        <a:pt x="0" y="0"/>
                      </a:cubicBezTo>
                      <a:lnTo>
                        <a:pt x="630685" y="0"/>
                      </a:lnTo>
                      <a:cubicBezTo>
                        <a:pt x="630685" y="100579"/>
                        <a:pt x="650496" y="200173"/>
                        <a:pt x="688986" y="293096"/>
                      </a:cubicBezTo>
                      <a:cubicBezTo>
                        <a:pt x="727476" y="386019"/>
                        <a:pt x="783891" y="470451"/>
                        <a:pt x="855012" y="541571"/>
                      </a:cubicBezTo>
                      <a:cubicBezTo>
                        <a:pt x="926132" y="612691"/>
                        <a:pt x="1010563" y="669107"/>
                        <a:pt x="1103486" y="707597"/>
                      </a:cubicBezTo>
                      <a:cubicBezTo>
                        <a:pt x="1196410" y="746087"/>
                        <a:pt x="1296004" y="765897"/>
                        <a:pt x="1396583" y="765897"/>
                      </a:cubicBezTo>
                      <a:lnTo>
                        <a:pt x="1396583" y="1396583"/>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8491CC05-5EDD-EE9F-BB0D-BD64ED77AAC7}"/>
                  </a:ext>
                </a:extLst>
              </p:cNvPr>
              <p:cNvGrpSpPr/>
              <p:nvPr/>
            </p:nvGrpSpPr>
            <p:grpSpPr>
              <a:xfrm>
                <a:off x="5803617" y="2629840"/>
                <a:ext cx="1275617" cy="1589141"/>
                <a:chOff x="2914978" y="2178387"/>
                <a:chExt cx="1275617" cy="1589141"/>
              </a:xfrm>
            </p:grpSpPr>
            <p:sp>
              <p:nvSpPr>
                <p:cNvPr id="13" name="Rounded Rectangle 10">
                  <a:extLst>
                    <a:ext uri="{FF2B5EF4-FFF2-40B4-BE49-F238E27FC236}">
                      <a16:creationId xmlns:a16="http://schemas.microsoft.com/office/drawing/2014/main" id="{A095FA99-025E-E7E1-FAF0-5FA7F1552FA1}"/>
                    </a:ext>
                  </a:extLst>
                </p:cNvPr>
                <p:cNvSpPr/>
                <p:nvPr/>
              </p:nvSpPr>
              <p:spPr>
                <a:xfrm>
                  <a:off x="2914978" y="2178387"/>
                  <a:ext cx="1275616" cy="1589141"/>
                </a:xfrm>
                <a:custGeom>
                  <a:avLst/>
                  <a:gdLst/>
                  <a:ahLst/>
                  <a:cxnLst/>
                  <a:rect l="0" t="0" r="0" b="0"/>
                  <a:pathLst>
                    <a:path w="1275616" h="1589141">
                      <a:moveTo>
                        <a:pt x="741673" y="0"/>
                      </a:moveTo>
                      <a:cubicBezTo>
                        <a:pt x="771211" y="113257"/>
                        <a:pt x="773816" y="231049"/>
                        <a:pt x="750408" y="345731"/>
                      </a:cubicBezTo>
                      <a:cubicBezTo>
                        <a:pt x="726999" y="460412"/>
                        <a:pt x="677618" y="568202"/>
                        <a:pt x="606056" y="660823"/>
                      </a:cubicBezTo>
                      <a:cubicBezTo>
                        <a:pt x="534494" y="753444"/>
                        <a:pt x="442656" y="828434"/>
                        <a:pt x="337595" y="880026"/>
                      </a:cubicBezTo>
                      <a:cubicBezTo>
                        <a:pt x="232534" y="931619"/>
                        <a:pt x="117045" y="958446"/>
                        <a:pt x="0" y="958454"/>
                      </a:cubicBezTo>
                      <a:lnTo>
                        <a:pt x="12" y="1589141"/>
                      </a:lnTo>
                      <a:cubicBezTo>
                        <a:pt x="213441" y="1589133"/>
                        <a:pt x="424030" y="1540212"/>
                        <a:pt x="615604" y="1446130"/>
                      </a:cubicBezTo>
                      <a:cubicBezTo>
                        <a:pt x="807179" y="1352055"/>
                        <a:pt x="974644" y="1215312"/>
                        <a:pt x="1105127" y="1046423"/>
                      </a:cubicBezTo>
                      <a:cubicBezTo>
                        <a:pt x="1173341" y="958145"/>
                        <a:pt x="1230495" y="862309"/>
                        <a:pt x="1275616" y="761066"/>
                      </a:cubicBezTo>
                      <a:cubicBezTo>
                        <a:pt x="1264460" y="753108"/>
                        <a:pt x="1253409" y="744976"/>
                        <a:pt x="1242472" y="736673"/>
                      </a:cubicBezTo>
                      <a:cubicBezTo>
                        <a:pt x="999604" y="552361"/>
                        <a:pt x="823716" y="293640"/>
                        <a:pt x="741673" y="0"/>
                      </a:cubicBezTo>
                      <a:close/>
                    </a:path>
                  </a:pathLst>
                </a:custGeom>
                <a:solidFill>
                  <a:srgbClr val="048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4" name="Rounded Rectangle 11">
                  <a:extLst>
                    <a:ext uri="{FF2B5EF4-FFF2-40B4-BE49-F238E27FC236}">
                      <a16:creationId xmlns:a16="http://schemas.microsoft.com/office/drawing/2014/main" id="{DE489FD8-1879-3FDC-D7F1-DD3737CAD738}"/>
                    </a:ext>
                  </a:extLst>
                </p:cNvPr>
                <p:cNvSpPr/>
                <p:nvPr/>
              </p:nvSpPr>
              <p:spPr>
                <a:xfrm>
                  <a:off x="2914978" y="2178387"/>
                  <a:ext cx="1275617" cy="1589138"/>
                </a:xfrm>
                <a:custGeom>
                  <a:avLst/>
                  <a:gdLst/>
                  <a:ahLst/>
                  <a:cxnLst/>
                  <a:rect l="0" t="0" r="0" b="0"/>
                  <a:pathLst>
                    <a:path w="1275617" h="1589138">
                      <a:moveTo>
                        <a:pt x="741673" y="0"/>
                      </a:moveTo>
                      <a:cubicBezTo>
                        <a:pt x="771211" y="113257"/>
                        <a:pt x="773816" y="231049"/>
                        <a:pt x="750408" y="345730"/>
                      </a:cubicBezTo>
                      <a:cubicBezTo>
                        <a:pt x="726999" y="460412"/>
                        <a:pt x="677618" y="568202"/>
                        <a:pt x="606056" y="660823"/>
                      </a:cubicBezTo>
                      <a:cubicBezTo>
                        <a:pt x="534494" y="753444"/>
                        <a:pt x="442656" y="828432"/>
                        <a:pt x="337595" y="880027"/>
                      </a:cubicBezTo>
                      <a:cubicBezTo>
                        <a:pt x="232534" y="931621"/>
                        <a:pt x="117045" y="958450"/>
                        <a:pt x="0" y="958452"/>
                      </a:cubicBezTo>
                      <a:lnTo>
                        <a:pt x="12" y="1589138"/>
                      </a:lnTo>
                      <a:cubicBezTo>
                        <a:pt x="213441" y="1589134"/>
                        <a:pt x="424030" y="1540213"/>
                        <a:pt x="615604" y="1446132"/>
                      </a:cubicBezTo>
                      <a:cubicBezTo>
                        <a:pt x="807179" y="1352052"/>
                        <a:pt x="974641" y="1215315"/>
                        <a:pt x="1105132" y="1046425"/>
                      </a:cubicBezTo>
                      <a:cubicBezTo>
                        <a:pt x="1173339" y="958144"/>
                        <a:pt x="1230497" y="862306"/>
                        <a:pt x="1275617" y="761066"/>
                      </a:cubicBezTo>
                      <a:cubicBezTo>
                        <a:pt x="1264462" y="753108"/>
                        <a:pt x="1253412" y="744976"/>
                        <a:pt x="1242471" y="736673"/>
                      </a:cubicBezTo>
                      <a:cubicBezTo>
                        <a:pt x="999602" y="552361"/>
                        <a:pt x="823718" y="293640"/>
                        <a:pt x="741673" y="0"/>
                      </a:cubicBez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grpSp>
          <p:sp>
            <p:nvSpPr>
              <p:cNvPr id="27" name="Rounded Rectangle 26">
                <a:extLst>
                  <a:ext uri="{FF2B5EF4-FFF2-40B4-BE49-F238E27FC236}">
                    <a16:creationId xmlns:a16="http://schemas.microsoft.com/office/drawing/2014/main" id="{FE803378-5F42-1636-7311-8C11351F589E}"/>
                  </a:ext>
                </a:extLst>
              </p:cNvPr>
              <p:cNvSpPr/>
              <p:nvPr/>
            </p:nvSpPr>
            <p:spPr>
              <a:xfrm>
                <a:off x="4829240" y="1872395"/>
                <a:ext cx="354245" cy="369786"/>
              </a:xfrm>
              <a:custGeom>
                <a:avLst/>
                <a:gdLst/>
                <a:ahLst/>
                <a:cxnLst/>
                <a:rect l="0" t="0" r="0" b="0"/>
                <a:pathLst>
                  <a:path w="354245" h="369786">
                    <a:moveTo>
                      <a:pt x="0" y="0"/>
                    </a:moveTo>
                    <a:moveTo>
                      <a:pt x="183017" y="59760"/>
                    </a:moveTo>
                    <a:lnTo>
                      <a:pt x="191104" y="29555"/>
                    </a:lnTo>
                    <a:cubicBezTo>
                      <a:pt x="194773" y="17430"/>
                      <a:pt x="207404" y="10406"/>
                      <a:pt x="219641" y="13686"/>
                    </a:cubicBezTo>
                    <a:cubicBezTo>
                      <a:pt x="231877" y="16967"/>
                      <a:pt x="239300" y="29367"/>
                      <a:pt x="236412" y="41702"/>
                    </a:cubicBezTo>
                    <a:lnTo>
                      <a:pt x="228325" y="71907"/>
                    </a:lnTo>
                    <a:moveTo>
                      <a:pt x="0" y="0"/>
                    </a:moveTo>
                    <a:moveTo>
                      <a:pt x="204047" y="162523"/>
                    </a:moveTo>
                    <a:lnTo>
                      <a:pt x="228325" y="71907"/>
                    </a:lnTo>
                    <a:cubicBezTo>
                      <a:pt x="231679" y="59396"/>
                      <a:pt x="244541" y="51973"/>
                      <a:pt x="257052" y="55327"/>
                    </a:cubicBezTo>
                    <a:cubicBezTo>
                      <a:pt x="269563" y="58681"/>
                      <a:pt x="276987" y="71543"/>
                      <a:pt x="273632" y="84054"/>
                    </a:cubicBezTo>
                    <a:lnTo>
                      <a:pt x="261485" y="129362"/>
                    </a:lnTo>
                    <a:moveTo>
                      <a:pt x="0" y="0"/>
                    </a:moveTo>
                    <a:moveTo>
                      <a:pt x="243281" y="197324"/>
                    </a:moveTo>
                    <a:lnTo>
                      <a:pt x="261485" y="129362"/>
                    </a:lnTo>
                    <a:cubicBezTo>
                      <a:pt x="264835" y="116851"/>
                      <a:pt x="277693" y="109424"/>
                      <a:pt x="290205" y="112774"/>
                    </a:cubicBezTo>
                    <a:cubicBezTo>
                      <a:pt x="302716" y="116123"/>
                      <a:pt x="310143" y="128981"/>
                      <a:pt x="306793" y="141493"/>
                    </a:cubicBezTo>
                    <a:lnTo>
                      <a:pt x="287777" y="212508"/>
                    </a:lnTo>
                    <a:moveTo>
                      <a:pt x="158739" y="150376"/>
                    </a:moveTo>
                    <a:lnTo>
                      <a:pt x="183017" y="59760"/>
                    </a:lnTo>
                    <a:cubicBezTo>
                      <a:pt x="186371" y="47249"/>
                      <a:pt x="178948" y="34387"/>
                      <a:pt x="166437" y="31033"/>
                    </a:cubicBezTo>
                    <a:cubicBezTo>
                      <a:pt x="153925" y="27679"/>
                      <a:pt x="141063" y="35102"/>
                      <a:pt x="137709" y="47613"/>
                    </a:cubicBezTo>
                    <a:lnTo>
                      <a:pt x="97241" y="198639"/>
                    </a:lnTo>
                    <a:lnTo>
                      <a:pt x="69666" y="141087"/>
                    </a:lnTo>
                    <a:cubicBezTo>
                      <a:pt x="64304" y="133335"/>
                      <a:pt x="54021" y="130766"/>
                      <a:pt x="45643" y="135087"/>
                    </a:cubicBezTo>
                    <a:cubicBezTo>
                      <a:pt x="37266" y="139407"/>
                      <a:pt x="33396" y="149274"/>
                      <a:pt x="36603" y="158138"/>
                    </a:cubicBezTo>
                    <a:cubicBezTo>
                      <a:pt x="36603" y="158138"/>
                      <a:pt x="50796" y="234252"/>
                      <a:pt x="65834" y="282174"/>
                    </a:cubicBezTo>
                    <a:cubicBezTo>
                      <a:pt x="73859" y="307705"/>
                      <a:pt x="94371" y="327367"/>
                      <a:pt x="120219" y="334303"/>
                    </a:cubicBezTo>
                    <a:lnTo>
                      <a:pt x="170578" y="347814"/>
                    </a:lnTo>
                    <a:cubicBezTo>
                      <a:pt x="212289" y="359009"/>
                      <a:pt x="255174" y="334254"/>
                      <a:pt x="266341" y="292535"/>
                    </a:cubicBezTo>
                    <a:lnTo>
                      <a:pt x="269962" y="278975"/>
                    </a:lnTo>
                    <a:moveTo>
                      <a:pt x="354245" y="338704"/>
                    </a:moveTo>
                    <a:lnTo>
                      <a:pt x="323162" y="369769"/>
                    </a:lnTo>
                    <a:lnTo>
                      <a:pt x="292064" y="338687"/>
                    </a:lnTo>
                    <a:moveTo>
                      <a:pt x="211484" y="230192"/>
                    </a:moveTo>
                    <a:cubicBezTo>
                      <a:pt x="249030" y="224476"/>
                      <a:pt x="324754" y="246399"/>
                      <a:pt x="323130" y="369786"/>
                    </a:cubicBezTo>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28" name="Rounded Rectangle 27">
                <a:extLst>
                  <a:ext uri="{FF2B5EF4-FFF2-40B4-BE49-F238E27FC236}">
                    <a16:creationId xmlns:a16="http://schemas.microsoft.com/office/drawing/2014/main" id="{DCE778DD-484F-7B68-F424-0A76624CB88A}"/>
                  </a:ext>
                </a:extLst>
              </p:cNvPr>
              <p:cNvSpPr/>
              <p:nvPr/>
            </p:nvSpPr>
            <p:spPr>
              <a:xfrm>
                <a:off x="6672406" y="2400174"/>
                <a:ext cx="366353" cy="368428"/>
              </a:xfrm>
              <a:custGeom>
                <a:avLst/>
                <a:gdLst/>
                <a:ahLst/>
                <a:cxnLst/>
                <a:rect l="0" t="0" r="0" b="0"/>
                <a:pathLst>
                  <a:path w="366353" h="368428">
                    <a:moveTo>
                      <a:pt x="174080" y="322726"/>
                    </a:moveTo>
                    <a:cubicBezTo>
                      <a:pt x="90848" y="322726"/>
                      <a:pt x="23374" y="255253"/>
                      <a:pt x="23374" y="172020"/>
                    </a:cubicBezTo>
                    <a:cubicBezTo>
                      <a:pt x="23374" y="88787"/>
                      <a:pt x="90848" y="21314"/>
                      <a:pt x="174080" y="21314"/>
                    </a:cubicBezTo>
                    <a:cubicBezTo>
                      <a:pt x="257314" y="21314"/>
                      <a:pt x="324786" y="88787"/>
                      <a:pt x="324786" y="172020"/>
                    </a:cubicBezTo>
                    <a:cubicBezTo>
                      <a:pt x="324786" y="255253"/>
                      <a:pt x="257314" y="322726"/>
                      <a:pt x="174080" y="322726"/>
                    </a:cubicBezTo>
                    <a:close/>
                    <a:moveTo>
                      <a:pt x="0" y="0"/>
                    </a:moveTo>
                    <a:moveTo>
                      <a:pt x="278352" y="280445"/>
                    </a:moveTo>
                    <a:lnTo>
                      <a:pt x="366353" y="368428"/>
                    </a:lnTo>
                    <a:moveTo>
                      <a:pt x="83575" y="171977"/>
                    </a:moveTo>
                    <a:cubicBezTo>
                      <a:pt x="128689" y="162908"/>
                      <a:pt x="165011" y="126144"/>
                      <a:pt x="174093" y="79864"/>
                    </a:cubicBezTo>
                    <a:cubicBezTo>
                      <a:pt x="183176" y="126144"/>
                      <a:pt x="219490" y="162908"/>
                      <a:pt x="264603" y="171977"/>
                    </a:cubicBezTo>
                    <a:moveTo>
                      <a:pt x="83575" y="172029"/>
                    </a:moveTo>
                    <a:cubicBezTo>
                      <a:pt x="128689" y="181099"/>
                      <a:pt x="165001" y="217862"/>
                      <a:pt x="174085" y="264142"/>
                    </a:cubicBezTo>
                    <a:cubicBezTo>
                      <a:pt x="183168" y="217862"/>
                      <a:pt x="219490" y="181099"/>
                      <a:pt x="264603" y="172029"/>
                    </a:cubicBezTo>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29" name="Rounded Rectangle 28">
                <a:extLst>
                  <a:ext uri="{FF2B5EF4-FFF2-40B4-BE49-F238E27FC236}">
                    <a16:creationId xmlns:a16="http://schemas.microsoft.com/office/drawing/2014/main" id="{89924F1A-AB65-D553-37D5-C3BE65B776B1}"/>
                  </a:ext>
                </a:extLst>
              </p:cNvPr>
              <p:cNvSpPr/>
              <p:nvPr/>
            </p:nvSpPr>
            <p:spPr>
              <a:xfrm>
                <a:off x="4829240" y="3374534"/>
                <a:ext cx="362694" cy="377564"/>
              </a:xfrm>
              <a:custGeom>
                <a:avLst/>
                <a:gdLst/>
                <a:ahLst/>
                <a:cxnLst/>
                <a:rect l="0" t="0" r="0" b="0"/>
                <a:pathLst>
                  <a:path w="362694" h="377564">
                    <a:moveTo>
                      <a:pt x="75924" y="377564"/>
                    </a:moveTo>
                    <a:lnTo>
                      <a:pt x="75924" y="275825"/>
                    </a:lnTo>
                    <a:cubicBezTo>
                      <a:pt x="53485" y="255037"/>
                      <a:pt x="37836" y="227966"/>
                      <a:pt x="31021" y="198147"/>
                    </a:cubicBezTo>
                    <a:cubicBezTo>
                      <a:pt x="24205" y="168328"/>
                      <a:pt x="26540" y="137146"/>
                      <a:pt x="37720" y="108674"/>
                    </a:cubicBezTo>
                    <a:cubicBezTo>
                      <a:pt x="48900" y="80203"/>
                      <a:pt x="68405" y="55764"/>
                      <a:pt x="93690" y="38549"/>
                    </a:cubicBezTo>
                    <a:cubicBezTo>
                      <a:pt x="118974" y="21335"/>
                      <a:pt x="148862" y="12145"/>
                      <a:pt x="179451" y="12179"/>
                    </a:cubicBezTo>
                    <a:cubicBezTo>
                      <a:pt x="295383" y="12179"/>
                      <a:pt x="320408" y="107634"/>
                      <a:pt x="361737" y="214846"/>
                    </a:cubicBezTo>
                    <a:cubicBezTo>
                      <a:pt x="362445" y="216692"/>
                      <a:pt x="362694" y="218682"/>
                      <a:pt x="362462" y="220645"/>
                    </a:cubicBezTo>
                    <a:cubicBezTo>
                      <a:pt x="362229" y="222608"/>
                      <a:pt x="361525" y="224486"/>
                      <a:pt x="360406" y="226116"/>
                    </a:cubicBezTo>
                    <a:cubicBezTo>
                      <a:pt x="359287" y="227745"/>
                      <a:pt x="357790" y="229078"/>
                      <a:pt x="356041" y="230001"/>
                    </a:cubicBezTo>
                    <a:cubicBezTo>
                      <a:pt x="354292" y="230923"/>
                      <a:pt x="352346" y="231407"/>
                      <a:pt x="350370" y="231410"/>
                    </a:cubicBezTo>
                    <a:lnTo>
                      <a:pt x="319515" y="231410"/>
                    </a:lnTo>
                    <a:lnTo>
                      <a:pt x="319515" y="280128"/>
                    </a:lnTo>
                    <a:cubicBezTo>
                      <a:pt x="319515" y="293050"/>
                      <a:pt x="314382" y="305440"/>
                      <a:pt x="305246" y="314577"/>
                    </a:cubicBezTo>
                    <a:cubicBezTo>
                      <a:pt x="296109" y="323713"/>
                      <a:pt x="283717" y="328846"/>
                      <a:pt x="270797" y="328846"/>
                    </a:cubicBezTo>
                    <a:lnTo>
                      <a:pt x="246438" y="328846"/>
                    </a:lnTo>
                    <a:lnTo>
                      <a:pt x="246438" y="377564"/>
                    </a:lnTo>
                    <a:moveTo>
                      <a:pt x="84233" y="159259"/>
                    </a:moveTo>
                    <a:cubicBezTo>
                      <a:pt x="84221" y="211035"/>
                      <a:pt x="126190" y="253014"/>
                      <a:pt x="177966" y="253014"/>
                    </a:cubicBezTo>
                    <a:cubicBezTo>
                      <a:pt x="229743" y="253014"/>
                      <a:pt x="271712" y="211035"/>
                      <a:pt x="271700" y="159259"/>
                    </a:cubicBezTo>
                    <a:cubicBezTo>
                      <a:pt x="271712" y="107483"/>
                      <a:pt x="229743" y="65503"/>
                      <a:pt x="177966" y="65503"/>
                    </a:cubicBezTo>
                    <a:cubicBezTo>
                      <a:pt x="126190" y="65503"/>
                      <a:pt x="84221" y="107483"/>
                      <a:pt x="84233" y="159259"/>
                    </a:cubicBezTo>
                    <a:moveTo>
                      <a:pt x="177963" y="206900"/>
                    </a:moveTo>
                    <a:cubicBezTo>
                      <a:pt x="165519" y="207098"/>
                      <a:pt x="153010" y="202449"/>
                      <a:pt x="143513" y="192952"/>
                    </a:cubicBezTo>
                    <a:moveTo>
                      <a:pt x="210892" y="201846"/>
                    </a:moveTo>
                    <a:cubicBezTo>
                      <a:pt x="201783" y="192738"/>
                      <a:pt x="189904" y="188088"/>
                      <a:pt x="177966" y="187898"/>
                    </a:cubicBezTo>
                    <a:moveTo>
                      <a:pt x="137839" y="142282"/>
                    </a:moveTo>
                    <a:cubicBezTo>
                      <a:pt x="135231" y="142282"/>
                      <a:pt x="133118" y="140168"/>
                      <a:pt x="133118" y="137561"/>
                    </a:cubicBezTo>
                    <a:cubicBezTo>
                      <a:pt x="133118" y="134954"/>
                      <a:pt x="135231" y="132840"/>
                      <a:pt x="137839" y="132840"/>
                    </a:cubicBezTo>
                    <a:moveTo>
                      <a:pt x="137841" y="132840"/>
                    </a:moveTo>
                    <a:cubicBezTo>
                      <a:pt x="140448" y="132840"/>
                      <a:pt x="142562" y="134954"/>
                      <a:pt x="142562" y="137561"/>
                    </a:cubicBezTo>
                    <a:cubicBezTo>
                      <a:pt x="142562" y="140168"/>
                      <a:pt x="140448" y="142282"/>
                      <a:pt x="137841" y="142282"/>
                    </a:cubicBezTo>
                    <a:moveTo>
                      <a:pt x="218100" y="142282"/>
                    </a:moveTo>
                    <a:cubicBezTo>
                      <a:pt x="215492" y="142282"/>
                      <a:pt x="213378" y="140168"/>
                      <a:pt x="213378" y="137561"/>
                    </a:cubicBezTo>
                    <a:cubicBezTo>
                      <a:pt x="213378" y="134954"/>
                      <a:pt x="215492" y="132840"/>
                      <a:pt x="218100" y="132840"/>
                    </a:cubicBezTo>
                    <a:moveTo>
                      <a:pt x="218102" y="132840"/>
                    </a:moveTo>
                    <a:cubicBezTo>
                      <a:pt x="220708" y="132840"/>
                      <a:pt x="222823" y="134954"/>
                      <a:pt x="222823" y="137561"/>
                    </a:cubicBezTo>
                    <a:cubicBezTo>
                      <a:pt x="222823" y="140168"/>
                      <a:pt x="220708" y="142282"/>
                      <a:pt x="218102" y="142282"/>
                    </a:cubicBezTo>
                    <a:moveTo>
                      <a:pt x="0" y="0"/>
                    </a:moveTo>
                    <a:moveTo>
                      <a:pt x="177966" y="253004"/>
                    </a:moveTo>
                    <a:lnTo>
                      <a:pt x="177966" y="65523"/>
                    </a:lnTo>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30" name="Rounded Rectangle 29">
                <a:extLst>
                  <a:ext uri="{FF2B5EF4-FFF2-40B4-BE49-F238E27FC236}">
                    <a16:creationId xmlns:a16="http://schemas.microsoft.com/office/drawing/2014/main" id="{1444B606-91FB-EC77-8D17-B407E9D2DFC0}"/>
                  </a:ext>
                </a:extLst>
              </p:cNvPr>
              <p:cNvSpPr/>
              <p:nvPr/>
            </p:nvSpPr>
            <p:spPr>
              <a:xfrm>
                <a:off x="6387706" y="3390774"/>
                <a:ext cx="374526" cy="357265"/>
              </a:xfrm>
              <a:custGeom>
                <a:avLst/>
                <a:gdLst/>
                <a:ahLst/>
                <a:cxnLst/>
                <a:rect l="0" t="0" r="0" b="0"/>
                <a:pathLst>
                  <a:path w="374526" h="357265">
                    <a:moveTo>
                      <a:pt x="276579" y="0"/>
                    </a:moveTo>
                    <a:lnTo>
                      <a:pt x="262061" y="63236"/>
                    </a:lnTo>
                    <a:moveTo>
                      <a:pt x="97947" y="0"/>
                    </a:moveTo>
                    <a:lnTo>
                      <a:pt x="112465" y="63236"/>
                    </a:lnTo>
                    <a:moveTo>
                      <a:pt x="276108" y="357265"/>
                    </a:moveTo>
                    <a:lnTo>
                      <a:pt x="262110" y="294289"/>
                    </a:lnTo>
                    <a:moveTo>
                      <a:pt x="98417" y="357265"/>
                    </a:moveTo>
                    <a:lnTo>
                      <a:pt x="112416" y="294289"/>
                    </a:lnTo>
                    <a:moveTo>
                      <a:pt x="187263" y="16239"/>
                    </a:moveTo>
                    <a:lnTo>
                      <a:pt x="187263" y="32478"/>
                    </a:lnTo>
                    <a:moveTo>
                      <a:pt x="187263" y="81196"/>
                    </a:moveTo>
                    <a:lnTo>
                      <a:pt x="187263" y="64957"/>
                    </a:lnTo>
                    <a:moveTo>
                      <a:pt x="187263" y="129914"/>
                    </a:moveTo>
                    <a:lnTo>
                      <a:pt x="187263" y="113675"/>
                    </a:lnTo>
                    <a:moveTo>
                      <a:pt x="183203" y="178632"/>
                    </a:moveTo>
                    <a:cubicBezTo>
                      <a:pt x="183203" y="176390"/>
                      <a:pt x="185021" y="174572"/>
                      <a:pt x="187263" y="174572"/>
                    </a:cubicBezTo>
                    <a:cubicBezTo>
                      <a:pt x="189505" y="174572"/>
                      <a:pt x="191323" y="176390"/>
                      <a:pt x="191323" y="178632"/>
                    </a:cubicBezTo>
                    <a:cubicBezTo>
                      <a:pt x="191323" y="180874"/>
                      <a:pt x="189505" y="182692"/>
                      <a:pt x="187263" y="182692"/>
                    </a:cubicBezTo>
                    <a:cubicBezTo>
                      <a:pt x="185021" y="182692"/>
                      <a:pt x="183203" y="180874"/>
                      <a:pt x="183203" y="178632"/>
                    </a:cubicBezTo>
                    <a:close/>
                    <a:moveTo>
                      <a:pt x="138545" y="54710"/>
                    </a:moveTo>
                    <a:cubicBezTo>
                      <a:pt x="78026" y="71785"/>
                      <a:pt x="28087" y="114627"/>
                      <a:pt x="2004" y="171844"/>
                    </a:cubicBezTo>
                    <a:cubicBezTo>
                      <a:pt x="0" y="176153"/>
                      <a:pt x="0" y="181128"/>
                      <a:pt x="2004" y="185437"/>
                    </a:cubicBezTo>
                    <a:cubicBezTo>
                      <a:pt x="14411" y="212150"/>
                      <a:pt x="67449" y="308547"/>
                      <a:pt x="187263" y="308547"/>
                    </a:cubicBezTo>
                    <a:cubicBezTo>
                      <a:pt x="307077" y="308547"/>
                      <a:pt x="360115" y="212134"/>
                      <a:pt x="372521" y="185420"/>
                    </a:cubicBezTo>
                    <a:cubicBezTo>
                      <a:pt x="374526" y="181111"/>
                      <a:pt x="374526" y="176137"/>
                      <a:pt x="372521" y="171828"/>
                    </a:cubicBezTo>
                    <a:cubicBezTo>
                      <a:pt x="346441" y="114613"/>
                      <a:pt x="296500" y="71776"/>
                      <a:pt x="235981" y="54710"/>
                    </a:cubicBezTo>
                    <a:moveTo>
                      <a:pt x="252220" y="106156"/>
                    </a:moveTo>
                    <a:cubicBezTo>
                      <a:pt x="282332" y="133088"/>
                      <a:pt x="292700" y="175809"/>
                      <a:pt x="278285" y="213548"/>
                    </a:cubicBezTo>
                    <a:cubicBezTo>
                      <a:pt x="263870" y="251287"/>
                      <a:pt x="227662" y="276217"/>
                      <a:pt x="187263" y="276217"/>
                    </a:cubicBezTo>
                    <a:cubicBezTo>
                      <a:pt x="146864" y="276217"/>
                      <a:pt x="110656" y="251287"/>
                      <a:pt x="96241" y="213548"/>
                    </a:cubicBezTo>
                    <a:cubicBezTo>
                      <a:pt x="81826" y="175809"/>
                      <a:pt x="92194" y="133088"/>
                      <a:pt x="122306" y="106156"/>
                    </a:cubicBezTo>
                    <a:moveTo>
                      <a:pt x="224435" y="162393"/>
                    </a:moveTo>
                    <a:cubicBezTo>
                      <a:pt x="231909" y="179412"/>
                      <a:pt x="226870" y="199333"/>
                      <a:pt x="212204" y="210751"/>
                    </a:cubicBezTo>
                    <a:cubicBezTo>
                      <a:pt x="197537" y="222170"/>
                      <a:pt x="176989" y="222170"/>
                      <a:pt x="162322" y="210751"/>
                    </a:cubicBezTo>
                    <a:cubicBezTo>
                      <a:pt x="147656" y="199333"/>
                      <a:pt x="142617" y="179412"/>
                      <a:pt x="150091" y="162393"/>
                    </a:cubicBezTo>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grpSp>
      </p:grpSp>
    </p:spTree>
    <p:extLst>
      <p:ext uri="{BB962C8B-B14F-4D97-AF65-F5344CB8AC3E}">
        <p14:creationId xmlns:p14="http://schemas.microsoft.com/office/powerpoint/2010/main" val="1176888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86D6-E4FF-2004-EED1-E0B582117D79}"/>
              </a:ext>
            </a:extLst>
          </p:cNvPr>
          <p:cNvSpPr>
            <a:spLocks noGrp="1"/>
          </p:cNvSpPr>
          <p:nvPr>
            <p:ph type="title"/>
          </p:nvPr>
        </p:nvSpPr>
        <p:spPr/>
        <p:txBody>
          <a:bodyPr/>
          <a:lstStyle/>
          <a:p>
            <a:r>
              <a:rPr lang="en-US"/>
              <a:t>The Role of Orchestration</a:t>
            </a:r>
          </a:p>
        </p:txBody>
      </p:sp>
      <p:grpSp>
        <p:nvGrpSpPr>
          <p:cNvPr id="26" name="Group 25">
            <a:extLst>
              <a:ext uri="{FF2B5EF4-FFF2-40B4-BE49-F238E27FC236}">
                <a16:creationId xmlns:a16="http://schemas.microsoft.com/office/drawing/2014/main" id="{624807CA-E942-8689-C34C-4A6D3B31DE79}"/>
              </a:ext>
            </a:extLst>
          </p:cNvPr>
          <p:cNvGrpSpPr>
            <a:grpSpLocks noChangeAspect="1"/>
          </p:cNvGrpSpPr>
          <p:nvPr/>
        </p:nvGrpSpPr>
        <p:grpSpPr>
          <a:xfrm>
            <a:off x="1559026" y="1559903"/>
            <a:ext cx="8757914" cy="4199248"/>
            <a:chOff x="936465" y="1540448"/>
            <a:chExt cx="4800786" cy="2301884"/>
          </a:xfrm>
        </p:grpSpPr>
        <p:grpSp>
          <p:nvGrpSpPr>
            <p:cNvPr id="3" name="Group 2">
              <a:extLst>
                <a:ext uri="{FF2B5EF4-FFF2-40B4-BE49-F238E27FC236}">
                  <a16:creationId xmlns:a16="http://schemas.microsoft.com/office/drawing/2014/main" id="{3C3BA7D4-59D5-5D58-8CAD-39E6EB4AA274}"/>
                </a:ext>
              </a:extLst>
            </p:cNvPr>
            <p:cNvGrpSpPr/>
            <p:nvPr/>
          </p:nvGrpSpPr>
          <p:grpSpPr>
            <a:xfrm>
              <a:off x="936465" y="2348835"/>
              <a:ext cx="1257300" cy="571500"/>
              <a:chOff x="1028700" y="2171700"/>
              <a:chExt cx="1257300" cy="571500"/>
            </a:xfrm>
          </p:grpSpPr>
          <p:sp>
            <p:nvSpPr>
              <p:cNvPr id="4" name="Rounded Rectangle 1">
                <a:extLst>
                  <a:ext uri="{FF2B5EF4-FFF2-40B4-BE49-F238E27FC236}">
                    <a16:creationId xmlns:a16="http://schemas.microsoft.com/office/drawing/2014/main" id="{4903E97A-D2B6-C1E2-1230-E06CF27AD2C2}"/>
                  </a:ext>
                </a:extLst>
              </p:cNvPr>
              <p:cNvSpPr/>
              <p:nvPr/>
            </p:nvSpPr>
            <p:spPr>
              <a:xfrm>
                <a:off x="1028700" y="2171700"/>
                <a:ext cx="571500" cy="571500"/>
              </a:xfrm>
              <a:custGeom>
                <a:avLst/>
                <a:gdLst/>
                <a:ahLst/>
                <a:cxnLst/>
                <a:rect l="0" t="0" r="0" b="0"/>
                <a:pathLst>
                  <a:path w="571500" h="571500">
                    <a:moveTo>
                      <a:pt x="571500" y="285750"/>
                    </a:moveTo>
                    <a:cubicBezTo>
                      <a:pt x="571500" y="443564"/>
                      <a:pt x="443564" y="571500"/>
                      <a:pt x="285750" y="571500"/>
                    </a:cubicBezTo>
                    <a:cubicBezTo>
                      <a:pt x="127935" y="571500"/>
                      <a:pt x="0" y="443564"/>
                      <a:pt x="0" y="285750"/>
                    </a:cubicBezTo>
                    <a:cubicBezTo>
                      <a:pt x="0" y="127935"/>
                      <a:pt x="127935" y="0"/>
                      <a:pt x="285750" y="0"/>
                    </a:cubicBezTo>
                    <a:cubicBezTo>
                      <a:pt x="443564" y="0"/>
                      <a:pt x="571500" y="127935"/>
                      <a:pt x="571500" y="285750"/>
                    </a:cubicBezTo>
                    <a:close/>
                  </a:path>
                </a:pathLst>
              </a:custGeom>
              <a:solidFill>
                <a:srgbClr val="1D5F9C"/>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2">
                <a:extLst>
                  <a:ext uri="{FF2B5EF4-FFF2-40B4-BE49-F238E27FC236}">
                    <a16:creationId xmlns:a16="http://schemas.microsoft.com/office/drawing/2014/main" id="{F0957923-5D8D-96FF-3488-F777A0BEF770}"/>
                  </a:ext>
                </a:extLst>
              </p:cNvPr>
              <p:cNvSpPr/>
              <p:nvPr/>
            </p:nvSpPr>
            <p:spPr>
              <a:xfrm>
                <a:off x="1600200" y="2457450"/>
                <a:ext cx="685800" cy="9525"/>
              </a:xfrm>
              <a:custGeom>
                <a:avLst/>
                <a:gdLst/>
                <a:ahLst/>
                <a:cxnLst/>
                <a:rect l="0" t="0" r="0" b="0"/>
                <a:pathLst>
                  <a:path w="685800" h="9525">
                    <a:moveTo>
                      <a:pt x="685800" y="0"/>
                    </a:moveTo>
                    <a:lnTo>
                      <a:pt x="0" y="0"/>
                    </a:lnTo>
                  </a:path>
                </a:pathLst>
              </a:custGeom>
              <a:noFill/>
              <a:ln w="7143">
                <a:solidFill>
                  <a:srgbClr val="1D5F9C"/>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a:ln>
                    <a:noFill/>
                  </a:ln>
                  <a:solidFill>
                    <a:srgbClr val="231F20"/>
                  </a:solidFill>
                  <a:effectLst/>
                  <a:uLnTx/>
                  <a:uFillTx/>
                  <a:latin typeface="Arial"/>
                  <a:ea typeface="+mn-ea"/>
                  <a:cs typeface="+mn-cs"/>
                </a:endParaRPr>
              </a:p>
            </p:txBody>
          </p:sp>
          <p:sp>
            <p:nvSpPr>
              <p:cNvPr id="6" name="Rounded Rectangle 3">
                <a:extLst>
                  <a:ext uri="{FF2B5EF4-FFF2-40B4-BE49-F238E27FC236}">
                    <a16:creationId xmlns:a16="http://schemas.microsoft.com/office/drawing/2014/main" id="{17B28B74-E7FD-B65D-3A92-15184AEA0D1D}"/>
                  </a:ext>
                </a:extLst>
              </p:cNvPr>
              <p:cNvSpPr/>
              <p:nvPr/>
            </p:nvSpPr>
            <p:spPr>
              <a:xfrm>
                <a:off x="1028700" y="2171700"/>
                <a:ext cx="571500" cy="571500"/>
              </a:xfrm>
              <a:custGeom>
                <a:avLst/>
                <a:gdLst/>
                <a:ahLst/>
                <a:cxnLst/>
                <a:rect l="0" t="0" r="0" b="0"/>
                <a:pathLst>
                  <a:path w="571500" h="571500">
                    <a:moveTo>
                      <a:pt x="571500" y="285750"/>
                    </a:moveTo>
                    <a:cubicBezTo>
                      <a:pt x="571500" y="443564"/>
                      <a:pt x="443564" y="571500"/>
                      <a:pt x="285750" y="571500"/>
                    </a:cubicBezTo>
                    <a:cubicBezTo>
                      <a:pt x="127935" y="571500"/>
                      <a:pt x="0" y="443564"/>
                      <a:pt x="0" y="285750"/>
                    </a:cubicBezTo>
                    <a:cubicBezTo>
                      <a:pt x="0" y="127935"/>
                      <a:pt x="127935" y="0"/>
                      <a:pt x="285750" y="0"/>
                    </a:cubicBezTo>
                    <a:cubicBezTo>
                      <a:pt x="443564" y="0"/>
                      <a:pt x="571500" y="127935"/>
                      <a:pt x="571500" y="285750"/>
                    </a:cubicBezTo>
                    <a:close/>
                  </a:path>
                </a:pathLst>
              </a:custGeom>
              <a:noFill/>
              <a:ln w="7143">
                <a:solidFill>
                  <a:srgbClr val="1D5F9C"/>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7" name="Group 6">
              <a:extLst>
                <a:ext uri="{FF2B5EF4-FFF2-40B4-BE49-F238E27FC236}">
                  <a16:creationId xmlns:a16="http://schemas.microsoft.com/office/drawing/2014/main" id="{689E21D0-921C-CFDB-8FD0-DD3A37A1AC0A}"/>
                </a:ext>
              </a:extLst>
            </p:cNvPr>
            <p:cNvGrpSpPr/>
            <p:nvPr/>
          </p:nvGrpSpPr>
          <p:grpSpPr>
            <a:xfrm>
              <a:off x="2193765" y="1693515"/>
              <a:ext cx="1015365" cy="941070"/>
              <a:chOff x="2286000" y="1516380"/>
              <a:chExt cx="1015365" cy="941070"/>
            </a:xfrm>
          </p:grpSpPr>
          <p:sp>
            <p:nvSpPr>
              <p:cNvPr id="8" name="Rounded Rectangle 5">
                <a:extLst>
                  <a:ext uri="{FF2B5EF4-FFF2-40B4-BE49-F238E27FC236}">
                    <a16:creationId xmlns:a16="http://schemas.microsoft.com/office/drawing/2014/main" id="{EBD83566-4C07-0AEB-2A4E-820DDC3BF6A9}"/>
                  </a:ext>
                </a:extLst>
              </p:cNvPr>
              <p:cNvSpPr/>
              <p:nvPr/>
            </p:nvSpPr>
            <p:spPr>
              <a:xfrm>
                <a:off x="2286000" y="1543050"/>
                <a:ext cx="1001648" cy="914400"/>
              </a:xfrm>
              <a:custGeom>
                <a:avLst/>
                <a:gdLst/>
                <a:ahLst/>
                <a:cxnLst/>
                <a:rect l="0" t="0" r="0" b="0"/>
                <a:pathLst>
                  <a:path w="1001648" h="914400">
                    <a:moveTo>
                      <a:pt x="1001648" y="0"/>
                    </a:moveTo>
                    <a:lnTo>
                      <a:pt x="456628" y="0"/>
                    </a:lnTo>
                    <a:cubicBezTo>
                      <a:pt x="330422" y="0"/>
                      <a:pt x="228028" y="102393"/>
                      <a:pt x="228028" y="228600"/>
                    </a:cubicBezTo>
                    <a:lnTo>
                      <a:pt x="228600" y="685800"/>
                    </a:lnTo>
                    <a:cubicBezTo>
                      <a:pt x="228600" y="811815"/>
                      <a:pt x="126015" y="914400"/>
                      <a:pt x="0" y="914400"/>
                    </a:cubicBezTo>
                  </a:path>
                </a:pathLst>
              </a:custGeom>
              <a:noFill/>
              <a:ln w="7143">
                <a:solidFill>
                  <a:srgbClr val="0D8A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a:ln>
                    <a:noFill/>
                  </a:ln>
                  <a:solidFill>
                    <a:srgbClr val="231F20"/>
                  </a:solidFill>
                  <a:effectLst/>
                  <a:uLnTx/>
                  <a:uFillTx/>
                  <a:latin typeface="Arial"/>
                  <a:ea typeface="+mn-ea"/>
                  <a:cs typeface="+mn-cs"/>
                </a:endParaRPr>
              </a:p>
            </p:txBody>
          </p:sp>
          <p:sp>
            <p:nvSpPr>
              <p:cNvPr id="9" name="Rounded Rectangle 6">
                <a:extLst>
                  <a:ext uri="{FF2B5EF4-FFF2-40B4-BE49-F238E27FC236}">
                    <a16:creationId xmlns:a16="http://schemas.microsoft.com/office/drawing/2014/main" id="{DD4A54F5-EF46-D406-3607-BB3E9A419C2F}"/>
                  </a:ext>
                </a:extLst>
              </p:cNvPr>
              <p:cNvSpPr/>
              <p:nvPr/>
            </p:nvSpPr>
            <p:spPr>
              <a:xfrm>
                <a:off x="3253740" y="1516380"/>
                <a:ext cx="47625" cy="53340"/>
              </a:xfrm>
              <a:custGeom>
                <a:avLst/>
                <a:gdLst/>
                <a:ahLst/>
                <a:cxnLst/>
                <a:rect l="0" t="0" r="0" b="0"/>
                <a:pathLst>
                  <a:path w="47625" h="53340">
                    <a:moveTo>
                      <a:pt x="47625" y="26670"/>
                    </a:moveTo>
                    <a:lnTo>
                      <a:pt x="0" y="53340"/>
                    </a:lnTo>
                    <a:lnTo>
                      <a:pt x="0" y="0"/>
                    </a:lnTo>
                    <a:close/>
                  </a:path>
                </a:pathLst>
              </a:custGeom>
              <a:solidFill>
                <a:srgbClr val="0D8AFF"/>
              </a:solidFill>
              <a:ln w="7143">
                <a:solidFill>
                  <a:srgbClr val="0D8A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0" name="Group 9">
              <a:extLst>
                <a:ext uri="{FF2B5EF4-FFF2-40B4-BE49-F238E27FC236}">
                  <a16:creationId xmlns:a16="http://schemas.microsoft.com/office/drawing/2014/main" id="{FCC6AB25-B8AF-2F29-54C4-4524C7E91D19}"/>
                </a:ext>
              </a:extLst>
            </p:cNvPr>
            <p:cNvGrpSpPr/>
            <p:nvPr/>
          </p:nvGrpSpPr>
          <p:grpSpPr>
            <a:xfrm>
              <a:off x="2193765" y="2634585"/>
              <a:ext cx="1015365" cy="941070"/>
              <a:chOff x="2286000" y="2457450"/>
              <a:chExt cx="1015365" cy="941070"/>
            </a:xfrm>
          </p:grpSpPr>
          <p:sp>
            <p:nvSpPr>
              <p:cNvPr id="11" name="Rounded Rectangle 8">
                <a:extLst>
                  <a:ext uri="{FF2B5EF4-FFF2-40B4-BE49-F238E27FC236}">
                    <a16:creationId xmlns:a16="http://schemas.microsoft.com/office/drawing/2014/main" id="{7288290B-36E4-B16A-A45C-C88E3054F277}"/>
                  </a:ext>
                </a:extLst>
              </p:cNvPr>
              <p:cNvSpPr/>
              <p:nvPr/>
            </p:nvSpPr>
            <p:spPr>
              <a:xfrm>
                <a:off x="2286000" y="2457450"/>
                <a:ext cx="1001744" cy="914400"/>
              </a:xfrm>
              <a:custGeom>
                <a:avLst/>
                <a:gdLst/>
                <a:ahLst/>
                <a:cxnLst/>
                <a:rect l="0" t="0" r="0" b="0"/>
                <a:pathLst>
                  <a:path w="1001744" h="914400">
                    <a:moveTo>
                      <a:pt x="1001744" y="914400"/>
                    </a:moveTo>
                    <a:lnTo>
                      <a:pt x="456723" y="914400"/>
                    </a:lnTo>
                    <a:cubicBezTo>
                      <a:pt x="330517" y="914400"/>
                      <a:pt x="228600" y="812006"/>
                      <a:pt x="228600" y="685800"/>
                    </a:cubicBezTo>
                    <a:lnTo>
                      <a:pt x="228600" y="228600"/>
                    </a:lnTo>
                    <a:cubicBezTo>
                      <a:pt x="228600" y="102584"/>
                      <a:pt x="126015" y="0"/>
                      <a:pt x="0" y="0"/>
                    </a:cubicBezTo>
                  </a:path>
                </a:pathLst>
              </a:custGeom>
              <a:noFill/>
              <a:ln w="7143">
                <a:solidFill>
                  <a:srgbClr val="8AC6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a:ln>
                    <a:noFill/>
                  </a:ln>
                  <a:solidFill>
                    <a:srgbClr val="231F20"/>
                  </a:solidFill>
                  <a:effectLst/>
                  <a:uLnTx/>
                  <a:uFillTx/>
                  <a:latin typeface="Arial"/>
                  <a:ea typeface="+mn-ea"/>
                  <a:cs typeface="+mn-cs"/>
                </a:endParaRPr>
              </a:p>
            </p:txBody>
          </p:sp>
          <p:sp>
            <p:nvSpPr>
              <p:cNvPr id="12" name="Rounded Rectangle 9">
                <a:extLst>
                  <a:ext uri="{FF2B5EF4-FFF2-40B4-BE49-F238E27FC236}">
                    <a16:creationId xmlns:a16="http://schemas.microsoft.com/office/drawing/2014/main" id="{C8CBAB74-4A43-6DA0-8DCD-B689037CC98A}"/>
                  </a:ext>
                </a:extLst>
              </p:cNvPr>
              <p:cNvSpPr/>
              <p:nvPr/>
            </p:nvSpPr>
            <p:spPr>
              <a:xfrm>
                <a:off x="3253740" y="3345180"/>
                <a:ext cx="47625" cy="53340"/>
              </a:xfrm>
              <a:custGeom>
                <a:avLst/>
                <a:gdLst/>
                <a:ahLst/>
                <a:cxnLst/>
                <a:rect l="0" t="0" r="0" b="0"/>
                <a:pathLst>
                  <a:path w="47625" h="53340">
                    <a:moveTo>
                      <a:pt x="47625" y="26670"/>
                    </a:moveTo>
                    <a:lnTo>
                      <a:pt x="0" y="53340"/>
                    </a:lnTo>
                    <a:lnTo>
                      <a:pt x="0" y="0"/>
                    </a:lnTo>
                    <a:close/>
                  </a:path>
                </a:pathLst>
              </a:custGeom>
              <a:solidFill>
                <a:srgbClr val="8AC6FF"/>
              </a:solidFill>
              <a:ln w="7143">
                <a:solidFill>
                  <a:srgbClr val="8AC6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0A3577D2-D672-82DB-CBE7-D64241B4B378}"/>
                </a:ext>
              </a:extLst>
            </p:cNvPr>
            <p:cNvGrpSpPr/>
            <p:nvPr/>
          </p:nvGrpSpPr>
          <p:grpSpPr>
            <a:xfrm>
              <a:off x="2193765" y="2607915"/>
              <a:ext cx="1015365" cy="53340"/>
              <a:chOff x="2286000" y="2430780"/>
              <a:chExt cx="1015365" cy="53340"/>
            </a:xfrm>
          </p:grpSpPr>
          <p:sp>
            <p:nvSpPr>
              <p:cNvPr id="14" name="Rounded Rectangle 11">
                <a:extLst>
                  <a:ext uri="{FF2B5EF4-FFF2-40B4-BE49-F238E27FC236}">
                    <a16:creationId xmlns:a16="http://schemas.microsoft.com/office/drawing/2014/main" id="{1E0BA6E0-9D9E-4681-DB14-62CEC5D0C708}"/>
                  </a:ext>
                </a:extLst>
              </p:cNvPr>
              <p:cNvSpPr/>
              <p:nvPr/>
            </p:nvSpPr>
            <p:spPr>
              <a:xfrm>
                <a:off x="2286000" y="2457450"/>
                <a:ext cx="1001744" cy="9525"/>
              </a:xfrm>
              <a:custGeom>
                <a:avLst/>
                <a:gdLst/>
                <a:ahLst/>
                <a:cxnLst/>
                <a:rect l="0" t="0" r="0" b="0"/>
                <a:pathLst>
                  <a:path w="1001744" h="9525">
                    <a:moveTo>
                      <a:pt x="1001744" y="0"/>
                    </a:moveTo>
                    <a:lnTo>
                      <a:pt x="0" y="0"/>
                    </a:lnTo>
                  </a:path>
                </a:pathLst>
              </a:custGeom>
              <a:noFill/>
              <a:ln w="7143">
                <a:solidFill>
                  <a:srgbClr val="329C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a:ln>
                    <a:noFill/>
                  </a:ln>
                  <a:solidFill>
                    <a:srgbClr val="231F20"/>
                  </a:solidFill>
                  <a:effectLst/>
                  <a:uLnTx/>
                  <a:uFillTx/>
                  <a:latin typeface="Arial"/>
                  <a:ea typeface="+mn-ea"/>
                  <a:cs typeface="+mn-cs"/>
                </a:endParaRPr>
              </a:p>
            </p:txBody>
          </p:sp>
          <p:sp>
            <p:nvSpPr>
              <p:cNvPr id="15" name="Rounded Rectangle 12">
                <a:extLst>
                  <a:ext uri="{FF2B5EF4-FFF2-40B4-BE49-F238E27FC236}">
                    <a16:creationId xmlns:a16="http://schemas.microsoft.com/office/drawing/2014/main" id="{580AE9C3-11A5-93ED-4768-0AD1184053C3}"/>
                  </a:ext>
                </a:extLst>
              </p:cNvPr>
              <p:cNvSpPr/>
              <p:nvPr/>
            </p:nvSpPr>
            <p:spPr>
              <a:xfrm>
                <a:off x="3253740" y="2430780"/>
                <a:ext cx="47625" cy="53340"/>
              </a:xfrm>
              <a:custGeom>
                <a:avLst/>
                <a:gdLst/>
                <a:ahLst/>
                <a:cxnLst/>
                <a:rect l="0" t="0" r="0" b="0"/>
                <a:pathLst>
                  <a:path w="47625" h="53340">
                    <a:moveTo>
                      <a:pt x="47625" y="26670"/>
                    </a:moveTo>
                    <a:lnTo>
                      <a:pt x="0" y="53340"/>
                    </a:lnTo>
                    <a:lnTo>
                      <a:pt x="0" y="0"/>
                    </a:lnTo>
                    <a:close/>
                  </a:path>
                </a:pathLst>
              </a:custGeom>
              <a:solidFill>
                <a:srgbClr val="329CFF"/>
              </a:solidFill>
              <a:ln w="7143">
                <a:solidFill>
                  <a:srgbClr val="329C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a:ln>
                    <a:noFill/>
                  </a:ln>
                  <a:solidFill>
                    <a:srgbClr val="231F20"/>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F372D49F-3AD8-8A95-DE11-128ECC63EE28}"/>
                </a:ext>
              </a:extLst>
            </p:cNvPr>
            <p:cNvSpPr txBox="1"/>
            <p:nvPr/>
          </p:nvSpPr>
          <p:spPr>
            <a:xfrm>
              <a:off x="3813015" y="1540448"/>
              <a:ext cx="954878" cy="134970"/>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Manage Workflow</a:t>
              </a:r>
            </a:p>
          </p:txBody>
        </p:sp>
        <p:sp>
          <p:nvSpPr>
            <p:cNvPr id="17" name="TextBox 16">
              <a:extLst>
                <a:ext uri="{FF2B5EF4-FFF2-40B4-BE49-F238E27FC236}">
                  <a16:creationId xmlns:a16="http://schemas.microsoft.com/office/drawing/2014/main" id="{CB7C15FE-F3ED-AC4F-2BCD-28BAD1D46BD1}"/>
                </a:ext>
              </a:extLst>
            </p:cNvPr>
            <p:cNvSpPr txBox="1"/>
            <p:nvPr/>
          </p:nvSpPr>
          <p:spPr>
            <a:xfrm>
              <a:off x="3813015" y="1777335"/>
              <a:ext cx="1924236" cy="236197"/>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1A1A1A"/>
                  </a:solidFill>
                  <a:effectLst/>
                  <a:uLnTx/>
                  <a:uFillTx/>
                  <a:latin typeface="Arial"/>
                  <a:ea typeface="+mn-ea"/>
                  <a:cs typeface="+mn-cs"/>
                </a:rPr>
                <a:t>Ensures tasks are handled in the right order,
preventing bottlenecks.</a:t>
              </a:r>
            </a:p>
          </p:txBody>
        </p:sp>
        <p:sp>
          <p:nvSpPr>
            <p:cNvPr id="18" name="TextBox 17">
              <a:extLst>
                <a:ext uri="{FF2B5EF4-FFF2-40B4-BE49-F238E27FC236}">
                  <a16:creationId xmlns:a16="http://schemas.microsoft.com/office/drawing/2014/main" id="{E87AB48A-2C3F-2879-5C83-1D16A494C5DB}"/>
                </a:ext>
              </a:extLst>
            </p:cNvPr>
            <p:cNvSpPr txBox="1"/>
            <p:nvPr/>
          </p:nvSpPr>
          <p:spPr>
            <a:xfrm>
              <a:off x="3813015" y="2454848"/>
              <a:ext cx="1742484" cy="134970"/>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Handle Dependencies &amp; Failures</a:t>
              </a:r>
            </a:p>
          </p:txBody>
        </p:sp>
        <p:sp>
          <p:nvSpPr>
            <p:cNvPr id="19" name="TextBox 18">
              <a:extLst>
                <a:ext uri="{FF2B5EF4-FFF2-40B4-BE49-F238E27FC236}">
                  <a16:creationId xmlns:a16="http://schemas.microsoft.com/office/drawing/2014/main" id="{075735A4-BCAD-2ABE-F3DE-8CBC3BE40C00}"/>
                </a:ext>
              </a:extLst>
            </p:cNvPr>
            <p:cNvSpPr txBox="1"/>
            <p:nvPr/>
          </p:nvSpPr>
          <p:spPr>
            <a:xfrm>
              <a:off x="3813015" y="2691735"/>
              <a:ext cx="1841778" cy="236197"/>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1A1A1A"/>
                  </a:solidFill>
                  <a:effectLst/>
                  <a:uLnTx/>
                  <a:uFillTx/>
                  <a:latin typeface="Arial"/>
                  <a:ea typeface="+mn-ea"/>
                  <a:cs typeface="+mn-cs"/>
                </a:rPr>
                <a:t>Prevents system-wide problems by
managing agent dependencies and errors.</a:t>
              </a:r>
            </a:p>
          </p:txBody>
        </p:sp>
        <p:sp>
          <p:nvSpPr>
            <p:cNvPr id="20" name="TextBox 19">
              <a:extLst>
                <a:ext uri="{FF2B5EF4-FFF2-40B4-BE49-F238E27FC236}">
                  <a16:creationId xmlns:a16="http://schemas.microsoft.com/office/drawing/2014/main" id="{7AE5082A-9356-009F-0529-6171C5ACD619}"/>
                </a:ext>
              </a:extLst>
            </p:cNvPr>
            <p:cNvSpPr txBox="1"/>
            <p:nvPr/>
          </p:nvSpPr>
          <p:spPr>
            <a:xfrm>
              <a:off x="3813015" y="3369248"/>
              <a:ext cx="1039726" cy="134970"/>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Enable Adaptability</a:t>
              </a:r>
            </a:p>
          </p:txBody>
        </p:sp>
        <p:sp>
          <p:nvSpPr>
            <p:cNvPr id="21" name="TextBox 20">
              <a:extLst>
                <a:ext uri="{FF2B5EF4-FFF2-40B4-BE49-F238E27FC236}">
                  <a16:creationId xmlns:a16="http://schemas.microsoft.com/office/drawing/2014/main" id="{5ADFD6B8-4A1B-F26A-B048-6150D6F460DA}"/>
                </a:ext>
              </a:extLst>
            </p:cNvPr>
            <p:cNvSpPr txBox="1"/>
            <p:nvPr/>
          </p:nvSpPr>
          <p:spPr>
            <a:xfrm>
              <a:off x="3813015" y="3606135"/>
              <a:ext cx="1745999" cy="236197"/>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1A1A1A"/>
                  </a:solidFill>
                  <a:effectLst/>
                  <a:uLnTx/>
                  <a:uFillTx/>
                  <a:latin typeface="Arial"/>
                  <a:ea typeface="+mn-ea"/>
                  <a:cs typeface="+mn-cs"/>
                </a:rPr>
                <a:t>Allows the system to remain flexible and
adaptable to changes.</a:t>
              </a:r>
            </a:p>
          </p:txBody>
        </p:sp>
        <p:sp>
          <p:nvSpPr>
            <p:cNvPr id="22" name="Rounded Rectangle 21">
              <a:extLst>
                <a:ext uri="{FF2B5EF4-FFF2-40B4-BE49-F238E27FC236}">
                  <a16:creationId xmlns:a16="http://schemas.microsoft.com/office/drawing/2014/main" id="{21BE87F5-EC76-7800-0E40-F996FA8E9D61}"/>
                </a:ext>
              </a:extLst>
            </p:cNvPr>
            <p:cNvSpPr/>
            <p:nvPr/>
          </p:nvSpPr>
          <p:spPr>
            <a:xfrm>
              <a:off x="3336765" y="1548735"/>
              <a:ext cx="332184" cy="332184"/>
            </a:xfrm>
            <a:custGeom>
              <a:avLst/>
              <a:gdLst/>
              <a:ahLst/>
              <a:cxnLst/>
              <a:rect l="0" t="0" r="0" b="0"/>
              <a:pathLst>
                <a:path w="332184" h="332184">
                  <a:moveTo>
                    <a:pt x="49292" y="96440"/>
                  </a:moveTo>
                  <a:cubicBezTo>
                    <a:pt x="69019" y="96440"/>
                    <a:pt x="85011" y="80448"/>
                    <a:pt x="85011" y="60721"/>
                  </a:cubicBezTo>
                  <a:cubicBezTo>
                    <a:pt x="85011" y="40994"/>
                    <a:pt x="69019" y="25003"/>
                    <a:pt x="49292" y="25003"/>
                  </a:cubicBezTo>
                  <a:cubicBezTo>
                    <a:pt x="29565" y="25003"/>
                    <a:pt x="13574" y="40994"/>
                    <a:pt x="13574" y="60721"/>
                  </a:cubicBezTo>
                  <a:cubicBezTo>
                    <a:pt x="13574" y="80448"/>
                    <a:pt x="29565" y="96440"/>
                    <a:pt x="49292" y="96440"/>
                  </a:cubicBezTo>
                  <a:close/>
                  <a:moveTo>
                    <a:pt x="300751" y="92158"/>
                  </a:moveTo>
                  <a:cubicBezTo>
                    <a:pt x="318111" y="92158"/>
                    <a:pt x="332184" y="78085"/>
                    <a:pt x="332184" y="60726"/>
                  </a:cubicBezTo>
                  <a:cubicBezTo>
                    <a:pt x="332184" y="43366"/>
                    <a:pt x="318111" y="29293"/>
                    <a:pt x="300751" y="29293"/>
                  </a:cubicBezTo>
                  <a:cubicBezTo>
                    <a:pt x="283391" y="29293"/>
                    <a:pt x="269319" y="43366"/>
                    <a:pt x="269319" y="60726"/>
                  </a:cubicBezTo>
                  <a:cubicBezTo>
                    <a:pt x="269319" y="78085"/>
                    <a:pt x="283391" y="92158"/>
                    <a:pt x="300751" y="92158"/>
                  </a:cubicBezTo>
                  <a:close/>
                  <a:moveTo>
                    <a:pt x="300751" y="199314"/>
                  </a:moveTo>
                  <a:cubicBezTo>
                    <a:pt x="318111" y="199314"/>
                    <a:pt x="332184" y="185241"/>
                    <a:pt x="332184" y="167882"/>
                  </a:cubicBezTo>
                  <a:cubicBezTo>
                    <a:pt x="332184" y="150523"/>
                    <a:pt x="318111" y="136449"/>
                    <a:pt x="300751" y="136449"/>
                  </a:cubicBezTo>
                  <a:cubicBezTo>
                    <a:pt x="283391" y="136449"/>
                    <a:pt x="269319" y="150523"/>
                    <a:pt x="269319" y="167882"/>
                  </a:cubicBezTo>
                  <a:cubicBezTo>
                    <a:pt x="269319" y="185241"/>
                    <a:pt x="283391" y="199314"/>
                    <a:pt x="300751" y="199314"/>
                  </a:cubicBezTo>
                  <a:close/>
                  <a:moveTo>
                    <a:pt x="300751" y="306471"/>
                  </a:moveTo>
                  <a:cubicBezTo>
                    <a:pt x="318111" y="306471"/>
                    <a:pt x="332184" y="292397"/>
                    <a:pt x="332184" y="275038"/>
                  </a:cubicBezTo>
                  <a:cubicBezTo>
                    <a:pt x="332184" y="257679"/>
                    <a:pt x="318111" y="243606"/>
                    <a:pt x="300751" y="243606"/>
                  </a:cubicBezTo>
                  <a:cubicBezTo>
                    <a:pt x="283391" y="243606"/>
                    <a:pt x="269319" y="257679"/>
                    <a:pt x="269319" y="275038"/>
                  </a:cubicBezTo>
                  <a:cubicBezTo>
                    <a:pt x="269319" y="292397"/>
                    <a:pt x="283391" y="306471"/>
                    <a:pt x="300751" y="306471"/>
                  </a:cubicBezTo>
                  <a:close/>
                  <a:moveTo>
                    <a:pt x="89297" y="310753"/>
                  </a:moveTo>
                  <a:lnTo>
                    <a:pt x="49291" y="246459"/>
                  </a:lnTo>
                  <a:lnTo>
                    <a:pt x="10715" y="310753"/>
                  </a:lnTo>
                  <a:lnTo>
                    <a:pt x="89297" y="310753"/>
                  </a:lnTo>
                  <a:close/>
                  <a:moveTo>
                    <a:pt x="0" y="0"/>
                  </a:moveTo>
                  <a:moveTo>
                    <a:pt x="17459" y="203596"/>
                  </a:moveTo>
                  <a:lnTo>
                    <a:pt x="81753" y="203596"/>
                  </a:lnTo>
                  <a:lnTo>
                    <a:pt x="81753" y="139303"/>
                  </a:lnTo>
                  <a:lnTo>
                    <a:pt x="17459" y="139303"/>
                  </a:lnTo>
                  <a:lnTo>
                    <a:pt x="17459" y="203596"/>
                  </a:lnTo>
                  <a:close/>
                  <a:moveTo>
                    <a:pt x="239317" y="10715"/>
                  </a:moveTo>
                  <a:lnTo>
                    <a:pt x="203598" y="10715"/>
                  </a:lnTo>
                  <a:lnTo>
                    <a:pt x="203598" y="332184"/>
                  </a:lnTo>
                  <a:lnTo>
                    <a:pt x="239317" y="332184"/>
                  </a:lnTo>
                  <a:moveTo>
                    <a:pt x="125016" y="171450"/>
                  </a:moveTo>
                  <a:lnTo>
                    <a:pt x="203598" y="171450"/>
                  </a:lnTo>
                </a:path>
              </a:pathLst>
            </a:custGeom>
            <a:noFill/>
            <a:ln w="7143">
              <a:solidFill>
                <a:srgbClr val="1A1A1A"/>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a:ln>
                  <a:noFill/>
                </a:ln>
                <a:solidFill>
                  <a:srgbClr val="231F20"/>
                </a:solidFill>
                <a:effectLst/>
                <a:uLnTx/>
                <a:uFillTx/>
                <a:latin typeface="Arial"/>
                <a:ea typeface="+mn-ea"/>
                <a:cs typeface="+mn-cs"/>
              </a:endParaRPr>
            </a:p>
          </p:txBody>
        </p:sp>
        <p:sp>
          <p:nvSpPr>
            <p:cNvPr id="23" name="Rounded Rectangle 22">
              <a:extLst>
                <a:ext uri="{FF2B5EF4-FFF2-40B4-BE49-F238E27FC236}">
                  <a16:creationId xmlns:a16="http://schemas.microsoft.com/office/drawing/2014/main" id="{D8D7E608-08F7-09DD-0D8E-AF5B5D925A90}"/>
                </a:ext>
              </a:extLst>
            </p:cNvPr>
            <p:cNvSpPr/>
            <p:nvPr/>
          </p:nvSpPr>
          <p:spPr>
            <a:xfrm>
              <a:off x="1082197" y="2474479"/>
              <a:ext cx="280034" cy="327198"/>
            </a:xfrm>
            <a:custGeom>
              <a:avLst/>
              <a:gdLst/>
              <a:ahLst/>
              <a:cxnLst/>
              <a:rect l="0" t="0" r="0" b="0"/>
              <a:pathLst>
                <a:path w="280034" h="327198">
                  <a:moveTo>
                    <a:pt x="142874" y="130016"/>
                  </a:moveTo>
                  <a:cubicBezTo>
                    <a:pt x="128587" y="115728"/>
                    <a:pt x="100012" y="108585"/>
                    <a:pt x="85724" y="122872"/>
                  </a:cubicBezTo>
                  <a:moveTo>
                    <a:pt x="1428" y="158591"/>
                  </a:moveTo>
                  <a:cubicBezTo>
                    <a:pt x="0" y="152876"/>
                    <a:pt x="0" y="147161"/>
                    <a:pt x="0" y="140017"/>
                  </a:cubicBezTo>
                  <a:cubicBezTo>
                    <a:pt x="0" y="62864"/>
                    <a:pt x="62865" y="0"/>
                    <a:pt x="140017" y="0"/>
                  </a:cubicBezTo>
                  <a:cubicBezTo>
                    <a:pt x="217169" y="0"/>
                    <a:pt x="280034" y="62864"/>
                    <a:pt x="280034" y="140017"/>
                  </a:cubicBezTo>
                  <a:cubicBezTo>
                    <a:pt x="280034" y="191452"/>
                    <a:pt x="252888" y="235743"/>
                    <a:pt x="211455" y="260032"/>
                  </a:cubicBezTo>
                  <a:moveTo>
                    <a:pt x="113585" y="311553"/>
                  </a:moveTo>
                  <a:cubicBezTo>
                    <a:pt x="142160" y="300123"/>
                    <a:pt x="136802" y="274934"/>
                    <a:pt x="131087" y="252074"/>
                  </a:cubicBezTo>
                  <a:lnTo>
                    <a:pt x="176579" y="234457"/>
                  </a:lnTo>
                  <a:cubicBezTo>
                    <a:pt x="187124" y="230376"/>
                    <a:pt x="192639" y="218763"/>
                    <a:pt x="189137" y="208011"/>
                  </a:cubicBezTo>
                  <a:lnTo>
                    <a:pt x="189137" y="208011"/>
                  </a:lnTo>
                  <a:cubicBezTo>
                    <a:pt x="187326" y="202450"/>
                    <a:pt x="183308" y="197879"/>
                    <a:pt x="178024" y="195372"/>
                  </a:cubicBezTo>
                  <a:cubicBezTo>
                    <a:pt x="172741" y="192864"/>
                    <a:pt x="166659" y="192640"/>
                    <a:pt x="161205" y="194752"/>
                  </a:cubicBezTo>
                  <a:lnTo>
                    <a:pt x="77509" y="227185"/>
                  </a:lnTo>
                  <a:cubicBezTo>
                    <a:pt x="70365" y="230043"/>
                    <a:pt x="61793" y="224328"/>
                    <a:pt x="61793" y="217184"/>
                  </a:cubicBezTo>
                  <a:lnTo>
                    <a:pt x="61236" y="203654"/>
                  </a:lnTo>
                  <a:cubicBezTo>
                    <a:pt x="61007" y="198141"/>
                    <a:pt x="58503" y="192970"/>
                    <a:pt x="54319" y="189373"/>
                  </a:cubicBezTo>
                  <a:cubicBezTo>
                    <a:pt x="50134" y="185777"/>
                    <a:pt x="44646" y="184077"/>
                    <a:pt x="39162" y="184680"/>
                  </a:cubicBezTo>
                  <a:lnTo>
                    <a:pt x="39162" y="184680"/>
                  </a:lnTo>
                  <a:cubicBezTo>
                    <a:pt x="29072" y="185794"/>
                    <a:pt x="21435" y="194317"/>
                    <a:pt x="21431" y="204468"/>
                  </a:cubicBezTo>
                  <a:lnTo>
                    <a:pt x="21431" y="262904"/>
                  </a:lnTo>
                  <a:cubicBezTo>
                    <a:pt x="21431" y="300051"/>
                    <a:pt x="55721" y="327198"/>
                    <a:pt x="91440" y="318625"/>
                  </a:cubicBezTo>
                  <a:cubicBezTo>
                    <a:pt x="91440" y="318625"/>
                    <a:pt x="106441" y="314410"/>
                    <a:pt x="113585" y="311553"/>
                  </a:cubicBezTo>
                  <a:close/>
                  <a:moveTo>
                    <a:pt x="72509" y="72866"/>
                  </a:moveTo>
                  <a:cubicBezTo>
                    <a:pt x="69550" y="72866"/>
                    <a:pt x="67151" y="70467"/>
                    <a:pt x="67151" y="67508"/>
                  </a:cubicBezTo>
                  <a:cubicBezTo>
                    <a:pt x="67151" y="64549"/>
                    <a:pt x="69550" y="62150"/>
                    <a:pt x="72509" y="62150"/>
                  </a:cubicBezTo>
                  <a:moveTo>
                    <a:pt x="72509" y="62150"/>
                  </a:moveTo>
                  <a:cubicBezTo>
                    <a:pt x="75468" y="62150"/>
                    <a:pt x="77866" y="64549"/>
                    <a:pt x="77866" y="67508"/>
                  </a:cubicBezTo>
                  <a:cubicBezTo>
                    <a:pt x="77866" y="70467"/>
                    <a:pt x="75468" y="72866"/>
                    <a:pt x="72509" y="72866"/>
                  </a:cubicBezTo>
                  <a:moveTo>
                    <a:pt x="148590" y="72866"/>
                  </a:moveTo>
                  <a:cubicBezTo>
                    <a:pt x="145630" y="72866"/>
                    <a:pt x="143232" y="70467"/>
                    <a:pt x="143232" y="67508"/>
                  </a:cubicBezTo>
                  <a:cubicBezTo>
                    <a:pt x="143232" y="64549"/>
                    <a:pt x="145630" y="62150"/>
                    <a:pt x="148590" y="62150"/>
                  </a:cubicBezTo>
                  <a:moveTo>
                    <a:pt x="148590" y="62150"/>
                  </a:moveTo>
                  <a:cubicBezTo>
                    <a:pt x="151549" y="62150"/>
                    <a:pt x="153947" y="64549"/>
                    <a:pt x="153947" y="67508"/>
                  </a:cubicBezTo>
                  <a:cubicBezTo>
                    <a:pt x="153947" y="70467"/>
                    <a:pt x="151549" y="72866"/>
                    <a:pt x="148590" y="72866"/>
                  </a:cubicBez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a:ln>
                  <a:noFill/>
                </a:ln>
                <a:solidFill>
                  <a:srgbClr val="231F20"/>
                </a:solidFill>
                <a:effectLst/>
                <a:uLnTx/>
                <a:uFillTx/>
                <a:latin typeface="Arial"/>
                <a:ea typeface="+mn-ea"/>
                <a:cs typeface="+mn-cs"/>
              </a:endParaRPr>
            </a:p>
          </p:txBody>
        </p:sp>
        <p:sp>
          <p:nvSpPr>
            <p:cNvPr id="24" name="Rounded Rectangle 23">
              <a:extLst>
                <a:ext uri="{FF2B5EF4-FFF2-40B4-BE49-F238E27FC236}">
                  <a16:creationId xmlns:a16="http://schemas.microsoft.com/office/drawing/2014/main" id="{824DEF39-0E20-B17E-A118-CC88FDA87329}"/>
                </a:ext>
              </a:extLst>
            </p:cNvPr>
            <p:cNvSpPr/>
            <p:nvPr/>
          </p:nvSpPr>
          <p:spPr>
            <a:xfrm>
              <a:off x="3347480" y="2475279"/>
              <a:ext cx="321468" cy="318611"/>
            </a:xfrm>
            <a:custGeom>
              <a:avLst/>
              <a:gdLst/>
              <a:ahLst/>
              <a:cxnLst/>
              <a:rect l="0" t="0" r="0" b="0"/>
              <a:pathLst>
                <a:path w="321468" h="318611">
                  <a:moveTo>
                    <a:pt x="160734" y="197167"/>
                  </a:moveTo>
                  <a:lnTo>
                    <a:pt x="160734" y="261461"/>
                  </a:lnTo>
                  <a:moveTo>
                    <a:pt x="292893" y="261461"/>
                  </a:moveTo>
                  <a:lnTo>
                    <a:pt x="292893" y="235743"/>
                  </a:lnTo>
                  <a:cubicBezTo>
                    <a:pt x="292893" y="227171"/>
                    <a:pt x="287178" y="221456"/>
                    <a:pt x="278606" y="221456"/>
                  </a:cubicBezTo>
                  <a:lnTo>
                    <a:pt x="42862" y="221456"/>
                  </a:lnTo>
                  <a:cubicBezTo>
                    <a:pt x="34290" y="221456"/>
                    <a:pt x="28575" y="227171"/>
                    <a:pt x="28575" y="235743"/>
                  </a:cubicBezTo>
                  <a:lnTo>
                    <a:pt x="28575" y="261461"/>
                  </a:lnTo>
                  <a:moveTo>
                    <a:pt x="139303" y="118586"/>
                  </a:moveTo>
                  <a:lnTo>
                    <a:pt x="139303" y="14287"/>
                  </a:lnTo>
                  <a:cubicBezTo>
                    <a:pt x="139303" y="5715"/>
                    <a:pt x="145018" y="0"/>
                    <a:pt x="153590" y="0"/>
                  </a:cubicBezTo>
                  <a:lnTo>
                    <a:pt x="167878" y="0"/>
                  </a:lnTo>
                  <a:cubicBezTo>
                    <a:pt x="176450" y="0"/>
                    <a:pt x="182165" y="5715"/>
                    <a:pt x="182165" y="14287"/>
                  </a:cubicBezTo>
                  <a:lnTo>
                    <a:pt x="182165" y="117157"/>
                  </a:lnTo>
                  <a:moveTo>
                    <a:pt x="267890" y="147161"/>
                  </a:moveTo>
                  <a:cubicBezTo>
                    <a:pt x="267890" y="155733"/>
                    <a:pt x="262175" y="161448"/>
                    <a:pt x="253603" y="161448"/>
                  </a:cubicBezTo>
                  <a:lnTo>
                    <a:pt x="67865" y="161448"/>
                  </a:lnTo>
                  <a:cubicBezTo>
                    <a:pt x="59293" y="161448"/>
                    <a:pt x="53578" y="155733"/>
                    <a:pt x="53578" y="147161"/>
                  </a:cubicBezTo>
                  <a:lnTo>
                    <a:pt x="53578" y="132873"/>
                  </a:lnTo>
                  <a:cubicBezTo>
                    <a:pt x="53578" y="124301"/>
                    <a:pt x="59293" y="118586"/>
                    <a:pt x="67865" y="118586"/>
                  </a:cubicBezTo>
                  <a:lnTo>
                    <a:pt x="253603" y="118586"/>
                  </a:lnTo>
                  <a:cubicBezTo>
                    <a:pt x="262175" y="118586"/>
                    <a:pt x="267890" y="124301"/>
                    <a:pt x="267890" y="132873"/>
                  </a:cubicBezTo>
                  <a:lnTo>
                    <a:pt x="267890" y="147161"/>
                  </a:lnTo>
                  <a:close/>
                  <a:moveTo>
                    <a:pt x="182165" y="28575"/>
                  </a:moveTo>
                  <a:cubicBezTo>
                    <a:pt x="219313" y="38576"/>
                    <a:pt x="246459" y="71437"/>
                    <a:pt x="246459" y="111442"/>
                  </a:cubicBezTo>
                  <a:lnTo>
                    <a:pt x="246459" y="118586"/>
                  </a:lnTo>
                  <a:moveTo>
                    <a:pt x="139303" y="28575"/>
                  </a:moveTo>
                  <a:cubicBezTo>
                    <a:pt x="102155" y="38576"/>
                    <a:pt x="75009" y="71437"/>
                    <a:pt x="75009" y="111442"/>
                  </a:cubicBezTo>
                  <a:lnTo>
                    <a:pt x="75009" y="118586"/>
                  </a:lnTo>
                  <a:moveTo>
                    <a:pt x="28575" y="318611"/>
                  </a:moveTo>
                  <a:cubicBezTo>
                    <a:pt x="44356" y="318611"/>
                    <a:pt x="57150" y="305818"/>
                    <a:pt x="57150" y="290036"/>
                  </a:cubicBezTo>
                  <a:cubicBezTo>
                    <a:pt x="57150" y="274254"/>
                    <a:pt x="44356" y="261461"/>
                    <a:pt x="28575" y="261461"/>
                  </a:cubicBezTo>
                  <a:cubicBezTo>
                    <a:pt x="12793" y="261461"/>
                    <a:pt x="0" y="274254"/>
                    <a:pt x="0" y="290036"/>
                  </a:cubicBezTo>
                  <a:cubicBezTo>
                    <a:pt x="0" y="305818"/>
                    <a:pt x="12793" y="318611"/>
                    <a:pt x="28575" y="318611"/>
                  </a:cubicBezTo>
                  <a:close/>
                  <a:moveTo>
                    <a:pt x="160734" y="318611"/>
                  </a:moveTo>
                  <a:cubicBezTo>
                    <a:pt x="176516" y="318611"/>
                    <a:pt x="189309" y="305818"/>
                    <a:pt x="189309" y="290036"/>
                  </a:cubicBezTo>
                  <a:cubicBezTo>
                    <a:pt x="189309" y="274254"/>
                    <a:pt x="176516" y="261461"/>
                    <a:pt x="160734" y="261461"/>
                  </a:cubicBezTo>
                  <a:cubicBezTo>
                    <a:pt x="144952" y="261461"/>
                    <a:pt x="132159" y="274254"/>
                    <a:pt x="132159" y="290036"/>
                  </a:cubicBezTo>
                  <a:cubicBezTo>
                    <a:pt x="132159" y="305818"/>
                    <a:pt x="144952" y="318611"/>
                    <a:pt x="160734" y="318611"/>
                  </a:cubicBezTo>
                  <a:close/>
                  <a:moveTo>
                    <a:pt x="292893" y="318611"/>
                  </a:moveTo>
                  <a:cubicBezTo>
                    <a:pt x="308675" y="318611"/>
                    <a:pt x="321468" y="305818"/>
                    <a:pt x="321468" y="290036"/>
                  </a:cubicBezTo>
                  <a:cubicBezTo>
                    <a:pt x="321468" y="274254"/>
                    <a:pt x="308675" y="261461"/>
                    <a:pt x="292893" y="261461"/>
                  </a:cubicBezTo>
                  <a:cubicBezTo>
                    <a:pt x="277111" y="261461"/>
                    <a:pt x="264318" y="274254"/>
                    <a:pt x="264318" y="290036"/>
                  </a:cubicBezTo>
                  <a:cubicBezTo>
                    <a:pt x="264318" y="305818"/>
                    <a:pt x="277111" y="318611"/>
                    <a:pt x="292893" y="318611"/>
                  </a:cubicBezTo>
                  <a:close/>
                </a:path>
              </a:pathLst>
            </a:custGeom>
            <a:noFill/>
            <a:ln w="7143">
              <a:solidFill>
                <a:srgbClr val="1A1A1A"/>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a:ln>
                  <a:noFill/>
                </a:ln>
                <a:solidFill>
                  <a:srgbClr val="231F20"/>
                </a:solidFill>
                <a:effectLst/>
                <a:uLnTx/>
                <a:uFillTx/>
                <a:latin typeface="Arial"/>
                <a:ea typeface="+mn-ea"/>
                <a:cs typeface="+mn-cs"/>
              </a:endParaRPr>
            </a:p>
          </p:txBody>
        </p:sp>
        <p:sp>
          <p:nvSpPr>
            <p:cNvPr id="25" name="Rounded Rectangle 24">
              <a:extLst>
                <a:ext uri="{FF2B5EF4-FFF2-40B4-BE49-F238E27FC236}">
                  <a16:creationId xmlns:a16="http://schemas.microsoft.com/office/drawing/2014/main" id="{774611F7-0C7C-4147-2DA0-35CFE3F2D181}"/>
                </a:ext>
              </a:extLst>
            </p:cNvPr>
            <p:cNvSpPr/>
            <p:nvPr/>
          </p:nvSpPr>
          <p:spPr>
            <a:xfrm>
              <a:off x="3351052" y="3434685"/>
              <a:ext cx="314325" cy="228600"/>
            </a:xfrm>
            <a:custGeom>
              <a:avLst/>
              <a:gdLst/>
              <a:ahLst/>
              <a:cxnLst/>
              <a:rect l="0" t="0" r="0" b="0"/>
              <a:pathLst>
                <a:path w="314325" h="228600">
                  <a:moveTo>
                    <a:pt x="107156" y="60721"/>
                  </a:moveTo>
                  <a:cubicBezTo>
                    <a:pt x="107156" y="42967"/>
                    <a:pt x="92763" y="28575"/>
                    <a:pt x="75009" y="28575"/>
                  </a:cubicBezTo>
                  <a:moveTo>
                    <a:pt x="75009" y="28575"/>
                  </a:moveTo>
                  <a:cubicBezTo>
                    <a:pt x="57255" y="28575"/>
                    <a:pt x="42862" y="42967"/>
                    <a:pt x="42862" y="60721"/>
                  </a:cubicBezTo>
                  <a:moveTo>
                    <a:pt x="75009" y="92868"/>
                  </a:moveTo>
                  <a:cubicBezTo>
                    <a:pt x="57255" y="92868"/>
                    <a:pt x="42862" y="78476"/>
                    <a:pt x="42862" y="60721"/>
                  </a:cubicBezTo>
                  <a:moveTo>
                    <a:pt x="107156" y="60721"/>
                  </a:moveTo>
                  <a:cubicBezTo>
                    <a:pt x="107156" y="78476"/>
                    <a:pt x="92763" y="92868"/>
                    <a:pt x="75009" y="92868"/>
                  </a:cubicBezTo>
                  <a:moveTo>
                    <a:pt x="78581" y="60721"/>
                  </a:moveTo>
                  <a:cubicBezTo>
                    <a:pt x="78581" y="58749"/>
                    <a:pt x="76982" y="57150"/>
                    <a:pt x="75009" y="57150"/>
                  </a:cubicBezTo>
                  <a:moveTo>
                    <a:pt x="75009" y="57150"/>
                  </a:moveTo>
                  <a:cubicBezTo>
                    <a:pt x="73036" y="57150"/>
                    <a:pt x="71437" y="58749"/>
                    <a:pt x="71437" y="60721"/>
                  </a:cubicBezTo>
                  <a:moveTo>
                    <a:pt x="71437" y="60721"/>
                  </a:moveTo>
                  <a:cubicBezTo>
                    <a:pt x="71437" y="62694"/>
                    <a:pt x="73036" y="64293"/>
                    <a:pt x="75009" y="64293"/>
                  </a:cubicBezTo>
                  <a:moveTo>
                    <a:pt x="75009" y="64293"/>
                  </a:moveTo>
                  <a:cubicBezTo>
                    <a:pt x="76982" y="64293"/>
                    <a:pt x="78581" y="62694"/>
                    <a:pt x="78581" y="60721"/>
                  </a:cubicBezTo>
                  <a:moveTo>
                    <a:pt x="126272" y="21288"/>
                  </a:moveTo>
                  <a:cubicBezTo>
                    <a:pt x="153558" y="7920"/>
                    <a:pt x="184212" y="2995"/>
                    <a:pt x="214312" y="7143"/>
                  </a:cubicBezTo>
                  <a:cubicBezTo>
                    <a:pt x="292565" y="14287"/>
                    <a:pt x="314325" y="71437"/>
                    <a:pt x="314325" y="128587"/>
                  </a:cubicBezTo>
                  <a:cubicBezTo>
                    <a:pt x="314325" y="185737"/>
                    <a:pt x="292893" y="228600"/>
                    <a:pt x="250031" y="228600"/>
                  </a:cubicBezTo>
                  <a:cubicBezTo>
                    <a:pt x="207168" y="228600"/>
                    <a:pt x="194552" y="200510"/>
                    <a:pt x="200025" y="178593"/>
                  </a:cubicBezTo>
                  <a:cubicBezTo>
                    <a:pt x="202825" y="166488"/>
                    <a:pt x="212173" y="156973"/>
                    <a:pt x="224227" y="153960"/>
                  </a:cubicBezTo>
                  <a:cubicBezTo>
                    <a:pt x="236281" y="150946"/>
                    <a:pt x="249007" y="154942"/>
                    <a:pt x="257175" y="164306"/>
                  </a:cubicBezTo>
                  <a:cubicBezTo>
                    <a:pt x="271462" y="178593"/>
                    <a:pt x="257175" y="200025"/>
                    <a:pt x="242887" y="192881"/>
                  </a:cubicBezTo>
                  <a:moveTo>
                    <a:pt x="92640" y="9258"/>
                  </a:moveTo>
                  <a:cubicBezTo>
                    <a:pt x="90662" y="5940"/>
                    <a:pt x="88345" y="2837"/>
                    <a:pt x="85725" y="0"/>
                  </a:cubicBezTo>
                  <a:cubicBezTo>
                    <a:pt x="67356" y="2239"/>
                    <a:pt x="50008" y="9674"/>
                    <a:pt x="35718" y="21431"/>
                  </a:cubicBezTo>
                  <a:cubicBezTo>
                    <a:pt x="13593" y="41657"/>
                    <a:pt x="690" y="70043"/>
                    <a:pt x="0" y="100012"/>
                  </a:cubicBezTo>
                  <a:cubicBezTo>
                    <a:pt x="11632" y="111549"/>
                    <a:pt x="26653" y="119059"/>
                    <a:pt x="42862" y="121443"/>
                  </a:cubicBezTo>
                  <a:cubicBezTo>
                    <a:pt x="85725" y="128587"/>
                    <a:pt x="107156" y="114300"/>
                    <a:pt x="107156" y="114300"/>
                  </a:cubicBezTo>
                  <a:lnTo>
                    <a:pt x="78581" y="164306"/>
                  </a:lnTo>
                  <a:lnTo>
                    <a:pt x="114300" y="164306"/>
                  </a:lnTo>
                  <a:cubicBezTo>
                    <a:pt x="135731" y="164306"/>
                    <a:pt x="145646" y="137331"/>
                    <a:pt x="157162" y="114300"/>
                  </a:cubicBezTo>
                  <a:cubicBezTo>
                    <a:pt x="171450" y="85725"/>
                    <a:pt x="150018" y="78581"/>
                    <a:pt x="150018" y="78581"/>
                  </a:cubicBezTo>
                  <a:moveTo>
                    <a:pt x="257175" y="78581"/>
                  </a:moveTo>
                  <a:cubicBezTo>
                    <a:pt x="257175" y="78581"/>
                    <a:pt x="278606" y="85725"/>
                    <a:pt x="264318" y="114300"/>
                  </a:cubicBezTo>
                  <a:cubicBezTo>
                    <a:pt x="257698" y="128411"/>
                    <a:pt x="249832" y="141904"/>
                    <a:pt x="240815" y="154619"/>
                  </a:cubicBezTo>
                  <a:moveTo>
                    <a:pt x="171450" y="164306"/>
                  </a:moveTo>
                  <a:lnTo>
                    <a:pt x="0" y="164306"/>
                  </a:lnTo>
                  <a:moveTo>
                    <a:pt x="207168" y="135731"/>
                  </a:moveTo>
                  <a:lnTo>
                    <a:pt x="214312" y="121443"/>
                  </a:lnTo>
                  <a:lnTo>
                    <a:pt x="153676" y="121443"/>
                  </a:lnTo>
                </a:path>
              </a:pathLst>
            </a:custGeom>
            <a:noFill/>
            <a:ln w="7143">
              <a:solidFill>
                <a:srgbClr val="1A1A1A"/>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a:ln>
                  <a:noFill/>
                </a:ln>
                <a:solidFill>
                  <a:srgbClr val="231F20"/>
                </a:solidFill>
                <a:effectLst/>
                <a:uLnTx/>
                <a:uFillTx/>
                <a:latin typeface="Arial"/>
                <a:ea typeface="+mn-ea"/>
                <a:cs typeface="+mn-cs"/>
              </a:endParaRPr>
            </a:p>
          </p:txBody>
        </p:sp>
      </p:grpSp>
    </p:spTree>
    <p:extLst>
      <p:ext uri="{BB962C8B-B14F-4D97-AF65-F5344CB8AC3E}">
        <p14:creationId xmlns:p14="http://schemas.microsoft.com/office/powerpoint/2010/main" val="1367302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D865-0B66-03B7-1C43-9859B45D0575}"/>
              </a:ext>
            </a:extLst>
          </p:cNvPr>
          <p:cNvSpPr>
            <a:spLocks noGrp="1"/>
          </p:cNvSpPr>
          <p:nvPr>
            <p:ph type="title"/>
          </p:nvPr>
        </p:nvSpPr>
        <p:spPr/>
        <p:txBody>
          <a:bodyPr/>
          <a:lstStyle/>
          <a:p>
            <a:r>
              <a:rPr lang="en-US"/>
              <a:t>Challenges in AI Agent Systems</a:t>
            </a:r>
          </a:p>
        </p:txBody>
      </p:sp>
      <p:grpSp>
        <p:nvGrpSpPr>
          <p:cNvPr id="3" name="Group 2">
            <a:extLst>
              <a:ext uri="{FF2B5EF4-FFF2-40B4-BE49-F238E27FC236}">
                <a16:creationId xmlns:a16="http://schemas.microsoft.com/office/drawing/2014/main" id="{48F4F6DA-9D6D-67FE-B675-CD396F0CE2CA}"/>
              </a:ext>
            </a:extLst>
          </p:cNvPr>
          <p:cNvGrpSpPr>
            <a:grpSpLocks noChangeAspect="1"/>
          </p:cNvGrpSpPr>
          <p:nvPr/>
        </p:nvGrpSpPr>
        <p:grpSpPr>
          <a:xfrm>
            <a:off x="1494600" y="1056613"/>
            <a:ext cx="9373790" cy="5303520"/>
            <a:chOff x="1918575" y="1299210"/>
            <a:chExt cx="8855267" cy="5010149"/>
          </a:xfrm>
        </p:grpSpPr>
        <p:grpSp>
          <p:nvGrpSpPr>
            <p:cNvPr id="150" name="Group 149">
              <a:extLst>
                <a:ext uri="{FF2B5EF4-FFF2-40B4-BE49-F238E27FC236}">
                  <a16:creationId xmlns:a16="http://schemas.microsoft.com/office/drawing/2014/main" id="{CB138232-D04F-7702-A016-F47D9A7AC119}"/>
                </a:ext>
              </a:extLst>
            </p:cNvPr>
            <p:cNvGrpSpPr/>
            <p:nvPr/>
          </p:nvGrpSpPr>
          <p:grpSpPr>
            <a:xfrm>
              <a:off x="6384525" y="1299210"/>
              <a:ext cx="1389888" cy="548640"/>
              <a:chOff x="2830285" y="723295"/>
              <a:chExt cx="1195009" cy="471714"/>
            </a:xfrm>
          </p:grpSpPr>
          <p:sp>
            <p:nvSpPr>
              <p:cNvPr id="151" name="Rounded Rectangle 1">
                <a:extLst>
                  <a:ext uri="{FF2B5EF4-FFF2-40B4-BE49-F238E27FC236}">
                    <a16:creationId xmlns:a16="http://schemas.microsoft.com/office/drawing/2014/main" id="{09FA285B-18BE-AB20-0727-0614B9B72B85}"/>
                  </a:ext>
                </a:extLst>
              </p:cNvPr>
              <p:cNvSpPr/>
              <p:nvPr/>
            </p:nvSpPr>
            <p:spPr>
              <a:xfrm>
                <a:off x="2830285" y="723295"/>
                <a:ext cx="566057" cy="377371"/>
              </a:xfrm>
              <a:custGeom>
                <a:avLst/>
                <a:gdLst/>
                <a:ahLst/>
                <a:cxnLst/>
                <a:rect l="0" t="0" r="0" b="0"/>
                <a:pathLst>
                  <a:path w="566057" h="377371">
                    <a:moveTo>
                      <a:pt x="188685" y="188685"/>
                    </a:moveTo>
                    <a:lnTo>
                      <a:pt x="188685" y="0"/>
                    </a:lnTo>
                    <a:lnTo>
                      <a:pt x="0" y="0"/>
                    </a:lnTo>
                    <a:lnTo>
                      <a:pt x="0" y="188685"/>
                    </a:lnTo>
                    <a:lnTo>
                      <a:pt x="188685" y="188685"/>
                    </a:lnTo>
                    <a:close/>
                    <a:moveTo>
                      <a:pt x="377371" y="188685"/>
                    </a:moveTo>
                    <a:lnTo>
                      <a:pt x="377371" y="0"/>
                    </a:lnTo>
                    <a:lnTo>
                      <a:pt x="188685" y="0"/>
                    </a:lnTo>
                    <a:lnTo>
                      <a:pt x="188685" y="188685"/>
                    </a:lnTo>
                    <a:lnTo>
                      <a:pt x="377371" y="188685"/>
                    </a:lnTo>
                    <a:close/>
                    <a:moveTo>
                      <a:pt x="566057" y="188685"/>
                    </a:moveTo>
                    <a:lnTo>
                      <a:pt x="566057" y="0"/>
                    </a:lnTo>
                    <a:lnTo>
                      <a:pt x="377371" y="0"/>
                    </a:lnTo>
                    <a:lnTo>
                      <a:pt x="377371" y="188685"/>
                    </a:lnTo>
                    <a:lnTo>
                      <a:pt x="566057" y="188685"/>
                    </a:lnTo>
                    <a:close/>
                    <a:moveTo>
                      <a:pt x="188685" y="377371"/>
                    </a:moveTo>
                    <a:lnTo>
                      <a:pt x="188685" y="188685"/>
                    </a:lnTo>
                    <a:lnTo>
                      <a:pt x="0" y="188685"/>
                    </a:lnTo>
                    <a:lnTo>
                      <a:pt x="0" y="377371"/>
                    </a:lnTo>
                    <a:lnTo>
                      <a:pt x="188685" y="377371"/>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52" name="Rounded Rectangle 2">
                <a:extLst>
                  <a:ext uri="{FF2B5EF4-FFF2-40B4-BE49-F238E27FC236}">
                    <a16:creationId xmlns:a16="http://schemas.microsoft.com/office/drawing/2014/main" id="{612AB3ED-C6DD-DDF4-14E0-E2BCCD96973C}"/>
                  </a:ext>
                </a:extLst>
              </p:cNvPr>
              <p:cNvSpPr/>
              <p:nvPr/>
            </p:nvSpPr>
            <p:spPr>
              <a:xfrm>
                <a:off x="3647923" y="817638"/>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53" name="Rounded Rectangle 3">
                <a:extLst>
                  <a:ext uri="{FF2B5EF4-FFF2-40B4-BE49-F238E27FC236}">
                    <a16:creationId xmlns:a16="http://schemas.microsoft.com/office/drawing/2014/main" id="{FD7F472C-2C2D-90D0-3B1E-F9E3C3B44D0E}"/>
                  </a:ext>
                </a:extLst>
              </p:cNvPr>
              <p:cNvSpPr/>
              <p:nvPr/>
            </p:nvSpPr>
            <p:spPr>
              <a:xfrm>
                <a:off x="2830285" y="723295"/>
                <a:ext cx="566057" cy="377371"/>
              </a:xfrm>
              <a:custGeom>
                <a:avLst/>
                <a:gdLst/>
                <a:ahLst/>
                <a:cxnLst/>
                <a:rect l="0" t="0" r="0" b="0"/>
                <a:pathLst>
                  <a:path w="566057" h="377371">
                    <a:moveTo>
                      <a:pt x="188685" y="188685"/>
                    </a:moveTo>
                    <a:lnTo>
                      <a:pt x="188685" y="0"/>
                    </a:lnTo>
                    <a:lnTo>
                      <a:pt x="0" y="0"/>
                    </a:lnTo>
                    <a:lnTo>
                      <a:pt x="0" y="188685"/>
                    </a:lnTo>
                    <a:lnTo>
                      <a:pt x="188685" y="188685"/>
                    </a:lnTo>
                    <a:close/>
                    <a:moveTo>
                      <a:pt x="377371" y="188685"/>
                    </a:moveTo>
                    <a:lnTo>
                      <a:pt x="377371" y="0"/>
                    </a:lnTo>
                    <a:lnTo>
                      <a:pt x="188685" y="0"/>
                    </a:lnTo>
                    <a:lnTo>
                      <a:pt x="188685" y="188685"/>
                    </a:lnTo>
                    <a:lnTo>
                      <a:pt x="377371" y="188685"/>
                    </a:lnTo>
                    <a:close/>
                    <a:moveTo>
                      <a:pt x="566057" y="188685"/>
                    </a:moveTo>
                    <a:lnTo>
                      <a:pt x="566057" y="0"/>
                    </a:lnTo>
                    <a:lnTo>
                      <a:pt x="377371" y="0"/>
                    </a:lnTo>
                    <a:lnTo>
                      <a:pt x="377371" y="188685"/>
                    </a:lnTo>
                    <a:lnTo>
                      <a:pt x="566057" y="188685"/>
                    </a:lnTo>
                    <a:close/>
                    <a:moveTo>
                      <a:pt x="188685" y="377371"/>
                    </a:moveTo>
                    <a:lnTo>
                      <a:pt x="188685" y="188685"/>
                    </a:lnTo>
                    <a:lnTo>
                      <a:pt x="0" y="188685"/>
                    </a:lnTo>
                    <a:lnTo>
                      <a:pt x="0" y="377371"/>
                    </a:lnTo>
                    <a:lnTo>
                      <a:pt x="188685" y="377371"/>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54" name="Rounded Rectangle 4">
                <a:extLst>
                  <a:ext uri="{FF2B5EF4-FFF2-40B4-BE49-F238E27FC236}">
                    <a16:creationId xmlns:a16="http://schemas.microsoft.com/office/drawing/2014/main" id="{044F12D9-40BF-0A6F-CED2-F10E3552194D}"/>
                  </a:ext>
                </a:extLst>
              </p:cNvPr>
              <p:cNvSpPr/>
              <p:nvPr/>
            </p:nvSpPr>
            <p:spPr>
              <a:xfrm>
                <a:off x="3647923" y="817638"/>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55" name="Group 154">
              <a:extLst>
                <a:ext uri="{FF2B5EF4-FFF2-40B4-BE49-F238E27FC236}">
                  <a16:creationId xmlns:a16="http://schemas.microsoft.com/office/drawing/2014/main" id="{B2881E9D-5441-287A-F0D0-685E602AE55A}"/>
                </a:ext>
              </a:extLst>
            </p:cNvPr>
            <p:cNvGrpSpPr/>
            <p:nvPr/>
          </p:nvGrpSpPr>
          <p:grpSpPr>
            <a:xfrm>
              <a:off x="4555724" y="1591818"/>
              <a:ext cx="1389888" cy="768095"/>
              <a:chOff x="1257904" y="974876"/>
              <a:chExt cx="1195009" cy="660399"/>
            </a:xfrm>
          </p:grpSpPr>
          <p:sp>
            <p:nvSpPr>
              <p:cNvPr id="156" name="Rounded Rectangle 6">
                <a:extLst>
                  <a:ext uri="{FF2B5EF4-FFF2-40B4-BE49-F238E27FC236}">
                    <a16:creationId xmlns:a16="http://schemas.microsoft.com/office/drawing/2014/main" id="{DC17420A-F765-3352-0F32-AE9ED386DB4E}"/>
                  </a:ext>
                </a:extLst>
              </p:cNvPr>
              <p:cNvSpPr/>
              <p:nvPr/>
            </p:nvSpPr>
            <p:spPr>
              <a:xfrm>
                <a:off x="2075542" y="974876"/>
                <a:ext cx="377371" cy="566057"/>
              </a:xfrm>
              <a:custGeom>
                <a:avLst/>
                <a:gdLst/>
                <a:ahLst/>
                <a:cxnLst/>
                <a:rect l="0" t="0" r="0" b="0"/>
                <a:pathLst>
                  <a:path w="377371" h="566057">
                    <a:moveTo>
                      <a:pt x="0" y="377371"/>
                    </a:moveTo>
                    <a:lnTo>
                      <a:pt x="0" y="566057"/>
                    </a:lnTo>
                    <a:lnTo>
                      <a:pt x="188685" y="566057"/>
                    </a:lnTo>
                    <a:lnTo>
                      <a:pt x="188685" y="377371"/>
                    </a:lnTo>
                    <a:lnTo>
                      <a:pt x="0" y="377371"/>
                    </a:lnTo>
                    <a:close/>
                    <a:moveTo>
                      <a:pt x="0" y="188685"/>
                    </a:moveTo>
                    <a:lnTo>
                      <a:pt x="0" y="377371"/>
                    </a:lnTo>
                    <a:lnTo>
                      <a:pt x="188685" y="377371"/>
                    </a:lnTo>
                    <a:lnTo>
                      <a:pt x="188685" y="188685"/>
                    </a:lnTo>
                    <a:lnTo>
                      <a:pt x="0" y="188685"/>
                    </a:lnTo>
                    <a:close/>
                    <a:moveTo>
                      <a:pt x="188685" y="188641"/>
                    </a:moveTo>
                    <a:lnTo>
                      <a:pt x="188685" y="377326"/>
                    </a:lnTo>
                    <a:lnTo>
                      <a:pt x="377371" y="377326"/>
                    </a:lnTo>
                    <a:lnTo>
                      <a:pt x="377371" y="188641"/>
                    </a:lnTo>
                    <a:lnTo>
                      <a:pt x="188685" y="188641"/>
                    </a:lnTo>
                    <a:close/>
                    <a:moveTo>
                      <a:pt x="188685" y="0"/>
                    </a:moveTo>
                    <a:lnTo>
                      <a:pt x="188685" y="188685"/>
                    </a:lnTo>
                    <a:lnTo>
                      <a:pt x="377371" y="188685"/>
                    </a:lnTo>
                    <a:lnTo>
                      <a:pt x="377371" y="0"/>
                    </a:lnTo>
                    <a:lnTo>
                      <a:pt x="188685" y="0"/>
                    </a:lnTo>
                    <a:close/>
                  </a:path>
                </a:pathLst>
              </a:custGeom>
              <a:solidFill>
                <a:srgbClr val="63B4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57" name="Rounded Rectangle 7">
                <a:extLst>
                  <a:ext uri="{FF2B5EF4-FFF2-40B4-BE49-F238E27FC236}">
                    <a16:creationId xmlns:a16="http://schemas.microsoft.com/office/drawing/2014/main" id="{1848EE90-FED4-B3B2-C087-54465DA67EF7}"/>
                  </a:ext>
                </a:extLst>
              </p:cNvPr>
              <p:cNvSpPr/>
              <p:nvPr/>
            </p:nvSpPr>
            <p:spPr>
              <a:xfrm>
                <a:off x="1257904" y="1257904"/>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solidFill>
                <a:srgbClr val="63B4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58" name="Rounded Rectangle 8">
                <a:extLst>
                  <a:ext uri="{FF2B5EF4-FFF2-40B4-BE49-F238E27FC236}">
                    <a16:creationId xmlns:a16="http://schemas.microsoft.com/office/drawing/2014/main" id="{34643196-82A1-C232-4CFD-00203E351AB3}"/>
                  </a:ext>
                </a:extLst>
              </p:cNvPr>
              <p:cNvSpPr/>
              <p:nvPr/>
            </p:nvSpPr>
            <p:spPr>
              <a:xfrm>
                <a:off x="2075542" y="974876"/>
                <a:ext cx="377371" cy="566057"/>
              </a:xfrm>
              <a:custGeom>
                <a:avLst/>
                <a:gdLst/>
                <a:ahLst/>
                <a:cxnLst/>
                <a:rect l="0" t="0" r="0" b="0"/>
                <a:pathLst>
                  <a:path w="377371" h="566057">
                    <a:moveTo>
                      <a:pt x="0" y="377371"/>
                    </a:moveTo>
                    <a:lnTo>
                      <a:pt x="0" y="566057"/>
                    </a:lnTo>
                    <a:lnTo>
                      <a:pt x="188685" y="566057"/>
                    </a:lnTo>
                    <a:lnTo>
                      <a:pt x="188685" y="377371"/>
                    </a:lnTo>
                    <a:lnTo>
                      <a:pt x="0" y="377371"/>
                    </a:lnTo>
                    <a:close/>
                    <a:moveTo>
                      <a:pt x="0" y="188685"/>
                    </a:moveTo>
                    <a:lnTo>
                      <a:pt x="0" y="377371"/>
                    </a:lnTo>
                    <a:lnTo>
                      <a:pt x="188685" y="377371"/>
                    </a:lnTo>
                    <a:lnTo>
                      <a:pt x="188685" y="188685"/>
                    </a:lnTo>
                    <a:lnTo>
                      <a:pt x="0" y="188685"/>
                    </a:lnTo>
                    <a:close/>
                    <a:moveTo>
                      <a:pt x="188685" y="188641"/>
                    </a:moveTo>
                    <a:lnTo>
                      <a:pt x="188685" y="377326"/>
                    </a:lnTo>
                    <a:lnTo>
                      <a:pt x="377371" y="377326"/>
                    </a:lnTo>
                    <a:lnTo>
                      <a:pt x="377371" y="188641"/>
                    </a:lnTo>
                    <a:lnTo>
                      <a:pt x="188685" y="188641"/>
                    </a:lnTo>
                    <a:close/>
                    <a:moveTo>
                      <a:pt x="188685" y="0"/>
                    </a:moveTo>
                    <a:lnTo>
                      <a:pt x="188685" y="188685"/>
                    </a:lnTo>
                    <a:lnTo>
                      <a:pt x="377371" y="188685"/>
                    </a:lnTo>
                    <a:lnTo>
                      <a:pt x="377371" y="0"/>
                    </a:lnTo>
                    <a:lnTo>
                      <a:pt x="188685"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59" name="Rounded Rectangle 9">
                <a:extLst>
                  <a:ext uri="{FF2B5EF4-FFF2-40B4-BE49-F238E27FC236}">
                    <a16:creationId xmlns:a16="http://schemas.microsoft.com/office/drawing/2014/main" id="{A933FF30-E863-3019-0223-2EAC34DC9224}"/>
                  </a:ext>
                </a:extLst>
              </p:cNvPr>
              <p:cNvSpPr/>
              <p:nvPr/>
            </p:nvSpPr>
            <p:spPr>
              <a:xfrm>
                <a:off x="1257904" y="1257904"/>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60" name="Group 159">
              <a:extLst>
                <a:ext uri="{FF2B5EF4-FFF2-40B4-BE49-F238E27FC236}">
                  <a16:creationId xmlns:a16="http://schemas.microsoft.com/office/drawing/2014/main" id="{49A02E2C-887D-EC46-2DF3-BB7E17C8DF8B}"/>
                </a:ext>
              </a:extLst>
            </p:cNvPr>
            <p:cNvGrpSpPr/>
            <p:nvPr/>
          </p:nvGrpSpPr>
          <p:grpSpPr>
            <a:xfrm>
              <a:off x="6165070" y="2348339"/>
              <a:ext cx="1609344" cy="475487"/>
              <a:chOff x="2641600" y="1729619"/>
              <a:chExt cx="1383694" cy="408818"/>
            </a:xfrm>
          </p:grpSpPr>
          <p:sp>
            <p:nvSpPr>
              <p:cNvPr id="161" name="Rounded Rectangle 11">
                <a:extLst>
                  <a:ext uri="{FF2B5EF4-FFF2-40B4-BE49-F238E27FC236}">
                    <a16:creationId xmlns:a16="http://schemas.microsoft.com/office/drawing/2014/main" id="{8480E3BD-C178-9E90-4955-33339207CCEB}"/>
                  </a:ext>
                </a:extLst>
              </p:cNvPr>
              <p:cNvSpPr/>
              <p:nvPr/>
            </p:nvSpPr>
            <p:spPr>
              <a:xfrm>
                <a:off x="2641600" y="1729619"/>
                <a:ext cx="566057" cy="377371"/>
              </a:xfrm>
              <a:custGeom>
                <a:avLst/>
                <a:gdLst/>
                <a:ahLst/>
                <a:cxnLst/>
                <a:rect l="0" t="0" r="0" b="0"/>
                <a:pathLst>
                  <a:path w="566057" h="377371">
                    <a:moveTo>
                      <a:pt x="188685" y="24"/>
                    </a:moveTo>
                    <a:lnTo>
                      <a:pt x="0" y="24"/>
                    </a:lnTo>
                    <a:lnTo>
                      <a:pt x="0" y="188698"/>
                    </a:lnTo>
                    <a:lnTo>
                      <a:pt x="188685" y="188698"/>
                    </a:lnTo>
                    <a:lnTo>
                      <a:pt x="188685" y="24"/>
                    </a:lnTo>
                    <a:close/>
                    <a:moveTo>
                      <a:pt x="377371" y="24"/>
                    </a:moveTo>
                    <a:lnTo>
                      <a:pt x="188685" y="24"/>
                    </a:lnTo>
                    <a:lnTo>
                      <a:pt x="188685" y="188698"/>
                    </a:lnTo>
                    <a:lnTo>
                      <a:pt x="377371" y="188698"/>
                    </a:lnTo>
                    <a:lnTo>
                      <a:pt x="377371" y="24"/>
                    </a:lnTo>
                    <a:close/>
                    <a:moveTo>
                      <a:pt x="377371" y="188698"/>
                    </a:moveTo>
                    <a:lnTo>
                      <a:pt x="188685" y="188698"/>
                    </a:lnTo>
                    <a:lnTo>
                      <a:pt x="188685" y="377371"/>
                    </a:lnTo>
                    <a:lnTo>
                      <a:pt x="377371" y="377371"/>
                    </a:lnTo>
                    <a:lnTo>
                      <a:pt x="377371" y="188698"/>
                    </a:lnTo>
                    <a:close/>
                    <a:moveTo>
                      <a:pt x="566057" y="0"/>
                    </a:moveTo>
                    <a:lnTo>
                      <a:pt x="377371" y="0"/>
                    </a:lnTo>
                    <a:lnTo>
                      <a:pt x="377371" y="188673"/>
                    </a:lnTo>
                    <a:lnTo>
                      <a:pt x="566057" y="188673"/>
                    </a:lnTo>
                    <a:lnTo>
                      <a:pt x="566057" y="0"/>
                    </a:lnTo>
                    <a:close/>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62" name="Rounded Rectangle 12">
                <a:extLst>
                  <a:ext uri="{FF2B5EF4-FFF2-40B4-BE49-F238E27FC236}">
                    <a16:creationId xmlns:a16="http://schemas.microsoft.com/office/drawing/2014/main" id="{C850749B-2330-F42C-B284-1F9DE63B2F78}"/>
                  </a:ext>
                </a:extLst>
              </p:cNvPr>
              <p:cNvSpPr/>
              <p:nvPr/>
            </p:nvSpPr>
            <p:spPr>
              <a:xfrm>
                <a:off x="3647923" y="1761066"/>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63" name="Rounded Rectangle 13">
                <a:extLst>
                  <a:ext uri="{FF2B5EF4-FFF2-40B4-BE49-F238E27FC236}">
                    <a16:creationId xmlns:a16="http://schemas.microsoft.com/office/drawing/2014/main" id="{536BEAB1-977C-D31F-79D8-4B1F90B0C539}"/>
                  </a:ext>
                </a:extLst>
              </p:cNvPr>
              <p:cNvSpPr/>
              <p:nvPr/>
            </p:nvSpPr>
            <p:spPr>
              <a:xfrm>
                <a:off x="2641600" y="1729619"/>
                <a:ext cx="566057" cy="377371"/>
              </a:xfrm>
              <a:custGeom>
                <a:avLst/>
                <a:gdLst/>
                <a:ahLst/>
                <a:cxnLst/>
                <a:rect l="0" t="0" r="0" b="0"/>
                <a:pathLst>
                  <a:path w="566057" h="377371">
                    <a:moveTo>
                      <a:pt x="188685" y="24"/>
                    </a:moveTo>
                    <a:lnTo>
                      <a:pt x="0" y="24"/>
                    </a:lnTo>
                    <a:lnTo>
                      <a:pt x="0" y="188698"/>
                    </a:lnTo>
                    <a:lnTo>
                      <a:pt x="188685" y="188698"/>
                    </a:lnTo>
                    <a:lnTo>
                      <a:pt x="188685" y="24"/>
                    </a:lnTo>
                    <a:close/>
                    <a:moveTo>
                      <a:pt x="377371" y="24"/>
                    </a:moveTo>
                    <a:lnTo>
                      <a:pt x="188685" y="24"/>
                    </a:lnTo>
                    <a:lnTo>
                      <a:pt x="188685" y="188698"/>
                    </a:lnTo>
                    <a:lnTo>
                      <a:pt x="377371" y="188698"/>
                    </a:lnTo>
                    <a:lnTo>
                      <a:pt x="377371" y="24"/>
                    </a:lnTo>
                    <a:close/>
                    <a:moveTo>
                      <a:pt x="377371" y="188698"/>
                    </a:moveTo>
                    <a:lnTo>
                      <a:pt x="188685" y="188698"/>
                    </a:lnTo>
                    <a:lnTo>
                      <a:pt x="188685" y="377371"/>
                    </a:lnTo>
                    <a:lnTo>
                      <a:pt x="377371" y="377371"/>
                    </a:lnTo>
                    <a:lnTo>
                      <a:pt x="377371" y="188698"/>
                    </a:lnTo>
                    <a:close/>
                    <a:moveTo>
                      <a:pt x="566057" y="0"/>
                    </a:moveTo>
                    <a:lnTo>
                      <a:pt x="377371" y="0"/>
                    </a:lnTo>
                    <a:lnTo>
                      <a:pt x="377371" y="188673"/>
                    </a:lnTo>
                    <a:lnTo>
                      <a:pt x="566057" y="188673"/>
                    </a:lnTo>
                    <a:lnTo>
                      <a:pt x="566057"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64" name="Rounded Rectangle 14">
                <a:extLst>
                  <a:ext uri="{FF2B5EF4-FFF2-40B4-BE49-F238E27FC236}">
                    <a16:creationId xmlns:a16="http://schemas.microsoft.com/office/drawing/2014/main" id="{9DC361EC-616C-A1EC-6D31-E4EA9BFAC9A5}"/>
                  </a:ext>
                </a:extLst>
              </p:cNvPr>
              <p:cNvSpPr/>
              <p:nvPr/>
            </p:nvSpPr>
            <p:spPr>
              <a:xfrm>
                <a:off x="3647923" y="1761066"/>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65" name="Group 164">
              <a:extLst>
                <a:ext uri="{FF2B5EF4-FFF2-40B4-BE49-F238E27FC236}">
                  <a16:creationId xmlns:a16="http://schemas.microsoft.com/office/drawing/2014/main" id="{C0858412-18F4-4B92-A606-8810A753998F}"/>
                </a:ext>
              </a:extLst>
            </p:cNvPr>
            <p:cNvGrpSpPr/>
            <p:nvPr/>
          </p:nvGrpSpPr>
          <p:grpSpPr>
            <a:xfrm>
              <a:off x="4555724" y="2714099"/>
              <a:ext cx="1170433" cy="658368"/>
              <a:chOff x="1257904" y="2044095"/>
              <a:chExt cx="1006324" cy="566057"/>
            </a:xfrm>
          </p:grpSpPr>
          <p:sp>
            <p:nvSpPr>
              <p:cNvPr id="166" name="Rounded Rectangle 16">
                <a:extLst>
                  <a:ext uri="{FF2B5EF4-FFF2-40B4-BE49-F238E27FC236}">
                    <a16:creationId xmlns:a16="http://schemas.microsoft.com/office/drawing/2014/main" id="{BCBAD7AC-3C3C-D472-9A6D-354207F8EF3D}"/>
                  </a:ext>
                </a:extLst>
              </p:cNvPr>
              <p:cNvSpPr/>
              <p:nvPr/>
            </p:nvSpPr>
            <p:spPr>
              <a:xfrm>
                <a:off x="1886857" y="2044095"/>
                <a:ext cx="377371" cy="566057"/>
              </a:xfrm>
              <a:custGeom>
                <a:avLst/>
                <a:gdLst/>
                <a:ahLst/>
                <a:cxnLst/>
                <a:rect l="0" t="0" r="0" b="0"/>
                <a:pathLst>
                  <a:path w="377371" h="566057">
                    <a:moveTo>
                      <a:pt x="188685" y="377371"/>
                    </a:moveTo>
                    <a:lnTo>
                      <a:pt x="0" y="377371"/>
                    </a:lnTo>
                    <a:lnTo>
                      <a:pt x="0" y="566057"/>
                    </a:lnTo>
                    <a:lnTo>
                      <a:pt x="188685" y="566057"/>
                    </a:lnTo>
                    <a:lnTo>
                      <a:pt x="188685" y="377371"/>
                    </a:lnTo>
                    <a:close/>
                    <a:moveTo>
                      <a:pt x="188685" y="188685"/>
                    </a:moveTo>
                    <a:lnTo>
                      <a:pt x="0" y="188685"/>
                    </a:lnTo>
                    <a:lnTo>
                      <a:pt x="0" y="377371"/>
                    </a:lnTo>
                    <a:lnTo>
                      <a:pt x="188685" y="377371"/>
                    </a:lnTo>
                    <a:lnTo>
                      <a:pt x="188685" y="188685"/>
                    </a:lnTo>
                    <a:close/>
                    <a:moveTo>
                      <a:pt x="188685" y="0"/>
                    </a:moveTo>
                    <a:lnTo>
                      <a:pt x="0" y="0"/>
                    </a:lnTo>
                    <a:lnTo>
                      <a:pt x="0" y="188685"/>
                    </a:lnTo>
                    <a:lnTo>
                      <a:pt x="188685" y="188685"/>
                    </a:lnTo>
                    <a:lnTo>
                      <a:pt x="188685" y="0"/>
                    </a:lnTo>
                    <a:close/>
                    <a:moveTo>
                      <a:pt x="377371" y="377371"/>
                    </a:moveTo>
                    <a:lnTo>
                      <a:pt x="188685" y="377371"/>
                    </a:lnTo>
                    <a:lnTo>
                      <a:pt x="188685" y="566057"/>
                    </a:lnTo>
                    <a:lnTo>
                      <a:pt x="377371" y="566057"/>
                    </a:lnTo>
                    <a:lnTo>
                      <a:pt x="377371" y="377371"/>
                    </a:lnTo>
                    <a:close/>
                  </a:path>
                </a:pathLst>
              </a:custGeom>
              <a:solidFill>
                <a:srgbClr val="2E9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67" name="Rounded Rectangle 17">
                <a:extLst>
                  <a:ext uri="{FF2B5EF4-FFF2-40B4-BE49-F238E27FC236}">
                    <a16:creationId xmlns:a16="http://schemas.microsoft.com/office/drawing/2014/main" id="{DFA5F6F2-E7A0-7A5D-224B-8AEA6D2A8002}"/>
                  </a:ext>
                </a:extLst>
              </p:cNvPr>
              <p:cNvSpPr/>
              <p:nvPr/>
            </p:nvSpPr>
            <p:spPr>
              <a:xfrm>
                <a:off x="1257904" y="2201333"/>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solidFill>
                <a:srgbClr val="2E9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68" name="Rounded Rectangle 18">
                <a:extLst>
                  <a:ext uri="{FF2B5EF4-FFF2-40B4-BE49-F238E27FC236}">
                    <a16:creationId xmlns:a16="http://schemas.microsoft.com/office/drawing/2014/main" id="{1B821B2E-1879-2B2B-5ACC-0E00AA84C140}"/>
                  </a:ext>
                </a:extLst>
              </p:cNvPr>
              <p:cNvSpPr/>
              <p:nvPr/>
            </p:nvSpPr>
            <p:spPr>
              <a:xfrm>
                <a:off x="1886857" y="2044095"/>
                <a:ext cx="377371" cy="566057"/>
              </a:xfrm>
              <a:custGeom>
                <a:avLst/>
                <a:gdLst/>
                <a:ahLst/>
                <a:cxnLst/>
                <a:rect l="0" t="0" r="0" b="0"/>
                <a:pathLst>
                  <a:path w="377371" h="566057">
                    <a:moveTo>
                      <a:pt x="188685" y="377371"/>
                    </a:moveTo>
                    <a:lnTo>
                      <a:pt x="0" y="377371"/>
                    </a:lnTo>
                    <a:lnTo>
                      <a:pt x="0" y="566057"/>
                    </a:lnTo>
                    <a:lnTo>
                      <a:pt x="188685" y="566057"/>
                    </a:lnTo>
                    <a:lnTo>
                      <a:pt x="188685" y="377371"/>
                    </a:lnTo>
                    <a:close/>
                    <a:moveTo>
                      <a:pt x="188685" y="188685"/>
                    </a:moveTo>
                    <a:lnTo>
                      <a:pt x="0" y="188685"/>
                    </a:lnTo>
                    <a:lnTo>
                      <a:pt x="0" y="377371"/>
                    </a:lnTo>
                    <a:lnTo>
                      <a:pt x="188685" y="377371"/>
                    </a:lnTo>
                    <a:lnTo>
                      <a:pt x="188685" y="188685"/>
                    </a:lnTo>
                    <a:close/>
                    <a:moveTo>
                      <a:pt x="188685" y="0"/>
                    </a:moveTo>
                    <a:lnTo>
                      <a:pt x="0" y="0"/>
                    </a:lnTo>
                    <a:lnTo>
                      <a:pt x="0" y="188685"/>
                    </a:lnTo>
                    <a:lnTo>
                      <a:pt x="188685" y="188685"/>
                    </a:lnTo>
                    <a:lnTo>
                      <a:pt x="188685" y="0"/>
                    </a:lnTo>
                    <a:close/>
                    <a:moveTo>
                      <a:pt x="377371" y="377371"/>
                    </a:moveTo>
                    <a:lnTo>
                      <a:pt x="188685" y="377371"/>
                    </a:lnTo>
                    <a:lnTo>
                      <a:pt x="188685" y="566057"/>
                    </a:lnTo>
                    <a:lnTo>
                      <a:pt x="377371" y="566057"/>
                    </a:lnTo>
                    <a:lnTo>
                      <a:pt x="377371" y="377371"/>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69" name="Rounded Rectangle 19">
                <a:extLst>
                  <a:ext uri="{FF2B5EF4-FFF2-40B4-BE49-F238E27FC236}">
                    <a16:creationId xmlns:a16="http://schemas.microsoft.com/office/drawing/2014/main" id="{45B149CA-43C6-208C-7F1C-987C072978C8}"/>
                  </a:ext>
                </a:extLst>
              </p:cNvPr>
              <p:cNvSpPr/>
              <p:nvPr/>
            </p:nvSpPr>
            <p:spPr>
              <a:xfrm>
                <a:off x="1257904" y="2201333"/>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70" name="Group 169">
              <a:extLst>
                <a:ext uri="{FF2B5EF4-FFF2-40B4-BE49-F238E27FC236}">
                  <a16:creationId xmlns:a16="http://schemas.microsoft.com/office/drawing/2014/main" id="{DBA8A9AB-BDE3-5857-A496-44AFC700FBF8}"/>
                </a:ext>
              </a:extLst>
            </p:cNvPr>
            <p:cNvGrpSpPr/>
            <p:nvPr/>
          </p:nvGrpSpPr>
          <p:grpSpPr>
            <a:xfrm>
              <a:off x="6384525" y="3169429"/>
              <a:ext cx="1389888" cy="548640"/>
              <a:chOff x="2830285" y="2515809"/>
              <a:chExt cx="1195009" cy="471714"/>
            </a:xfrm>
          </p:grpSpPr>
          <p:sp>
            <p:nvSpPr>
              <p:cNvPr id="171" name="Rounded Rectangle 21">
                <a:extLst>
                  <a:ext uri="{FF2B5EF4-FFF2-40B4-BE49-F238E27FC236}">
                    <a16:creationId xmlns:a16="http://schemas.microsoft.com/office/drawing/2014/main" id="{81B95BB6-0CCC-DE92-08D1-EF8734A6C393}"/>
                  </a:ext>
                </a:extLst>
              </p:cNvPr>
              <p:cNvSpPr/>
              <p:nvPr/>
            </p:nvSpPr>
            <p:spPr>
              <a:xfrm>
                <a:off x="2830285" y="2515809"/>
                <a:ext cx="377371" cy="377371"/>
              </a:xfrm>
              <a:custGeom>
                <a:avLst/>
                <a:gdLst/>
                <a:ahLst/>
                <a:cxnLst/>
                <a:rect l="0" t="0" r="0" b="0"/>
                <a:pathLst>
                  <a:path w="377371" h="377371">
                    <a:moveTo>
                      <a:pt x="188685" y="0"/>
                    </a:moveTo>
                    <a:lnTo>
                      <a:pt x="0" y="0"/>
                    </a:lnTo>
                    <a:lnTo>
                      <a:pt x="0" y="188677"/>
                    </a:lnTo>
                    <a:lnTo>
                      <a:pt x="188685" y="188677"/>
                    </a:lnTo>
                    <a:lnTo>
                      <a:pt x="188685" y="0"/>
                    </a:lnTo>
                    <a:close/>
                    <a:moveTo>
                      <a:pt x="377371" y="16"/>
                    </a:moveTo>
                    <a:lnTo>
                      <a:pt x="188685" y="16"/>
                    </a:lnTo>
                    <a:lnTo>
                      <a:pt x="188685" y="188694"/>
                    </a:lnTo>
                    <a:lnTo>
                      <a:pt x="377371" y="188694"/>
                    </a:lnTo>
                    <a:lnTo>
                      <a:pt x="377371" y="16"/>
                    </a:lnTo>
                    <a:close/>
                    <a:moveTo>
                      <a:pt x="188685" y="188677"/>
                    </a:moveTo>
                    <a:lnTo>
                      <a:pt x="0" y="188677"/>
                    </a:lnTo>
                    <a:lnTo>
                      <a:pt x="0" y="377355"/>
                    </a:lnTo>
                    <a:lnTo>
                      <a:pt x="188685" y="377355"/>
                    </a:lnTo>
                    <a:lnTo>
                      <a:pt x="188685" y="188677"/>
                    </a:lnTo>
                    <a:close/>
                    <a:moveTo>
                      <a:pt x="377371" y="188694"/>
                    </a:moveTo>
                    <a:lnTo>
                      <a:pt x="188685" y="188694"/>
                    </a:lnTo>
                    <a:lnTo>
                      <a:pt x="188685" y="377371"/>
                    </a:lnTo>
                    <a:lnTo>
                      <a:pt x="377371" y="377371"/>
                    </a:lnTo>
                    <a:lnTo>
                      <a:pt x="377371" y="188694"/>
                    </a:ln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72" name="Rounded Rectangle 22">
                <a:extLst>
                  <a:ext uri="{FF2B5EF4-FFF2-40B4-BE49-F238E27FC236}">
                    <a16:creationId xmlns:a16="http://schemas.microsoft.com/office/drawing/2014/main" id="{E699660E-B173-C442-F1F5-CA7D567E9E24}"/>
                  </a:ext>
                </a:extLst>
              </p:cNvPr>
              <p:cNvSpPr/>
              <p:nvPr/>
            </p:nvSpPr>
            <p:spPr>
              <a:xfrm>
                <a:off x="3647923" y="2610152"/>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73" name="Rounded Rectangle 23">
                <a:extLst>
                  <a:ext uri="{FF2B5EF4-FFF2-40B4-BE49-F238E27FC236}">
                    <a16:creationId xmlns:a16="http://schemas.microsoft.com/office/drawing/2014/main" id="{6E67F255-D775-DDAF-B414-528331F6ACA0}"/>
                  </a:ext>
                </a:extLst>
              </p:cNvPr>
              <p:cNvSpPr/>
              <p:nvPr/>
            </p:nvSpPr>
            <p:spPr>
              <a:xfrm>
                <a:off x="2830285" y="2515809"/>
                <a:ext cx="377371" cy="377371"/>
              </a:xfrm>
              <a:custGeom>
                <a:avLst/>
                <a:gdLst/>
                <a:ahLst/>
                <a:cxnLst/>
                <a:rect l="0" t="0" r="0" b="0"/>
                <a:pathLst>
                  <a:path w="377371" h="377371">
                    <a:moveTo>
                      <a:pt x="188685" y="0"/>
                    </a:moveTo>
                    <a:lnTo>
                      <a:pt x="0" y="0"/>
                    </a:lnTo>
                    <a:lnTo>
                      <a:pt x="0" y="188677"/>
                    </a:lnTo>
                    <a:lnTo>
                      <a:pt x="188685" y="188677"/>
                    </a:lnTo>
                    <a:lnTo>
                      <a:pt x="188685" y="0"/>
                    </a:lnTo>
                    <a:close/>
                    <a:moveTo>
                      <a:pt x="377371" y="16"/>
                    </a:moveTo>
                    <a:lnTo>
                      <a:pt x="188685" y="16"/>
                    </a:lnTo>
                    <a:lnTo>
                      <a:pt x="188685" y="188694"/>
                    </a:lnTo>
                    <a:lnTo>
                      <a:pt x="377371" y="188694"/>
                    </a:lnTo>
                    <a:lnTo>
                      <a:pt x="377371" y="16"/>
                    </a:lnTo>
                    <a:close/>
                    <a:moveTo>
                      <a:pt x="188685" y="188677"/>
                    </a:moveTo>
                    <a:lnTo>
                      <a:pt x="0" y="188677"/>
                    </a:lnTo>
                    <a:lnTo>
                      <a:pt x="0" y="377355"/>
                    </a:lnTo>
                    <a:lnTo>
                      <a:pt x="188685" y="377355"/>
                    </a:lnTo>
                    <a:lnTo>
                      <a:pt x="188685" y="188677"/>
                    </a:lnTo>
                    <a:close/>
                    <a:moveTo>
                      <a:pt x="377371" y="188694"/>
                    </a:moveTo>
                    <a:lnTo>
                      <a:pt x="188685" y="188694"/>
                    </a:lnTo>
                    <a:lnTo>
                      <a:pt x="188685" y="377371"/>
                    </a:lnTo>
                    <a:lnTo>
                      <a:pt x="377371" y="377371"/>
                    </a:lnTo>
                    <a:lnTo>
                      <a:pt x="377371" y="188694"/>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74" name="Rounded Rectangle 24">
                <a:extLst>
                  <a:ext uri="{FF2B5EF4-FFF2-40B4-BE49-F238E27FC236}">
                    <a16:creationId xmlns:a16="http://schemas.microsoft.com/office/drawing/2014/main" id="{19E44DDD-EA6C-AC51-708C-72A37DB4F975}"/>
                  </a:ext>
                </a:extLst>
              </p:cNvPr>
              <p:cNvSpPr/>
              <p:nvPr/>
            </p:nvSpPr>
            <p:spPr>
              <a:xfrm>
                <a:off x="3647923" y="2610152"/>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75" name="Group 174">
              <a:extLst>
                <a:ext uri="{FF2B5EF4-FFF2-40B4-BE49-F238E27FC236}">
                  <a16:creationId xmlns:a16="http://schemas.microsoft.com/office/drawing/2014/main" id="{38B0B496-4A3B-77C2-3FA3-D0BFA2A6FBB4}"/>
                </a:ext>
              </a:extLst>
            </p:cNvPr>
            <p:cNvGrpSpPr/>
            <p:nvPr/>
          </p:nvGrpSpPr>
          <p:grpSpPr>
            <a:xfrm>
              <a:off x="4555724" y="3827797"/>
              <a:ext cx="1828801" cy="475488"/>
              <a:chOff x="1257904" y="3081866"/>
              <a:chExt cx="1572381" cy="408819"/>
            </a:xfrm>
          </p:grpSpPr>
          <p:sp>
            <p:nvSpPr>
              <p:cNvPr id="176" name="Rounded Rectangle 26">
                <a:extLst>
                  <a:ext uri="{FF2B5EF4-FFF2-40B4-BE49-F238E27FC236}">
                    <a16:creationId xmlns:a16="http://schemas.microsoft.com/office/drawing/2014/main" id="{2C91A664-C2DA-A1DB-3A9A-8B54346A77C8}"/>
                  </a:ext>
                </a:extLst>
              </p:cNvPr>
              <p:cNvSpPr/>
              <p:nvPr/>
            </p:nvSpPr>
            <p:spPr>
              <a:xfrm>
                <a:off x="2264228" y="3113314"/>
                <a:ext cx="566057" cy="377371"/>
              </a:xfrm>
              <a:custGeom>
                <a:avLst/>
                <a:gdLst/>
                <a:ahLst/>
                <a:cxnLst/>
                <a:rect l="0" t="0" r="0" b="0"/>
                <a:pathLst>
                  <a:path w="566057" h="377371">
                    <a:moveTo>
                      <a:pt x="188685" y="0"/>
                    </a:moveTo>
                    <a:lnTo>
                      <a:pt x="0" y="0"/>
                    </a:lnTo>
                    <a:lnTo>
                      <a:pt x="0" y="188685"/>
                    </a:lnTo>
                    <a:lnTo>
                      <a:pt x="188685" y="188685"/>
                    </a:lnTo>
                    <a:lnTo>
                      <a:pt x="188685" y="0"/>
                    </a:lnTo>
                    <a:close/>
                    <a:moveTo>
                      <a:pt x="377371" y="0"/>
                    </a:moveTo>
                    <a:lnTo>
                      <a:pt x="188685" y="0"/>
                    </a:lnTo>
                    <a:lnTo>
                      <a:pt x="188685" y="188685"/>
                    </a:lnTo>
                    <a:lnTo>
                      <a:pt x="377371" y="188685"/>
                    </a:lnTo>
                    <a:lnTo>
                      <a:pt x="377371" y="0"/>
                    </a:lnTo>
                    <a:close/>
                    <a:moveTo>
                      <a:pt x="377415" y="188685"/>
                    </a:moveTo>
                    <a:lnTo>
                      <a:pt x="188730" y="188685"/>
                    </a:lnTo>
                    <a:lnTo>
                      <a:pt x="188730" y="377371"/>
                    </a:lnTo>
                    <a:lnTo>
                      <a:pt x="377415" y="377371"/>
                    </a:lnTo>
                    <a:lnTo>
                      <a:pt x="377415" y="188685"/>
                    </a:lnTo>
                    <a:close/>
                    <a:moveTo>
                      <a:pt x="566057" y="188685"/>
                    </a:moveTo>
                    <a:lnTo>
                      <a:pt x="377371" y="188685"/>
                    </a:lnTo>
                    <a:lnTo>
                      <a:pt x="377371" y="377371"/>
                    </a:lnTo>
                    <a:lnTo>
                      <a:pt x="566057" y="377371"/>
                    </a:lnTo>
                    <a:lnTo>
                      <a:pt x="566057" y="188685"/>
                    </a:lnTo>
                    <a:close/>
                  </a:path>
                </a:pathLst>
              </a:custGeom>
              <a:solidFill>
                <a:srgbClr val="128D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77" name="Rounded Rectangle 27">
                <a:extLst>
                  <a:ext uri="{FF2B5EF4-FFF2-40B4-BE49-F238E27FC236}">
                    <a16:creationId xmlns:a16="http://schemas.microsoft.com/office/drawing/2014/main" id="{E62FBAE8-EC17-C148-451D-EDD13D4C98F3}"/>
                  </a:ext>
                </a:extLst>
              </p:cNvPr>
              <p:cNvSpPr/>
              <p:nvPr/>
            </p:nvSpPr>
            <p:spPr>
              <a:xfrm>
                <a:off x="1257904" y="3081866"/>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solidFill>
                <a:srgbClr val="128D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78" name="Rounded Rectangle 28">
                <a:extLst>
                  <a:ext uri="{FF2B5EF4-FFF2-40B4-BE49-F238E27FC236}">
                    <a16:creationId xmlns:a16="http://schemas.microsoft.com/office/drawing/2014/main" id="{75A65F87-09B9-56C4-FB26-4343407467EB}"/>
                  </a:ext>
                </a:extLst>
              </p:cNvPr>
              <p:cNvSpPr/>
              <p:nvPr/>
            </p:nvSpPr>
            <p:spPr>
              <a:xfrm>
                <a:off x="2264228" y="3113314"/>
                <a:ext cx="566057" cy="377371"/>
              </a:xfrm>
              <a:custGeom>
                <a:avLst/>
                <a:gdLst/>
                <a:ahLst/>
                <a:cxnLst/>
                <a:rect l="0" t="0" r="0" b="0"/>
                <a:pathLst>
                  <a:path w="566057" h="377371">
                    <a:moveTo>
                      <a:pt x="188685" y="0"/>
                    </a:moveTo>
                    <a:lnTo>
                      <a:pt x="0" y="0"/>
                    </a:lnTo>
                    <a:lnTo>
                      <a:pt x="0" y="188685"/>
                    </a:lnTo>
                    <a:lnTo>
                      <a:pt x="188685" y="188685"/>
                    </a:lnTo>
                    <a:lnTo>
                      <a:pt x="188685" y="0"/>
                    </a:lnTo>
                    <a:close/>
                    <a:moveTo>
                      <a:pt x="377371" y="0"/>
                    </a:moveTo>
                    <a:lnTo>
                      <a:pt x="188685" y="0"/>
                    </a:lnTo>
                    <a:lnTo>
                      <a:pt x="188685" y="188685"/>
                    </a:lnTo>
                    <a:lnTo>
                      <a:pt x="377371" y="188685"/>
                    </a:lnTo>
                    <a:lnTo>
                      <a:pt x="377371" y="0"/>
                    </a:lnTo>
                    <a:close/>
                    <a:moveTo>
                      <a:pt x="377415" y="188685"/>
                    </a:moveTo>
                    <a:lnTo>
                      <a:pt x="188730" y="188685"/>
                    </a:lnTo>
                    <a:lnTo>
                      <a:pt x="188730" y="377371"/>
                    </a:lnTo>
                    <a:lnTo>
                      <a:pt x="377415" y="377371"/>
                    </a:lnTo>
                    <a:lnTo>
                      <a:pt x="377415" y="188685"/>
                    </a:lnTo>
                    <a:close/>
                    <a:moveTo>
                      <a:pt x="566057" y="188685"/>
                    </a:moveTo>
                    <a:lnTo>
                      <a:pt x="377371" y="188685"/>
                    </a:lnTo>
                    <a:lnTo>
                      <a:pt x="377371" y="377371"/>
                    </a:lnTo>
                    <a:lnTo>
                      <a:pt x="566057" y="377371"/>
                    </a:lnTo>
                    <a:lnTo>
                      <a:pt x="566057" y="188685"/>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79" name="Rounded Rectangle 29">
                <a:extLst>
                  <a:ext uri="{FF2B5EF4-FFF2-40B4-BE49-F238E27FC236}">
                    <a16:creationId xmlns:a16="http://schemas.microsoft.com/office/drawing/2014/main" id="{CC7D079C-2CCD-3998-5161-4D87FE1AB76B}"/>
                  </a:ext>
                </a:extLst>
              </p:cNvPr>
              <p:cNvSpPr/>
              <p:nvPr/>
            </p:nvSpPr>
            <p:spPr>
              <a:xfrm>
                <a:off x="1257904" y="3081866"/>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80" name="Group 179">
              <a:extLst>
                <a:ext uri="{FF2B5EF4-FFF2-40B4-BE49-F238E27FC236}">
                  <a16:creationId xmlns:a16="http://schemas.microsoft.com/office/drawing/2014/main" id="{BBACA22A-34DC-18AB-E178-23F3B4C35C7C}"/>
                </a:ext>
              </a:extLst>
            </p:cNvPr>
            <p:cNvGrpSpPr/>
            <p:nvPr/>
          </p:nvGrpSpPr>
          <p:grpSpPr>
            <a:xfrm>
              <a:off x="6823438" y="4152498"/>
              <a:ext cx="950975" cy="877823"/>
              <a:chOff x="3207657" y="3553580"/>
              <a:chExt cx="817637" cy="754742"/>
            </a:xfrm>
          </p:grpSpPr>
          <p:sp>
            <p:nvSpPr>
              <p:cNvPr id="181" name="Rounded Rectangle 31">
                <a:extLst>
                  <a:ext uri="{FF2B5EF4-FFF2-40B4-BE49-F238E27FC236}">
                    <a16:creationId xmlns:a16="http://schemas.microsoft.com/office/drawing/2014/main" id="{165AF812-5467-ED7E-E11C-68A67AB954C6}"/>
                  </a:ext>
                </a:extLst>
              </p:cNvPr>
              <p:cNvSpPr/>
              <p:nvPr/>
            </p:nvSpPr>
            <p:spPr>
              <a:xfrm>
                <a:off x="3207657" y="3553580"/>
                <a:ext cx="188685" cy="754742"/>
              </a:xfrm>
              <a:custGeom>
                <a:avLst/>
                <a:gdLst/>
                <a:ahLst/>
                <a:cxnLst/>
                <a:rect l="0" t="0" r="0" b="0"/>
                <a:pathLst>
                  <a:path w="188685" h="754742">
                    <a:moveTo>
                      <a:pt x="188685" y="377371"/>
                    </a:moveTo>
                    <a:lnTo>
                      <a:pt x="0" y="377371"/>
                    </a:lnTo>
                    <a:lnTo>
                      <a:pt x="0" y="566057"/>
                    </a:lnTo>
                    <a:lnTo>
                      <a:pt x="188685" y="566057"/>
                    </a:lnTo>
                    <a:lnTo>
                      <a:pt x="188685" y="377371"/>
                    </a:lnTo>
                    <a:close/>
                    <a:moveTo>
                      <a:pt x="188685" y="566057"/>
                    </a:moveTo>
                    <a:lnTo>
                      <a:pt x="0" y="566057"/>
                    </a:lnTo>
                    <a:lnTo>
                      <a:pt x="0" y="754742"/>
                    </a:lnTo>
                    <a:lnTo>
                      <a:pt x="188685" y="754742"/>
                    </a:lnTo>
                    <a:lnTo>
                      <a:pt x="188685" y="566057"/>
                    </a:lnTo>
                    <a:close/>
                    <a:moveTo>
                      <a:pt x="188685" y="188685"/>
                    </a:moveTo>
                    <a:lnTo>
                      <a:pt x="0" y="188685"/>
                    </a:lnTo>
                    <a:lnTo>
                      <a:pt x="0" y="377371"/>
                    </a:lnTo>
                    <a:lnTo>
                      <a:pt x="188685" y="377371"/>
                    </a:lnTo>
                    <a:lnTo>
                      <a:pt x="188685" y="188685"/>
                    </a:lnTo>
                    <a:close/>
                    <a:moveTo>
                      <a:pt x="188685" y="0"/>
                    </a:moveTo>
                    <a:lnTo>
                      <a:pt x="0" y="0"/>
                    </a:lnTo>
                    <a:lnTo>
                      <a:pt x="0" y="188685"/>
                    </a:lnTo>
                    <a:lnTo>
                      <a:pt x="188685" y="188685"/>
                    </a:lnTo>
                    <a:lnTo>
                      <a:pt x="188685" y="0"/>
                    </a:lnTo>
                    <a:close/>
                  </a:path>
                </a:pathLst>
              </a:custGeom>
              <a:solidFill>
                <a:srgbClr val="048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82" name="Rounded Rectangle 32">
                <a:extLst>
                  <a:ext uri="{FF2B5EF4-FFF2-40B4-BE49-F238E27FC236}">
                    <a16:creationId xmlns:a16="http://schemas.microsoft.com/office/drawing/2014/main" id="{0A7FBB1C-54BF-4B1A-76AF-80DAD57BA946}"/>
                  </a:ext>
                </a:extLst>
              </p:cNvPr>
              <p:cNvSpPr/>
              <p:nvPr/>
            </p:nvSpPr>
            <p:spPr>
              <a:xfrm>
                <a:off x="3647923" y="3647923"/>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solidFill>
                <a:srgbClr val="048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83" name="Rounded Rectangle 33">
                <a:extLst>
                  <a:ext uri="{FF2B5EF4-FFF2-40B4-BE49-F238E27FC236}">
                    <a16:creationId xmlns:a16="http://schemas.microsoft.com/office/drawing/2014/main" id="{072FE80B-0389-26C3-85ED-AD8F2B6E8838}"/>
                  </a:ext>
                </a:extLst>
              </p:cNvPr>
              <p:cNvSpPr/>
              <p:nvPr/>
            </p:nvSpPr>
            <p:spPr>
              <a:xfrm>
                <a:off x="3207657" y="3553580"/>
                <a:ext cx="188685" cy="754742"/>
              </a:xfrm>
              <a:custGeom>
                <a:avLst/>
                <a:gdLst/>
                <a:ahLst/>
                <a:cxnLst/>
                <a:rect l="0" t="0" r="0" b="0"/>
                <a:pathLst>
                  <a:path w="188685" h="754742">
                    <a:moveTo>
                      <a:pt x="188685" y="377371"/>
                    </a:moveTo>
                    <a:lnTo>
                      <a:pt x="0" y="377371"/>
                    </a:lnTo>
                    <a:lnTo>
                      <a:pt x="0" y="566057"/>
                    </a:lnTo>
                    <a:lnTo>
                      <a:pt x="188685" y="566057"/>
                    </a:lnTo>
                    <a:lnTo>
                      <a:pt x="188685" y="377371"/>
                    </a:lnTo>
                    <a:close/>
                    <a:moveTo>
                      <a:pt x="188685" y="566057"/>
                    </a:moveTo>
                    <a:lnTo>
                      <a:pt x="0" y="566057"/>
                    </a:lnTo>
                    <a:lnTo>
                      <a:pt x="0" y="754742"/>
                    </a:lnTo>
                    <a:lnTo>
                      <a:pt x="188685" y="754742"/>
                    </a:lnTo>
                    <a:lnTo>
                      <a:pt x="188685" y="566057"/>
                    </a:lnTo>
                    <a:close/>
                    <a:moveTo>
                      <a:pt x="188685" y="188685"/>
                    </a:moveTo>
                    <a:lnTo>
                      <a:pt x="0" y="188685"/>
                    </a:lnTo>
                    <a:lnTo>
                      <a:pt x="0" y="377371"/>
                    </a:lnTo>
                    <a:lnTo>
                      <a:pt x="188685" y="377371"/>
                    </a:lnTo>
                    <a:lnTo>
                      <a:pt x="188685" y="188685"/>
                    </a:lnTo>
                    <a:close/>
                    <a:moveTo>
                      <a:pt x="188685" y="0"/>
                    </a:moveTo>
                    <a:lnTo>
                      <a:pt x="0" y="0"/>
                    </a:lnTo>
                    <a:lnTo>
                      <a:pt x="0" y="188685"/>
                    </a:lnTo>
                    <a:lnTo>
                      <a:pt x="188685" y="188685"/>
                    </a:lnTo>
                    <a:lnTo>
                      <a:pt x="188685"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84" name="Rounded Rectangle 34">
                <a:extLst>
                  <a:ext uri="{FF2B5EF4-FFF2-40B4-BE49-F238E27FC236}">
                    <a16:creationId xmlns:a16="http://schemas.microsoft.com/office/drawing/2014/main" id="{79318850-8344-4843-9D8E-53FD7EA63A26}"/>
                  </a:ext>
                </a:extLst>
              </p:cNvPr>
              <p:cNvSpPr/>
              <p:nvPr/>
            </p:nvSpPr>
            <p:spPr>
              <a:xfrm>
                <a:off x="3647923" y="3647923"/>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85" name="Group 184">
              <a:extLst>
                <a:ext uri="{FF2B5EF4-FFF2-40B4-BE49-F238E27FC236}">
                  <a16:creationId xmlns:a16="http://schemas.microsoft.com/office/drawing/2014/main" id="{F51AE729-7C5F-2836-8F87-C361747C11DE}"/>
                </a:ext>
              </a:extLst>
            </p:cNvPr>
            <p:cNvGrpSpPr/>
            <p:nvPr/>
          </p:nvGrpSpPr>
          <p:grpSpPr>
            <a:xfrm>
              <a:off x="4555724" y="4664562"/>
              <a:ext cx="1170433" cy="658368"/>
              <a:chOff x="1257904" y="3993847"/>
              <a:chExt cx="1006324" cy="566057"/>
            </a:xfrm>
          </p:grpSpPr>
          <p:sp>
            <p:nvSpPr>
              <p:cNvPr id="186" name="Rounded Rectangle 36">
                <a:extLst>
                  <a:ext uri="{FF2B5EF4-FFF2-40B4-BE49-F238E27FC236}">
                    <a16:creationId xmlns:a16="http://schemas.microsoft.com/office/drawing/2014/main" id="{FF7AE3AE-BA86-6624-C8DB-7EC79E7BA1CB}"/>
                  </a:ext>
                </a:extLst>
              </p:cNvPr>
              <p:cNvSpPr/>
              <p:nvPr/>
            </p:nvSpPr>
            <p:spPr>
              <a:xfrm>
                <a:off x="1886857" y="3993847"/>
                <a:ext cx="377371" cy="566057"/>
              </a:xfrm>
              <a:custGeom>
                <a:avLst/>
                <a:gdLst/>
                <a:ahLst/>
                <a:cxnLst/>
                <a:rect l="0" t="0" r="0" b="0"/>
                <a:pathLst>
                  <a:path w="377371" h="566057">
                    <a:moveTo>
                      <a:pt x="188722" y="188697"/>
                    </a:moveTo>
                    <a:lnTo>
                      <a:pt x="73" y="188697"/>
                    </a:lnTo>
                    <a:lnTo>
                      <a:pt x="73" y="377377"/>
                    </a:lnTo>
                    <a:lnTo>
                      <a:pt x="188722" y="377377"/>
                    </a:lnTo>
                    <a:lnTo>
                      <a:pt x="188722" y="188697"/>
                    </a:lnTo>
                    <a:close/>
                    <a:moveTo>
                      <a:pt x="188649" y="0"/>
                    </a:moveTo>
                    <a:lnTo>
                      <a:pt x="0" y="0"/>
                    </a:lnTo>
                    <a:lnTo>
                      <a:pt x="0" y="188679"/>
                    </a:lnTo>
                    <a:lnTo>
                      <a:pt x="188649" y="188679"/>
                    </a:lnTo>
                    <a:lnTo>
                      <a:pt x="188649" y="0"/>
                    </a:lnTo>
                    <a:close/>
                    <a:moveTo>
                      <a:pt x="377371" y="188697"/>
                    </a:moveTo>
                    <a:lnTo>
                      <a:pt x="188722" y="188697"/>
                    </a:lnTo>
                    <a:lnTo>
                      <a:pt x="188722" y="377377"/>
                    </a:lnTo>
                    <a:lnTo>
                      <a:pt x="377371" y="377377"/>
                    </a:lnTo>
                    <a:lnTo>
                      <a:pt x="377371" y="188697"/>
                    </a:lnTo>
                    <a:close/>
                    <a:moveTo>
                      <a:pt x="377371" y="377377"/>
                    </a:moveTo>
                    <a:lnTo>
                      <a:pt x="188722" y="377377"/>
                    </a:lnTo>
                    <a:lnTo>
                      <a:pt x="188722" y="566057"/>
                    </a:lnTo>
                    <a:lnTo>
                      <a:pt x="377371" y="566057"/>
                    </a:lnTo>
                    <a:lnTo>
                      <a:pt x="377371" y="377377"/>
                    </a:lnTo>
                    <a:close/>
                  </a:path>
                </a:pathLst>
              </a:custGeom>
              <a:solidFill>
                <a:srgbClr val="1072CE"/>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87" name="Rounded Rectangle 37">
                <a:extLst>
                  <a:ext uri="{FF2B5EF4-FFF2-40B4-BE49-F238E27FC236}">
                    <a16:creationId xmlns:a16="http://schemas.microsoft.com/office/drawing/2014/main" id="{EFFB1545-F161-FA15-1B17-2C23CC441C2A}"/>
                  </a:ext>
                </a:extLst>
              </p:cNvPr>
              <p:cNvSpPr/>
              <p:nvPr/>
            </p:nvSpPr>
            <p:spPr>
              <a:xfrm>
                <a:off x="1257904" y="4151085"/>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solidFill>
                <a:srgbClr val="1072CE"/>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88" name="Rounded Rectangle 38">
                <a:extLst>
                  <a:ext uri="{FF2B5EF4-FFF2-40B4-BE49-F238E27FC236}">
                    <a16:creationId xmlns:a16="http://schemas.microsoft.com/office/drawing/2014/main" id="{24755683-2CAE-52B6-B4B5-E941760C5E6C}"/>
                  </a:ext>
                </a:extLst>
              </p:cNvPr>
              <p:cNvSpPr/>
              <p:nvPr/>
            </p:nvSpPr>
            <p:spPr>
              <a:xfrm>
                <a:off x="1886857" y="3993847"/>
                <a:ext cx="377371" cy="566057"/>
              </a:xfrm>
              <a:custGeom>
                <a:avLst/>
                <a:gdLst/>
                <a:ahLst/>
                <a:cxnLst/>
                <a:rect l="0" t="0" r="0" b="0"/>
                <a:pathLst>
                  <a:path w="377371" h="566057">
                    <a:moveTo>
                      <a:pt x="188722" y="188697"/>
                    </a:moveTo>
                    <a:lnTo>
                      <a:pt x="73" y="188697"/>
                    </a:lnTo>
                    <a:lnTo>
                      <a:pt x="73" y="377377"/>
                    </a:lnTo>
                    <a:lnTo>
                      <a:pt x="188722" y="377377"/>
                    </a:lnTo>
                    <a:lnTo>
                      <a:pt x="188722" y="188697"/>
                    </a:lnTo>
                    <a:close/>
                    <a:moveTo>
                      <a:pt x="188649" y="0"/>
                    </a:moveTo>
                    <a:lnTo>
                      <a:pt x="0" y="0"/>
                    </a:lnTo>
                    <a:lnTo>
                      <a:pt x="0" y="188679"/>
                    </a:lnTo>
                    <a:lnTo>
                      <a:pt x="188649" y="188679"/>
                    </a:lnTo>
                    <a:lnTo>
                      <a:pt x="188649" y="0"/>
                    </a:lnTo>
                    <a:close/>
                    <a:moveTo>
                      <a:pt x="377371" y="188697"/>
                    </a:moveTo>
                    <a:lnTo>
                      <a:pt x="188722" y="188697"/>
                    </a:lnTo>
                    <a:lnTo>
                      <a:pt x="188722" y="377377"/>
                    </a:lnTo>
                    <a:lnTo>
                      <a:pt x="377371" y="377377"/>
                    </a:lnTo>
                    <a:lnTo>
                      <a:pt x="377371" y="188697"/>
                    </a:lnTo>
                    <a:close/>
                    <a:moveTo>
                      <a:pt x="377371" y="377377"/>
                    </a:moveTo>
                    <a:lnTo>
                      <a:pt x="188722" y="377377"/>
                    </a:lnTo>
                    <a:lnTo>
                      <a:pt x="188722" y="566057"/>
                    </a:lnTo>
                    <a:lnTo>
                      <a:pt x="377371" y="566057"/>
                    </a:lnTo>
                    <a:lnTo>
                      <a:pt x="377371" y="377377"/>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89" name="Rounded Rectangle 39">
                <a:extLst>
                  <a:ext uri="{FF2B5EF4-FFF2-40B4-BE49-F238E27FC236}">
                    <a16:creationId xmlns:a16="http://schemas.microsoft.com/office/drawing/2014/main" id="{8EFAE118-8173-A559-49FD-527550FE2510}"/>
                  </a:ext>
                </a:extLst>
              </p:cNvPr>
              <p:cNvSpPr/>
              <p:nvPr/>
            </p:nvSpPr>
            <p:spPr>
              <a:xfrm>
                <a:off x="1257904" y="4151085"/>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90" name="Group 189">
              <a:extLst>
                <a:ext uri="{FF2B5EF4-FFF2-40B4-BE49-F238E27FC236}">
                  <a16:creationId xmlns:a16="http://schemas.microsoft.com/office/drawing/2014/main" id="{AA014BAF-DA4E-C876-3CF6-785408B664B6}"/>
                </a:ext>
              </a:extLst>
            </p:cNvPr>
            <p:cNvGrpSpPr/>
            <p:nvPr/>
          </p:nvGrpSpPr>
          <p:grpSpPr>
            <a:xfrm>
              <a:off x="5506700" y="5431536"/>
              <a:ext cx="1755648" cy="877823"/>
              <a:chOff x="2075542" y="4842933"/>
              <a:chExt cx="1509485" cy="754742"/>
            </a:xfrm>
          </p:grpSpPr>
          <p:sp>
            <p:nvSpPr>
              <p:cNvPr id="191" name="Rounded Rectangle 41">
                <a:extLst>
                  <a:ext uri="{FF2B5EF4-FFF2-40B4-BE49-F238E27FC236}">
                    <a16:creationId xmlns:a16="http://schemas.microsoft.com/office/drawing/2014/main" id="{DEEDA43D-2578-7A98-D709-D0D6D1415D8A}"/>
                  </a:ext>
                </a:extLst>
              </p:cNvPr>
              <p:cNvSpPr/>
              <p:nvPr/>
            </p:nvSpPr>
            <p:spPr>
              <a:xfrm>
                <a:off x="2452914"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92" name="Rounded Rectangle 42">
                <a:extLst>
                  <a:ext uri="{FF2B5EF4-FFF2-40B4-BE49-F238E27FC236}">
                    <a16:creationId xmlns:a16="http://schemas.microsoft.com/office/drawing/2014/main" id="{C1F89D3D-B781-FE86-00D8-D81955DF0E5C}"/>
                  </a:ext>
                </a:extLst>
              </p:cNvPr>
              <p:cNvSpPr/>
              <p:nvPr/>
            </p:nvSpPr>
            <p:spPr>
              <a:xfrm>
                <a:off x="2264228"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93" name="Rounded Rectangle 43">
                <a:extLst>
                  <a:ext uri="{FF2B5EF4-FFF2-40B4-BE49-F238E27FC236}">
                    <a16:creationId xmlns:a16="http://schemas.microsoft.com/office/drawing/2014/main" id="{A3C3AFFC-05E6-2D6C-0081-5B09D55978DD}"/>
                  </a:ext>
                </a:extLst>
              </p:cNvPr>
              <p:cNvSpPr/>
              <p:nvPr/>
            </p:nvSpPr>
            <p:spPr>
              <a:xfrm>
                <a:off x="2075542"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94" name="Rounded Rectangle 44">
                <a:extLst>
                  <a:ext uri="{FF2B5EF4-FFF2-40B4-BE49-F238E27FC236}">
                    <a16:creationId xmlns:a16="http://schemas.microsoft.com/office/drawing/2014/main" id="{48E725F9-3E7A-C1D4-86A5-2CE43505C6E5}"/>
                  </a:ext>
                </a:extLst>
              </p:cNvPr>
              <p:cNvSpPr/>
              <p:nvPr/>
            </p:nvSpPr>
            <p:spPr>
              <a:xfrm>
                <a:off x="2075542"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95" name="Rounded Rectangle 45">
                <a:extLst>
                  <a:ext uri="{FF2B5EF4-FFF2-40B4-BE49-F238E27FC236}">
                    <a16:creationId xmlns:a16="http://schemas.microsoft.com/office/drawing/2014/main" id="{DEE41922-89CD-4714-BD77-C986F70CCBFD}"/>
                  </a:ext>
                </a:extLst>
              </p:cNvPr>
              <p:cNvSpPr/>
              <p:nvPr/>
            </p:nvSpPr>
            <p:spPr>
              <a:xfrm>
                <a:off x="3396342"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96" name="Rounded Rectangle 46">
                <a:extLst>
                  <a:ext uri="{FF2B5EF4-FFF2-40B4-BE49-F238E27FC236}">
                    <a16:creationId xmlns:a16="http://schemas.microsoft.com/office/drawing/2014/main" id="{F9CC3493-0DF9-5D8D-DAA0-A5565079485A}"/>
                  </a:ext>
                </a:extLst>
              </p:cNvPr>
              <p:cNvSpPr/>
              <p:nvPr/>
            </p:nvSpPr>
            <p:spPr>
              <a:xfrm>
                <a:off x="3396342"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97" name="Rounded Rectangle 47">
                <a:extLst>
                  <a:ext uri="{FF2B5EF4-FFF2-40B4-BE49-F238E27FC236}">
                    <a16:creationId xmlns:a16="http://schemas.microsoft.com/office/drawing/2014/main" id="{F7CA2000-002F-1D71-0060-CEEB2C28B4D4}"/>
                  </a:ext>
                </a:extLst>
              </p:cNvPr>
              <p:cNvSpPr/>
              <p:nvPr/>
            </p:nvSpPr>
            <p:spPr>
              <a:xfrm>
                <a:off x="3207657"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98" name="Rounded Rectangle 48">
                <a:extLst>
                  <a:ext uri="{FF2B5EF4-FFF2-40B4-BE49-F238E27FC236}">
                    <a16:creationId xmlns:a16="http://schemas.microsoft.com/office/drawing/2014/main" id="{D8F57306-710B-9F66-5678-5A09A9FCDA74}"/>
                  </a:ext>
                </a:extLst>
              </p:cNvPr>
              <p:cNvSpPr/>
              <p:nvPr/>
            </p:nvSpPr>
            <p:spPr>
              <a:xfrm>
                <a:off x="2452914"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99" name="Rounded Rectangle 49">
                <a:extLst>
                  <a:ext uri="{FF2B5EF4-FFF2-40B4-BE49-F238E27FC236}">
                    <a16:creationId xmlns:a16="http://schemas.microsoft.com/office/drawing/2014/main" id="{0DE1E149-BB96-6D72-C0D1-97E4EBAF32D4}"/>
                  </a:ext>
                </a:extLst>
              </p:cNvPr>
              <p:cNvSpPr/>
              <p:nvPr/>
            </p:nvSpPr>
            <p:spPr>
              <a:xfrm>
                <a:off x="2264228"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00" name="Rounded Rectangle 50">
                <a:extLst>
                  <a:ext uri="{FF2B5EF4-FFF2-40B4-BE49-F238E27FC236}">
                    <a16:creationId xmlns:a16="http://schemas.microsoft.com/office/drawing/2014/main" id="{189EC8FA-B8C7-DB6C-5306-AF35DE54B9DE}"/>
                  </a:ext>
                </a:extLst>
              </p:cNvPr>
              <p:cNvSpPr/>
              <p:nvPr/>
            </p:nvSpPr>
            <p:spPr>
              <a:xfrm>
                <a:off x="2075542"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01" name="Rounded Rectangle 51">
                <a:extLst>
                  <a:ext uri="{FF2B5EF4-FFF2-40B4-BE49-F238E27FC236}">
                    <a16:creationId xmlns:a16="http://schemas.microsoft.com/office/drawing/2014/main" id="{B7586045-6F5E-3460-1696-E436F94668D2}"/>
                  </a:ext>
                </a:extLst>
              </p:cNvPr>
              <p:cNvSpPr/>
              <p:nvPr/>
            </p:nvSpPr>
            <p:spPr>
              <a:xfrm>
                <a:off x="2075542"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02" name="Rounded Rectangle 52">
                <a:extLst>
                  <a:ext uri="{FF2B5EF4-FFF2-40B4-BE49-F238E27FC236}">
                    <a16:creationId xmlns:a16="http://schemas.microsoft.com/office/drawing/2014/main" id="{710C422A-F648-9FEF-9F17-B8D84CC4DAB4}"/>
                  </a:ext>
                </a:extLst>
              </p:cNvPr>
              <p:cNvSpPr/>
              <p:nvPr/>
            </p:nvSpPr>
            <p:spPr>
              <a:xfrm>
                <a:off x="3396342"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03" name="Rounded Rectangle 53">
                <a:extLst>
                  <a:ext uri="{FF2B5EF4-FFF2-40B4-BE49-F238E27FC236}">
                    <a16:creationId xmlns:a16="http://schemas.microsoft.com/office/drawing/2014/main" id="{5990D2D9-FFF5-3206-9EB2-1EBBBD33553A}"/>
                  </a:ext>
                </a:extLst>
              </p:cNvPr>
              <p:cNvSpPr/>
              <p:nvPr/>
            </p:nvSpPr>
            <p:spPr>
              <a:xfrm>
                <a:off x="3396342"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04" name="Rounded Rectangle 54">
                <a:extLst>
                  <a:ext uri="{FF2B5EF4-FFF2-40B4-BE49-F238E27FC236}">
                    <a16:creationId xmlns:a16="http://schemas.microsoft.com/office/drawing/2014/main" id="{4D68622F-F858-59D0-80F2-1AC2DD96E81F}"/>
                  </a:ext>
                </a:extLst>
              </p:cNvPr>
              <p:cNvSpPr/>
              <p:nvPr/>
            </p:nvSpPr>
            <p:spPr>
              <a:xfrm>
                <a:off x="3207657"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05" name="Group 204">
              <a:extLst>
                <a:ext uri="{FF2B5EF4-FFF2-40B4-BE49-F238E27FC236}">
                  <a16:creationId xmlns:a16="http://schemas.microsoft.com/office/drawing/2014/main" id="{68A5E9A7-1A53-1B52-74E8-BAE227177DF4}"/>
                </a:ext>
              </a:extLst>
            </p:cNvPr>
            <p:cNvGrpSpPr/>
            <p:nvPr/>
          </p:nvGrpSpPr>
          <p:grpSpPr>
            <a:xfrm>
              <a:off x="5506700" y="5431536"/>
              <a:ext cx="877825" cy="877823"/>
              <a:chOff x="2075542" y="4842933"/>
              <a:chExt cx="754743" cy="754742"/>
            </a:xfrm>
          </p:grpSpPr>
          <p:sp>
            <p:nvSpPr>
              <p:cNvPr id="206" name="Rounded Rectangle 56">
                <a:extLst>
                  <a:ext uri="{FF2B5EF4-FFF2-40B4-BE49-F238E27FC236}">
                    <a16:creationId xmlns:a16="http://schemas.microsoft.com/office/drawing/2014/main" id="{87793920-C18C-EE45-E86B-00F142C111F9}"/>
                  </a:ext>
                </a:extLst>
              </p:cNvPr>
              <p:cNvSpPr/>
              <p:nvPr/>
            </p:nvSpPr>
            <p:spPr>
              <a:xfrm>
                <a:off x="2452914"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E9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07" name="Rounded Rectangle 57">
                <a:extLst>
                  <a:ext uri="{FF2B5EF4-FFF2-40B4-BE49-F238E27FC236}">
                    <a16:creationId xmlns:a16="http://schemas.microsoft.com/office/drawing/2014/main" id="{A2594C95-3E23-A0A0-58FD-DDF9AE4A343A}"/>
                  </a:ext>
                </a:extLst>
              </p:cNvPr>
              <p:cNvSpPr/>
              <p:nvPr/>
            </p:nvSpPr>
            <p:spPr>
              <a:xfrm>
                <a:off x="2264228"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E9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08" name="Rounded Rectangle 58">
                <a:extLst>
                  <a:ext uri="{FF2B5EF4-FFF2-40B4-BE49-F238E27FC236}">
                    <a16:creationId xmlns:a16="http://schemas.microsoft.com/office/drawing/2014/main" id="{2BC2090C-672A-F94E-76C9-2D9B96D5F56A}"/>
                  </a:ext>
                </a:extLst>
              </p:cNvPr>
              <p:cNvSpPr/>
              <p:nvPr/>
            </p:nvSpPr>
            <p:spPr>
              <a:xfrm>
                <a:off x="2075542"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E9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09" name="Rounded Rectangle 59">
                <a:extLst>
                  <a:ext uri="{FF2B5EF4-FFF2-40B4-BE49-F238E27FC236}">
                    <a16:creationId xmlns:a16="http://schemas.microsoft.com/office/drawing/2014/main" id="{1111A3F4-5CA8-1CCF-71D2-667FFEAA2699}"/>
                  </a:ext>
                </a:extLst>
              </p:cNvPr>
              <p:cNvSpPr/>
              <p:nvPr/>
            </p:nvSpPr>
            <p:spPr>
              <a:xfrm>
                <a:off x="2075542"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E9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10" name="Rounded Rectangle 60">
                <a:extLst>
                  <a:ext uri="{FF2B5EF4-FFF2-40B4-BE49-F238E27FC236}">
                    <a16:creationId xmlns:a16="http://schemas.microsoft.com/office/drawing/2014/main" id="{5CAB9EAE-775C-7FB5-803E-A3F25B70B4ED}"/>
                  </a:ext>
                </a:extLst>
              </p:cNvPr>
              <p:cNvSpPr/>
              <p:nvPr/>
            </p:nvSpPr>
            <p:spPr>
              <a:xfrm>
                <a:off x="2641600"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E9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11" name="Rounded Rectangle 61">
                <a:extLst>
                  <a:ext uri="{FF2B5EF4-FFF2-40B4-BE49-F238E27FC236}">
                    <a16:creationId xmlns:a16="http://schemas.microsoft.com/office/drawing/2014/main" id="{26013522-B060-6691-5A5A-176132AEF09E}"/>
                  </a:ext>
                </a:extLst>
              </p:cNvPr>
              <p:cNvSpPr/>
              <p:nvPr/>
            </p:nvSpPr>
            <p:spPr>
              <a:xfrm>
                <a:off x="2452914"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E9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12" name="Rounded Rectangle 62">
                <a:extLst>
                  <a:ext uri="{FF2B5EF4-FFF2-40B4-BE49-F238E27FC236}">
                    <a16:creationId xmlns:a16="http://schemas.microsoft.com/office/drawing/2014/main" id="{2CD6D02D-3CF7-337B-1760-0FADE5763C7C}"/>
                  </a:ext>
                </a:extLst>
              </p:cNvPr>
              <p:cNvSpPr/>
              <p:nvPr/>
            </p:nvSpPr>
            <p:spPr>
              <a:xfrm>
                <a:off x="2452914"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13" name="Rounded Rectangle 63">
                <a:extLst>
                  <a:ext uri="{FF2B5EF4-FFF2-40B4-BE49-F238E27FC236}">
                    <a16:creationId xmlns:a16="http://schemas.microsoft.com/office/drawing/2014/main" id="{260EC330-513B-A104-AD4F-E8327FC9F37A}"/>
                  </a:ext>
                </a:extLst>
              </p:cNvPr>
              <p:cNvSpPr/>
              <p:nvPr/>
            </p:nvSpPr>
            <p:spPr>
              <a:xfrm>
                <a:off x="2264228"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14" name="Rounded Rectangle 64">
                <a:extLst>
                  <a:ext uri="{FF2B5EF4-FFF2-40B4-BE49-F238E27FC236}">
                    <a16:creationId xmlns:a16="http://schemas.microsoft.com/office/drawing/2014/main" id="{9DA35E8B-D112-941A-9CDC-A26B14485AA7}"/>
                  </a:ext>
                </a:extLst>
              </p:cNvPr>
              <p:cNvSpPr/>
              <p:nvPr/>
            </p:nvSpPr>
            <p:spPr>
              <a:xfrm>
                <a:off x="2075542"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15" name="Rounded Rectangle 65">
                <a:extLst>
                  <a:ext uri="{FF2B5EF4-FFF2-40B4-BE49-F238E27FC236}">
                    <a16:creationId xmlns:a16="http://schemas.microsoft.com/office/drawing/2014/main" id="{75A7A9A7-5602-7E63-9C6E-0C5C45DD1C16}"/>
                  </a:ext>
                </a:extLst>
              </p:cNvPr>
              <p:cNvSpPr/>
              <p:nvPr/>
            </p:nvSpPr>
            <p:spPr>
              <a:xfrm>
                <a:off x="2075542"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16" name="Rounded Rectangle 66">
                <a:extLst>
                  <a:ext uri="{FF2B5EF4-FFF2-40B4-BE49-F238E27FC236}">
                    <a16:creationId xmlns:a16="http://schemas.microsoft.com/office/drawing/2014/main" id="{259825AC-2E28-C8FA-561C-30E8E3C25600}"/>
                  </a:ext>
                </a:extLst>
              </p:cNvPr>
              <p:cNvSpPr/>
              <p:nvPr/>
            </p:nvSpPr>
            <p:spPr>
              <a:xfrm>
                <a:off x="2641600"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17" name="Rounded Rectangle 67">
                <a:extLst>
                  <a:ext uri="{FF2B5EF4-FFF2-40B4-BE49-F238E27FC236}">
                    <a16:creationId xmlns:a16="http://schemas.microsoft.com/office/drawing/2014/main" id="{07B9805F-4EA5-BDD3-6CBE-0A339F6D0DC4}"/>
                  </a:ext>
                </a:extLst>
              </p:cNvPr>
              <p:cNvSpPr/>
              <p:nvPr/>
            </p:nvSpPr>
            <p:spPr>
              <a:xfrm>
                <a:off x="2452914"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18" name="Group 217">
              <a:extLst>
                <a:ext uri="{FF2B5EF4-FFF2-40B4-BE49-F238E27FC236}">
                  <a16:creationId xmlns:a16="http://schemas.microsoft.com/office/drawing/2014/main" id="{1EA2EF8C-D14B-C44E-5239-9BA8486E3770}"/>
                </a:ext>
              </a:extLst>
            </p:cNvPr>
            <p:cNvGrpSpPr/>
            <p:nvPr/>
          </p:nvGrpSpPr>
          <p:grpSpPr>
            <a:xfrm>
              <a:off x="6165070" y="5431536"/>
              <a:ext cx="1097279" cy="658367"/>
              <a:chOff x="2641600" y="4842933"/>
              <a:chExt cx="943427" cy="566056"/>
            </a:xfrm>
          </p:grpSpPr>
          <p:sp>
            <p:nvSpPr>
              <p:cNvPr id="219" name="Rounded Rectangle 69">
                <a:extLst>
                  <a:ext uri="{FF2B5EF4-FFF2-40B4-BE49-F238E27FC236}">
                    <a16:creationId xmlns:a16="http://schemas.microsoft.com/office/drawing/2014/main" id="{646011BE-CDFB-52B2-5DC7-71C8EBB9DFC2}"/>
                  </a:ext>
                </a:extLst>
              </p:cNvPr>
              <p:cNvSpPr/>
              <p:nvPr/>
            </p:nvSpPr>
            <p:spPr>
              <a:xfrm>
                <a:off x="3396342"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20" name="Rounded Rectangle 70">
                <a:extLst>
                  <a:ext uri="{FF2B5EF4-FFF2-40B4-BE49-F238E27FC236}">
                    <a16:creationId xmlns:a16="http://schemas.microsoft.com/office/drawing/2014/main" id="{D8443031-CF61-3029-7B37-662C013D0910}"/>
                  </a:ext>
                </a:extLst>
              </p:cNvPr>
              <p:cNvSpPr/>
              <p:nvPr/>
            </p:nvSpPr>
            <p:spPr>
              <a:xfrm>
                <a:off x="3396342"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21" name="Rounded Rectangle 71">
                <a:extLst>
                  <a:ext uri="{FF2B5EF4-FFF2-40B4-BE49-F238E27FC236}">
                    <a16:creationId xmlns:a16="http://schemas.microsoft.com/office/drawing/2014/main" id="{D4732751-2488-B2FE-2870-81D4D13423CD}"/>
                  </a:ext>
                </a:extLst>
              </p:cNvPr>
              <p:cNvSpPr/>
              <p:nvPr/>
            </p:nvSpPr>
            <p:spPr>
              <a:xfrm>
                <a:off x="3207657"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22" name="Rounded Rectangle 72">
                <a:extLst>
                  <a:ext uri="{FF2B5EF4-FFF2-40B4-BE49-F238E27FC236}">
                    <a16:creationId xmlns:a16="http://schemas.microsoft.com/office/drawing/2014/main" id="{6021731A-E8F6-BDD2-22E3-75180F871E64}"/>
                  </a:ext>
                </a:extLst>
              </p:cNvPr>
              <p:cNvSpPr/>
              <p:nvPr/>
            </p:nvSpPr>
            <p:spPr>
              <a:xfrm>
                <a:off x="3207657"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23" name="Rounded Rectangle 73">
                <a:extLst>
                  <a:ext uri="{FF2B5EF4-FFF2-40B4-BE49-F238E27FC236}">
                    <a16:creationId xmlns:a16="http://schemas.microsoft.com/office/drawing/2014/main" id="{CAD471A1-046D-5499-B2C1-2A8D76F43E62}"/>
                  </a:ext>
                </a:extLst>
              </p:cNvPr>
              <p:cNvSpPr/>
              <p:nvPr/>
            </p:nvSpPr>
            <p:spPr>
              <a:xfrm>
                <a:off x="2641600"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24" name="Rounded Rectangle 74">
                <a:extLst>
                  <a:ext uri="{FF2B5EF4-FFF2-40B4-BE49-F238E27FC236}">
                    <a16:creationId xmlns:a16="http://schemas.microsoft.com/office/drawing/2014/main" id="{34AE1C19-3A81-AEB8-A0BF-60E21F982408}"/>
                  </a:ext>
                </a:extLst>
              </p:cNvPr>
              <p:cNvSpPr/>
              <p:nvPr/>
            </p:nvSpPr>
            <p:spPr>
              <a:xfrm>
                <a:off x="2641600"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25" name="Rounded Rectangle 75">
                <a:extLst>
                  <a:ext uri="{FF2B5EF4-FFF2-40B4-BE49-F238E27FC236}">
                    <a16:creationId xmlns:a16="http://schemas.microsoft.com/office/drawing/2014/main" id="{3C3518AC-7EB4-6E4A-FEB4-44ED5498E42D}"/>
                  </a:ext>
                </a:extLst>
              </p:cNvPr>
              <p:cNvSpPr/>
              <p:nvPr/>
            </p:nvSpPr>
            <p:spPr>
              <a:xfrm>
                <a:off x="3396342"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26" name="Rounded Rectangle 76">
                <a:extLst>
                  <a:ext uri="{FF2B5EF4-FFF2-40B4-BE49-F238E27FC236}">
                    <a16:creationId xmlns:a16="http://schemas.microsoft.com/office/drawing/2014/main" id="{FA84247D-6C3E-976F-7F60-4B2AF5892A8B}"/>
                  </a:ext>
                </a:extLst>
              </p:cNvPr>
              <p:cNvSpPr/>
              <p:nvPr/>
            </p:nvSpPr>
            <p:spPr>
              <a:xfrm>
                <a:off x="3396342"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27" name="Rounded Rectangle 77">
                <a:extLst>
                  <a:ext uri="{FF2B5EF4-FFF2-40B4-BE49-F238E27FC236}">
                    <a16:creationId xmlns:a16="http://schemas.microsoft.com/office/drawing/2014/main" id="{171F222F-E2D5-A677-7D87-9E736E490725}"/>
                  </a:ext>
                </a:extLst>
              </p:cNvPr>
              <p:cNvSpPr/>
              <p:nvPr/>
            </p:nvSpPr>
            <p:spPr>
              <a:xfrm>
                <a:off x="3207657"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28" name="Rounded Rectangle 78">
                <a:extLst>
                  <a:ext uri="{FF2B5EF4-FFF2-40B4-BE49-F238E27FC236}">
                    <a16:creationId xmlns:a16="http://schemas.microsoft.com/office/drawing/2014/main" id="{5F4ACB20-2D5D-C8BC-8B6F-D7158014547E}"/>
                  </a:ext>
                </a:extLst>
              </p:cNvPr>
              <p:cNvSpPr/>
              <p:nvPr/>
            </p:nvSpPr>
            <p:spPr>
              <a:xfrm>
                <a:off x="3207657"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29" name="Rounded Rectangle 79">
                <a:extLst>
                  <a:ext uri="{FF2B5EF4-FFF2-40B4-BE49-F238E27FC236}">
                    <a16:creationId xmlns:a16="http://schemas.microsoft.com/office/drawing/2014/main" id="{CE0F7F9A-E1D3-C945-384C-05C504B4BAFB}"/>
                  </a:ext>
                </a:extLst>
              </p:cNvPr>
              <p:cNvSpPr/>
              <p:nvPr/>
            </p:nvSpPr>
            <p:spPr>
              <a:xfrm>
                <a:off x="2641600"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30" name="Rounded Rectangle 80">
                <a:extLst>
                  <a:ext uri="{FF2B5EF4-FFF2-40B4-BE49-F238E27FC236}">
                    <a16:creationId xmlns:a16="http://schemas.microsoft.com/office/drawing/2014/main" id="{C14FBE3E-D75E-A7AA-3983-9D36E9504F72}"/>
                  </a:ext>
                </a:extLst>
              </p:cNvPr>
              <p:cNvSpPr/>
              <p:nvPr/>
            </p:nvSpPr>
            <p:spPr>
              <a:xfrm>
                <a:off x="2641600"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31" name="Group 230">
              <a:extLst>
                <a:ext uri="{FF2B5EF4-FFF2-40B4-BE49-F238E27FC236}">
                  <a16:creationId xmlns:a16="http://schemas.microsoft.com/office/drawing/2014/main" id="{76C7C4C3-62BB-52BB-ADC2-648015EB7E78}"/>
                </a:ext>
              </a:extLst>
            </p:cNvPr>
            <p:cNvGrpSpPr/>
            <p:nvPr/>
          </p:nvGrpSpPr>
          <p:grpSpPr>
            <a:xfrm>
              <a:off x="5067789" y="5650992"/>
              <a:ext cx="1975105" cy="658367"/>
              <a:chOff x="1698171" y="5031619"/>
              <a:chExt cx="1698171" cy="566056"/>
            </a:xfrm>
          </p:grpSpPr>
          <p:sp>
            <p:nvSpPr>
              <p:cNvPr id="232" name="Rounded Rectangle 82">
                <a:extLst>
                  <a:ext uri="{FF2B5EF4-FFF2-40B4-BE49-F238E27FC236}">
                    <a16:creationId xmlns:a16="http://schemas.microsoft.com/office/drawing/2014/main" id="{27A62881-0A0B-1535-9869-957C5139754F}"/>
                  </a:ext>
                </a:extLst>
              </p:cNvPr>
              <p:cNvSpPr/>
              <p:nvPr/>
            </p:nvSpPr>
            <p:spPr>
              <a:xfrm>
                <a:off x="1886857"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28D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33" name="Rounded Rectangle 83">
                <a:extLst>
                  <a:ext uri="{FF2B5EF4-FFF2-40B4-BE49-F238E27FC236}">
                    <a16:creationId xmlns:a16="http://schemas.microsoft.com/office/drawing/2014/main" id="{8CC5D720-3B6E-32AA-0401-6641CE85E159}"/>
                  </a:ext>
                </a:extLst>
              </p:cNvPr>
              <p:cNvSpPr/>
              <p:nvPr/>
            </p:nvSpPr>
            <p:spPr>
              <a:xfrm>
                <a:off x="1698171"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28D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34" name="Rounded Rectangle 84">
                <a:extLst>
                  <a:ext uri="{FF2B5EF4-FFF2-40B4-BE49-F238E27FC236}">
                    <a16:creationId xmlns:a16="http://schemas.microsoft.com/office/drawing/2014/main" id="{F9661137-640F-C0A1-04AC-7CBE681BBC05}"/>
                  </a:ext>
                </a:extLst>
              </p:cNvPr>
              <p:cNvSpPr/>
              <p:nvPr/>
            </p:nvSpPr>
            <p:spPr>
              <a:xfrm>
                <a:off x="1698171"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28D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35" name="Rounded Rectangle 85">
                <a:extLst>
                  <a:ext uri="{FF2B5EF4-FFF2-40B4-BE49-F238E27FC236}">
                    <a16:creationId xmlns:a16="http://schemas.microsoft.com/office/drawing/2014/main" id="{F4CB9306-71C7-AB0B-EC33-C0C9F78EFEB8}"/>
                  </a:ext>
                </a:extLst>
              </p:cNvPr>
              <p:cNvSpPr/>
              <p:nvPr/>
            </p:nvSpPr>
            <p:spPr>
              <a:xfrm>
                <a:off x="3207657"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28D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36" name="Rounded Rectangle 86">
                <a:extLst>
                  <a:ext uri="{FF2B5EF4-FFF2-40B4-BE49-F238E27FC236}">
                    <a16:creationId xmlns:a16="http://schemas.microsoft.com/office/drawing/2014/main" id="{B8FFD9DA-0AE2-5F46-7081-58EF2DAD53C3}"/>
                  </a:ext>
                </a:extLst>
              </p:cNvPr>
              <p:cNvSpPr/>
              <p:nvPr/>
            </p:nvSpPr>
            <p:spPr>
              <a:xfrm>
                <a:off x="3018971"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28D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37" name="Rounded Rectangle 87">
                <a:extLst>
                  <a:ext uri="{FF2B5EF4-FFF2-40B4-BE49-F238E27FC236}">
                    <a16:creationId xmlns:a16="http://schemas.microsoft.com/office/drawing/2014/main" id="{91CB9E6E-C936-E568-FD00-16622BDBE00B}"/>
                  </a:ext>
                </a:extLst>
              </p:cNvPr>
              <p:cNvSpPr/>
              <p:nvPr/>
            </p:nvSpPr>
            <p:spPr>
              <a:xfrm>
                <a:off x="3018971"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28D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38" name="Rounded Rectangle 88">
                <a:extLst>
                  <a:ext uri="{FF2B5EF4-FFF2-40B4-BE49-F238E27FC236}">
                    <a16:creationId xmlns:a16="http://schemas.microsoft.com/office/drawing/2014/main" id="{3ED7C4DA-1D22-C5E9-F7C8-0E3EB0C2CF8C}"/>
                  </a:ext>
                </a:extLst>
              </p:cNvPr>
              <p:cNvSpPr/>
              <p:nvPr/>
            </p:nvSpPr>
            <p:spPr>
              <a:xfrm>
                <a:off x="3018971"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28D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39" name="Rounded Rectangle 89">
                <a:extLst>
                  <a:ext uri="{FF2B5EF4-FFF2-40B4-BE49-F238E27FC236}">
                    <a16:creationId xmlns:a16="http://schemas.microsoft.com/office/drawing/2014/main" id="{12507E63-E9AC-C6F7-5B8D-F4068AF1DA67}"/>
                  </a:ext>
                </a:extLst>
              </p:cNvPr>
              <p:cNvSpPr/>
              <p:nvPr/>
            </p:nvSpPr>
            <p:spPr>
              <a:xfrm>
                <a:off x="1886857"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40" name="Rounded Rectangle 90">
                <a:extLst>
                  <a:ext uri="{FF2B5EF4-FFF2-40B4-BE49-F238E27FC236}">
                    <a16:creationId xmlns:a16="http://schemas.microsoft.com/office/drawing/2014/main" id="{9C1B6317-15E1-4C98-5BB0-869320A580D4}"/>
                  </a:ext>
                </a:extLst>
              </p:cNvPr>
              <p:cNvSpPr/>
              <p:nvPr/>
            </p:nvSpPr>
            <p:spPr>
              <a:xfrm>
                <a:off x="1698171"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41" name="Rounded Rectangle 91">
                <a:extLst>
                  <a:ext uri="{FF2B5EF4-FFF2-40B4-BE49-F238E27FC236}">
                    <a16:creationId xmlns:a16="http://schemas.microsoft.com/office/drawing/2014/main" id="{F1B21C72-ACAC-8775-03A6-06042618E2B4}"/>
                  </a:ext>
                </a:extLst>
              </p:cNvPr>
              <p:cNvSpPr/>
              <p:nvPr/>
            </p:nvSpPr>
            <p:spPr>
              <a:xfrm>
                <a:off x="1698171"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42" name="Rounded Rectangle 92">
                <a:extLst>
                  <a:ext uri="{FF2B5EF4-FFF2-40B4-BE49-F238E27FC236}">
                    <a16:creationId xmlns:a16="http://schemas.microsoft.com/office/drawing/2014/main" id="{45E74021-82EF-332D-02D8-B7C2E926A333}"/>
                  </a:ext>
                </a:extLst>
              </p:cNvPr>
              <p:cNvSpPr/>
              <p:nvPr/>
            </p:nvSpPr>
            <p:spPr>
              <a:xfrm>
                <a:off x="3207657"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43" name="Rounded Rectangle 93">
                <a:extLst>
                  <a:ext uri="{FF2B5EF4-FFF2-40B4-BE49-F238E27FC236}">
                    <a16:creationId xmlns:a16="http://schemas.microsoft.com/office/drawing/2014/main" id="{C5CC367F-4683-D23C-DC26-A2DDBB1DF6FC}"/>
                  </a:ext>
                </a:extLst>
              </p:cNvPr>
              <p:cNvSpPr/>
              <p:nvPr/>
            </p:nvSpPr>
            <p:spPr>
              <a:xfrm>
                <a:off x="3018971"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44" name="Rounded Rectangle 94">
                <a:extLst>
                  <a:ext uri="{FF2B5EF4-FFF2-40B4-BE49-F238E27FC236}">
                    <a16:creationId xmlns:a16="http://schemas.microsoft.com/office/drawing/2014/main" id="{576410FE-B050-4FA3-973B-E3C1A0C1FA08}"/>
                  </a:ext>
                </a:extLst>
              </p:cNvPr>
              <p:cNvSpPr/>
              <p:nvPr/>
            </p:nvSpPr>
            <p:spPr>
              <a:xfrm>
                <a:off x="3018971"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45" name="Rounded Rectangle 95">
                <a:extLst>
                  <a:ext uri="{FF2B5EF4-FFF2-40B4-BE49-F238E27FC236}">
                    <a16:creationId xmlns:a16="http://schemas.microsoft.com/office/drawing/2014/main" id="{6D4101A4-9E6F-FD67-4F54-EEAA6A67374C}"/>
                  </a:ext>
                </a:extLst>
              </p:cNvPr>
              <p:cNvSpPr/>
              <p:nvPr/>
            </p:nvSpPr>
            <p:spPr>
              <a:xfrm>
                <a:off x="3018971"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46" name="Group 245">
              <a:extLst>
                <a:ext uri="{FF2B5EF4-FFF2-40B4-BE49-F238E27FC236}">
                  <a16:creationId xmlns:a16="http://schemas.microsoft.com/office/drawing/2014/main" id="{6BA5DE04-3F4F-1336-8CE4-0471C1DC247C}"/>
                </a:ext>
              </a:extLst>
            </p:cNvPr>
            <p:cNvGrpSpPr/>
            <p:nvPr/>
          </p:nvGrpSpPr>
          <p:grpSpPr>
            <a:xfrm>
              <a:off x="5726157" y="6089904"/>
              <a:ext cx="877824" cy="219455"/>
              <a:chOff x="2264228" y="5408990"/>
              <a:chExt cx="754742" cy="188685"/>
            </a:xfrm>
          </p:grpSpPr>
          <p:sp>
            <p:nvSpPr>
              <p:cNvPr id="247" name="Rounded Rectangle 97">
                <a:extLst>
                  <a:ext uri="{FF2B5EF4-FFF2-40B4-BE49-F238E27FC236}">
                    <a16:creationId xmlns:a16="http://schemas.microsoft.com/office/drawing/2014/main" id="{6C04C920-3A94-9F05-6CC7-DCC9FF9BFD4F}"/>
                  </a:ext>
                </a:extLst>
              </p:cNvPr>
              <p:cNvSpPr/>
              <p:nvPr/>
            </p:nvSpPr>
            <p:spPr>
              <a:xfrm>
                <a:off x="2830285"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048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48" name="Rounded Rectangle 98">
                <a:extLst>
                  <a:ext uri="{FF2B5EF4-FFF2-40B4-BE49-F238E27FC236}">
                    <a16:creationId xmlns:a16="http://schemas.microsoft.com/office/drawing/2014/main" id="{1C2A15A1-344B-28CC-B54B-BA0B15C999C6}"/>
                  </a:ext>
                </a:extLst>
              </p:cNvPr>
              <p:cNvSpPr/>
              <p:nvPr/>
            </p:nvSpPr>
            <p:spPr>
              <a:xfrm>
                <a:off x="2641600"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048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49" name="Rounded Rectangle 99">
                <a:extLst>
                  <a:ext uri="{FF2B5EF4-FFF2-40B4-BE49-F238E27FC236}">
                    <a16:creationId xmlns:a16="http://schemas.microsoft.com/office/drawing/2014/main" id="{44FF0290-2686-8BCE-021E-ADB0A5AD1F7A}"/>
                  </a:ext>
                </a:extLst>
              </p:cNvPr>
              <p:cNvSpPr/>
              <p:nvPr/>
            </p:nvSpPr>
            <p:spPr>
              <a:xfrm>
                <a:off x="2452914"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048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50" name="Rounded Rectangle 100">
                <a:extLst>
                  <a:ext uri="{FF2B5EF4-FFF2-40B4-BE49-F238E27FC236}">
                    <a16:creationId xmlns:a16="http://schemas.microsoft.com/office/drawing/2014/main" id="{6F8612BA-7280-0B50-A971-DD5FFA9390FE}"/>
                  </a:ext>
                </a:extLst>
              </p:cNvPr>
              <p:cNvSpPr/>
              <p:nvPr/>
            </p:nvSpPr>
            <p:spPr>
              <a:xfrm>
                <a:off x="2264228"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048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51" name="Rounded Rectangle 101">
                <a:extLst>
                  <a:ext uri="{FF2B5EF4-FFF2-40B4-BE49-F238E27FC236}">
                    <a16:creationId xmlns:a16="http://schemas.microsoft.com/office/drawing/2014/main" id="{F3A928E0-1C0F-DE71-E8E3-BD258D117FDB}"/>
                  </a:ext>
                </a:extLst>
              </p:cNvPr>
              <p:cNvSpPr/>
              <p:nvPr/>
            </p:nvSpPr>
            <p:spPr>
              <a:xfrm>
                <a:off x="2830285"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52" name="Rounded Rectangle 102">
                <a:extLst>
                  <a:ext uri="{FF2B5EF4-FFF2-40B4-BE49-F238E27FC236}">
                    <a16:creationId xmlns:a16="http://schemas.microsoft.com/office/drawing/2014/main" id="{D2AE7AC7-58F2-4B2A-7224-8EDEB0E4A79A}"/>
                  </a:ext>
                </a:extLst>
              </p:cNvPr>
              <p:cNvSpPr/>
              <p:nvPr/>
            </p:nvSpPr>
            <p:spPr>
              <a:xfrm>
                <a:off x="2641600"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53" name="Rounded Rectangle 103">
                <a:extLst>
                  <a:ext uri="{FF2B5EF4-FFF2-40B4-BE49-F238E27FC236}">
                    <a16:creationId xmlns:a16="http://schemas.microsoft.com/office/drawing/2014/main" id="{6F316C27-98F8-4E8C-F7D9-56126766825E}"/>
                  </a:ext>
                </a:extLst>
              </p:cNvPr>
              <p:cNvSpPr/>
              <p:nvPr/>
            </p:nvSpPr>
            <p:spPr>
              <a:xfrm>
                <a:off x="2452914"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54" name="Rounded Rectangle 104">
                <a:extLst>
                  <a:ext uri="{FF2B5EF4-FFF2-40B4-BE49-F238E27FC236}">
                    <a16:creationId xmlns:a16="http://schemas.microsoft.com/office/drawing/2014/main" id="{57AE6E3B-5BB0-CAC5-4E34-B8D666C2B5DA}"/>
                  </a:ext>
                </a:extLst>
              </p:cNvPr>
              <p:cNvSpPr/>
              <p:nvPr/>
            </p:nvSpPr>
            <p:spPr>
              <a:xfrm>
                <a:off x="2264228"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55" name="Group 254">
              <a:extLst>
                <a:ext uri="{FF2B5EF4-FFF2-40B4-BE49-F238E27FC236}">
                  <a16:creationId xmlns:a16="http://schemas.microsoft.com/office/drawing/2014/main" id="{111D1B7A-E64A-595F-A8B5-056B8C78AA58}"/>
                </a:ext>
              </a:extLst>
            </p:cNvPr>
            <p:cNvGrpSpPr/>
            <p:nvPr/>
          </p:nvGrpSpPr>
          <p:grpSpPr>
            <a:xfrm>
              <a:off x="5067789" y="5431536"/>
              <a:ext cx="1755648" cy="658367"/>
              <a:chOff x="1698171" y="4842933"/>
              <a:chExt cx="1509485" cy="566056"/>
            </a:xfrm>
          </p:grpSpPr>
          <p:sp>
            <p:nvSpPr>
              <p:cNvPr id="256" name="Rounded Rectangle 106">
                <a:extLst>
                  <a:ext uri="{FF2B5EF4-FFF2-40B4-BE49-F238E27FC236}">
                    <a16:creationId xmlns:a16="http://schemas.microsoft.com/office/drawing/2014/main" id="{F5AFDB95-EF08-645E-47BD-8740D6E1D8BC}"/>
                  </a:ext>
                </a:extLst>
              </p:cNvPr>
              <p:cNvSpPr/>
              <p:nvPr/>
            </p:nvSpPr>
            <p:spPr>
              <a:xfrm>
                <a:off x="1698171"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072CE"/>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57" name="Rounded Rectangle 107">
                <a:extLst>
                  <a:ext uri="{FF2B5EF4-FFF2-40B4-BE49-F238E27FC236}">
                    <a16:creationId xmlns:a16="http://schemas.microsoft.com/office/drawing/2014/main" id="{4729AB97-FB71-08A4-B362-4430E0E7CCB3}"/>
                  </a:ext>
                </a:extLst>
              </p:cNvPr>
              <p:cNvSpPr/>
              <p:nvPr/>
            </p:nvSpPr>
            <p:spPr>
              <a:xfrm>
                <a:off x="1886857"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072CE"/>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58" name="Rounded Rectangle 108">
                <a:extLst>
                  <a:ext uri="{FF2B5EF4-FFF2-40B4-BE49-F238E27FC236}">
                    <a16:creationId xmlns:a16="http://schemas.microsoft.com/office/drawing/2014/main" id="{02F9ADAF-6B44-CD62-8079-2CA394E9E2F8}"/>
                  </a:ext>
                </a:extLst>
              </p:cNvPr>
              <p:cNvSpPr/>
              <p:nvPr/>
            </p:nvSpPr>
            <p:spPr>
              <a:xfrm>
                <a:off x="1886857"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072CE"/>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59" name="Rounded Rectangle 109">
                <a:extLst>
                  <a:ext uri="{FF2B5EF4-FFF2-40B4-BE49-F238E27FC236}">
                    <a16:creationId xmlns:a16="http://schemas.microsoft.com/office/drawing/2014/main" id="{E57E89AA-5C7C-BA48-22E9-77950450D262}"/>
                  </a:ext>
                </a:extLst>
              </p:cNvPr>
              <p:cNvSpPr/>
              <p:nvPr/>
            </p:nvSpPr>
            <p:spPr>
              <a:xfrm>
                <a:off x="1698171"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072CE"/>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60" name="Rounded Rectangle 110">
                <a:extLst>
                  <a:ext uri="{FF2B5EF4-FFF2-40B4-BE49-F238E27FC236}">
                    <a16:creationId xmlns:a16="http://schemas.microsoft.com/office/drawing/2014/main" id="{2C31C24E-F6C5-81FB-F7A4-CCB248FBB089}"/>
                  </a:ext>
                </a:extLst>
              </p:cNvPr>
              <p:cNvSpPr/>
              <p:nvPr/>
            </p:nvSpPr>
            <p:spPr>
              <a:xfrm>
                <a:off x="3018971"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072CE"/>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61" name="Rounded Rectangle 111">
                <a:extLst>
                  <a:ext uri="{FF2B5EF4-FFF2-40B4-BE49-F238E27FC236}">
                    <a16:creationId xmlns:a16="http://schemas.microsoft.com/office/drawing/2014/main" id="{7872DD2E-1633-87A4-3C33-9B64B5C910E0}"/>
                  </a:ext>
                </a:extLst>
              </p:cNvPr>
              <p:cNvSpPr/>
              <p:nvPr/>
            </p:nvSpPr>
            <p:spPr>
              <a:xfrm>
                <a:off x="2830285"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072CE"/>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62" name="Rounded Rectangle 112">
                <a:extLst>
                  <a:ext uri="{FF2B5EF4-FFF2-40B4-BE49-F238E27FC236}">
                    <a16:creationId xmlns:a16="http://schemas.microsoft.com/office/drawing/2014/main" id="{54DC13F6-C99F-6D8D-43E6-F71824572AC8}"/>
                  </a:ext>
                </a:extLst>
              </p:cNvPr>
              <p:cNvSpPr/>
              <p:nvPr/>
            </p:nvSpPr>
            <p:spPr>
              <a:xfrm>
                <a:off x="2830285"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072CE"/>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63" name="Rounded Rectangle 113">
                <a:extLst>
                  <a:ext uri="{FF2B5EF4-FFF2-40B4-BE49-F238E27FC236}">
                    <a16:creationId xmlns:a16="http://schemas.microsoft.com/office/drawing/2014/main" id="{F1062711-8049-FBB4-A558-D4F20A37463C}"/>
                  </a:ext>
                </a:extLst>
              </p:cNvPr>
              <p:cNvSpPr/>
              <p:nvPr/>
            </p:nvSpPr>
            <p:spPr>
              <a:xfrm>
                <a:off x="2830285"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072CE"/>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64" name="Rounded Rectangle 114">
                <a:extLst>
                  <a:ext uri="{FF2B5EF4-FFF2-40B4-BE49-F238E27FC236}">
                    <a16:creationId xmlns:a16="http://schemas.microsoft.com/office/drawing/2014/main" id="{AED8316D-ACC5-DDD4-0BCD-578B21075C27}"/>
                  </a:ext>
                </a:extLst>
              </p:cNvPr>
              <p:cNvSpPr/>
              <p:nvPr/>
            </p:nvSpPr>
            <p:spPr>
              <a:xfrm>
                <a:off x="1698171"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65" name="Rounded Rectangle 115">
                <a:extLst>
                  <a:ext uri="{FF2B5EF4-FFF2-40B4-BE49-F238E27FC236}">
                    <a16:creationId xmlns:a16="http://schemas.microsoft.com/office/drawing/2014/main" id="{5567395D-F46F-4BB6-397F-B844601E0015}"/>
                  </a:ext>
                </a:extLst>
              </p:cNvPr>
              <p:cNvSpPr/>
              <p:nvPr/>
            </p:nvSpPr>
            <p:spPr>
              <a:xfrm>
                <a:off x="1886857"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66" name="Rounded Rectangle 116">
                <a:extLst>
                  <a:ext uri="{FF2B5EF4-FFF2-40B4-BE49-F238E27FC236}">
                    <a16:creationId xmlns:a16="http://schemas.microsoft.com/office/drawing/2014/main" id="{827BBA67-4236-12E3-5E04-C1FE81E2B33E}"/>
                  </a:ext>
                </a:extLst>
              </p:cNvPr>
              <p:cNvSpPr/>
              <p:nvPr/>
            </p:nvSpPr>
            <p:spPr>
              <a:xfrm>
                <a:off x="1886857"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67" name="Rounded Rectangle 117">
                <a:extLst>
                  <a:ext uri="{FF2B5EF4-FFF2-40B4-BE49-F238E27FC236}">
                    <a16:creationId xmlns:a16="http://schemas.microsoft.com/office/drawing/2014/main" id="{EB114B44-65DA-DEF8-4D9C-B7558349FD1E}"/>
                  </a:ext>
                </a:extLst>
              </p:cNvPr>
              <p:cNvSpPr/>
              <p:nvPr/>
            </p:nvSpPr>
            <p:spPr>
              <a:xfrm>
                <a:off x="1698171"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68" name="Rounded Rectangle 118">
                <a:extLst>
                  <a:ext uri="{FF2B5EF4-FFF2-40B4-BE49-F238E27FC236}">
                    <a16:creationId xmlns:a16="http://schemas.microsoft.com/office/drawing/2014/main" id="{D77A7C5E-4676-A2A1-A8A5-A264DA48F0D4}"/>
                  </a:ext>
                </a:extLst>
              </p:cNvPr>
              <p:cNvSpPr/>
              <p:nvPr/>
            </p:nvSpPr>
            <p:spPr>
              <a:xfrm>
                <a:off x="3018971"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69" name="Rounded Rectangle 119">
                <a:extLst>
                  <a:ext uri="{FF2B5EF4-FFF2-40B4-BE49-F238E27FC236}">
                    <a16:creationId xmlns:a16="http://schemas.microsoft.com/office/drawing/2014/main" id="{4FB343E0-46AD-C8EF-628E-E13C0F96B36A}"/>
                  </a:ext>
                </a:extLst>
              </p:cNvPr>
              <p:cNvSpPr/>
              <p:nvPr/>
            </p:nvSpPr>
            <p:spPr>
              <a:xfrm>
                <a:off x="2830285"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70" name="Rounded Rectangle 120">
                <a:extLst>
                  <a:ext uri="{FF2B5EF4-FFF2-40B4-BE49-F238E27FC236}">
                    <a16:creationId xmlns:a16="http://schemas.microsoft.com/office/drawing/2014/main" id="{F99963A4-348A-C669-E1D5-2A2FE14732E3}"/>
                  </a:ext>
                </a:extLst>
              </p:cNvPr>
              <p:cNvSpPr/>
              <p:nvPr/>
            </p:nvSpPr>
            <p:spPr>
              <a:xfrm>
                <a:off x="2830285"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71" name="Rounded Rectangle 121">
                <a:extLst>
                  <a:ext uri="{FF2B5EF4-FFF2-40B4-BE49-F238E27FC236}">
                    <a16:creationId xmlns:a16="http://schemas.microsoft.com/office/drawing/2014/main" id="{31C4114F-EB15-BC43-86B4-259C3922C161}"/>
                  </a:ext>
                </a:extLst>
              </p:cNvPr>
              <p:cNvSpPr/>
              <p:nvPr/>
            </p:nvSpPr>
            <p:spPr>
              <a:xfrm>
                <a:off x="2830285"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sp>
          <p:nvSpPr>
            <p:cNvPr id="272" name="TextBox 271">
              <a:extLst>
                <a:ext uri="{FF2B5EF4-FFF2-40B4-BE49-F238E27FC236}">
                  <a16:creationId xmlns:a16="http://schemas.microsoft.com/office/drawing/2014/main" id="{48C338DC-277E-EBD6-6614-63D6F005CBCA}"/>
                </a:ext>
              </a:extLst>
            </p:cNvPr>
            <p:cNvSpPr txBox="1"/>
            <p:nvPr/>
          </p:nvSpPr>
          <p:spPr>
            <a:xfrm>
              <a:off x="3015207" y="2903075"/>
              <a:ext cx="1328696" cy="184666"/>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1A1A1A"/>
                  </a:solidFill>
                  <a:effectLst/>
                  <a:uLnTx/>
                  <a:uFillTx/>
                  <a:latin typeface="Arial"/>
                  <a:ea typeface="+mn-ea"/>
                  <a:cs typeface="+mn-cs"/>
                </a:rPr>
                <a:t>Technical Barriers</a:t>
              </a:r>
            </a:p>
          </p:txBody>
        </p:sp>
        <p:sp>
          <p:nvSpPr>
            <p:cNvPr id="273" name="TextBox 272">
              <a:extLst>
                <a:ext uri="{FF2B5EF4-FFF2-40B4-BE49-F238E27FC236}">
                  <a16:creationId xmlns:a16="http://schemas.microsoft.com/office/drawing/2014/main" id="{6DD86CFF-73F0-C38F-785F-C82931D486EA}"/>
                </a:ext>
              </a:extLst>
            </p:cNvPr>
            <p:cNvSpPr txBox="1"/>
            <p:nvPr/>
          </p:nvSpPr>
          <p:spPr>
            <a:xfrm>
              <a:off x="2046797" y="3094617"/>
              <a:ext cx="2297104" cy="161583"/>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1A1A1A"/>
                  </a:solidFill>
                  <a:effectLst/>
                  <a:uLnTx/>
                  <a:uFillTx/>
                  <a:latin typeface="Arial"/>
                  <a:ea typeface="+mn-ea"/>
                  <a:cs typeface="+mn-cs"/>
                </a:rPr>
                <a:t>Programming expertise</a:t>
              </a:r>
              <a:r>
                <a:rPr kumimoji="0" lang="en-US" sz="1050" b="0" i="0" u="none" strike="noStrike" kern="1200" cap="none" spc="0" normalizeH="0" baseline="0" noProof="0">
                  <a:ln>
                    <a:noFill/>
                  </a:ln>
                  <a:solidFill>
                    <a:srgbClr val="1A1A1A"/>
                  </a:solidFill>
                  <a:effectLst/>
                  <a:uLnTx/>
                  <a:uFillTx/>
                  <a:latin typeface="Arial"/>
                  <a:ea typeface="+mn-ea"/>
                  <a:cs typeface="+mn-cs"/>
                </a:rPr>
                <a:t> </a:t>
              </a:r>
              <a:r>
                <a:rPr kumimoji="0" sz="1050" b="0" i="0" u="none" strike="noStrike" kern="1200" cap="none" spc="0" normalizeH="0" baseline="0" noProof="0">
                  <a:ln>
                    <a:noFill/>
                  </a:ln>
                  <a:solidFill>
                    <a:srgbClr val="1A1A1A"/>
                  </a:solidFill>
                  <a:effectLst/>
                  <a:uLnTx/>
                  <a:uFillTx/>
                  <a:latin typeface="Arial"/>
                  <a:ea typeface="+mn-ea"/>
                  <a:cs typeface="+mn-cs"/>
                </a:rPr>
                <a:t>limits adoption</a:t>
              </a:r>
            </a:p>
          </p:txBody>
        </p:sp>
        <p:sp>
          <p:nvSpPr>
            <p:cNvPr id="274" name="TextBox 273">
              <a:extLst>
                <a:ext uri="{FF2B5EF4-FFF2-40B4-BE49-F238E27FC236}">
                  <a16:creationId xmlns:a16="http://schemas.microsoft.com/office/drawing/2014/main" id="{D9615D5B-824A-7F00-0AC2-309C0BE46883}"/>
                </a:ext>
              </a:extLst>
            </p:cNvPr>
            <p:cNvSpPr txBox="1"/>
            <p:nvPr/>
          </p:nvSpPr>
          <p:spPr>
            <a:xfrm>
              <a:off x="7986219" y="2732887"/>
              <a:ext cx="2409314" cy="161583"/>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1A1A1A"/>
                  </a:solidFill>
                  <a:effectLst/>
                  <a:uLnTx/>
                  <a:uFillTx/>
                  <a:latin typeface="Arial"/>
                  <a:ea typeface="+mn-ea"/>
                  <a:cs typeface="+mn-cs"/>
                </a:rPr>
                <a:t>Fragmented architectures</a:t>
              </a:r>
              <a:r>
                <a:rPr kumimoji="0" lang="en-US" sz="1050" b="0" i="0" u="none" strike="noStrike" kern="1200" cap="none" spc="0" normalizeH="0" baseline="0" noProof="0">
                  <a:ln>
                    <a:noFill/>
                  </a:ln>
                  <a:solidFill>
                    <a:srgbClr val="1A1A1A"/>
                  </a:solidFill>
                  <a:effectLst/>
                  <a:uLnTx/>
                  <a:uFillTx/>
                  <a:latin typeface="Arial"/>
                  <a:ea typeface="+mn-ea"/>
                  <a:cs typeface="+mn-cs"/>
                </a:rPr>
                <a:t> </a:t>
              </a:r>
              <a:r>
                <a:rPr kumimoji="0" sz="1050" b="0" i="0" u="none" strike="noStrike" kern="1200" cap="none" spc="0" normalizeH="0" baseline="0" noProof="0">
                  <a:ln>
                    <a:noFill/>
                  </a:ln>
                  <a:solidFill>
                    <a:srgbClr val="1A1A1A"/>
                  </a:solidFill>
                  <a:effectLst/>
                  <a:uLnTx/>
                  <a:uFillTx/>
                  <a:latin typeface="Arial"/>
                  <a:ea typeface="+mn-ea"/>
                  <a:cs typeface="+mn-cs"/>
                </a:rPr>
                <a:t>hinder scaling</a:t>
              </a:r>
            </a:p>
          </p:txBody>
        </p:sp>
        <p:sp>
          <p:nvSpPr>
            <p:cNvPr id="275" name="TextBox 274">
              <a:extLst>
                <a:ext uri="{FF2B5EF4-FFF2-40B4-BE49-F238E27FC236}">
                  <a16:creationId xmlns:a16="http://schemas.microsoft.com/office/drawing/2014/main" id="{5AF09D58-6529-9B19-7A3F-953EDEF87D9F}"/>
                </a:ext>
              </a:extLst>
            </p:cNvPr>
            <p:cNvSpPr txBox="1"/>
            <p:nvPr/>
          </p:nvSpPr>
          <p:spPr>
            <a:xfrm>
              <a:off x="7986219" y="3248678"/>
              <a:ext cx="998222" cy="369332"/>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1A1A1A"/>
                  </a:solidFill>
                  <a:effectLst/>
                  <a:uLnTx/>
                  <a:uFillTx/>
                  <a:latin typeface="Arial"/>
                  <a:ea typeface="+mn-ea"/>
                  <a:cs typeface="+mn-cs"/>
                </a:rPr>
                <a:t>Trust and
Transparency</a:t>
              </a:r>
            </a:p>
          </p:txBody>
        </p:sp>
        <p:sp>
          <p:nvSpPr>
            <p:cNvPr id="276" name="TextBox 275">
              <a:extLst>
                <a:ext uri="{FF2B5EF4-FFF2-40B4-BE49-F238E27FC236}">
                  <a16:creationId xmlns:a16="http://schemas.microsoft.com/office/drawing/2014/main" id="{274D28FF-0B56-050B-4585-B413370C7AF5}"/>
                </a:ext>
              </a:extLst>
            </p:cNvPr>
            <p:cNvSpPr txBox="1"/>
            <p:nvPr/>
          </p:nvSpPr>
          <p:spPr>
            <a:xfrm>
              <a:off x="7986219" y="3629677"/>
              <a:ext cx="1585370" cy="161583"/>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1A1A1A"/>
                  </a:solidFill>
                  <a:effectLst/>
                  <a:uLnTx/>
                  <a:uFillTx/>
                  <a:latin typeface="Arial"/>
                  <a:ea typeface="+mn-ea"/>
                  <a:cs typeface="+mn-cs"/>
                </a:rPr>
                <a:t>Decision visibility is limited</a:t>
              </a:r>
            </a:p>
          </p:txBody>
        </p:sp>
        <p:sp>
          <p:nvSpPr>
            <p:cNvPr id="277" name="TextBox 276">
              <a:extLst>
                <a:ext uri="{FF2B5EF4-FFF2-40B4-BE49-F238E27FC236}">
                  <a16:creationId xmlns:a16="http://schemas.microsoft.com/office/drawing/2014/main" id="{9B2CE44F-FFE1-27AB-D2D5-9B024B4B4E1A}"/>
                </a:ext>
              </a:extLst>
            </p:cNvPr>
            <p:cNvSpPr txBox="1"/>
            <p:nvPr/>
          </p:nvSpPr>
          <p:spPr>
            <a:xfrm>
              <a:off x="3205769" y="3760741"/>
              <a:ext cx="1138132" cy="369332"/>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1A1A1A"/>
                  </a:solidFill>
                  <a:effectLst/>
                  <a:uLnTx/>
                  <a:uFillTx/>
                  <a:latin typeface="Arial"/>
                  <a:ea typeface="+mn-ea"/>
                  <a:cs typeface="+mn-cs"/>
                </a:rPr>
                <a:t>Data and Model
Dependency</a:t>
              </a:r>
            </a:p>
          </p:txBody>
        </p:sp>
        <p:sp>
          <p:nvSpPr>
            <p:cNvPr id="278" name="TextBox 277">
              <a:extLst>
                <a:ext uri="{FF2B5EF4-FFF2-40B4-BE49-F238E27FC236}">
                  <a16:creationId xmlns:a16="http://schemas.microsoft.com/office/drawing/2014/main" id="{3532F0B6-974D-736A-4FCE-E2AE58EAAE6E}"/>
                </a:ext>
              </a:extLst>
            </p:cNvPr>
            <p:cNvSpPr txBox="1"/>
            <p:nvPr/>
          </p:nvSpPr>
          <p:spPr>
            <a:xfrm>
              <a:off x="2505294" y="4123454"/>
              <a:ext cx="1838645" cy="161583"/>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1A1A1A"/>
                  </a:solidFill>
                  <a:effectLst/>
                  <a:uLnTx/>
                  <a:uFillTx/>
                  <a:latin typeface="Arial"/>
                  <a:ea typeface="+mn-ea"/>
                  <a:cs typeface="+mn-cs"/>
                </a:rPr>
                <a:t>Flawed data propagates</a:t>
              </a:r>
              <a:r>
                <a:rPr kumimoji="0" lang="en-US" sz="1050" b="0" i="0" u="none" strike="noStrike" kern="1200" cap="none" spc="0" normalizeH="0" baseline="0" noProof="0">
                  <a:ln>
                    <a:noFill/>
                  </a:ln>
                  <a:solidFill>
                    <a:srgbClr val="1A1A1A"/>
                  </a:solidFill>
                  <a:effectLst/>
                  <a:uLnTx/>
                  <a:uFillTx/>
                  <a:latin typeface="Arial"/>
                  <a:ea typeface="+mn-ea"/>
                  <a:cs typeface="+mn-cs"/>
                </a:rPr>
                <a:t> </a:t>
              </a:r>
              <a:r>
                <a:rPr kumimoji="0" sz="1050" b="0" i="0" u="none" strike="noStrike" kern="1200" cap="none" spc="0" normalizeH="0" baseline="0" noProof="0">
                  <a:ln>
                    <a:noFill/>
                  </a:ln>
                  <a:solidFill>
                    <a:srgbClr val="1A1A1A"/>
                  </a:solidFill>
                  <a:effectLst/>
                  <a:uLnTx/>
                  <a:uFillTx/>
                  <a:latin typeface="Arial"/>
                  <a:ea typeface="+mn-ea"/>
                  <a:cs typeface="+mn-cs"/>
                </a:rPr>
                <a:t>errors</a:t>
              </a:r>
            </a:p>
          </p:txBody>
        </p:sp>
        <p:sp>
          <p:nvSpPr>
            <p:cNvPr id="279" name="TextBox 278">
              <a:extLst>
                <a:ext uri="{FF2B5EF4-FFF2-40B4-BE49-F238E27FC236}">
                  <a16:creationId xmlns:a16="http://schemas.microsoft.com/office/drawing/2014/main" id="{FB938CE4-62C9-AB7C-BF2B-EEA35B01F3B3}"/>
                </a:ext>
              </a:extLst>
            </p:cNvPr>
            <p:cNvSpPr txBox="1"/>
            <p:nvPr/>
          </p:nvSpPr>
          <p:spPr>
            <a:xfrm>
              <a:off x="7986219" y="2317859"/>
              <a:ext cx="1114088" cy="369332"/>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1A1A1A"/>
                  </a:solidFill>
                  <a:effectLst/>
                  <a:uLnTx/>
                  <a:uFillTx/>
                  <a:latin typeface="Arial"/>
                  <a:ea typeface="+mn-ea"/>
                  <a:cs typeface="+mn-cs"/>
                </a:rPr>
                <a:t>Integration and
Scalability</a:t>
              </a:r>
            </a:p>
          </p:txBody>
        </p:sp>
        <p:sp>
          <p:nvSpPr>
            <p:cNvPr id="280" name="TextBox 279">
              <a:extLst>
                <a:ext uri="{FF2B5EF4-FFF2-40B4-BE49-F238E27FC236}">
                  <a16:creationId xmlns:a16="http://schemas.microsoft.com/office/drawing/2014/main" id="{DDDFFE10-FFFF-2B4C-D365-FD6BBA2F2389}"/>
                </a:ext>
              </a:extLst>
            </p:cNvPr>
            <p:cNvSpPr txBox="1"/>
            <p:nvPr/>
          </p:nvSpPr>
          <p:spPr>
            <a:xfrm>
              <a:off x="7986219" y="4122018"/>
              <a:ext cx="960198" cy="369332"/>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1A1A1A"/>
                  </a:solidFill>
                  <a:effectLst/>
                  <a:uLnTx/>
                  <a:uFillTx/>
                  <a:latin typeface="Arial"/>
                  <a:ea typeface="+mn-ea"/>
                  <a:cs typeface="+mn-cs"/>
                </a:rPr>
                <a:t>Coordination
Complexity</a:t>
              </a:r>
            </a:p>
          </p:txBody>
        </p:sp>
        <p:sp>
          <p:nvSpPr>
            <p:cNvPr id="281" name="TextBox 280">
              <a:extLst>
                <a:ext uri="{FF2B5EF4-FFF2-40B4-BE49-F238E27FC236}">
                  <a16:creationId xmlns:a16="http://schemas.microsoft.com/office/drawing/2014/main" id="{E7FB53A9-2DBC-B047-8BB7-5D1ADC8936C2}"/>
                </a:ext>
              </a:extLst>
            </p:cNvPr>
            <p:cNvSpPr txBox="1"/>
            <p:nvPr/>
          </p:nvSpPr>
          <p:spPr>
            <a:xfrm>
              <a:off x="7986219" y="4503018"/>
              <a:ext cx="2787623" cy="323165"/>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1A1A1A"/>
                  </a:solidFill>
                  <a:effectLst/>
                  <a:uLnTx/>
                  <a:uFillTx/>
                  <a:latin typeface="Arial"/>
                  <a:ea typeface="+mn-ea"/>
                  <a:cs typeface="+mn-cs"/>
                </a:rPr>
                <a:t>Collaboration bottlenecks</a:t>
              </a:r>
              <a:r>
                <a:rPr kumimoji="0" lang="en-US" sz="1050" b="0" i="0" u="none" strike="noStrike" kern="1200" cap="none" spc="0" normalizeH="0" baseline="0" noProof="0">
                  <a:ln>
                    <a:noFill/>
                  </a:ln>
                  <a:solidFill>
                    <a:srgbClr val="1A1A1A"/>
                  </a:solidFill>
                  <a:effectLst/>
                  <a:uLnTx/>
                  <a:uFillTx/>
                  <a:latin typeface="Arial"/>
                  <a:ea typeface="+mn-ea"/>
                  <a:cs typeface="+mn-cs"/>
                </a:rPr>
                <a:t> </a:t>
              </a:r>
              <a:r>
                <a:rPr kumimoji="0" sz="1050" b="0" i="0" u="none" strike="noStrike" kern="1200" cap="none" spc="0" normalizeH="0" baseline="0" noProof="0">
                  <a:ln>
                    <a:noFill/>
                  </a:ln>
                  <a:solidFill>
                    <a:srgbClr val="1A1A1A"/>
                  </a:solidFill>
                  <a:effectLst/>
                  <a:uLnTx/>
                  <a:uFillTx/>
                  <a:latin typeface="Arial"/>
                  <a:ea typeface="+mn-ea"/>
                  <a:cs typeface="+mn-cs"/>
                </a:rPr>
                <a:t>become increasingly
difficult</a:t>
              </a:r>
            </a:p>
          </p:txBody>
        </p:sp>
        <p:sp>
          <p:nvSpPr>
            <p:cNvPr id="282" name="TextBox 281">
              <a:extLst>
                <a:ext uri="{FF2B5EF4-FFF2-40B4-BE49-F238E27FC236}">
                  <a16:creationId xmlns:a16="http://schemas.microsoft.com/office/drawing/2014/main" id="{93E58B7F-E590-9727-4E48-2AC77B409D13}"/>
                </a:ext>
              </a:extLst>
            </p:cNvPr>
            <p:cNvSpPr txBox="1"/>
            <p:nvPr/>
          </p:nvSpPr>
          <p:spPr>
            <a:xfrm>
              <a:off x="2208170" y="2230153"/>
              <a:ext cx="2135731" cy="161583"/>
            </a:xfrm>
            <a:prstGeom prst="rect">
              <a:avLst/>
            </a:prstGeom>
            <a:noFill/>
            <a:ln>
              <a:noFill/>
            </a:ln>
          </p:spPr>
          <p:txBody>
            <a:bodyPr wrap="squar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1A1A1A"/>
                  </a:solidFill>
                  <a:effectLst/>
                  <a:uLnTx/>
                  <a:uFillTx/>
                  <a:latin typeface="Arial"/>
                  <a:ea typeface="+mn-ea"/>
                  <a:cs typeface="+mn-cs"/>
                </a:rPr>
                <a:t>Rigid templates limit</a:t>
              </a:r>
              <a:r>
                <a:rPr kumimoji="0" lang="en-US" sz="1050" b="0" i="0" u="none" strike="noStrike" kern="1200" cap="none" spc="0" normalizeH="0" baseline="0" noProof="0">
                  <a:ln>
                    <a:noFill/>
                  </a:ln>
                  <a:solidFill>
                    <a:srgbClr val="1A1A1A"/>
                  </a:solidFill>
                  <a:effectLst/>
                  <a:uLnTx/>
                  <a:uFillTx/>
                  <a:latin typeface="Arial"/>
                  <a:ea typeface="+mn-ea"/>
                  <a:cs typeface="+mn-cs"/>
                </a:rPr>
                <a:t> </a:t>
              </a:r>
              <a:r>
                <a:rPr kumimoji="0" sz="1050" b="0" i="0" u="none" strike="noStrike" kern="1200" cap="none" spc="0" normalizeH="0" baseline="0" noProof="0">
                  <a:ln>
                    <a:noFill/>
                  </a:ln>
                  <a:solidFill>
                    <a:srgbClr val="1A1A1A"/>
                  </a:solidFill>
                  <a:effectLst/>
                  <a:uLnTx/>
                  <a:uFillTx/>
                  <a:latin typeface="Arial"/>
                  <a:ea typeface="+mn-ea"/>
                  <a:cs typeface="+mn-cs"/>
                </a:rPr>
                <a:t>adaptation</a:t>
              </a:r>
            </a:p>
          </p:txBody>
        </p:sp>
        <p:sp>
          <p:nvSpPr>
            <p:cNvPr id="283" name="TextBox 282">
              <a:extLst>
                <a:ext uri="{FF2B5EF4-FFF2-40B4-BE49-F238E27FC236}">
                  <a16:creationId xmlns:a16="http://schemas.microsoft.com/office/drawing/2014/main" id="{6105C6EB-9C16-AEA7-B611-DFB5A4BA35F8}"/>
                </a:ext>
              </a:extLst>
            </p:cNvPr>
            <p:cNvSpPr txBox="1"/>
            <p:nvPr/>
          </p:nvSpPr>
          <p:spPr>
            <a:xfrm>
              <a:off x="3063141" y="4853538"/>
              <a:ext cx="1280800" cy="184666"/>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1A1A1A"/>
                  </a:solidFill>
                  <a:effectLst/>
                  <a:uLnTx/>
                  <a:uFillTx/>
                  <a:latin typeface="Arial"/>
                  <a:ea typeface="+mn-ea"/>
                  <a:cs typeface="+mn-cs"/>
                </a:rPr>
                <a:t>Non-Determinism</a:t>
              </a:r>
            </a:p>
          </p:txBody>
        </p:sp>
        <p:sp>
          <p:nvSpPr>
            <p:cNvPr id="284" name="TextBox 283">
              <a:extLst>
                <a:ext uri="{FF2B5EF4-FFF2-40B4-BE49-F238E27FC236}">
                  <a16:creationId xmlns:a16="http://schemas.microsoft.com/office/drawing/2014/main" id="{B146F6EA-37BB-0DB8-9E81-00222142C0F9}"/>
                </a:ext>
              </a:extLst>
            </p:cNvPr>
            <p:cNvSpPr txBox="1"/>
            <p:nvPr/>
          </p:nvSpPr>
          <p:spPr>
            <a:xfrm>
              <a:off x="1918575" y="5069947"/>
              <a:ext cx="2425344" cy="161583"/>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1A1A1A"/>
                  </a:solidFill>
                  <a:effectLst/>
                  <a:uLnTx/>
                  <a:uFillTx/>
                  <a:latin typeface="Arial"/>
                  <a:ea typeface="+mn-ea"/>
                  <a:cs typeface="+mn-cs"/>
                </a:rPr>
                <a:t>Unpredictability causes</a:t>
              </a:r>
              <a:r>
                <a:rPr kumimoji="0" lang="en-US" sz="1050" b="0" i="0" u="none" strike="noStrike" kern="1200" cap="none" spc="0" normalizeH="0" baseline="0" noProof="0">
                  <a:ln>
                    <a:noFill/>
                  </a:ln>
                  <a:solidFill>
                    <a:srgbClr val="1A1A1A"/>
                  </a:solidFill>
                  <a:effectLst/>
                  <a:uLnTx/>
                  <a:uFillTx/>
                  <a:latin typeface="Arial"/>
                  <a:ea typeface="+mn-ea"/>
                  <a:cs typeface="+mn-cs"/>
                </a:rPr>
                <a:t> </a:t>
              </a:r>
              <a:r>
                <a:rPr kumimoji="0" sz="1050" b="0" i="0" u="none" strike="noStrike" kern="1200" cap="none" spc="0" normalizeH="0" baseline="0" noProof="0">
                  <a:ln>
                    <a:noFill/>
                  </a:ln>
                  <a:solidFill>
                    <a:srgbClr val="1A1A1A"/>
                  </a:solidFill>
                  <a:effectLst/>
                  <a:uLnTx/>
                  <a:uFillTx/>
                  <a:latin typeface="Arial"/>
                  <a:ea typeface="+mn-ea"/>
                  <a:cs typeface="+mn-cs"/>
                </a:rPr>
                <a:t>cascading errors</a:t>
              </a:r>
            </a:p>
          </p:txBody>
        </p:sp>
        <p:sp>
          <p:nvSpPr>
            <p:cNvPr id="285" name="TextBox 284">
              <a:extLst>
                <a:ext uri="{FF2B5EF4-FFF2-40B4-BE49-F238E27FC236}">
                  <a16:creationId xmlns:a16="http://schemas.microsoft.com/office/drawing/2014/main" id="{1ABF94E5-4E20-A8C9-B1F3-EDBD3E92166E}"/>
                </a:ext>
              </a:extLst>
            </p:cNvPr>
            <p:cNvSpPr txBox="1"/>
            <p:nvPr/>
          </p:nvSpPr>
          <p:spPr>
            <a:xfrm>
              <a:off x="3282739" y="1853945"/>
              <a:ext cx="1061189" cy="369332"/>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1A1A1A"/>
                  </a:solidFill>
                  <a:effectLst/>
                  <a:uLnTx/>
                  <a:uFillTx/>
                  <a:latin typeface="Arial"/>
                  <a:ea typeface="+mn-ea"/>
                  <a:cs typeface="+mn-cs"/>
                </a:rPr>
                <a:t>Limited
Customization</a:t>
              </a:r>
            </a:p>
          </p:txBody>
        </p:sp>
        <p:sp>
          <p:nvSpPr>
            <p:cNvPr id="286" name="TextBox 285">
              <a:extLst>
                <a:ext uri="{FF2B5EF4-FFF2-40B4-BE49-F238E27FC236}">
                  <a16:creationId xmlns:a16="http://schemas.microsoft.com/office/drawing/2014/main" id="{8E81EB8A-4EEC-4AD1-60C8-D1D0CF20A447}"/>
                </a:ext>
              </a:extLst>
            </p:cNvPr>
            <p:cNvSpPr txBox="1"/>
            <p:nvPr/>
          </p:nvSpPr>
          <p:spPr>
            <a:xfrm>
              <a:off x="7986219" y="1631442"/>
              <a:ext cx="1986121" cy="161583"/>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1A1A1A"/>
                  </a:solidFill>
                  <a:effectLst/>
                  <a:uLnTx/>
                  <a:uFillTx/>
                  <a:latin typeface="Arial"/>
                  <a:ea typeface="+mn-ea"/>
                  <a:cs typeface="+mn-cs"/>
                </a:rPr>
                <a:t>Autonomy introduces trust</a:t>
              </a:r>
              <a:r>
                <a:rPr kumimoji="0" lang="en-US" sz="1050" b="0" i="0" u="none" strike="noStrike" kern="1200" cap="none" spc="0" normalizeH="0" baseline="0" noProof="0">
                  <a:ln>
                    <a:noFill/>
                  </a:ln>
                  <a:solidFill>
                    <a:srgbClr val="1A1A1A"/>
                  </a:solidFill>
                  <a:effectLst/>
                  <a:uLnTx/>
                  <a:uFillTx/>
                  <a:latin typeface="Arial"/>
                  <a:ea typeface="+mn-ea"/>
                  <a:cs typeface="+mn-cs"/>
                </a:rPr>
                <a:t> </a:t>
              </a:r>
              <a:r>
                <a:rPr kumimoji="0" sz="1050" b="0" i="0" u="none" strike="noStrike" kern="1200" cap="none" spc="0" normalizeH="0" baseline="0" noProof="0">
                  <a:ln>
                    <a:noFill/>
                  </a:ln>
                  <a:solidFill>
                    <a:srgbClr val="1A1A1A"/>
                  </a:solidFill>
                  <a:effectLst/>
                  <a:uLnTx/>
                  <a:uFillTx/>
                  <a:latin typeface="Arial"/>
                  <a:ea typeface="+mn-ea"/>
                  <a:cs typeface="+mn-cs"/>
                </a:rPr>
                <a:t>issues</a:t>
              </a:r>
            </a:p>
          </p:txBody>
        </p:sp>
        <p:sp>
          <p:nvSpPr>
            <p:cNvPr id="287" name="TextBox 286">
              <a:extLst>
                <a:ext uri="{FF2B5EF4-FFF2-40B4-BE49-F238E27FC236}">
                  <a16:creationId xmlns:a16="http://schemas.microsoft.com/office/drawing/2014/main" id="{F0DF78CD-B2FB-F26C-DD4F-B166EFE79161}"/>
                </a:ext>
              </a:extLst>
            </p:cNvPr>
            <p:cNvSpPr txBox="1"/>
            <p:nvPr/>
          </p:nvSpPr>
          <p:spPr>
            <a:xfrm>
              <a:off x="7986219" y="1415034"/>
              <a:ext cx="956993" cy="184666"/>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1A1A1A"/>
                  </a:solidFill>
                  <a:effectLst/>
                  <a:uLnTx/>
                  <a:uFillTx/>
                  <a:latin typeface="Arial"/>
                  <a:ea typeface="+mn-ea"/>
                  <a:cs typeface="+mn-cs"/>
                </a:rPr>
                <a:t>Ethical Risks</a:t>
              </a:r>
            </a:p>
          </p:txBody>
        </p:sp>
        <p:sp>
          <p:nvSpPr>
            <p:cNvPr id="288" name="Rounded Rectangle 140">
              <a:extLst>
                <a:ext uri="{FF2B5EF4-FFF2-40B4-BE49-F238E27FC236}">
                  <a16:creationId xmlns:a16="http://schemas.microsoft.com/office/drawing/2014/main" id="{B84B52AE-3C12-A9FB-2A73-F82E64A4726A}"/>
                </a:ext>
              </a:extLst>
            </p:cNvPr>
            <p:cNvSpPr/>
            <p:nvPr/>
          </p:nvSpPr>
          <p:spPr>
            <a:xfrm>
              <a:off x="4652829" y="2993753"/>
              <a:ext cx="245364" cy="245395"/>
            </a:xfrm>
            <a:custGeom>
              <a:avLst/>
              <a:gdLst/>
              <a:ahLst/>
              <a:cxnLst/>
              <a:rect l="0" t="0" r="0" b="0"/>
              <a:pathLst>
                <a:path w="210961" h="210988">
                  <a:moveTo>
                    <a:pt x="137583" y="137620"/>
                  </a:moveTo>
                  <a:lnTo>
                    <a:pt x="201788" y="137620"/>
                  </a:lnTo>
                  <a:cubicBezTo>
                    <a:pt x="201788" y="137620"/>
                    <a:pt x="210961" y="137620"/>
                    <a:pt x="210961" y="146792"/>
                  </a:cubicBezTo>
                  <a:lnTo>
                    <a:pt x="210961" y="201816"/>
                  </a:lnTo>
                  <a:cubicBezTo>
                    <a:pt x="210961" y="201816"/>
                    <a:pt x="210961" y="210988"/>
                    <a:pt x="201788" y="210988"/>
                  </a:cubicBezTo>
                  <a:lnTo>
                    <a:pt x="137583" y="210988"/>
                  </a:lnTo>
                  <a:cubicBezTo>
                    <a:pt x="137583" y="210988"/>
                    <a:pt x="128411" y="210988"/>
                    <a:pt x="128411" y="201816"/>
                  </a:cubicBezTo>
                  <a:lnTo>
                    <a:pt x="128411" y="146792"/>
                  </a:lnTo>
                  <a:cubicBezTo>
                    <a:pt x="128411" y="146792"/>
                    <a:pt x="128411" y="137620"/>
                    <a:pt x="137583" y="137620"/>
                  </a:cubicBezTo>
                  <a:moveTo>
                    <a:pt x="158220" y="174886"/>
                  </a:moveTo>
                  <a:cubicBezTo>
                    <a:pt x="158220" y="181218"/>
                    <a:pt x="163354" y="186352"/>
                    <a:pt x="169686" y="186352"/>
                  </a:cubicBezTo>
                  <a:cubicBezTo>
                    <a:pt x="176018" y="186352"/>
                    <a:pt x="181151" y="181218"/>
                    <a:pt x="181151" y="174886"/>
                  </a:cubicBezTo>
                  <a:cubicBezTo>
                    <a:pt x="181151" y="168554"/>
                    <a:pt x="176018" y="163421"/>
                    <a:pt x="169686" y="163421"/>
                  </a:cubicBezTo>
                  <a:cubicBezTo>
                    <a:pt x="163354" y="163421"/>
                    <a:pt x="158220" y="168554"/>
                    <a:pt x="158220" y="174886"/>
                  </a:cubicBezTo>
                  <a:moveTo>
                    <a:pt x="192616" y="123825"/>
                  </a:moveTo>
                  <a:cubicBezTo>
                    <a:pt x="192616" y="111160"/>
                    <a:pt x="182350" y="100894"/>
                    <a:pt x="169686" y="100894"/>
                  </a:cubicBezTo>
                  <a:cubicBezTo>
                    <a:pt x="157021" y="100894"/>
                    <a:pt x="146755" y="111160"/>
                    <a:pt x="146755" y="123825"/>
                  </a:cubicBezTo>
                  <a:lnTo>
                    <a:pt x="146755" y="137583"/>
                  </a:lnTo>
                  <a:lnTo>
                    <a:pt x="192616" y="137583"/>
                  </a:lnTo>
                  <a:close/>
                  <a:moveTo>
                    <a:pt x="91722" y="210961"/>
                  </a:moveTo>
                  <a:lnTo>
                    <a:pt x="9172" y="210961"/>
                  </a:lnTo>
                  <a:cubicBezTo>
                    <a:pt x="4106" y="210961"/>
                    <a:pt x="0" y="206854"/>
                    <a:pt x="0" y="201788"/>
                  </a:cubicBezTo>
                  <a:lnTo>
                    <a:pt x="0" y="9172"/>
                  </a:lnTo>
                  <a:cubicBezTo>
                    <a:pt x="0" y="4106"/>
                    <a:pt x="4106" y="0"/>
                    <a:pt x="9172" y="0"/>
                  </a:cubicBezTo>
                  <a:lnTo>
                    <a:pt x="131098" y="0"/>
                  </a:lnTo>
                  <a:cubicBezTo>
                    <a:pt x="133540" y="17"/>
                    <a:pt x="135874" y="1007"/>
                    <a:pt x="137583" y="2751"/>
                  </a:cubicBezTo>
                  <a:lnTo>
                    <a:pt x="171584" y="36688"/>
                  </a:lnTo>
                  <a:cubicBezTo>
                    <a:pt x="173304" y="38408"/>
                    <a:pt x="174271" y="40741"/>
                    <a:pt x="174272" y="43173"/>
                  </a:cubicBezTo>
                  <a:lnTo>
                    <a:pt x="174272" y="73377"/>
                  </a:lnTo>
                  <a:moveTo>
                    <a:pt x="27516" y="45897"/>
                  </a:moveTo>
                  <a:lnTo>
                    <a:pt x="27516" y="82586"/>
                  </a:lnTo>
                  <a:moveTo>
                    <a:pt x="110066" y="45897"/>
                  </a:moveTo>
                  <a:lnTo>
                    <a:pt x="110066" y="82586"/>
                  </a:lnTo>
                  <a:moveTo>
                    <a:pt x="82550" y="110103"/>
                  </a:moveTo>
                  <a:lnTo>
                    <a:pt x="82550" y="146792"/>
                  </a:lnTo>
                  <a:moveTo>
                    <a:pt x="137583" y="45897"/>
                  </a:moveTo>
                  <a:lnTo>
                    <a:pt x="137583" y="82586"/>
                  </a:lnTo>
                  <a:moveTo>
                    <a:pt x="68791" y="45861"/>
                  </a:moveTo>
                  <a:cubicBezTo>
                    <a:pt x="61193" y="45861"/>
                    <a:pt x="55033" y="52020"/>
                    <a:pt x="55033" y="59619"/>
                  </a:cubicBezTo>
                  <a:lnTo>
                    <a:pt x="55033" y="68791"/>
                  </a:lnTo>
                  <a:cubicBezTo>
                    <a:pt x="55033" y="76390"/>
                    <a:pt x="61193" y="82550"/>
                    <a:pt x="68791" y="82550"/>
                  </a:cubicBezTo>
                  <a:cubicBezTo>
                    <a:pt x="76390" y="82550"/>
                    <a:pt x="82550" y="76390"/>
                    <a:pt x="82550" y="68791"/>
                  </a:cubicBezTo>
                  <a:lnTo>
                    <a:pt x="82550" y="59619"/>
                  </a:lnTo>
                  <a:cubicBezTo>
                    <a:pt x="82550" y="52020"/>
                    <a:pt x="76390" y="45861"/>
                    <a:pt x="68791" y="45861"/>
                  </a:cubicBezTo>
                  <a:close/>
                  <a:moveTo>
                    <a:pt x="41275" y="110066"/>
                  </a:moveTo>
                  <a:cubicBezTo>
                    <a:pt x="33676" y="110066"/>
                    <a:pt x="27516" y="116226"/>
                    <a:pt x="27516" y="123825"/>
                  </a:cubicBezTo>
                  <a:lnTo>
                    <a:pt x="27516" y="132997"/>
                  </a:lnTo>
                  <a:cubicBezTo>
                    <a:pt x="27516" y="140595"/>
                    <a:pt x="33676" y="146755"/>
                    <a:pt x="41275" y="146755"/>
                  </a:cubicBezTo>
                  <a:cubicBezTo>
                    <a:pt x="48873" y="146755"/>
                    <a:pt x="55033" y="140595"/>
                    <a:pt x="55033" y="132997"/>
                  </a:cubicBezTo>
                  <a:lnTo>
                    <a:pt x="55033" y="123825"/>
                  </a:lnTo>
                  <a:cubicBezTo>
                    <a:pt x="55033" y="116226"/>
                    <a:pt x="48873" y="110066"/>
                    <a:pt x="41275" y="110066"/>
                  </a:cubicBez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89" name="Rounded Rectangle 141">
              <a:extLst>
                <a:ext uri="{FF2B5EF4-FFF2-40B4-BE49-F238E27FC236}">
                  <a16:creationId xmlns:a16="http://schemas.microsoft.com/office/drawing/2014/main" id="{0B18B969-9707-0F70-491E-04DBFF3DD461}"/>
                </a:ext>
              </a:extLst>
            </p:cNvPr>
            <p:cNvSpPr/>
            <p:nvPr/>
          </p:nvSpPr>
          <p:spPr>
            <a:xfrm>
              <a:off x="7433791" y="3380262"/>
              <a:ext cx="242334" cy="236658"/>
            </a:xfrm>
            <a:custGeom>
              <a:avLst/>
              <a:gdLst/>
              <a:ahLst/>
              <a:cxnLst/>
              <a:rect l="0" t="0" r="0" b="0"/>
              <a:pathLst>
                <a:path w="208356" h="203476">
                  <a:moveTo>
                    <a:pt x="208356" y="162201"/>
                  </a:moveTo>
                  <a:cubicBezTo>
                    <a:pt x="208356" y="162201"/>
                    <a:pt x="187718" y="203476"/>
                    <a:pt x="146443" y="203476"/>
                  </a:cubicBezTo>
                  <a:cubicBezTo>
                    <a:pt x="105168" y="203476"/>
                    <a:pt x="84531" y="162201"/>
                    <a:pt x="84531" y="162201"/>
                  </a:cubicBezTo>
                  <a:cubicBezTo>
                    <a:pt x="84531" y="162201"/>
                    <a:pt x="105168" y="120926"/>
                    <a:pt x="146443" y="120926"/>
                  </a:cubicBezTo>
                  <a:cubicBezTo>
                    <a:pt x="187718" y="120926"/>
                    <a:pt x="208356" y="162201"/>
                    <a:pt x="208356" y="162201"/>
                  </a:cubicBezTo>
                  <a:close/>
                  <a:moveTo>
                    <a:pt x="125806" y="162201"/>
                  </a:moveTo>
                  <a:cubicBezTo>
                    <a:pt x="125806" y="173599"/>
                    <a:pt x="135045" y="182839"/>
                    <a:pt x="146443" y="182839"/>
                  </a:cubicBezTo>
                  <a:cubicBezTo>
                    <a:pt x="157841" y="182839"/>
                    <a:pt x="167081" y="173599"/>
                    <a:pt x="167081" y="162201"/>
                  </a:cubicBezTo>
                  <a:cubicBezTo>
                    <a:pt x="167081" y="150803"/>
                    <a:pt x="157841" y="141564"/>
                    <a:pt x="146443" y="141564"/>
                  </a:cubicBezTo>
                  <a:cubicBezTo>
                    <a:pt x="135045" y="141564"/>
                    <a:pt x="125806" y="150803"/>
                    <a:pt x="125806" y="162201"/>
                  </a:cubicBezTo>
                  <a:moveTo>
                    <a:pt x="0" y="4586"/>
                  </a:moveTo>
                  <a:lnTo>
                    <a:pt x="62031" y="39018"/>
                  </a:lnTo>
                  <a:cubicBezTo>
                    <a:pt x="64709" y="40023"/>
                    <a:pt x="66486" y="42579"/>
                    <a:pt x="66498" y="45439"/>
                  </a:cubicBezTo>
                  <a:lnTo>
                    <a:pt x="66498" y="195716"/>
                  </a:lnTo>
                  <a:cubicBezTo>
                    <a:pt x="66503" y="197992"/>
                    <a:pt x="65382" y="200122"/>
                    <a:pt x="63504" y="201407"/>
                  </a:cubicBezTo>
                  <a:cubicBezTo>
                    <a:pt x="61626" y="202692"/>
                    <a:pt x="59234" y="202965"/>
                    <a:pt x="57115" y="202137"/>
                  </a:cubicBezTo>
                  <a:lnTo>
                    <a:pt x="2513" y="169438"/>
                  </a:lnTo>
                  <a:cubicBezTo>
                    <a:pt x="980" y="168661"/>
                    <a:pt x="10" y="167093"/>
                    <a:pt x="0" y="165375"/>
                  </a:cubicBezTo>
                  <a:lnTo>
                    <a:pt x="0" y="4586"/>
                  </a:lnTo>
                  <a:cubicBezTo>
                    <a:pt x="0" y="2053"/>
                    <a:pt x="2053" y="0"/>
                    <a:pt x="4586" y="0"/>
                  </a:cubicBezTo>
                  <a:lnTo>
                    <a:pt x="105480" y="0"/>
                  </a:lnTo>
                  <a:cubicBezTo>
                    <a:pt x="113079" y="0"/>
                    <a:pt x="119238" y="6159"/>
                    <a:pt x="119238" y="13758"/>
                  </a:cubicBezTo>
                  <a:lnTo>
                    <a:pt x="119238" y="94015"/>
                  </a:lnTo>
                  <a:moveTo>
                    <a:pt x="45952" y="100279"/>
                  </a:moveTo>
                  <a:lnTo>
                    <a:pt x="45952" y="118624"/>
                  </a:lnTo>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90" name="Rounded Rectangle 142">
              <a:extLst>
                <a:ext uri="{FF2B5EF4-FFF2-40B4-BE49-F238E27FC236}">
                  <a16:creationId xmlns:a16="http://schemas.microsoft.com/office/drawing/2014/main" id="{EBF97656-B7CA-8F44-D438-5CFD1F84EA34}"/>
                </a:ext>
              </a:extLst>
            </p:cNvPr>
            <p:cNvSpPr/>
            <p:nvPr/>
          </p:nvSpPr>
          <p:spPr>
            <a:xfrm>
              <a:off x="7426942" y="2476355"/>
              <a:ext cx="248031" cy="248031"/>
            </a:xfrm>
            <a:custGeom>
              <a:avLst/>
              <a:gdLst/>
              <a:ahLst/>
              <a:cxnLst/>
              <a:rect l="0" t="0" r="0" b="0"/>
              <a:pathLst>
                <a:path w="213254" h="213254">
                  <a:moveTo>
                    <a:pt x="139876" y="130704"/>
                  </a:moveTo>
                  <a:cubicBezTo>
                    <a:pt x="139876" y="136207"/>
                    <a:pt x="136207" y="139876"/>
                    <a:pt x="130704" y="139876"/>
                  </a:cubicBezTo>
                  <a:lnTo>
                    <a:pt x="89429" y="139876"/>
                  </a:lnTo>
                  <a:cubicBezTo>
                    <a:pt x="83925" y="139876"/>
                    <a:pt x="80256" y="136207"/>
                    <a:pt x="80256" y="130704"/>
                  </a:cubicBezTo>
                  <a:lnTo>
                    <a:pt x="80256" y="89429"/>
                  </a:lnTo>
                  <a:cubicBezTo>
                    <a:pt x="80256" y="83925"/>
                    <a:pt x="83925" y="80256"/>
                    <a:pt x="89429" y="80256"/>
                  </a:cubicBezTo>
                  <a:lnTo>
                    <a:pt x="130704" y="80256"/>
                  </a:lnTo>
                  <a:cubicBezTo>
                    <a:pt x="136207" y="80256"/>
                    <a:pt x="139876" y="83925"/>
                    <a:pt x="139876" y="89429"/>
                  </a:cubicBezTo>
                  <a:close/>
                  <a:moveTo>
                    <a:pt x="0" y="0"/>
                  </a:moveTo>
                  <a:moveTo>
                    <a:pt x="34395" y="92180"/>
                  </a:moveTo>
                  <a:lnTo>
                    <a:pt x="52740" y="110525"/>
                  </a:lnTo>
                  <a:lnTo>
                    <a:pt x="34395" y="128869"/>
                  </a:lnTo>
                  <a:moveTo>
                    <a:pt x="52740" y="110525"/>
                  </a:moveTo>
                  <a:lnTo>
                    <a:pt x="6879" y="110525"/>
                  </a:lnTo>
                  <a:moveTo>
                    <a:pt x="0" y="0"/>
                  </a:moveTo>
                  <a:moveTo>
                    <a:pt x="185737" y="92180"/>
                  </a:moveTo>
                  <a:lnTo>
                    <a:pt x="167393" y="110525"/>
                  </a:lnTo>
                  <a:lnTo>
                    <a:pt x="185737" y="128869"/>
                  </a:lnTo>
                  <a:moveTo>
                    <a:pt x="167393" y="110525"/>
                  </a:moveTo>
                  <a:lnTo>
                    <a:pt x="213254" y="110525"/>
                  </a:lnTo>
                  <a:moveTo>
                    <a:pt x="0" y="0"/>
                  </a:moveTo>
                  <a:moveTo>
                    <a:pt x="92180" y="25223"/>
                  </a:moveTo>
                  <a:lnTo>
                    <a:pt x="110525" y="6879"/>
                  </a:lnTo>
                  <a:lnTo>
                    <a:pt x="128869" y="25223"/>
                  </a:lnTo>
                  <a:moveTo>
                    <a:pt x="110525" y="6879"/>
                  </a:moveTo>
                  <a:lnTo>
                    <a:pt x="110525" y="52740"/>
                  </a:lnTo>
                  <a:moveTo>
                    <a:pt x="0" y="0"/>
                  </a:moveTo>
                  <a:moveTo>
                    <a:pt x="92180" y="194909"/>
                  </a:moveTo>
                  <a:lnTo>
                    <a:pt x="110525" y="213254"/>
                  </a:lnTo>
                  <a:lnTo>
                    <a:pt x="128869" y="194909"/>
                  </a:lnTo>
                  <a:moveTo>
                    <a:pt x="110525" y="213254"/>
                  </a:moveTo>
                  <a:lnTo>
                    <a:pt x="110525" y="167393"/>
                  </a:lnTo>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91" name="Rounded Rectangle 143">
              <a:extLst>
                <a:ext uri="{FF2B5EF4-FFF2-40B4-BE49-F238E27FC236}">
                  <a16:creationId xmlns:a16="http://schemas.microsoft.com/office/drawing/2014/main" id="{3D4792FE-2B3B-896E-7E23-A9EE1D316254}"/>
                </a:ext>
              </a:extLst>
            </p:cNvPr>
            <p:cNvSpPr/>
            <p:nvPr/>
          </p:nvSpPr>
          <p:spPr>
            <a:xfrm>
              <a:off x="4652498" y="3924555"/>
              <a:ext cx="245364" cy="245380"/>
            </a:xfrm>
            <a:custGeom>
              <a:avLst/>
              <a:gdLst/>
              <a:ahLst/>
              <a:cxnLst/>
              <a:rect l="0" t="0" r="0" b="0"/>
              <a:pathLst>
                <a:path w="210961" h="210975">
                  <a:moveTo>
                    <a:pt x="82550" y="210975"/>
                  </a:moveTo>
                  <a:lnTo>
                    <a:pt x="9172" y="210975"/>
                  </a:lnTo>
                  <a:cubicBezTo>
                    <a:pt x="4106" y="210975"/>
                    <a:pt x="0" y="206868"/>
                    <a:pt x="0" y="201802"/>
                  </a:cubicBezTo>
                  <a:lnTo>
                    <a:pt x="0" y="9186"/>
                  </a:lnTo>
                  <a:cubicBezTo>
                    <a:pt x="0" y="4120"/>
                    <a:pt x="4106" y="14"/>
                    <a:pt x="9172" y="14"/>
                  </a:cubicBezTo>
                  <a:lnTo>
                    <a:pt x="131071" y="14"/>
                  </a:lnTo>
                  <a:cubicBezTo>
                    <a:pt x="133509" y="0"/>
                    <a:pt x="135852" y="957"/>
                    <a:pt x="137583" y="2674"/>
                  </a:cubicBezTo>
                  <a:lnTo>
                    <a:pt x="171612" y="36702"/>
                  </a:lnTo>
                  <a:cubicBezTo>
                    <a:pt x="173329" y="38433"/>
                    <a:pt x="174286" y="40777"/>
                    <a:pt x="174272" y="43215"/>
                  </a:cubicBezTo>
                  <a:lnTo>
                    <a:pt x="174272" y="73391"/>
                  </a:lnTo>
                  <a:moveTo>
                    <a:pt x="36688" y="123013"/>
                  </a:moveTo>
                  <a:lnTo>
                    <a:pt x="64205" y="95955"/>
                  </a:lnTo>
                  <a:cubicBezTo>
                    <a:pt x="66848" y="93230"/>
                    <a:pt x="71069" y="92804"/>
                    <a:pt x="74203" y="94946"/>
                  </a:cubicBezTo>
                  <a:lnTo>
                    <a:pt x="87044" y="103476"/>
                  </a:lnTo>
                  <a:cubicBezTo>
                    <a:pt x="90278" y="105599"/>
                    <a:pt x="94569" y="105097"/>
                    <a:pt x="97225" y="102284"/>
                  </a:cubicBezTo>
                  <a:lnTo>
                    <a:pt x="122265" y="75501"/>
                  </a:lnTo>
                  <a:moveTo>
                    <a:pt x="36688" y="55047"/>
                  </a:moveTo>
                  <a:lnTo>
                    <a:pt x="36688" y="146769"/>
                  </a:lnTo>
                  <a:lnTo>
                    <a:pt x="73377" y="146769"/>
                  </a:lnTo>
                  <a:moveTo>
                    <a:pt x="210961" y="155941"/>
                  </a:moveTo>
                  <a:cubicBezTo>
                    <a:pt x="210961" y="186335"/>
                    <a:pt x="186321" y="210975"/>
                    <a:pt x="155927" y="210975"/>
                  </a:cubicBezTo>
                  <a:cubicBezTo>
                    <a:pt x="125533" y="210975"/>
                    <a:pt x="100894" y="186335"/>
                    <a:pt x="100894" y="155941"/>
                  </a:cubicBezTo>
                  <a:cubicBezTo>
                    <a:pt x="100894" y="125547"/>
                    <a:pt x="125533" y="100908"/>
                    <a:pt x="155927" y="100908"/>
                  </a:cubicBezTo>
                  <a:cubicBezTo>
                    <a:pt x="186321" y="100908"/>
                    <a:pt x="210961" y="125547"/>
                    <a:pt x="210961" y="155941"/>
                  </a:cubicBezTo>
                  <a:close/>
                  <a:moveTo>
                    <a:pt x="136482" y="175386"/>
                  </a:moveTo>
                  <a:lnTo>
                    <a:pt x="175372" y="136496"/>
                  </a:lnTo>
                  <a:moveTo>
                    <a:pt x="136482" y="136496"/>
                  </a:moveTo>
                  <a:lnTo>
                    <a:pt x="175372" y="175386"/>
                  </a:lnTo>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92" name="Rounded Rectangle 144">
              <a:extLst>
                <a:ext uri="{FF2B5EF4-FFF2-40B4-BE49-F238E27FC236}">
                  <a16:creationId xmlns:a16="http://schemas.microsoft.com/office/drawing/2014/main" id="{106A1083-2DD7-E10C-B0FE-D23A03AF6E50}"/>
                </a:ext>
              </a:extLst>
            </p:cNvPr>
            <p:cNvSpPr/>
            <p:nvPr/>
          </p:nvSpPr>
          <p:spPr>
            <a:xfrm>
              <a:off x="7437611" y="4359000"/>
              <a:ext cx="234695" cy="245364"/>
            </a:xfrm>
            <a:custGeom>
              <a:avLst/>
              <a:gdLst/>
              <a:ahLst/>
              <a:cxnLst/>
              <a:rect l="0" t="0" r="0" b="0"/>
              <a:pathLst>
                <a:path w="201788" h="210961">
                  <a:moveTo>
                    <a:pt x="19940" y="160202"/>
                  </a:moveTo>
                  <a:lnTo>
                    <a:pt x="0" y="210961"/>
                  </a:lnTo>
                  <a:moveTo>
                    <a:pt x="27516" y="210961"/>
                  </a:moveTo>
                  <a:lnTo>
                    <a:pt x="35707" y="165100"/>
                  </a:lnTo>
                  <a:moveTo>
                    <a:pt x="181848" y="160202"/>
                  </a:moveTo>
                  <a:lnTo>
                    <a:pt x="201788" y="210961"/>
                  </a:lnTo>
                  <a:moveTo>
                    <a:pt x="174272" y="210961"/>
                  </a:moveTo>
                  <a:lnTo>
                    <a:pt x="166081" y="165100"/>
                  </a:lnTo>
                  <a:moveTo>
                    <a:pt x="122284" y="108837"/>
                  </a:moveTo>
                  <a:lnTo>
                    <a:pt x="155377" y="135308"/>
                  </a:lnTo>
                  <a:moveTo>
                    <a:pt x="46411" y="135308"/>
                  </a:moveTo>
                  <a:lnTo>
                    <a:pt x="79495" y="108837"/>
                  </a:lnTo>
                  <a:moveTo>
                    <a:pt x="30369" y="128576"/>
                  </a:moveTo>
                  <a:lnTo>
                    <a:pt x="25957" y="82265"/>
                  </a:lnTo>
                  <a:moveTo>
                    <a:pt x="83448" y="170713"/>
                  </a:moveTo>
                  <a:lnTo>
                    <a:pt x="48676" y="154487"/>
                  </a:lnTo>
                  <a:moveTo>
                    <a:pt x="153102" y="154496"/>
                  </a:moveTo>
                  <a:lnTo>
                    <a:pt x="118340" y="170713"/>
                  </a:lnTo>
                  <a:moveTo>
                    <a:pt x="175803" y="82550"/>
                  </a:moveTo>
                  <a:lnTo>
                    <a:pt x="171419" y="128530"/>
                  </a:lnTo>
                  <a:moveTo>
                    <a:pt x="117853" y="25333"/>
                  </a:moveTo>
                  <a:lnTo>
                    <a:pt x="162412" y="43678"/>
                  </a:lnTo>
                  <a:moveTo>
                    <a:pt x="39367" y="43678"/>
                  </a:moveTo>
                  <a:lnTo>
                    <a:pt x="83944" y="25324"/>
                  </a:lnTo>
                  <a:moveTo>
                    <a:pt x="13758" y="146755"/>
                  </a:moveTo>
                  <a:cubicBezTo>
                    <a:pt x="13758" y="156886"/>
                    <a:pt x="21971" y="165100"/>
                    <a:pt x="32102" y="165100"/>
                  </a:cubicBezTo>
                  <a:cubicBezTo>
                    <a:pt x="42234" y="165100"/>
                    <a:pt x="50447" y="156886"/>
                    <a:pt x="50447" y="146755"/>
                  </a:cubicBezTo>
                  <a:cubicBezTo>
                    <a:pt x="50447" y="136624"/>
                    <a:pt x="42234" y="128411"/>
                    <a:pt x="32102" y="128411"/>
                  </a:cubicBezTo>
                  <a:cubicBezTo>
                    <a:pt x="21971" y="128411"/>
                    <a:pt x="13758" y="136624"/>
                    <a:pt x="13758" y="146755"/>
                  </a:cubicBezTo>
                  <a:close/>
                  <a:moveTo>
                    <a:pt x="82550" y="18344"/>
                  </a:moveTo>
                  <a:cubicBezTo>
                    <a:pt x="82550" y="28475"/>
                    <a:pt x="90763" y="36688"/>
                    <a:pt x="100894" y="36688"/>
                  </a:cubicBezTo>
                  <a:cubicBezTo>
                    <a:pt x="111025" y="36688"/>
                    <a:pt x="119238" y="28475"/>
                    <a:pt x="119238" y="18344"/>
                  </a:cubicBezTo>
                  <a:cubicBezTo>
                    <a:pt x="119238" y="8213"/>
                    <a:pt x="111025" y="0"/>
                    <a:pt x="100894" y="0"/>
                  </a:cubicBezTo>
                  <a:cubicBezTo>
                    <a:pt x="90763" y="0"/>
                    <a:pt x="82550" y="8213"/>
                    <a:pt x="82550" y="18344"/>
                  </a:cubicBezTo>
                  <a:close/>
                  <a:moveTo>
                    <a:pt x="0" y="59619"/>
                  </a:moveTo>
                  <a:cubicBezTo>
                    <a:pt x="0" y="72283"/>
                    <a:pt x="10266" y="82550"/>
                    <a:pt x="22930" y="82550"/>
                  </a:cubicBezTo>
                  <a:cubicBezTo>
                    <a:pt x="35594" y="82550"/>
                    <a:pt x="45861" y="72283"/>
                    <a:pt x="45861" y="59619"/>
                  </a:cubicBezTo>
                  <a:cubicBezTo>
                    <a:pt x="45861" y="46955"/>
                    <a:pt x="35594" y="36688"/>
                    <a:pt x="22930" y="36688"/>
                  </a:cubicBezTo>
                  <a:cubicBezTo>
                    <a:pt x="10266" y="36688"/>
                    <a:pt x="0" y="46955"/>
                    <a:pt x="0" y="59619"/>
                  </a:cubicBezTo>
                  <a:close/>
                  <a:moveTo>
                    <a:pt x="151341" y="146755"/>
                  </a:moveTo>
                  <a:cubicBezTo>
                    <a:pt x="151341" y="156886"/>
                    <a:pt x="159554" y="165100"/>
                    <a:pt x="169686" y="165100"/>
                  </a:cubicBezTo>
                  <a:cubicBezTo>
                    <a:pt x="179817" y="165100"/>
                    <a:pt x="188030" y="156886"/>
                    <a:pt x="188030" y="146755"/>
                  </a:cubicBezTo>
                  <a:cubicBezTo>
                    <a:pt x="188030" y="136624"/>
                    <a:pt x="179817" y="128411"/>
                    <a:pt x="169686" y="128411"/>
                  </a:cubicBezTo>
                  <a:cubicBezTo>
                    <a:pt x="159554" y="128411"/>
                    <a:pt x="151341" y="136624"/>
                    <a:pt x="151341" y="146755"/>
                  </a:cubicBezTo>
                  <a:close/>
                  <a:moveTo>
                    <a:pt x="155927" y="59619"/>
                  </a:moveTo>
                  <a:cubicBezTo>
                    <a:pt x="155927" y="72283"/>
                    <a:pt x="166194" y="82550"/>
                    <a:pt x="178858" y="82550"/>
                  </a:cubicBezTo>
                  <a:cubicBezTo>
                    <a:pt x="191522" y="82550"/>
                    <a:pt x="201788" y="72283"/>
                    <a:pt x="201788" y="59619"/>
                  </a:cubicBezTo>
                  <a:cubicBezTo>
                    <a:pt x="201788" y="46955"/>
                    <a:pt x="191522" y="36688"/>
                    <a:pt x="178858" y="36688"/>
                  </a:cubicBezTo>
                  <a:cubicBezTo>
                    <a:pt x="166194" y="36688"/>
                    <a:pt x="155927" y="46955"/>
                    <a:pt x="155927" y="59619"/>
                  </a:cubicBezTo>
                  <a:close/>
                  <a:moveTo>
                    <a:pt x="75349" y="81504"/>
                  </a:moveTo>
                  <a:lnTo>
                    <a:pt x="32102" y="64205"/>
                  </a:lnTo>
                  <a:moveTo>
                    <a:pt x="169686" y="64205"/>
                  </a:moveTo>
                  <a:lnTo>
                    <a:pt x="126420" y="81513"/>
                  </a:lnTo>
                  <a:moveTo>
                    <a:pt x="100894" y="36688"/>
                  </a:moveTo>
                  <a:lnTo>
                    <a:pt x="100894" y="64205"/>
                  </a:lnTo>
                  <a:moveTo>
                    <a:pt x="111048" y="117294"/>
                  </a:moveTo>
                  <a:lnTo>
                    <a:pt x="123825" y="210961"/>
                  </a:lnTo>
                  <a:moveTo>
                    <a:pt x="77963" y="210961"/>
                  </a:moveTo>
                  <a:lnTo>
                    <a:pt x="90740" y="117294"/>
                  </a:lnTo>
                  <a:moveTo>
                    <a:pt x="73377" y="91722"/>
                  </a:moveTo>
                  <a:cubicBezTo>
                    <a:pt x="73377" y="106919"/>
                    <a:pt x="85697" y="119238"/>
                    <a:pt x="100894" y="119238"/>
                  </a:cubicBezTo>
                  <a:cubicBezTo>
                    <a:pt x="116091" y="119238"/>
                    <a:pt x="128411" y="106919"/>
                    <a:pt x="128411" y="91722"/>
                  </a:cubicBezTo>
                  <a:cubicBezTo>
                    <a:pt x="128411" y="76525"/>
                    <a:pt x="116091" y="64205"/>
                    <a:pt x="100894" y="64205"/>
                  </a:cubicBezTo>
                  <a:cubicBezTo>
                    <a:pt x="85697" y="64205"/>
                    <a:pt x="73377" y="76525"/>
                    <a:pt x="73377" y="91722"/>
                  </a:cubicBez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93" name="Rounded Rectangle 145">
              <a:extLst>
                <a:ext uri="{FF2B5EF4-FFF2-40B4-BE49-F238E27FC236}">
                  <a16:creationId xmlns:a16="http://schemas.microsoft.com/office/drawing/2014/main" id="{38739CDB-E477-7245-8E65-CDC840DA746C}"/>
                </a:ext>
              </a:extLst>
            </p:cNvPr>
            <p:cNvSpPr/>
            <p:nvPr/>
          </p:nvSpPr>
          <p:spPr>
            <a:xfrm>
              <a:off x="4650772" y="2017775"/>
              <a:ext cx="247090" cy="247090"/>
            </a:xfrm>
            <a:custGeom>
              <a:avLst/>
              <a:gdLst/>
              <a:ahLst/>
              <a:cxnLst/>
              <a:rect l="0" t="0" r="0" b="0"/>
              <a:pathLst>
                <a:path w="212445" h="212445">
                  <a:moveTo>
                    <a:pt x="47345" y="79935"/>
                  </a:moveTo>
                  <a:cubicBezTo>
                    <a:pt x="49396" y="79919"/>
                    <a:pt x="51411" y="80468"/>
                    <a:pt x="53170" y="81522"/>
                  </a:cubicBezTo>
                  <a:lnTo>
                    <a:pt x="68854" y="90804"/>
                  </a:lnTo>
                  <a:cubicBezTo>
                    <a:pt x="71023" y="92099"/>
                    <a:pt x="73754" y="91977"/>
                    <a:pt x="75798" y="90493"/>
                  </a:cubicBezTo>
                  <a:cubicBezTo>
                    <a:pt x="77871" y="88975"/>
                    <a:pt x="78899" y="86409"/>
                    <a:pt x="78448" y="83879"/>
                  </a:cubicBezTo>
                  <a:lnTo>
                    <a:pt x="75055" y="64260"/>
                  </a:lnTo>
                  <a:cubicBezTo>
                    <a:pt x="74380" y="60431"/>
                    <a:pt x="75604" y="56513"/>
                    <a:pt x="78338" y="53749"/>
                  </a:cubicBezTo>
                  <a:lnTo>
                    <a:pt x="91253" y="40807"/>
                  </a:lnTo>
                  <a:cubicBezTo>
                    <a:pt x="93022" y="39015"/>
                    <a:pt x="93651" y="36390"/>
                    <a:pt x="92886" y="33992"/>
                  </a:cubicBezTo>
                  <a:cubicBezTo>
                    <a:pt x="92153" y="31630"/>
                    <a:pt x="90145" y="29889"/>
                    <a:pt x="87703" y="29497"/>
                  </a:cubicBezTo>
                  <a:lnTo>
                    <a:pt x="69817" y="26828"/>
                  </a:lnTo>
                  <a:cubicBezTo>
                    <a:pt x="66020" y="26265"/>
                    <a:pt x="62753" y="23847"/>
                    <a:pt x="61104" y="20380"/>
                  </a:cubicBezTo>
                  <a:lnTo>
                    <a:pt x="53142" y="3668"/>
                  </a:lnTo>
                  <a:cubicBezTo>
                    <a:pt x="52078" y="1433"/>
                    <a:pt x="49822" y="8"/>
                    <a:pt x="47345" y="8"/>
                  </a:cubicBezTo>
                  <a:cubicBezTo>
                    <a:pt x="44869" y="8"/>
                    <a:pt x="42613" y="1433"/>
                    <a:pt x="41549" y="3668"/>
                  </a:cubicBezTo>
                  <a:lnTo>
                    <a:pt x="33587" y="20380"/>
                  </a:lnTo>
                  <a:cubicBezTo>
                    <a:pt x="31945" y="23817"/>
                    <a:pt x="28711" y="26220"/>
                    <a:pt x="24947" y="26801"/>
                  </a:cubicBezTo>
                  <a:lnTo>
                    <a:pt x="6988" y="29497"/>
                  </a:lnTo>
                  <a:cubicBezTo>
                    <a:pt x="4525" y="29880"/>
                    <a:pt x="2498" y="31637"/>
                    <a:pt x="1769" y="34019"/>
                  </a:cubicBezTo>
                  <a:cubicBezTo>
                    <a:pt x="1003" y="36418"/>
                    <a:pt x="1632" y="39043"/>
                    <a:pt x="3401" y="40834"/>
                  </a:cubicBezTo>
                  <a:lnTo>
                    <a:pt x="16353" y="53776"/>
                  </a:lnTo>
                  <a:cubicBezTo>
                    <a:pt x="19087" y="56540"/>
                    <a:pt x="20311" y="60459"/>
                    <a:pt x="19636" y="64288"/>
                  </a:cubicBezTo>
                  <a:lnTo>
                    <a:pt x="16242" y="83907"/>
                  </a:lnTo>
                  <a:cubicBezTo>
                    <a:pt x="15792" y="86437"/>
                    <a:pt x="16820" y="89002"/>
                    <a:pt x="18893" y="90520"/>
                  </a:cubicBezTo>
                  <a:cubicBezTo>
                    <a:pt x="20937" y="92004"/>
                    <a:pt x="23668" y="92127"/>
                    <a:pt x="25837" y="90832"/>
                  </a:cubicBezTo>
                  <a:lnTo>
                    <a:pt x="41503" y="81522"/>
                  </a:lnTo>
                  <a:cubicBezTo>
                    <a:pt x="43267" y="80465"/>
                    <a:pt x="45289" y="79916"/>
                    <a:pt x="47345" y="79935"/>
                  </a:cubicBezTo>
                  <a:close/>
                  <a:moveTo>
                    <a:pt x="189515" y="119238"/>
                  </a:moveTo>
                  <a:cubicBezTo>
                    <a:pt x="176851" y="119238"/>
                    <a:pt x="166584" y="129505"/>
                    <a:pt x="166584" y="142169"/>
                  </a:cubicBezTo>
                  <a:cubicBezTo>
                    <a:pt x="166584" y="129505"/>
                    <a:pt x="156318" y="119238"/>
                    <a:pt x="143654" y="119238"/>
                  </a:cubicBezTo>
                  <a:cubicBezTo>
                    <a:pt x="130990" y="119238"/>
                    <a:pt x="120723" y="129505"/>
                    <a:pt x="120723" y="142169"/>
                  </a:cubicBezTo>
                  <a:cubicBezTo>
                    <a:pt x="120723" y="170603"/>
                    <a:pt x="152074" y="200642"/>
                    <a:pt x="162915" y="209640"/>
                  </a:cubicBezTo>
                  <a:cubicBezTo>
                    <a:pt x="165038" y="211418"/>
                    <a:pt x="168130" y="211418"/>
                    <a:pt x="170253" y="209640"/>
                  </a:cubicBezTo>
                  <a:cubicBezTo>
                    <a:pt x="181122" y="200633"/>
                    <a:pt x="212445" y="170603"/>
                    <a:pt x="212445" y="142169"/>
                  </a:cubicBezTo>
                  <a:cubicBezTo>
                    <a:pt x="212445" y="129505"/>
                    <a:pt x="202179" y="119238"/>
                    <a:pt x="189515" y="119238"/>
                  </a:cubicBezTo>
                  <a:close/>
                  <a:moveTo>
                    <a:pt x="120723" y="45861"/>
                  </a:moveTo>
                  <a:cubicBezTo>
                    <a:pt x="120723" y="71189"/>
                    <a:pt x="141256" y="91722"/>
                    <a:pt x="166584" y="91722"/>
                  </a:cubicBezTo>
                  <a:cubicBezTo>
                    <a:pt x="191913" y="91722"/>
                    <a:pt x="212445" y="71189"/>
                    <a:pt x="212445" y="45861"/>
                  </a:cubicBezTo>
                  <a:cubicBezTo>
                    <a:pt x="212445" y="20532"/>
                    <a:pt x="191913" y="0"/>
                    <a:pt x="166584" y="0"/>
                  </a:cubicBezTo>
                  <a:cubicBezTo>
                    <a:pt x="141256" y="0"/>
                    <a:pt x="120723" y="20532"/>
                    <a:pt x="120723" y="45861"/>
                  </a:cubicBezTo>
                  <a:close/>
                  <a:moveTo>
                    <a:pt x="80696" y="167393"/>
                  </a:moveTo>
                  <a:cubicBezTo>
                    <a:pt x="87378" y="161091"/>
                    <a:pt x="90105" y="151655"/>
                    <a:pt x="87815" y="142760"/>
                  </a:cubicBezTo>
                  <a:cubicBezTo>
                    <a:pt x="85525" y="133866"/>
                    <a:pt x="78579" y="126920"/>
                    <a:pt x="69685" y="124630"/>
                  </a:cubicBezTo>
                  <a:cubicBezTo>
                    <a:pt x="60790" y="122340"/>
                    <a:pt x="51354" y="125067"/>
                    <a:pt x="45052" y="131749"/>
                  </a:cubicBezTo>
                  <a:cubicBezTo>
                    <a:pt x="38751" y="125067"/>
                    <a:pt x="29315" y="122340"/>
                    <a:pt x="20420" y="124630"/>
                  </a:cubicBezTo>
                  <a:cubicBezTo>
                    <a:pt x="11526" y="126920"/>
                    <a:pt x="4580" y="133866"/>
                    <a:pt x="2290" y="142760"/>
                  </a:cubicBezTo>
                  <a:cubicBezTo>
                    <a:pt x="0" y="151655"/>
                    <a:pt x="2727" y="161091"/>
                    <a:pt x="9409" y="167393"/>
                  </a:cubicBezTo>
                  <a:cubicBezTo>
                    <a:pt x="2727" y="173694"/>
                    <a:pt x="0" y="183130"/>
                    <a:pt x="2290" y="192025"/>
                  </a:cubicBezTo>
                  <a:cubicBezTo>
                    <a:pt x="4580" y="200919"/>
                    <a:pt x="11526" y="207865"/>
                    <a:pt x="20420" y="210155"/>
                  </a:cubicBezTo>
                  <a:cubicBezTo>
                    <a:pt x="29315" y="212445"/>
                    <a:pt x="38751" y="209718"/>
                    <a:pt x="45052" y="203036"/>
                  </a:cubicBezTo>
                  <a:cubicBezTo>
                    <a:pt x="51354" y="209718"/>
                    <a:pt x="60790" y="212445"/>
                    <a:pt x="69685" y="210155"/>
                  </a:cubicBezTo>
                  <a:cubicBezTo>
                    <a:pt x="78579" y="207865"/>
                    <a:pt x="85525" y="200919"/>
                    <a:pt x="87815" y="192025"/>
                  </a:cubicBezTo>
                  <a:cubicBezTo>
                    <a:pt x="90105" y="183130"/>
                    <a:pt x="87378" y="173694"/>
                    <a:pt x="80696" y="167393"/>
                  </a:cubicBez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94" name="Rounded Rectangle 146">
              <a:extLst>
                <a:ext uri="{FF2B5EF4-FFF2-40B4-BE49-F238E27FC236}">
                  <a16:creationId xmlns:a16="http://schemas.microsoft.com/office/drawing/2014/main" id="{31FAD270-A096-0FE5-D202-C192D36452A9}"/>
                </a:ext>
              </a:extLst>
            </p:cNvPr>
            <p:cNvSpPr/>
            <p:nvPr/>
          </p:nvSpPr>
          <p:spPr>
            <a:xfrm>
              <a:off x="7444630" y="1504975"/>
              <a:ext cx="220811" cy="246101"/>
            </a:xfrm>
            <a:custGeom>
              <a:avLst/>
              <a:gdLst/>
              <a:ahLst/>
              <a:cxnLst/>
              <a:rect l="0" t="0" r="0" b="0"/>
              <a:pathLst>
                <a:path w="189851" h="211595">
                  <a:moveTo>
                    <a:pt x="0" y="211595"/>
                  </a:moveTo>
                  <a:lnTo>
                    <a:pt x="11080" y="123120"/>
                  </a:lnTo>
                  <a:cubicBezTo>
                    <a:pt x="11420" y="116712"/>
                    <a:pt x="14682" y="110815"/>
                    <a:pt x="19931" y="107123"/>
                  </a:cubicBezTo>
                  <a:cubicBezTo>
                    <a:pt x="26945" y="103801"/>
                    <a:pt x="34383" y="101458"/>
                    <a:pt x="42036" y="100162"/>
                  </a:cubicBezTo>
                  <a:moveTo>
                    <a:pt x="134996" y="172521"/>
                  </a:moveTo>
                  <a:cubicBezTo>
                    <a:pt x="166437" y="168278"/>
                    <a:pt x="189851" y="141371"/>
                    <a:pt x="189709" y="109646"/>
                  </a:cubicBezTo>
                  <a:lnTo>
                    <a:pt x="189709" y="13924"/>
                  </a:lnTo>
                  <a:cubicBezTo>
                    <a:pt x="189712" y="9763"/>
                    <a:pt x="187765" y="5840"/>
                    <a:pt x="184448" y="3326"/>
                  </a:cubicBezTo>
                  <a:cubicBezTo>
                    <a:pt x="181131" y="813"/>
                    <a:pt x="176828" y="0"/>
                    <a:pt x="172823" y="1129"/>
                  </a:cubicBezTo>
                  <a:cubicBezTo>
                    <a:pt x="136215" y="11613"/>
                    <a:pt x="97400" y="11613"/>
                    <a:pt x="60793" y="1129"/>
                  </a:cubicBezTo>
                  <a:cubicBezTo>
                    <a:pt x="57392" y="180"/>
                    <a:pt x="53753" y="624"/>
                    <a:pt x="50680" y="2362"/>
                  </a:cubicBezTo>
                  <a:cubicBezTo>
                    <a:pt x="47607" y="4100"/>
                    <a:pt x="45351" y="6990"/>
                    <a:pt x="44411" y="10393"/>
                  </a:cubicBezTo>
                  <a:cubicBezTo>
                    <a:pt x="44093" y="11543"/>
                    <a:pt x="43932" y="12731"/>
                    <a:pt x="43934" y="13924"/>
                  </a:cubicBezTo>
                  <a:lnTo>
                    <a:pt x="43934" y="122688"/>
                  </a:lnTo>
                  <a:lnTo>
                    <a:pt x="43934" y="122688"/>
                  </a:lnTo>
                  <a:lnTo>
                    <a:pt x="135042" y="112058"/>
                  </a:lnTo>
                  <a:cubicBezTo>
                    <a:pt x="141449" y="111097"/>
                    <a:pt x="147650" y="114766"/>
                    <a:pt x="149892" y="120845"/>
                  </a:cubicBezTo>
                  <a:cubicBezTo>
                    <a:pt x="151432" y="126662"/>
                    <a:pt x="151238" y="132803"/>
                    <a:pt x="149332" y="138511"/>
                  </a:cubicBezTo>
                  <a:cubicBezTo>
                    <a:pt x="147296" y="142029"/>
                    <a:pt x="143807" y="144467"/>
                    <a:pt x="139803" y="145170"/>
                  </a:cubicBezTo>
                  <a:lnTo>
                    <a:pt x="73497" y="157424"/>
                  </a:lnTo>
                  <a:moveTo>
                    <a:pt x="90346" y="154305"/>
                  </a:moveTo>
                  <a:lnTo>
                    <a:pt x="99371" y="152636"/>
                  </a:lnTo>
                  <a:cubicBezTo>
                    <a:pt x="106843" y="151253"/>
                    <a:pt x="114021" y="156189"/>
                    <a:pt x="115404" y="163661"/>
                  </a:cubicBezTo>
                  <a:cubicBezTo>
                    <a:pt x="116787" y="171133"/>
                    <a:pt x="111851" y="178311"/>
                    <a:pt x="104379" y="179694"/>
                  </a:cubicBezTo>
                  <a:lnTo>
                    <a:pt x="95363" y="181363"/>
                  </a:lnTo>
                  <a:moveTo>
                    <a:pt x="90346" y="182299"/>
                  </a:moveTo>
                  <a:lnTo>
                    <a:pt x="99371" y="180629"/>
                  </a:lnTo>
                  <a:cubicBezTo>
                    <a:pt x="106843" y="179246"/>
                    <a:pt x="114021" y="184183"/>
                    <a:pt x="115404" y="191654"/>
                  </a:cubicBezTo>
                  <a:cubicBezTo>
                    <a:pt x="116787" y="199126"/>
                    <a:pt x="111851" y="206305"/>
                    <a:pt x="104379" y="207687"/>
                  </a:cubicBezTo>
                  <a:lnTo>
                    <a:pt x="95363" y="209357"/>
                  </a:lnTo>
                  <a:moveTo>
                    <a:pt x="101976" y="87669"/>
                  </a:moveTo>
                  <a:cubicBezTo>
                    <a:pt x="92256" y="89080"/>
                    <a:pt x="82368" y="86664"/>
                    <a:pt x="74395" y="80927"/>
                  </a:cubicBezTo>
                  <a:cubicBezTo>
                    <a:pt x="68053" y="73432"/>
                    <a:pt x="64866" y="63768"/>
                    <a:pt x="65508" y="53970"/>
                  </a:cubicBezTo>
                  <a:cubicBezTo>
                    <a:pt x="75228" y="52555"/>
                    <a:pt x="85117" y="54972"/>
                    <a:pt x="93088" y="60712"/>
                  </a:cubicBezTo>
                  <a:cubicBezTo>
                    <a:pt x="99432" y="68206"/>
                    <a:pt x="102618" y="77871"/>
                    <a:pt x="101976" y="87669"/>
                  </a:cubicBezTo>
                  <a:close/>
                  <a:moveTo>
                    <a:pt x="131382" y="87669"/>
                  </a:moveTo>
                  <a:cubicBezTo>
                    <a:pt x="130745" y="77869"/>
                    <a:pt x="133938" y="68204"/>
                    <a:pt x="140289" y="60712"/>
                  </a:cubicBezTo>
                  <a:cubicBezTo>
                    <a:pt x="148260" y="54972"/>
                    <a:pt x="158149" y="52555"/>
                    <a:pt x="167870" y="53970"/>
                  </a:cubicBezTo>
                  <a:cubicBezTo>
                    <a:pt x="168506" y="63770"/>
                    <a:pt x="165313" y="73435"/>
                    <a:pt x="158963" y="80927"/>
                  </a:cubicBezTo>
                  <a:cubicBezTo>
                    <a:pt x="150990" y="86663"/>
                    <a:pt x="141102" y="89080"/>
                    <a:pt x="131382" y="87669"/>
                  </a:cubicBezTo>
                  <a:close/>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95" name="Rounded Rectangle 147">
              <a:extLst>
                <a:ext uri="{FF2B5EF4-FFF2-40B4-BE49-F238E27FC236}">
                  <a16:creationId xmlns:a16="http://schemas.microsoft.com/office/drawing/2014/main" id="{7BEC8B49-8E3C-F8DD-4415-EC88BA89F66F}"/>
                </a:ext>
              </a:extLst>
            </p:cNvPr>
            <p:cNvSpPr/>
            <p:nvPr/>
          </p:nvSpPr>
          <p:spPr>
            <a:xfrm>
              <a:off x="4663167" y="4943959"/>
              <a:ext cx="224027" cy="246058"/>
            </a:xfrm>
            <a:custGeom>
              <a:avLst/>
              <a:gdLst/>
              <a:ahLst/>
              <a:cxnLst/>
              <a:rect l="0" t="0" r="0" b="0"/>
              <a:pathLst>
                <a:path w="192616" h="211558">
                  <a:moveTo>
                    <a:pt x="78881" y="210026"/>
                  </a:moveTo>
                  <a:cubicBezTo>
                    <a:pt x="75372" y="211558"/>
                    <a:pt x="71383" y="211558"/>
                    <a:pt x="67874" y="210026"/>
                  </a:cubicBezTo>
                  <a:lnTo>
                    <a:pt x="2751" y="181537"/>
                  </a:lnTo>
                  <a:cubicBezTo>
                    <a:pt x="1081" y="180808"/>
                    <a:pt x="0" y="179159"/>
                    <a:pt x="0" y="177336"/>
                  </a:cubicBezTo>
                  <a:lnTo>
                    <a:pt x="0" y="90109"/>
                  </a:lnTo>
                  <a:cubicBezTo>
                    <a:pt x="1" y="88103"/>
                    <a:pt x="1305" y="86331"/>
                    <a:pt x="3219" y="85733"/>
                  </a:cubicBezTo>
                  <a:lnTo>
                    <a:pt x="69259" y="65087"/>
                  </a:lnTo>
                  <a:cubicBezTo>
                    <a:pt x="71946" y="64242"/>
                    <a:pt x="74827" y="64242"/>
                    <a:pt x="77514" y="65087"/>
                  </a:cubicBezTo>
                  <a:lnTo>
                    <a:pt x="143554" y="85752"/>
                  </a:lnTo>
                  <a:cubicBezTo>
                    <a:pt x="145468" y="86349"/>
                    <a:pt x="146772" y="88121"/>
                    <a:pt x="146773" y="90127"/>
                  </a:cubicBezTo>
                  <a:lnTo>
                    <a:pt x="146773" y="177336"/>
                  </a:lnTo>
                  <a:cubicBezTo>
                    <a:pt x="146772" y="179159"/>
                    <a:pt x="145692" y="180808"/>
                    <a:pt x="144022" y="181537"/>
                  </a:cubicBezTo>
                  <a:close/>
                  <a:moveTo>
                    <a:pt x="73377" y="211182"/>
                  </a:moveTo>
                  <a:lnTo>
                    <a:pt x="73377" y="114874"/>
                  </a:lnTo>
                  <a:moveTo>
                    <a:pt x="706" y="87623"/>
                  </a:moveTo>
                  <a:lnTo>
                    <a:pt x="73377" y="114874"/>
                  </a:lnTo>
                  <a:lnTo>
                    <a:pt x="146049" y="87623"/>
                  </a:lnTo>
                  <a:moveTo>
                    <a:pt x="119238" y="58886"/>
                  </a:moveTo>
                  <a:lnTo>
                    <a:pt x="119238" y="50668"/>
                  </a:lnTo>
                  <a:moveTo>
                    <a:pt x="46567" y="23417"/>
                  </a:moveTo>
                  <a:lnTo>
                    <a:pt x="119238" y="50668"/>
                  </a:lnTo>
                  <a:lnTo>
                    <a:pt x="191910" y="23417"/>
                  </a:lnTo>
                  <a:moveTo>
                    <a:pt x="165100" y="128173"/>
                  </a:moveTo>
                  <a:lnTo>
                    <a:pt x="189865" y="117332"/>
                  </a:lnTo>
                  <a:cubicBezTo>
                    <a:pt x="191535" y="116603"/>
                    <a:pt x="192615" y="114953"/>
                    <a:pt x="192616" y="113131"/>
                  </a:cubicBezTo>
                  <a:lnTo>
                    <a:pt x="192616" y="25903"/>
                  </a:lnTo>
                  <a:cubicBezTo>
                    <a:pt x="192615" y="23898"/>
                    <a:pt x="191311" y="22125"/>
                    <a:pt x="189397" y="21528"/>
                  </a:cubicBezTo>
                  <a:lnTo>
                    <a:pt x="123348" y="844"/>
                  </a:lnTo>
                  <a:cubicBezTo>
                    <a:pt x="120661" y="0"/>
                    <a:pt x="117779" y="0"/>
                    <a:pt x="115093" y="844"/>
                  </a:cubicBezTo>
                  <a:lnTo>
                    <a:pt x="49053" y="21491"/>
                  </a:lnTo>
                  <a:cubicBezTo>
                    <a:pt x="47136" y="22103"/>
                    <a:pt x="45842" y="23891"/>
                    <a:pt x="45861" y="25903"/>
                  </a:cubicBezTo>
                  <a:lnTo>
                    <a:pt x="45861" y="53144"/>
                  </a:lnTo>
                  <a:moveTo>
                    <a:pt x="119238" y="20858"/>
                  </a:moveTo>
                  <a:cubicBezTo>
                    <a:pt x="120505" y="20858"/>
                    <a:pt x="121531" y="21885"/>
                    <a:pt x="121531" y="23151"/>
                  </a:cubicBezTo>
                  <a:moveTo>
                    <a:pt x="116945" y="23151"/>
                  </a:moveTo>
                  <a:cubicBezTo>
                    <a:pt x="116945" y="21885"/>
                    <a:pt x="117972" y="20858"/>
                    <a:pt x="119238" y="20858"/>
                  </a:cubicBezTo>
                  <a:moveTo>
                    <a:pt x="116945" y="23151"/>
                  </a:moveTo>
                  <a:cubicBezTo>
                    <a:pt x="116945" y="24418"/>
                    <a:pt x="117972" y="25444"/>
                    <a:pt x="119238" y="25444"/>
                  </a:cubicBezTo>
                  <a:moveTo>
                    <a:pt x="119238" y="25444"/>
                  </a:moveTo>
                  <a:cubicBezTo>
                    <a:pt x="120505" y="25444"/>
                    <a:pt x="121531" y="24418"/>
                    <a:pt x="121531" y="23151"/>
                  </a:cubicBezTo>
                  <a:moveTo>
                    <a:pt x="169686" y="52961"/>
                  </a:moveTo>
                  <a:cubicBezTo>
                    <a:pt x="170952" y="52961"/>
                    <a:pt x="171979" y="53988"/>
                    <a:pt x="171979" y="55254"/>
                  </a:cubicBezTo>
                  <a:moveTo>
                    <a:pt x="167393" y="55254"/>
                  </a:moveTo>
                  <a:cubicBezTo>
                    <a:pt x="167393" y="53988"/>
                    <a:pt x="168419" y="52961"/>
                    <a:pt x="169686" y="52961"/>
                  </a:cubicBezTo>
                  <a:moveTo>
                    <a:pt x="167393" y="55254"/>
                  </a:moveTo>
                  <a:cubicBezTo>
                    <a:pt x="167393" y="56520"/>
                    <a:pt x="168419" y="57547"/>
                    <a:pt x="169686" y="57547"/>
                  </a:cubicBezTo>
                  <a:moveTo>
                    <a:pt x="169686" y="57547"/>
                  </a:moveTo>
                  <a:cubicBezTo>
                    <a:pt x="170952" y="57547"/>
                    <a:pt x="171979" y="56520"/>
                    <a:pt x="171979" y="55254"/>
                  </a:cubicBezTo>
                  <a:moveTo>
                    <a:pt x="169686" y="98822"/>
                  </a:moveTo>
                  <a:cubicBezTo>
                    <a:pt x="170952" y="98822"/>
                    <a:pt x="171979" y="99849"/>
                    <a:pt x="171979" y="101115"/>
                  </a:cubicBezTo>
                  <a:moveTo>
                    <a:pt x="167393" y="101115"/>
                  </a:moveTo>
                  <a:cubicBezTo>
                    <a:pt x="167393" y="99849"/>
                    <a:pt x="168419" y="98822"/>
                    <a:pt x="169686" y="98822"/>
                  </a:cubicBezTo>
                  <a:moveTo>
                    <a:pt x="167393" y="101115"/>
                  </a:moveTo>
                  <a:cubicBezTo>
                    <a:pt x="167393" y="102382"/>
                    <a:pt x="168419" y="103408"/>
                    <a:pt x="169686" y="103408"/>
                  </a:cubicBezTo>
                  <a:moveTo>
                    <a:pt x="169686" y="103408"/>
                  </a:moveTo>
                  <a:cubicBezTo>
                    <a:pt x="170952" y="103408"/>
                    <a:pt x="171979" y="102382"/>
                    <a:pt x="171979" y="101115"/>
                  </a:cubicBezTo>
                  <a:moveTo>
                    <a:pt x="123825" y="126339"/>
                  </a:moveTo>
                  <a:cubicBezTo>
                    <a:pt x="125091" y="126339"/>
                    <a:pt x="126118" y="127365"/>
                    <a:pt x="126118" y="128632"/>
                  </a:cubicBezTo>
                  <a:moveTo>
                    <a:pt x="121531" y="128632"/>
                  </a:moveTo>
                  <a:cubicBezTo>
                    <a:pt x="121531" y="127365"/>
                    <a:pt x="122558" y="126339"/>
                    <a:pt x="123825" y="126339"/>
                  </a:cubicBezTo>
                  <a:moveTo>
                    <a:pt x="121531" y="128632"/>
                  </a:moveTo>
                  <a:cubicBezTo>
                    <a:pt x="121531" y="129898"/>
                    <a:pt x="122558" y="130925"/>
                    <a:pt x="123825" y="130925"/>
                  </a:cubicBezTo>
                  <a:moveTo>
                    <a:pt x="123825" y="130925"/>
                  </a:moveTo>
                  <a:cubicBezTo>
                    <a:pt x="125091" y="130925"/>
                    <a:pt x="126118" y="129898"/>
                    <a:pt x="126118" y="128632"/>
                  </a:cubicBezTo>
                  <a:moveTo>
                    <a:pt x="110066" y="149269"/>
                  </a:moveTo>
                  <a:cubicBezTo>
                    <a:pt x="111333" y="149269"/>
                    <a:pt x="112359" y="150296"/>
                    <a:pt x="112359" y="151562"/>
                  </a:cubicBezTo>
                  <a:moveTo>
                    <a:pt x="107773" y="151562"/>
                  </a:moveTo>
                  <a:cubicBezTo>
                    <a:pt x="107773" y="150296"/>
                    <a:pt x="108800" y="149269"/>
                    <a:pt x="110066" y="149269"/>
                  </a:cubicBezTo>
                  <a:moveTo>
                    <a:pt x="107773" y="151562"/>
                  </a:moveTo>
                  <a:cubicBezTo>
                    <a:pt x="107773" y="152829"/>
                    <a:pt x="108800" y="153855"/>
                    <a:pt x="110066" y="153855"/>
                  </a:cubicBezTo>
                  <a:moveTo>
                    <a:pt x="110066" y="153855"/>
                  </a:moveTo>
                  <a:cubicBezTo>
                    <a:pt x="111333" y="153855"/>
                    <a:pt x="112359" y="152829"/>
                    <a:pt x="112359" y="151562"/>
                  </a:cubicBezTo>
                  <a:moveTo>
                    <a:pt x="96308" y="172200"/>
                  </a:moveTo>
                  <a:cubicBezTo>
                    <a:pt x="97574" y="172200"/>
                    <a:pt x="98601" y="173227"/>
                    <a:pt x="98601" y="174493"/>
                  </a:cubicBezTo>
                  <a:moveTo>
                    <a:pt x="94015" y="174493"/>
                  </a:moveTo>
                  <a:cubicBezTo>
                    <a:pt x="94015" y="173227"/>
                    <a:pt x="95041" y="172200"/>
                    <a:pt x="96308" y="172200"/>
                  </a:cubicBezTo>
                  <a:moveTo>
                    <a:pt x="94015" y="174493"/>
                  </a:moveTo>
                  <a:cubicBezTo>
                    <a:pt x="94015" y="175759"/>
                    <a:pt x="95041" y="176786"/>
                    <a:pt x="96308" y="176786"/>
                  </a:cubicBezTo>
                  <a:moveTo>
                    <a:pt x="96308" y="176786"/>
                  </a:moveTo>
                  <a:cubicBezTo>
                    <a:pt x="97574" y="176786"/>
                    <a:pt x="98601" y="175759"/>
                    <a:pt x="98601" y="174493"/>
                  </a:cubicBezTo>
                  <a:moveTo>
                    <a:pt x="50447" y="172200"/>
                  </a:moveTo>
                  <a:cubicBezTo>
                    <a:pt x="51713" y="172200"/>
                    <a:pt x="52740" y="173227"/>
                    <a:pt x="52740" y="174493"/>
                  </a:cubicBezTo>
                  <a:moveTo>
                    <a:pt x="48154" y="174493"/>
                  </a:moveTo>
                  <a:cubicBezTo>
                    <a:pt x="48154" y="173227"/>
                    <a:pt x="49180" y="172200"/>
                    <a:pt x="50447" y="172200"/>
                  </a:cubicBezTo>
                  <a:moveTo>
                    <a:pt x="48154" y="174493"/>
                  </a:moveTo>
                  <a:cubicBezTo>
                    <a:pt x="48154" y="175759"/>
                    <a:pt x="49180" y="176786"/>
                    <a:pt x="50447" y="176786"/>
                  </a:cubicBezTo>
                  <a:moveTo>
                    <a:pt x="50447" y="176786"/>
                  </a:moveTo>
                  <a:cubicBezTo>
                    <a:pt x="51713" y="176786"/>
                    <a:pt x="52740" y="175759"/>
                    <a:pt x="52740" y="174493"/>
                  </a:cubicBezTo>
                  <a:moveTo>
                    <a:pt x="22930" y="126339"/>
                  </a:moveTo>
                  <a:cubicBezTo>
                    <a:pt x="24196" y="126339"/>
                    <a:pt x="25223" y="127365"/>
                    <a:pt x="25223" y="128632"/>
                  </a:cubicBezTo>
                  <a:moveTo>
                    <a:pt x="20637" y="128632"/>
                  </a:moveTo>
                  <a:cubicBezTo>
                    <a:pt x="20637" y="127365"/>
                    <a:pt x="21664" y="126339"/>
                    <a:pt x="22930" y="126339"/>
                  </a:cubicBezTo>
                  <a:moveTo>
                    <a:pt x="20637" y="128632"/>
                  </a:moveTo>
                  <a:cubicBezTo>
                    <a:pt x="20637" y="129898"/>
                    <a:pt x="21664" y="130925"/>
                    <a:pt x="22930" y="130925"/>
                  </a:cubicBezTo>
                  <a:moveTo>
                    <a:pt x="22930" y="130925"/>
                  </a:moveTo>
                  <a:cubicBezTo>
                    <a:pt x="24196" y="130925"/>
                    <a:pt x="25223" y="129898"/>
                    <a:pt x="25223" y="128632"/>
                  </a:cubicBezTo>
                  <a:moveTo>
                    <a:pt x="73377" y="85064"/>
                  </a:moveTo>
                  <a:cubicBezTo>
                    <a:pt x="74644" y="85064"/>
                    <a:pt x="75670" y="86090"/>
                    <a:pt x="75670" y="87357"/>
                  </a:cubicBezTo>
                  <a:moveTo>
                    <a:pt x="71084" y="87357"/>
                  </a:moveTo>
                  <a:cubicBezTo>
                    <a:pt x="71084" y="86090"/>
                    <a:pt x="72111" y="85064"/>
                    <a:pt x="73377" y="85064"/>
                  </a:cubicBezTo>
                  <a:moveTo>
                    <a:pt x="71084" y="87357"/>
                  </a:moveTo>
                  <a:cubicBezTo>
                    <a:pt x="71084" y="88623"/>
                    <a:pt x="72111" y="89650"/>
                    <a:pt x="73377" y="89650"/>
                  </a:cubicBezTo>
                  <a:moveTo>
                    <a:pt x="73377" y="89650"/>
                  </a:moveTo>
                  <a:cubicBezTo>
                    <a:pt x="74644" y="89650"/>
                    <a:pt x="75670" y="88623"/>
                    <a:pt x="75670" y="87357"/>
                  </a:cubicBezTo>
                </a:path>
              </a:pathLst>
            </a:custGeom>
            <a:noFill/>
            <a:ln w="393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spTree>
    <p:extLst>
      <p:ext uri="{BB962C8B-B14F-4D97-AF65-F5344CB8AC3E}">
        <p14:creationId xmlns:p14="http://schemas.microsoft.com/office/powerpoint/2010/main" val="2512073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0D503-547F-0919-B64A-B5A66C31FCAD}"/>
              </a:ext>
            </a:extLst>
          </p:cNvPr>
          <p:cNvSpPr>
            <a:spLocks noGrp="1"/>
          </p:cNvSpPr>
          <p:nvPr>
            <p:ph type="title"/>
          </p:nvPr>
        </p:nvSpPr>
        <p:spPr/>
        <p:txBody>
          <a:bodyPr/>
          <a:lstStyle/>
          <a:p>
            <a:r>
              <a:rPr lang="en-US"/>
              <a:t>Key Steps to Build an AI Agent</a:t>
            </a:r>
          </a:p>
        </p:txBody>
      </p:sp>
      <p:grpSp>
        <p:nvGrpSpPr>
          <p:cNvPr id="102" name="Group 101">
            <a:extLst>
              <a:ext uri="{FF2B5EF4-FFF2-40B4-BE49-F238E27FC236}">
                <a16:creationId xmlns:a16="http://schemas.microsoft.com/office/drawing/2014/main" id="{291DC582-44A1-B0B9-6483-629769D05047}"/>
              </a:ext>
            </a:extLst>
          </p:cNvPr>
          <p:cNvGrpSpPr>
            <a:grpSpLocks noChangeAspect="1"/>
          </p:cNvGrpSpPr>
          <p:nvPr/>
        </p:nvGrpSpPr>
        <p:grpSpPr>
          <a:xfrm>
            <a:off x="1354181" y="1310020"/>
            <a:ext cx="9483638" cy="5029200"/>
            <a:chOff x="902043" y="1851196"/>
            <a:chExt cx="7339913" cy="3892378"/>
          </a:xfrm>
        </p:grpSpPr>
        <p:grpSp>
          <p:nvGrpSpPr>
            <p:cNvPr id="3" name="Group 2">
              <a:extLst>
                <a:ext uri="{FF2B5EF4-FFF2-40B4-BE49-F238E27FC236}">
                  <a16:creationId xmlns:a16="http://schemas.microsoft.com/office/drawing/2014/main" id="{F4CB968B-F487-F869-6D42-C73956264CBD}"/>
                </a:ext>
              </a:extLst>
            </p:cNvPr>
            <p:cNvGrpSpPr/>
            <p:nvPr/>
          </p:nvGrpSpPr>
          <p:grpSpPr>
            <a:xfrm>
              <a:off x="1365421" y="1851196"/>
              <a:ext cx="1223318" cy="889686"/>
              <a:chOff x="908221" y="1223318"/>
              <a:chExt cx="1223318" cy="889686"/>
            </a:xfrm>
          </p:grpSpPr>
          <p:sp>
            <p:nvSpPr>
              <p:cNvPr id="4" name="Rounded Rectangle 1">
                <a:extLst>
                  <a:ext uri="{FF2B5EF4-FFF2-40B4-BE49-F238E27FC236}">
                    <a16:creationId xmlns:a16="http://schemas.microsoft.com/office/drawing/2014/main" id="{BF9C6B30-29AD-D660-520D-8DAA6393355D}"/>
                  </a:ext>
                </a:extLst>
              </p:cNvPr>
              <p:cNvSpPr/>
              <p:nvPr/>
            </p:nvSpPr>
            <p:spPr>
              <a:xfrm>
                <a:off x="908221" y="1223318"/>
                <a:ext cx="1223318" cy="889686"/>
              </a:xfrm>
              <a:custGeom>
                <a:avLst/>
                <a:gdLst/>
                <a:ahLst/>
                <a:cxnLst/>
                <a:rect l="0" t="0" r="0" b="0"/>
                <a:pathLst>
                  <a:path w="1223318" h="889686">
                    <a:moveTo>
                      <a:pt x="0" y="0"/>
                    </a:moveTo>
                    <a:lnTo>
                      <a:pt x="1223318" y="0"/>
                    </a:lnTo>
                    <a:lnTo>
                      <a:pt x="1223318" y="889686"/>
                    </a:lnTo>
                    <a:lnTo>
                      <a:pt x="0" y="889686"/>
                    </a:lnTo>
                    <a:lnTo>
                      <a:pt x="0" y="0"/>
                    </a:lnTo>
                    <a:close/>
                  </a:path>
                </a:pathLst>
              </a:custGeom>
              <a:solidFill>
                <a:srgbClr val="0979E1"/>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2">
                <a:extLst>
                  <a:ext uri="{FF2B5EF4-FFF2-40B4-BE49-F238E27FC236}">
                    <a16:creationId xmlns:a16="http://schemas.microsoft.com/office/drawing/2014/main" id="{1C3D2032-6E49-0ADB-993C-5B3CB2A7EB5D}"/>
                  </a:ext>
                </a:extLst>
              </p:cNvPr>
              <p:cNvSpPr/>
              <p:nvPr/>
            </p:nvSpPr>
            <p:spPr>
              <a:xfrm>
                <a:off x="908221" y="1223318"/>
                <a:ext cx="1223318" cy="889686"/>
              </a:xfrm>
              <a:custGeom>
                <a:avLst/>
                <a:gdLst/>
                <a:ahLst/>
                <a:cxnLst/>
                <a:rect l="0" t="0" r="0" b="0"/>
                <a:pathLst>
                  <a:path w="1223318" h="889686">
                    <a:moveTo>
                      <a:pt x="0" y="0"/>
                    </a:moveTo>
                    <a:lnTo>
                      <a:pt x="1223318" y="0"/>
                    </a:lnTo>
                    <a:moveTo>
                      <a:pt x="1223318" y="889686"/>
                    </a:moveTo>
                    <a:lnTo>
                      <a:pt x="0" y="889686"/>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F0538828-F13C-8666-D120-5F6B11DC0A3E}"/>
                </a:ext>
              </a:extLst>
            </p:cNvPr>
            <p:cNvGrpSpPr/>
            <p:nvPr/>
          </p:nvGrpSpPr>
          <p:grpSpPr>
            <a:xfrm>
              <a:off x="1198605" y="1851196"/>
              <a:ext cx="166816" cy="889686"/>
              <a:chOff x="741405" y="1223318"/>
              <a:chExt cx="166816" cy="889686"/>
            </a:xfrm>
          </p:grpSpPr>
          <p:sp>
            <p:nvSpPr>
              <p:cNvPr id="7" name="Rounded Rectangle 4">
                <a:extLst>
                  <a:ext uri="{FF2B5EF4-FFF2-40B4-BE49-F238E27FC236}">
                    <a16:creationId xmlns:a16="http://schemas.microsoft.com/office/drawing/2014/main" id="{75F065E3-A714-29F2-6845-1BBB19C8B85E}"/>
                  </a:ext>
                </a:extLst>
              </p:cNvPr>
              <p:cNvSpPr/>
              <p:nvPr/>
            </p:nvSpPr>
            <p:spPr>
              <a:xfrm>
                <a:off x="741405" y="1223318"/>
                <a:ext cx="166816" cy="889686"/>
              </a:xfrm>
              <a:custGeom>
                <a:avLst/>
                <a:gdLst/>
                <a:ahLst/>
                <a:cxnLst/>
                <a:rect l="0" t="0" r="0" b="0"/>
                <a:pathLst>
                  <a:path w="166816" h="889686">
                    <a:moveTo>
                      <a:pt x="166816" y="0"/>
                    </a:moveTo>
                    <a:lnTo>
                      <a:pt x="148281" y="0"/>
                    </a:lnTo>
                    <a:cubicBezTo>
                      <a:pt x="66387" y="0"/>
                      <a:pt x="0" y="66387"/>
                      <a:pt x="0" y="148281"/>
                    </a:cubicBezTo>
                    <a:lnTo>
                      <a:pt x="166816" y="148281"/>
                    </a:lnTo>
                    <a:lnTo>
                      <a:pt x="166816" y="0"/>
                    </a:lnTo>
                    <a:close/>
                    <a:moveTo>
                      <a:pt x="166816" y="148281"/>
                    </a:moveTo>
                    <a:lnTo>
                      <a:pt x="166816" y="741405"/>
                    </a:lnTo>
                    <a:lnTo>
                      <a:pt x="0" y="741405"/>
                    </a:lnTo>
                    <a:lnTo>
                      <a:pt x="0" y="148281"/>
                    </a:lnTo>
                    <a:lnTo>
                      <a:pt x="166816" y="148281"/>
                    </a:lnTo>
                    <a:close/>
                    <a:moveTo>
                      <a:pt x="166816" y="889686"/>
                    </a:moveTo>
                    <a:lnTo>
                      <a:pt x="148281" y="889686"/>
                    </a:lnTo>
                    <a:cubicBezTo>
                      <a:pt x="66387" y="889686"/>
                      <a:pt x="0" y="823299"/>
                      <a:pt x="0" y="741405"/>
                    </a:cubicBezTo>
                    <a:lnTo>
                      <a:pt x="166816" y="741405"/>
                    </a:lnTo>
                    <a:lnTo>
                      <a:pt x="166816" y="889686"/>
                    </a:lnTo>
                    <a:close/>
                  </a:path>
                </a:pathLst>
              </a:custGeom>
              <a:solidFill>
                <a:srgbClr val="0979E1"/>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8" name="Rounded Rectangle 5">
                <a:extLst>
                  <a:ext uri="{FF2B5EF4-FFF2-40B4-BE49-F238E27FC236}">
                    <a16:creationId xmlns:a16="http://schemas.microsoft.com/office/drawing/2014/main" id="{67B3226C-50AD-EC4A-D007-BFBF0FA651E3}"/>
                  </a:ext>
                </a:extLst>
              </p:cNvPr>
              <p:cNvSpPr/>
              <p:nvPr/>
            </p:nvSpPr>
            <p:spPr>
              <a:xfrm>
                <a:off x="741405" y="1223318"/>
                <a:ext cx="166816" cy="889686"/>
              </a:xfrm>
              <a:custGeom>
                <a:avLst/>
                <a:gdLst/>
                <a:ahLst/>
                <a:cxnLst/>
                <a:rect l="0" t="0" r="0" b="0"/>
                <a:pathLst>
                  <a:path w="166816" h="889686">
                    <a:moveTo>
                      <a:pt x="166816" y="0"/>
                    </a:moveTo>
                    <a:lnTo>
                      <a:pt x="148281" y="0"/>
                    </a:lnTo>
                    <a:cubicBezTo>
                      <a:pt x="66387" y="0"/>
                      <a:pt x="0" y="66387"/>
                      <a:pt x="0" y="148281"/>
                    </a:cubicBezTo>
                    <a:moveTo>
                      <a:pt x="166816" y="889686"/>
                    </a:moveTo>
                    <a:lnTo>
                      <a:pt x="148281" y="889686"/>
                    </a:lnTo>
                    <a:cubicBezTo>
                      <a:pt x="66387" y="889686"/>
                      <a:pt x="0" y="823299"/>
                      <a:pt x="0" y="741405"/>
                    </a:cubicBezTo>
                    <a:moveTo>
                      <a:pt x="0" y="741405"/>
                    </a:moveTo>
                    <a:lnTo>
                      <a:pt x="0" y="148281"/>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7099F475-9104-0E12-0888-89A4B111170B}"/>
                </a:ext>
              </a:extLst>
            </p:cNvPr>
            <p:cNvGrpSpPr/>
            <p:nvPr/>
          </p:nvGrpSpPr>
          <p:grpSpPr>
            <a:xfrm>
              <a:off x="2588740" y="1851196"/>
              <a:ext cx="166816" cy="889686"/>
              <a:chOff x="2131540" y="1223318"/>
              <a:chExt cx="166816" cy="889686"/>
            </a:xfrm>
          </p:grpSpPr>
          <p:sp>
            <p:nvSpPr>
              <p:cNvPr id="10" name="Rounded Rectangle 7">
                <a:extLst>
                  <a:ext uri="{FF2B5EF4-FFF2-40B4-BE49-F238E27FC236}">
                    <a16:creationId xmlns:a16="http://schemas.microsoft.com/office/drawing/2014/main" id="{A7EFC71A-A820-E91F-F521-D606D0CAE42E}"/>
                  </a:ext>
                </a:extLst>
              </p:cNvPr>
              <p:cNvSpPr/>
              <p:nvPr/>
            </p:nvSpPr>
            <p:spPr>
              <a:xfrm>
                <a:off x="2131540" y="1223318"/>
                <a:ext cx="166816" cy="889686"/>
              </a:xfrm>
              <a:custGeom>
                <a:avLst/>
                <a:gdLst/>
                <a:ahLst/>
                <a:cxnLst/>
                <a:rect l="0" t="0" r="0" b="0"/>
                <a:pathLst>
                  <a:path w="166816" h="889686">
                    <a:moveTo>
                      <a:pt x="0" y="0"/>
                    </a:moveTo>
                    <a:lnTo>
                      <a:pt x="18535" y="0"/>
                    </a:lnTo>
                    <a:cubicBezTo>
                      <a:pt x="100428" y="0"/>
                      <a:pt x="166816" y="66387"/>
                      <a:pt x="166816" y="148281"/>
                    </a:cubicBezTo>
                    <a:lnTo>
                      <a:pt x="0" y="148281"/>
                    </a:lnTo>
                    <a:lnTo>
                      <a:pt x="0" y="0"/>
                    </a:lnTo>
                    <a:close/>
                    <a:moveTo>
                      <a:pt x="0" y="741405"/>
                    </a:moveTo>
                    <a:lnTo>
                      <a:pt x="0" y="148281"/>
                    </a:lnTo>
                    <a:lnTo>
                      <a:pt x="166816" y="148281"/>
                    </a:lnTo>
                    <a:lnTo>
                      <a:pt x="166816" y="741405"/>
                    </a:lnTo>
                    <a:lnTo>
                      <a:pt x="0" y="741405"/>
                    </a:lnTo>
                    <a:close/>
                    <a:moveTo>
                      <a:pt x="18535" y="889686"/>
                    </a:moveTo>
                    <a:lnTo>
                      <a:pt x="0" y="889686"/>
                    </a:lnTo>
                    <a:lnTo>
                      <a:pt x="0" y="741405"/>
                    </a:lnTo>
                    <a:lnTo>
                      <a:pt x="166816" y="741405"/>
                    </a:lnTo>
                    <a:cubicBezTo>
                      <a:pt x="166816" y="823299"/>
                      <a:pt x="100428" y="889686"/>
                      <a:pt x="18535" y="889686"/>
                    </a:cubicBezTo>
                    <a:close/>
                  </a:path>
                </a:pathLst>
              </a:custGeom>
              <a:solidFill>
                <a:srgbClr val="0979E1"/>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1" name="Rounded Rectangle 8">
                <a:extLst>
                  <a:ext uri="{FF2B5EF4-FFF2-40B4-BE49-F238E27FC236}">
                    <a16:creationId xmlns:a16="http://schemas.microsoft.com/office/drawing/2014/main" id="{E7971D29-76EC-B85A-F4D5-31E113C653AF}"/>
                  </a:ext>
                </a:extLst>
              </p:cNvPr>
              <p:cNvSpPr/>
              <p:nvPr/>
            </p:nvSpPr>
            <p:spPr>
              <a:xfrm>
                <a:off x="2131540" y="1223318"/>
                <a:ext cx="166816" cy="889686"/>
              </a:xfrm>
              <a:custGeom>
                <a:avLst/>
                <a:gdLst/>
                <a:ahLst/>
                <a:cxnLst/>
                <a:rect l="0" t="0" r="0" b="0"/>
                <a:pathLst>
                  <a:path w="166816" h="889686">
                    <a:moveTo>
                      <a:pt x="0" y="0"/>
                    </a:moveTo>
                    <a:lnTo>
                      <a:pt x="18535" y="0"/>
                    </a:lnTo>
                    <a:cubicBezTo>
                      <a:pt x="100428" y="0"/>
                      <a:pt x="166816" y="66387"/>
                      <a:pt x="166816" y="148281"/>
                    </a:cubicBezTo>
                    <a:moveTo>
                      <a:pt x="0" y="889686"/>
                    </a:moveTo>
                    <a:lnTo>
                      <a:pt x="18535" y="889686"/>
                    </a:lnTo>
                    <a:cubicBezTo>
                      <a:pt x="100428" y="889686"/>
                      <a:pt x="166816" y="823299"/>
                      <a:pt x="166816" y="741405"/>
                    </a:cubicBezTo>
                    <a:moveTo>
                      <a:pt x="166816" y="741405"/>
                    </a:moveTo>
                    <a:lnTo>
                      <a:pt x="166816" y="148281"/>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56E40865-1291-6ACA-8D8A-462B2AE8F542}"/>
                </a:ext>
              </a:extLst>
            </p:cNvPr>
            <p:cNvGrpSpPr/>
            <p:nvPr/>
          </p:nvGrpSpPr>
          <p:grpSpPr>
            <a:xfrm>
              <a:off x="3960340" y="1851196"/>
              <a:ext cx="1223318" cy="889686"/>
              <a:chOff x="3503140" y="1223318"/>
              <a:chExt cx="1223318" cy="889686"/>
            </a:xfrm>
          </p:grpSpPr>
          <p:sp>
            <p:nvSpPr>
              <p:cNvPr id="13" name="Rounded Rectangle 10">
                <a:extLst>
                  <a:ext uri="{FF2B5EF4-FFF2-40B4-BE49-F238E27FC236}">
                    <a16:creationId xmlns:a16="http://schemas.microsoft.com/office/drawing/2014/main" id="{D37197DF-1196-5D5B-70BC-BA6CDB465307}"/>
                  </a:ext>
                </a:extLst>
              </p:cNvPr>
              <p:cNvSpPr/>
              <p:nvPr/>
            </p:nvSpPr>
            <p:spPr>
              <a:xfrm>
                <a:off x="3503140" y="1223318"/>
                <a:ext cx="1223318" cy="889686"/>
              </a:xfrm>
              <a:custGeom>
                <a:avLst/>
                <a:gdLst/>
                <a:ahLst/>
                <a:cxnLst/>
                <a:rect l="0" t="0" r="0" b="0"/>
                <a:pathLst>
                  <a:path w="1223318" h="889686">
                    <a:moveTo>
                      <a:pt x="0" y="0"/>
                    </a:moveTo>
                    <a:lnTo>
                      <a:pt x="1223318" y="0"/>
                    </a:lnTo>
                    <a:lnTo>
                      <a:pt x="1223318" y="889686"/>
                    </a:lnTo>
                    <a:lnTo>
                      <a:pt x="0" y="889686"/>
                    </a:lnTo>
                    <a:lnTo>
                      <a:pt x="0" y="0"/>
                    </a:lnTo>
                    <a:close/>
                  </a:path>
                </a:pathLst>
              </a:custGeom>
              <a:solidFill>
                <a:srgbClr val="0D8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4" name="Rounded Rectangle 11">
                <a:extLst>
                  <a:ext uri="{FF2B5EF4-FFF2-40B4-BE49-F238E27FC236}">
                    <a16:creationId xmlns:a16="http://schemas.microsoft.com/office/drawing/2014/main" id="{D7284A6F-14FA-6121-3AD5-AA31371BDFDB}"/>
                  </a:ext>
                </a:extLst>
              </p:cNvPr>
              <p:cNvSpPr/>
              <p:nvPr/>
            </p:nvSpPr>
            <p:spPr>
              <a:xfrm>
                <a:off x="3503140" y="1223318"/>
                <a:ext cx="1223318" cy="889686"/>
              </a:xfrm>
              <a:custGeom>
                <a:avLst/>
                <a:gdLst/>
                <a:ahLst/>
                <a:cxnLst/>
                <a:rect l="0" t="0" r="0" b="0"/>
                <a:pathLst>
                  <a:path w="1223318" h="889686">
                    <a:moveTo>
                      <a:pt x="0" y="0"/>
                    </a:moveTo>
                    <a:lnTo>
                      <a:pt x="1223318" y="0"/>
                    </a:lnTo>
                    <a:moveTo>
                      <a:pt x="1223318" y="889686"/>
                    </a:moveTo>
                    <a:lnTo>
                      <a:pt x="0" y="889686"/>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B53BC93B-E170-391F-D22E-2FA1ECF01E5D}"/>
                </a:ext>
              </a:extLst>
            </p:cNvPr>
            <p:cNvGrpSpPr/>
            <p:nvPr/>
          </p:nvGrpSpPr>
          <p:grpSpPr>
            <a:xfrm>
              <a:off x="3793524" y="1851196"/>
              <a:ext cx="166816" cy="889686"/>
              <a:chOff x="3336324" y="1223318"/>
              <a:chExt cx="166816" cy="889686"/>
            </a:xfrm>
          </p:grpSpPr>
          <p:sp>
            <p:nvSpPr>
              <p:cNvPr id="16" name="Rounded Rectangle 13">
                <a:extLst>
                  <a:ext uri="{FF2B5EF4-FFF2-40B4-BE49-F238E27FC236}">
                    <a16:creationId xmlns:a16="http://schemas.microsoft.com/office/drawing/2014/main" id="{92CE534B-F691-14EA-3ECF-7D739CF91613}"/>
                  </a:ext>
                </a:extLst>
              </p:cNvPr>
              <p:cNvSpPr/>
              <p:nvPr/>
            </p:nvSpPr>
            <p:spPr>
              <a:xfrm>
                <a:off x="3336324" y="1223318"/>
                <a:ext cx="166816" cy="889686"/>
              </a:xfrm>
              <a:custGeom>
                <a:avLst/>
                <a:gdLst/>
                <a:ahLst/>
                <a:cxnLst/>
                <a:rect l="0" t="0" r="0" b="0"/>
                <a:pathLst>
                  <a:path w="166816" h="889686">
                    <a:moveTo>
                      <a:pt x="166816" y="0"/>
                    </a:moveTo>
                    <a:lnTo>
                      <a:pt x="148281" y="0"/>
                    </a:lnTo>
                    <a:cubicBezTo>
                      <a:pt x="66387" y="0"/>
                      <a:pt x="0" y="66387"/>
                      <a:pt x="0" y="148281"/>
                    </a:cubicBezTo>
                    <a:lnTo>
                      <a:pt x="166816" y="148281"/>
                    </a:lnTo>
                    <a:lnTo>
                      <a:pt x="166816" y="0"/>
                    </a:lnTo>
                    <a:close/>
                    <a:moveTo>
                      <a:pt x="166816" y="148281"/>
                    </a:moveTo>
                    <a:lnTo>
                      <a:pt x="166816" y="741405"/>
                    </a:lnTo>
                    <a:lnTo>
                      <a:pt x="0" y="741405"/>
                    </a:lnTo>
                    <a:lnTo>
                      <a:pt x="0" y="148281"/>
                    </a:lnTo>
                    <a:lnTo>
                      <a:pt x="166816" y="148281"/>
                    </a:lnTo>
                    <a:close/>
                    <a:moveTo>
                      <a:pt x="166816" y="889686"/>
                    </a:moveTo>
                    <a:lnTo>
                      <a:pt x="148281" y="889686"/>
                    </a:lnTo>
                    <a:cubicBezTo>
                      <a:pt x="66387" y="889686"/>
                      <a:pt x="0" y="823299"/>
                      <a:pt x="0" y="741405"/>
                    </a:cubicBezTo>
                    <a:lnTo>
                      <a:pt x="166816" y="741405"/>
                    </a:lnTo>
                    <a:lnTo>
                      <a:pt x="166816" y="889686"/>
                    </a:lnTo>
                    <a:close/>
                  </a:path>
                </a:pathLst>
              </a:custGeom>
              <a:solidFill>
                <a:srgbClr val="0D8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7" name="Rounded Rectangle 14">
                <a:extLst>
                  <a:ext uri="{FF2B5EF4-FFF2-40B4-BE49-F238E27FC236}">
                    <a16:creationId xmlns:a16="http://schemas.microsoft.com/office/drawing/2014/main" id="{9A618CD0-6DD4-9854-2159-B50F5271E5E5}"/>
                  </a:ext>
                </a:extLst>
              </p:cNvPr>
              <p:cNvSpPr/>
              <p:nvPr/>
            </p:nvSpPr>
            <p:spPr>
              <a:xfrm>
                <a:off x="3336324" y="1223318"/>
                <a:ext cx="166816" cy="889686"/>
              </a:xfrm>
              <a:custGeom>
                <a:avLst/>
                <a:gdLst/>
                <a:ahLst/>
                <a:cxnLst/>
                <a:rect l="0" t="0" r="0" b="0"/>
                <a:pathLst>
                  <a:path w="166816" h="889686">
                    <a:moveTo>
                      <a:pt x="166816" y="0"/>
                    </a:moveTo>
                    <a:lnTo>
                      <a:pt x="148281" y="0"/>
                    </a:lnTo>
                    <a:cubicBezTo>
                      <a:pt x="66387" y="0"/>
                      <a:pt x="0" y="66387"/>
                      <a:pt x="0" y="148281"/>
                    </a:cubicBezTo>
                    <a:moveTo>
                      <a:pt x="166816" y="889686"/>
                    </a:moveTo>
                    <a:lnTo>
                      <a:pt x="148281" y="889686"/>
                    </a:lnTo>
                    <a:cubicBezTo>
                      <a:pt x="66387" y="889686"/>
                      <a:pt x="0" y="823299"/>
                      <a:pt x="0" y="741405"/>
                    </a:cubicBezTo>
                    <a:moveTo>
                      <a:pt x="0" y="741405"/>
                    </a:moveTo>
                    <a:lnTo>
                      <a:pt x="0" y="148281"/>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CF1F3E20-22EE-7D21-BF17-BE0173CC7409}"/>
                </a:ext>
              </a:extLst>
            </p:cNvPr>
            <p:cNvGrpSpPr/>
            <p:nvPr/>
          </p:nvGrpSpPr>
          <p:grpSpPr>
            <a:xfrm>
              <a:off x="5183659" y="1851196"/>
              <a:ext cx="166816" cy="889686"/>
              <a:chOff x="4726459" y="1223318"/>
              <a:chExt cx="166816" cy="889686"/>
            </a:xfrm>
          </p:grpSpPr>
          <p:sp>
            <p:nvSpPr>
              <p:cNvPr id="19" name="Rounded Rectangle 16">
                <a:extLst>
                  <a:ext uri="{FF2B5EF4-FFF2-40B4-BE49-F238E27FC236}">
                    <a16:creationId xmlns:a16="http://schemas.microsoft.com/office/drawing/2014/main" id="{2C38402F-6CEC-3AEC-086B-0EF83A2CDE12}"/>
                  </a:ext>
                </a:extLst>
              </p:cNvPr>
              <p:cNvSpPr/>
              <p:nvPr/>
            </p:nvSpPr>
            <p:spPr>
              <a:xfrm>
                <a:off x="4726459" y="1223318"/>
                <a:ext cx="166816" cy="889686"/>
              </a:xfrm>
              <a:custGeom>
                <a:avLst/>
                <a:gdLst/>
                <a:ahLst/>
                <a:cxnLst/>
                <a:rect l="0" t="0" r="0" b="0"/>
                <a:pathLst>
                  <a:path w="166816" h="889686">
                    <a:moveTo>
                      <a:pt x="0" y="0"/>
                    </a:moveTo>
                    <a:lnTo>
                      <a:pt x="18535" y="0"/>
                    </a:lnTo>
                    <a:cubicBezTo>
                      <a:pt x="100428" y="0"/>
                      <a:pt x="166816" y="66387"/>
                      <a:pt x="166816" y="148281"/>
                    </a:cubicBezTo>
                    <a:lnTo>
                      <a:pt x="0" y="148281"/>
                    </a:lnTo>
                    <a:lnTo>
                      <a:pt x="0" y="0"/>
                    </a:lnTo>
                    <a:close/>
                    <a:moveTo>
                      <a:pt x="0" y="741405"/>
                    </a:moveTo>
                    <a:lnTo>
                      <a:pt x="0" y="148281"/>
                    </a:lnTo>
                    <a:lnTo>
                      <a:pt x="166816" y="148281"/>
                    </a:lnTo>
                    <a:lnTo>
                      <a:pt x="166816" y="741405"/>
                    </a:lnTo>
                    <a:lnTo>
                      <a:pt x="0" y="741405"/>
                    </a:lnTo>
                    <a:close/>
                    <a:moveTo>
                      <a:pt x="18535" y="889686"/>
                    </a:moveTo>
                    <a:lnTo>
                      <a:pt x="0" y="889686"/>
                    </a:lnTo>
                    <a:lnTo>
                      <a:pt x="0" y="741405"/>
                    </a:lnTo>
                    <a:lnTo>
                      <a:pt x="166816" y="741405"/>
                    </a:lnTo>
                    <a:cubicBezTo>
                      <a:pt x="166816" y="823299"/>
                      <a:pt x="100428" y="889686"/>
                      <a:pt x="18535" y="889686"/>
                    </a:cubicBezTo>
                    <a:close/>
                  </a:path>
                </a:pathLst>
              </a:custGeom>
              <a:solidFill>
                <a:srgbClr val="0D8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20" name="Rounded Rectangle 17">
                <a:extLst>
                  <a:ext uri="{FF2B5EF4-FFF2-40B4-BE49-F238E27FC236}">
                    <a16:creationId xmlns:a16="http://schemas.microsoft.com/office/drawing/2014/main" id="{644A29B5-75C8-FD18-E912-66C856D038E1}"/>
                  </a:ext>
                </a:extLst>
              </p:cNvPr>
              <p:cNvSpPr/>
              <p:nvPr/>
            </p:nvSpPr>
            <p:spPr>
              <a:xfrm>
                <a:off x="4726459" y="1223318"/>
                <a:ext cx="166816" cy="889686"/>
              </a:xfrm>
              <a:custGeom>
                <a:avLst/>
                <a:gdLst/>
                <a:ahLst/>
                <a:cxnLst/>
                <a:rect l="0" t="0" r="0" b="0"/>
                <a:pathLst>
                  <a:path w="166816" h="889686">
                    <a:moveTo>
                      <a:pt x="0" y="0"/>
                    </a:moveTo>
                    <a:lnTo>
                      <a:pt x="18535" y="0"/>
                    </a:lnTo>
                    <a:cubicBezTo>
                      <a:pt x="100428" y="0"/>
                      <a:pt x="166816" y="66387"/>
                      <a:pt x="166816" y="148281"/>
                    </a:cubicBezTo>
                    <a:moveTo>
                      <a:pt x="0" y="889686"/>
                    </a:moveTo>
                    <a:lnTo>
                      <a:pt x="18535" y="889686"/>
                    </a:lnTo>
                    <a:cubicBezTo>
                      <a:pt x="100428" y="889686"/>
                      <a:pt x="166816" y="823299"/>
                      <a:pt x="166816" y="741405"/>
                    </a:cubicBezTo>
                    <a:moveTo>
                      <a:pt x="166816" y="741405"/>
                    </a:moveTo>
                    <a:lnTo>
                      <a:pt x="166816" y="148281"/>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FBB7FB22-0239-1DCF-0992-353291F60789}"/>
                </a:ext>
              </a:extLst>
            </p:cNvPr>
            <p:cNvGrpSpPr/>
            <p:nvPr/>
          </p:nvGrpSpPr>
          <p:grpSpPr>
            <a:xfrm>
              <a:off x="6555259" y="1851196"/>
              <a:ext cx="1223318" cy="889686"/>
              <a:chOff x="6098059" y="1223318"/>
              <a:chExt cx="1223318" cy="889686"/>
            </a:xfrm>
          </p:grpSpPr>
          <p:sp>
            <p:nvSpPr>
              <p:cNvPr id="22" name="Rounded Rectangle 19">
                <a:extLst>
                  <a:ext uri="{FF2B5EF4-FFF2-40B4-BE49-F238E27FC236}">
                    <a16:creationId xmlns:a16="http://schemas.microsoft.com/office/drawing/2014/main" id="{9E9591B7-54DE-B9B9-B1BF-D97003CD9298}"/>
                  </a:ext>
                </a:extLst>
              </p:cNvPr>
              <p:cNvSpPr/>
              <p:nvPr/>
            </p:nvSpPr>
            <p:spPr>
              <a:xfrm>
                <a:off x="6098059" y="1223318"/>
                <a:ext cx="1223318" cy="889686"/>
              </a:xfrm>
              <a:custGeom>
                <a:avLst/>
                <a:gdLst/>
                <a:ahLst/>
                <a:cxnLst/>
                <a:rect l="0" t="0" r="0" b="0"/>
                <a:pathLst>
                  <a:path w="1223318" h="889686">
                    <a:moveTo>
                      <a:pt x="0" y="0"/>
                    </a:moveTo>
                    <a:lnTo>
                      <a:pt x="1223318" y="0"/>
                    </a:lnTo>
                    <a:lnTo>
                      <a:pt x="1223318" y="889686"/>
                    </a:lnTo>
                    <a:lnTo>
                      <a:pt x="0" y="889686"/>
                    </a:lnTo>
                    <a:lnTo>
                      <a:pt x="0" y="0"/>
                    </a:ln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23" name="Rounded Rectangle 20">
                <a:extLst>
                  <a:ext uri="{FF2B5EF4-FFF2-40B4-BE49-F238E27FC236}">
                    <a16:creationId xmlns:a16="http://schemas.microsoft.com/office/drawing/2014/main" id="{7B3E968D-F69C-E93A-26DE-85BCA4481BBB}"/>
                  </a:ext>
                </a:extLst>
              </p:cNvPr>
              <p:cNvSpPr/>
              <p:nvPr/>
            </p:nvSpPr>
            <p:spPr>
              <a:xfrm>
                <a:off x="6098059" y="1223318"/>
                <a:ext cx="1223318" cy="889686"/>
              </a:xfrm>
              <a:custGeom>
                <a:avLst/>
                <a:gdLst/>
                <a:ahLst/>
                <a:cxnLst/>
                <a:rect l="0" t="0" r="0" b="0"/>
                <a:pathLst>
                  <a:path w="1223318" h="889686">
                    <a:moveTo>
                      <a:pt x="0" y="0"/>
                    </a:moveTo>
                    <a:lnTo>
                      <a:pt x="1223318" y="0"/>
                    </a:lnTo>
                    <a:moveTo>
                      <a:pt x="1223318" y="889686"/>
                    </a:moveTo>
                    <a:lnTo>
                      <a:pt x="0" y="889686"/>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84337E32-541F-4BF7-DB8C-FBBC46638B1B}"/>
                </a:ext>
              </a:extLst>
            </p:cNvPr>
            <p:cNvGrpSpPr/>
            <p:nvPr/>
          </p:nvGrpSpPr>
          <p:grpSpPr>
            <a:xfrm>
              <a:off x="6388443" y="1851196"/>
              <a:ext cx="166816" cy="889686"/>
              <a:chOff x="5931243" y="1223318"/>
              <a:chExt cx="166816" cy="889686"/>
            </a:xfrm>
          </p:grpSpPr>
          <p:sp>
            <p:nvSpPr>
              <p:cNvPr id="25" name="Rounded Rectangle 22">
                <a:extLst>
                  <a:ext uri="{FF2B5EF4-FFF2-40B4-BE49-F238E27FC236}">
                    <a16:creationId xmlns:a16="http://schemas.microsoft.com/office/drawing/2014/main" id="{36282057-9D4A-4BBA-F34F-B4430C414C30}"/>
                  </a:ext>
                </a:extLst>
              </p:cNvPr>
              <p:cNvSpPr/>
              <p:nvPr/>
            </p:nvSpPr>
            <p:spPr>
              <a:xfrm>
                <a:off x="5931243" y="1223318"/>
                <a:ext cx="166816" cy="889686"/>
              </a:xfrm>
              <a:custGeom>
                <a:avLst/>
                <a:gdLst/>
                <a:ahLst/>
                <a:cxnLst/>
                <a:rect l="0" t="0" r="0" b="0"/>
                <a:pathLst>
                  <a:path w="166816" h="889686">
                    <a:moveTo>
                      <a:pt x="166816" y="0"/>
                    </a:moveTo>
                    <a:lnTo>
                      <a:pt x="148281" y="0"/>
                    </a:lnTo>
                    <a:cubicBezTo>
                      <a:pt x="66387" y="0"/>
                      <a:pt x="0" y="66387"/>
                      <a:pt x="0" y="148281"/>
                    </a:cubicBezTo>
                    <a:lnTo>
                      <a:pt x="166816" y="148281"/>
                    </a:lnTo>
                    <a:lnTo>
                      <a:pt x="166816" y="0"/>
                    </a:lnTo>
                    <a:close/>
                    <a:moveTo>
                      <a:pt x="166816" y="148281"/>
                    </a:moveTo>
                    <a:lnTo>
                      <a:pt x="166816" y="741405"/>
                    </a:lnTo>
                    <a:lnTo>
                      <a:pt x="0" y="741405"/>
                    </a:lnTo>
                    <a:lnTo>
                      <a:pt x="0" y="148281"/>
                    </a:lnTo>
                    <a:lnTo>
                      <a:pt x="166816" y="148281"/>
                    </a:lnTo>
                    <a:close/>
                    <a:moveTo>
                      <a:pt x="166816" y="889686"/>
                    </a:moveTo>
                    <a:lnTo>
                      <a:pt x="148281" y="889686"/>
                    </a:lnTo>
                    <a:cubicBezTo>
                      <a:pt x="66387" y="889686"/>
                      <a:pt x="0" y="823299"/>
                      <a:pt x="0" y="741405"/>
                    </a:cubicBezTo>
                    <a:lnTo>
                      <a:pt x="166816" y="741405"/>
                    </a:lnTo>
                    <a:lnTo>
                      <a:pt x="166816" y="889686"/>
                    </a:ln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26" name="Rounded Rectangle 23">
                <a:extLst>
                  <a:ext uri="{FF2B5EF4-FFF2-40B4-BE49-F238E27FC236}">
                    <a16:creationId xmlns:a16="http://schemas.microsoft.com/office/drawing/2014/main" id="{5B167061-1455-A919-F646-B4C4096A7024}"/>
                  </a:ext>
                </a:extLst>
              </p:cNvPr>
              <p:cNvSpPr/>
              <p:nvPr/>
            </p:nvSpPr>
            <p:spPr>
              <a:xfrm>
                <a:off x="5931243" y="1223318"/>
                <a:ext cx="166816" cy="889686"/>
              </a:xfrm>
              <a:custGeom>
                <a:avLst/>
                <a:gdLst/>
                <a:ahLst/>
                <a:cxnLst/>
                <a:rect l="0" t="0" r="0" b="0"/>
                <a:pathLst>
                  <a:path w="166816" h="889686">
                    <a:moveTo>
                      <a:pt x="166816" y="0"/>
                    </a:moveTo>
                    <a:lnTo>
                      <a:pt x="148281" y="0"/>
                    </a:lnTo>
                    <a:cubicBezTo>
                      <a:pt x="66387" y="0"/>
                      <a:pt x="0" y="66387"/>
                      <a:pt x="0" y="148281"/>
                    </a:cubicBezTo>
                    <a:moveTo>
                      <a:pt x="166816" y="889686"/>
                    </a:moveTo>
                    <a:lnTo>
                      <a:pt x="148281" y="889686"/>
                    </a:lnTo>
                    <a:cubicBezTo>
                      <a:pt x="66387" y="889686"/>
                      <a:pt x="0" y="823299"/>
                      <a:pt x="0" y="741405"/>
                    </a:cubicBezTo>
                    <a:moveTo>
                      <a:pt x="0" y="741405"/>
                    </a:moveTo>
                    <a:lnTo>
                      <a:pt x="0" y="148281"/>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4D8AA619-9DE6-0DCB-A355-D9547455F4AD}"/>
                </a:ext>
              </a:extLst>
            </p:cNvPr>
            <p:cNvGrpSpPr/>
            <p:nvPr/>
          </p:nvGrpSpPr>
          <p:grpSpPr>
            <a:xfrm>
              <a:off x="7778578" y="1851196"/>
              <a:ext cx="166816" cy="889686"/>
              <a:chOff x="7321378" y="1223318"/>
              <a:chExt cx="166816" cy="889686"/>
            </a:xfrm>
          </p:grpSpPr>
          <p:sp>
            <p:nvSpPr>
              <p:cNvPr id="28" name="Rounded Rectangle 25">
                <a:extLst>
                  <a:ext uri="{FF2B5EF4-FFF2-40B4-BE49-F238E27FC236}">
                    <a16:creationId xmlns:a16="http://schemas.microsoft.com/office/drawing/2014/main" id="{239C6251-D4ED-C971-8EBB-4BCBAE8769A2}"/>
                  </a:ext>
                </a:extLst>
              </p:cNvPr>
              <p:cNvSpPr/>
              <p:nvPr/>
            </p:nvSpPr>
            <p:spPr>
              <a:xfrm>
                <a:off x="7321378" y="1223318"/>
                <a:ext cx="166816" cy="889686"/>
              </a:xfrm>
              <a:custGeom>
                <a:avLst/>
                <a:gdLst/>
                <a:ahLst/>
                <a:cxnLst/>
                <a:rect l="0" t="0" r="0" b="0"/>
                <a:pathLst>
                  <a:path w="166816" h="889686">
                    <a:moveTo>
                      <a:pt x="0" y="0"/>
                    </a:moveTo>
                    <a:lnTo>
                      <a:pt x="18535" y="0"/>
                    </a:lnTo>
                    <a:cubicBezTo>
                      <a:pt x="100428" y="0"/>
                      <a:pt x="166816" y="66387"/>
                      <a:pt x="166816" y="148281"/>
                    </a:cubicBezTo>
                    <a:lnTo>
                      <a:pt x="0" y="148281"/>
                    </a:lnTo>
                    <a:lnTo>
                      <a:pt x="0" y="0"/>
                    </a:lnTo>
                    <a:close/>
                    <a:moveTo>
                      <a:pt x="0" y="741405"/>
                    </a:moveTo>
                    <a:lnTo>
                      <a:pt x="0" y="148281"/>
                    </a:lnTo>
                    <a:lnTo>
                      <a:pt x="166816" y="148281"/>
                    </a:lnTo>
                    <a:lnTo>
                      <a:pt x="166816" y="741405"/>
                    </a:lnTo>
                    <a:lnTo>
                      <a:pt x="0" y="741405"/>
                    </a:lnTo>
                    <a:close/>
                    <a:moveTo>
                      <a:pt x="18535" y="889686"/>
                    </a:moveTo>
                    <a:lnTo>
                      <a:pt x="0" y="889686"/>
                    </a:lnTo>
                    <a:lnTo>
                      <a:pt x="0" y="741405"/>
                    </a:lnTo>
                    <a:lnTo>
                      <a:pt x="166816" y="741405"/>
                    </a:lnTo>
                    <a:cubicBezTo>
                      <a:pt x="166816" y="823299"/>
                      <a:pt x="100428" y="889686"/>
                      <a:pt x="18535" y="889686"/>
                    </a:cubicBez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29" name="Rounded Rectangle 26">
                <a:extLst>
                  <a:ext uri="{FF2B5EF4-FFF2-40B4-BE49-F238E27FC236}">
                    <a16:creationId xmlns:a16="http://schemas.microsoft.com/office/drawing/2014/main" id="{A17CBF39-2FBF-2537-EEF6-AF4127211618}"/>
                  </a:ext>
                </a:extLst>
              </p:cNvPr>
              <p:cNvSpPr/>
              <p:nvPr/>
            </p:nvSpPr>
            <p:spPr>
              <a:xfrm>
                <a:off x="7321378" y="1223318"/>
                <a:ext cx="166816" cy="889686"/>
              </a:xfrm>
              <a:custGeom>
                <a:avLst/>
                <a:gdLst/>
                <a:ahLst/>
                <a:cxnLst/>
                <a:rect l="0" t="0" r="0" b="0"/>
                <a:pathLst>
                  <a:path w="166816" h="889686">
                    <a:moveTo>
                      <a:pt x="0" y="0"/>
                    </a:moveTo>
                    <a:lnTo>
                      <a:pt x="18535" y="0"/>
                    </a:lnTo>
                    <a:cubicBezTo>
                      <a:pt x="100428" y="0"/>
                      <a:pt x="166816" y="66387"/>
                      <a:pt x="166816" y="148281"/>
                    </a:cubicBezTo>
                    <a:moveTo>
                      <a:pt x="0" y="889686"/>
                    </a:moveTo>
                    <a:lnTo>
                      <a:pt x="18535" y="889686"/>
                    </a:lnTo>
                    <a:cubicBezTo>
                      <a:pt x="100428" y="889686"/>
                      <a:pt x="166816" y="823299"/>
                      <a:pt x="166816" y="741405"/>
                    </a:cubicBezTo>
                    <a:moveTo>
                      <a:pt x="166816" y="741405"/>
                    </a:moveTo>
                    <a:lnTo>
                      <a:pt x="166816" y="148281"/>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30" name="Group 29">
              <a:extLst>
                <a:ext uri="{FF2B5EF4-FFF2-40B4-BE49-F238E27FC236}">
                  <a16:creationId xmlns:a16="http://schemas.microsoft.com/office/drawing/2014/main" id="{61C19ED0-FF6F-3289-B237-5CED12E332D0}"/>
                </a:ext>
              </a:extLst>
            </p:cNvPr>
            <p:cNvGrpSpPr/>
            <p:nvPr/>
          </p:nvGrpSpPr>
          <p:grpSpPr>
            <a:xfrm>
              <a:off x="3061386" y="3104172"/>
              <a:ext cx="376262" cy="51898"/>
              <a:chOff x="2604186" y="2476294"/>
              <a:chExt cx="376262" cy="51898"/>
            </a:xfrm>
          </p:grpSpPr>
          <p:sp>
            <p:nvSpPr>
              <p:cNvPr id="31" name="Rounded Rectangle 28">
                <a:extLst>
                  <a:ext uri="{FF2B5EF4-FFF2-40B4-BE49-F238E27FC236}">
                    <a16:creationId xmlns:a16="http://schemas.microsoft.com/office/drawing/2014/main" id="{0787F062-4504-B854-742A-127F5AD8BE31}"/>
                  </a:ext>
                </a:extLst>
              </p:cNvPr>
              <p:cNvSpPr/>
              <p:nvPr/>
            </p:nvSpPr>
            <p:spPr>
              <a:xfrm>
                <a:off x="2604186" y="2502243"/>
                <a:ext cx="363010" cy="9267"/>
              </a:xfrm>
              <a:custGeom>
                <a:avLst/>
                <a:gdLst/>
                <a:ahLst/>
                <a:cxnLst/>
                <a:rect l="0" t="0" r="0" b="0"/>
                <a:pathLst>
                  <a:path w="363010" h="9267">
                    <a:moveTo>
                      <a:pt x="363010" y="0"/>
                    </a:moveTo>
                    <a:lnTo>
                      <a:pt x="0" y="0"/>
                    </a:lnTo>
                  </a:path>
                </a:pathLst>
              </a:custGeom>
              <a:noFill/>
              <a:ln w="6950">
                <a:solidFill>
                  <a:srgbClr val="077BE7"/>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32" name="Rounded Rectangle 29">
                <a:extLst>
                  <a:ext uri="{FF2B5EF4-FFF2-40B4-BE49-F238E27FC236}">
                    <a16:creationId xmlns:a16="http://schemas.microsoft.com/office/drawing/2014/main" id="{453B9F02-EA7E-3321-E064-7A5F8C88E187}"/>
                  </a:ext>
                </a:extLst>
              </p:cNvPr>
              <p:cNvSpPr/>
              <p:nvPr/>
            </p:nvSpPr>
            <p:spPr>
              <a:xfrm>
                <a:off x="2934111" y="2476294"/>
                <a:ext cx="46337" cy="51898"/>
              </a:xfrm>
              <a:custGeom>
                <a:avLst/>
                <a:gdLst/>
                <a:ahLst/>
                <a:cxnLst/>
                <a:rect l="0" t="0" r="0" b="0"/>
                <a:pathLst>
                  <a:path w="46337" h="51898">
                    <a:moveTo>
                      <a:pt x="46337" y="25949"/>
                    </a:moveTo>
                    <a:lnTo>
                      <a:pt x="0" y="51898"/>
                    </a:lnTo>
                    <a:lnTo>
                      <a:pt x="0" y="0"/>
                    </a:lnTo>
                    <a:close/>
                  </a:path>
                </a:pathLst>
              </a:custGeom>
              <a:solidFill>
                <a:srgbClr val="077BE7"/>
              </a:solidFill>
              <a:ln w="6950">
                <a:solidFill>
                  <a:srgbClr val="077BE7"/>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33" name="Group 32">
              <a:extLst>
                <a:ext uri="{FF2B5EF4-FFF2-40B4-BE49-F238E27FC236}">
                  <a16:creationId xmlns:a16="http://schemas.microsoft.com/office/drawing/2014/main" id="{743F8399-AAB4-B962-009F-9DB1EDB1C56C}"/>
                </a:ext>
              </a:extLst>
            </p:cNvPr>
            <p:cNvGrpSpPr/>
            <p:nvPr/>
          </p:nvGrpSpPr>
          <p:grpSpPr>
            <a:xfrm>
              <a:off x="5656305" y="3104172"/>
              <a:ext cx="376262" cy="51898"/>
              <a:chOff x="5199105" y="2476294"/>
              <a:chExt cx="376262" cy="51898"/>
            </a:xfrm>
          </p:grpSpPr>
          <p:sp>
            <p:nvSpPr>
              <p:cNvPr id="34" name="Rounded Rectangle 31">
                <a:extLst>
                  <a:ext uri="{FF2B5EF4-FFF2-40B4-BE49-F238E27FC236}">
                    <a16:creationId xmlns:a16="http://schemas.microsoft.com/office/drawing/2014/main" id="{474AF51D-F8BF-89A5-E538-90DDEA5C761A}"/>
                  </a:ext>
                </a:extLst>
              </p:cNvPr>
              <p:cNvSpPr/>
              <p:nvPr/>
            </p:nvSpPr>
            <p:spPr>
              <a:xfrm>
                <a:off x="5199105" y="2502243"/>
                <a:ext cx="363010" cy="9267"/>
              </a:xfrm>
              <a:custGeom>
                <a:avLst/>
                <a:gdLst/>
                <a:ahLst/>
                <a:cxnLst/>
                <a:rect l="0" t="0" r="0" b="0"/>
                <a:pathLst>
                  <a:path w="363010" h="9267">
                    <a:moveTo>
                      <a:pt x="363010" y="0"/>
                    </a:moveTo>
                    <a:lnTo>
                      <a:pt x="0" y="0"/>
                    </a:lnTo>
                  </a:path>
                </a:pathLst>
              </a:custGeom>
              <a:noFill/>
              <a:ln w="6950">
                <a:solidFill>
                  <a:srgbClr val="077BE7"/>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35" name="Rounded Rectangle 32">
                <a:extLst>
                  <a:ext uri="{FF2B5EF4-FFF2-40B4-BE49-F238E27FC236}">
                    <a16:creationId xmlns:a16="http://schemas.microsoft.com/office/drawing/2014/main" id="{5DA8097F-4E47-1954-1042-531895F5B59E}"/>
                  </a:ext>
                </a:extLst>
              </p:cNvPr>
              <p:cNvSpPr/>
              <p:nvPr/>
            </p:nvSpPr>
            <p:spPr>
              <a:xfrm>
                <a:off x="5529030" y="2476294"/>
                <a:ext cx="46337" cy="51898"/>
              </a:xfrm>
              <a:custGeom>
                <a:avLst/>
                <a:gdLst/>
                <a:ahLst/>
                <a:cxnLst/>
                <a:rect l="0" t="0" r="0" b="0"/>
                <a:pathLst>
                  <a:path w="46337" h="51898">
                    <a:moveTo>
                      <a:pt x="46337" y="25949"/>
                    </a:moveTo>
                    <a:lnTo>
                      <a:pt x="0" y="51898"/>
                    </a:lnTo>
                    <a:lnTo>
                      <a:pt x="0" y="0"/>
                    </a:lnTo>
                    <a:close/>
                  </a:path>
                </a:pathLst>
              </a:custGeom>
              <a:solidFill>
                <a:srgbClr val="077BE7"/>
              </a:solidFill>
              <a:ln w="6950">
                <a:solidFill>
                  <a:srgbClr val="077BE7"/>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36" name="Group 35">
              <a:extLst>
                <a:ext uri="{FF2B5EF4-FFF2-40B4-BE49-F238E27FC236}">
                  <a16:creationId xmlns:a16="http://schemas.microsoft.com/office/drawing/2014/main" id="{9B645A00-9E19-C225-B315-FAD2A847D358}"/>
                </a:ext>
              </a:extLst>
            </p:cNvPr>
            <p:cNvGrpSpPr/>
            <p:nvPr/>
          </p:nvGrpSpPr>
          <p:grpSpPr>
            <a:xfrm>
              <a:off x="902043" y="2518461"/>
              <a:ext cx="2150075" cy="1056502"/>
              <a:chOff x="444843" y="1890583"/>
              <a:chExt cx="2150075" cy="1056502"/>
            </a:xfrm>
          </p:grpSpPr>
          <p:sp>
            <p:nvSpPr>
              <p:cNvPr id="37" name="Rounded Rectangle 34">
                <a:extLst>
                  <a:ext uri="{FF2B5EF4-FFF2-40B4-BE49-F238E27FC236}">
                    <a16:creationId xmlns:a16="http://schemas.microsoft.com/office/drawing/2014/main" id="{58E32436-F73E-4719-83AE-1887373F4FE5}"/>
                  </a:ext>
                </a:extLst>
              </p:cNvPr>
              <p:cNvSpPr/>
              <p:nvPr/>
            </p:nvSpPr>
            <p:spPr>
              <a:xfrm>
                <a:off x="444843" y="1890583"/>
                <a:ext cx="2150075" cy="1056502"/>
              </a:xfrm>
              <a:custGeom>
                <a:avLst/>
                <a:gdLst/>
                <a:ahLst/>
                <a:cxnLst/>
                <a:rect l="0" t="0" r="0" b="0"/>
                <a:pathLst>
                  <a:path w="2150075" h="1056502">
                    <a:moveTo>
                      <a:pt x="2150075" y="231689"/>
                    </a:moveTo>
                    <a:lnTo>
                      <a:pt x="2150075" y="444843"/>
                    </a:lnTo>
                    <a:lnTo>
                      <a:pt x="0" y="444843"/>
                    </a:lnTo>
                    <a:lnTo>
                      <a:pt x="0" y="231689"/>
                    </a:lnTo>
                    <a:lnTo>
                      <a:pt x="2150075" y="231689"/>
                    </a:lnTo>
                    <a:close/>
                    <a:moveTo>
                      <a:pt x="0" y="231689"/>
                    </a:moveTo>
                    <a:lnTo>
                      <a:pt x="0" y="148281"/>
                    </a:lnTo>
                    <a:cubicBezTo>
                      <a:pt x="0" y="66386"/>
                      <a:pt x="66384" y="0"/>
                      <a:pt x="148281" y="0"/>
                    </a:cubicBezTo>
                    <a:lnTo>
                      <a:pt x="287294" y="0"/>
                    </a:lnTo>
                    <a:lnTo>
                      <a:pt x="287294" y="74140"/>
                    </a:lnTo>
                    <a:cubicBezTo>
                      <a:pt x="287294" y="166816"/>
                      <a:pt x="362946" y="231689"/>
                      <a:pt x="444843" y="231689"/>
                    </a:cubicBezTo>
                    <a:lnTo>
                      <a:pt x="463378" y="231689"/>
                    </a:lnTo>
                    <a:lnTo>
                      <a:pt x="0" y="231689"/>
                    </a:lnTo>
                    <a:close/>
                    <a:moveTo>
                      <a:pt x="2150075" y="231689"/>
                    </a:moveTo>
                    <a:lnTo>
                      <a:pt x="2150075" y="148281"/>
                    </a:lnTo>
                    <a:cubicBezTo>
                      <a:pt x="2150075" y="66386"/>
                      <a:pt x="2083691" y="0"/>
                      <a:pt x="2001794" y="0"/>
                    </a:cubicBezTo>
                    <a:lnTo>
                      <a:pt x="1862781" y="0"/>
                    </a:lnTo>
                    <a:lnTo>
                      <a:pt x="1862781" y="74140"/>
                    </a:lnTo>
                    <a:cubicBezTo>
                      <a:pt x="1862781" y="166816"/>
                      <a:pt x="1787129" y="231689"/>
                      <a:pt x="1705232" y="231689"/>
                    </a:cubicBezTo>
                    <a:lnTo>
                      <a:pt x="1686697" y="231689"/>
                    </a:lnTo>
                    <a:lnTo>
                      <a:pt x="2150075" y="231689"/>
                    </a:lnTo>
                    <a:close/>
                    <a:moveTo>
                      <a:pt x="0" y="444843"/>
                    </a:moveTo>
                    <a:lnTo>
                      <a:pt x="2150075" y="444843"/>
                    </a:lnTo>
                    <a:lnTo>
                      <a:pt x="2150075" y="889686"/>
                    </a:lnTo>
                    <a:lnTo>
                      <a:pt x="0" y="889686"/>
                    </a:lnTo>
                    <a:lnTo>
                      <a:pt x="0" y="444843"/>
                    </a:lnTo>
                    <a:close/>
                    <a:moveTo>
                      <a:pt x="0" y="889686"/>
                    </a:moveTo>
                    <a:lnTo>
                      <a:pt x="2150075" y="889686"/>
                    </a:lnTo>
                    <a:lnTo>
                      <a:pt x="2150075" y="908221"/>
                    </a:lnTo>
                    <a:cubicBezTo>
                      <a:pt x="2150075" y="990115"/>
                      <a:pt x="2083688" y="1056502"/>
                      <a:pt x="2001794" y="1056502"/>
                    </a:cubicBezTo>
                    <a:lnTo>
                      <a:pt x="148281" y="1056502"/>
                    </a:lnTo>
                    <a:cubicBezTo>
                      <a:pt x="66387" y="1056502"/>
                      <a:pt x="0" y="990115"/>
                      <a:pt x="0" y="908221"/>
                    </a:cubicBezTo>
                    <a:lnTo>
                      <a:pt x="0" y="889686"/>
                    </a:lnTo>
                    <a:close/>
                  </a:path>
                </a:pathLst>
              </a:custGeom>
              <a:solidFill>
                <a:srgbClr val="0979E1"/>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38" name="Rounded Rectangle 35">
                <a:extLst>
                  <a:ext uri="{FF2B5EF4-FFF2-40B4-BE49-F238E27FC236}">
                    <a16:creationId xmlns:a16="http://schemas.microsoft.com/office/drawing/2014/main" id="{10EEF7C9-729A-D3EB-6053-155C2D7B2447}"/>
                  </a:ext>
                </a:extLst>
              </p:cNvPr>
              <p:cNvSpPr/>
              <p:nvPr/>
            </p:nvSpPr>
            <p:spPr>
              <a:xfrm>
                <a:off x="444843" y="1890583"/>
                <a:ext cx="2150075" cy="1056502"/>
              </a:xfrm>
              <a:custGeom>
                <a:avLst/>
                <a:gdLst/>
                <a:ahLst/>
                <a:cxnLst/>
                <a:rect l="0" t="0" r="0" b="0"/>
                <a:pathLst>
                  <a:path w="2150075" h="1056502">
                    <a:moveTo>
                      <a:pt x="2150075" y="333632"/>
                    </a:moveTo>
                    <a:lnTo>
                      <a:pt x="2150075" y="889686"/>
                    </a:lnTo>
                    <a:moveTo>
                      <a:pt x="0" y="889686"/>
                    </a:moveTo>
                    <a:lnTo>
                      <a:pt x="0" y="333632"/>
                    </a:lnTo>
                    <a:moveTo>
                      <a:pt x="2150075" y="889686"/>
                    </a:moveTo>
                    <a:lnTo>
                      <a:pt x="2150075" y="908221"/>
                    </a:lnTo>
                    <a:cubicBezTo>
                      <a:pt x="2150075" y="990115"/>
                      <a:pt x="2083688" y="1056502"/>
                      <a:pt x="2001794" y="1056502"/>
                    </a:cubicBezTo>
                    <a:lnTo>
                      <a:pt x="148281" y="1056502"/>
                    </a:lnTo>
                    <a:cubicBezTo>
                      <a:pt x="66387" y="1056502"/>
                      <a:pt x="0" y="990115"/>
                      <a:pt x="0" y="908221"/>
                    </a:cubicBezTo>
                    <a:lnTo>
                      <a:pt x="0" y="889686"/>
                    </a:lnTo>
                    <a:moveTo>
                      <a:pt x="0" y="333632"/>
                    </a:moveTo>
                    <a:lnTo>
                      <a:pt x="0" y="148281"/>
                    </a:lnTo>
                    <a:cubicBezTo>
                      <a:pt x="0" y="66387"/>
                      <a:pt x="66387" y="0"/>
                      <a:pt x="148281" y="0"/>
                    </a:cubicBezTo>
                    <a:lnTo>
                      <a:pt x="296562" y="0"/>
                    </a:lnTo>
                    <a:moveTo>
                      <a:pt x="2150075" y="333632"/>
                    </a:moveTo>
                    <a:lnTo>
                      <a:pt x="2150075" y="148281"/>
                    </a:lnTo>
                    <a:cubicBezTo>
                      <a:pt x="2150075" y="66387"/>
                      <a:pt x="2083688" y="0"/>
                      <a:pt x="2001794" y="0"/>
                    </a:cubicBezTo>
                    <a:lnTo>
                      <a:pt x="1853513" y="0"/>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39" name="Group 38">
              <a:extLst>
                <a:ext uri="{FF2B5EF4-FFF2-40B4-BE49-F238E27FC236}">
                  <a16:creationId xmlns:a16="http://schemas.microsoft.com/office/drawing/2014/main" id="{01C4C894-B91F-20CC-541F-14FC488AD289}"/>
                </a:ext>
              </a:extLst>
            </p:cNvPr>
            <p:cNvGrpSpPr/>
            <p:nvPr/>
          </p:nvGrpSpPr>
          <p:grpSpPr>
            <a:xfrm>
              <a:off x="3496962" y="2518461"/>
              <a:ext cx="2150075" cy="1056502"/>
              <a:chOff x="3039762" y="1890583"/>
              <a:chExt cx="2150075" cy="1056502"/>
            </a:xfrm>
          </p:grpSpPr>
          <p:sp>
            <p:nvSpPr>
              <p:cNvPr id="40" name="Rounded Rectangle 37">
                <a:extLst>
                  <a:ext uri="{FF2B5EF4-FFF2-40B4-BE49-F238E27FC236}">
                    <a16:creationId xmlns:a16="http://schemas.microsoft.com/office/drawing/2014/main" id="{408A112A-A0FC-B887-DA41-2ABB597D95BA}"/>
                  </a:ext>
                </a:extLst>
              </p:cNvPr>
              <p:cNvSpPr/>
              <p:nvPr/>
            </p:nvSpPr>
            <p:spPr>
              <a:xfrm>
                <a:off x="3039762" y="1890583"/>
                <a:ext cx="2150075" cy="1056502"/>
              </a:xfrm>
              <a:custGeom>
                <a:avLst/>
                <a:gdLst/>
                <a:ahLst/>
                <a:cxnLst/>
                <a:rect l="0" t="0" r="0" b="0"/>
                <a:pathLst>
                  <a:path w="2150075" h="1056502">
                    <a:moveTo>
                      <a:pt x="2150075" y="231689"/>
                    </a:moveTo>
                    <a:lnTo>
                      <a:pt x="2150075" y="444843"/>
                    </a:lnTo>
                    <a:lnTo>
                      <a:pt x="0" y="444843"/>
                    </a:lnTo>
                    <a:lnTo>
                      <a:pt x="0" y="231689"/>
                    </a:lnTo>
                    <a:lnTo>
                      <a:pt x="2150075" y="231689"/>
                    </a:lnTo>
                    <a:close/>
                    <a:moveTo>
                      <a:pt x="0" y="231689"/>
                    </a:moveTo>
                    <a:lnTo>
                      <a:pt x="0" y="148281"/>
                    </a:lnTo>
                    <a:cubicBezTo>
                      <a:pt x="0" y="66386"/>
                      <a:pt x="66384" y="0"/>
                      <a:pt x="148281" y="0"/>
                    </a:cubicBezTo>
                    <a:lnTo>
                      <a:pt x="287294" y="0"/>
                    </a:lnTo>
                    <a:lnTo>
                      <a:pt x="287294" y="74140"/>
                    </a:lnTo>
                    <a:cubicBezTo>
                      <a:pt x="287294" y="166816"/>
                      <a:pt x="362946" y="231689"/>
                      <a:pt x="444843" y="231689"/>
                    </a:cubicBezTo>
                    <a:lnTo>
                      <a:pt x="463378" y="231689"/>
                    </a:lnTo>
                    <a:lnTo>
                      <a:pt x="0" y="231689"/>
                    </a:lnTo>
                    <a:close/>
                    <a:moveTo>
                      <a:pt x="2150075" y="231689"/>
                    </a:moveTo>
                    <a:lnTo>
                      <a:pt x="2150075" y="148281"/>
                    </a:lnTo>
                    <a:cubicBezTo>
                      <a:pt x="2150075" y="66386"/>
                      <a:pt x="2083691" y="0"/>
                      <a:pt x="2001794" y="0"/>
                    </a:cubicBezTo>
                    <a:lnTo>
                      <a:pt x="1862781" y="0"/>
                    </a:lnTo>
                    <a:lnTo>
                      <a:pt x="1862781" y="74140"/>
                    </a:lnTo>
                    <a:cubicBezTo>
                      <a:pt x="1862781" y="166816"/>
                      <a:pt x="1787129" y="231689"/>
                      <a:pt x="1705232" y="231689"/>
                    </a:cubicBezTo>
                    <a:lnTo>
                      <a:pt x="1686697" y="231689"/>
                    </a:lnTo>
                    <a:lnTo>
                      <a:pt x="2150075" y="231689"/>
                    </a:lnTo>
                    <a:close/>
                    <a:moveTo>
                      <a:pt x="0" y="444843"/>
                    </a:moveTo>
                    <a:lnTo>
                      <a:pt x="2150075" y="444843"/>
                    </a:lnTo>
                    <a:lnTo>
                      <a:pt x="2150075" y="889686"/>
                    </a:lnTo>
                    <a:lnTo>
                      <a:pt x="0" y="889686"/>
                    </a:lnTo>
                    <a:lnTo>
                      <a:pt x="0" y="444843"/>
                    </a:lnTo>
                    <a:close/>
                    <a:moveTo>
                      <a:pt x="0" y="889686"/>
                    </a:moveTo>
                    <a:lnTo>
                      <a:pt x="2150075" y="889686"/>
                    </a:lnTo>
                    <a:lnTo>
                      <a:pt x="2150075" y="908221"/>
                    </a:lnTo>
                    <a:cubicBezTo>
                      <a:pt x="2150075" y="990115"/>
                      <a:pt x="2083688" y="1056502"/>
                      <a:pt x="2001794" y="1056502"/>
                    </a:cubicBezTo>
                    <a:lnTo>
                      <a:pt x="148281" y="1056502"/>
                    </a:lnTo>
                    <a:cubicBezTo>
                      <a:pt x="66387" y="1056502"/>
                      <a:pt x="0" y="990115"/>
                      <a:pt x="0" y="908221"/>
                    </a:cubicBezTo>
                    <a:lnTo>
                      <a:pt x="0" y="889686"/>
                    </a:lnTo>
                    <a:close/>
                  </a:path>
                </a:pathLst>
              </a:custGeom>
              <a:solidFill>
                <a:srgbClr val="0D8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41" name="Rounded Rectangle 38">
                <a:extLst>
                  <a:ext uri="{FF2B5EF4-FFF2-40B4-BE49-F238E27FC236}">
                    <a16:creationId xmlns:a16="http://schemas.microsoft.com/office/drawing/2014/main" id="{A189E9D9-4594-9E66-3891-F75DDA6AA15A}"/>
                  </a:ext>
                </a:extLst>
              </p:cNvPr>
              <p:cNvSpPr/>
              <p:nvPr/>
            </p:nvSpPr>
            <p:spPr>
              <a:xfrm>
                <a:off x="3039762" y="1890583"/>
                <a:ext cx="2150075" cy="1056502"/>
              </a:xfrm>
              <a:custGeom>
                <a:avLst/>
                <a:gdLst/>
                <a:ahLst/>
                <a:cxnLst/>
                <a:rect l="0" t="0" r="0" b="0"/>
                <a:pathLst>
                  <a:path w="2150075" h="1056502">
                    <a:moveTo>
                      <a:pt x="2150075" y="333632"/>
                    </a:moveTo>
                    <a:lnTo>
                      <a:pt x="2150075" y="889686"/>
                    </a:lnTo>
                    <a:moveTo>
                      <a:pt x="0" y="889686"/>
                    </a:moveTo>
                    <a:lnTo>
                      <a:pt x="0" y="333632"/>
                    </a:lnTo>
                    <a:moveTo>
                      <a:pt x="2150075" y="889686"/>
                    </a:moveTo>
                    <a:lnTo>
                      <a:pt x="2150075" y="908221"/>
                    </a:lnTo>
                    <a:cubicBezTo>
                      <a:pt x="2150075" y="990115"/>
                      <a:pt x="2083688" y="1056502"/>
                      <a:pt x="2001794" y="1056502"/>
                    </a:cubicBezTo>
                    <a:lnTo>
                      <a:pt x="148281" y="1056502"/>
                    </a:lnTo>
                    <a:cubicBezTo>
                      <a:pt x="66387" y="1056502"/>
                      <a:pt x="0" y="990115"/>
                      <a:pt x="0" y="908221"/>
                    </a:cubicBezTo>
                    <a:lnTo>
                      <a:pt x="0" y="889686"/>
                    </a:lnTo>
                    <a:moveTo>
                      <a:pt x="0" y="333632"/>
                    </a:moveTo>
                    <a:lnTo>
                      <a:pt x="0" y="148281"/>
                    </a:lnTo>
                    <a:cubicBezTo>
                      <a:pt x="0" y="66387"/>
                      <a:pt x="66387" y="0"/>
                      <a:pt x="148281" y="0"/>
                    </a:cubicBezTo>
                    <a:lnTo>
                      <a:pt x="296562" y="0"/>
                    </a:lnTo>
                    <a:moveTo>
                      <a:pt x="2150075" y="333632"/>
                    </a:moveTo>
                    <a:lnTo>
                      <a:pt x="2150075" y="148281"/>
                    </a:lnTo>
                    <a:cubicBezTo>
                      <a:pt x="2150075" y="66387"/>
                      <a:pt x="2083688" y="0"/>
                      <a:pt x="2001794" y="0"/>
                    </a:cubicBezTo>
                    <a:lnTo>
                      <a:pt x="1853513" y="0"/>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42" name="Group 41">
              <a:extLst>
                <a:ext uri="{FF2B5EF4-FFF2-40B4-BE49-F238E27FC236}">
                  <a16:creationId xmlns:a16="http://schemas.microsoft.com/office/drawing/2014/main" id="{65872670-8AB7-1E43-16B9-8DA97F85CAB3}"/>
                </a:ext>
              </a:extLst>
            </p:cNvPr>
            <p:cNvGrpSpPr/>
            <p:nvPr/>
          </p:nvGrpSpPr>
          <p:grpSpPr>
            <a:xfrm>
              <a:off x="7140969" y="3584232"/>
              <a:ext cx="51898" cy="376262"/>
              <a:chOff x="6683769" y="2956354"/>
              <a:chExt cx="51898" cy="376262"/>
            </a:xfrm>
          </p:grpSpPr>
          <p:sp>
            <p:nvSpPr>
              <p:cNvPr id="43" name="Rounded Rectangle 40">
                <a:extLst>
                  <a:ext uri="{FF2B5EF4-FFF2-40B4-BE49-F238E27FC236}">
                    <a16:creationId xmlns:a16="http://schemas.microsoft.com/office/drawing/2014/main" id="{66AEBCFE-A9DE-3740-6C01-DAE8F2FFFDF3}"/>
                  </a:ext>
                </a:extLst>
              </p:cNvPr>
              <p:cNvSpPr/>
              <p:nvPr/>
            </p:nvSpPr>
            <p:spPr>
              <a:xfrm>
                <a:off x="6709718" y="2956354"/>
                <a:ext cx="9267" cy="363010"/>
              </a:xfrm>
              <a:custGeom>
                <a:avLst/>
                <a:gdLst/>
                <a:ahLst/>
                <a:cxnLst/>
                <a:rect l="0" t="0" r="0" b="0"/>
                <a:pathLst>
                  <a:path w="9267" h="363010">
                    <a:moveTo>
                      <a:pt x="0" y="363010"/>
                    </a:moveTo>
                    <a:lnTo>
                      <a:pt x="0" y="0"/>
                    </a:lnTo>
                  </a:path>
                </a:pathLst>
              </a:custGeom>
              <a:noFill/>
              <a:ln w="6950">
                <a:solidFill>
                  <a:srgbClr val="077BE7"/>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44" name="Rounded Rectangle 41">
                <a:extLst>
                  <a:ext uri="{FF2B5EF4-FFF2-40B4-BE49-F238E27FC236}">
                    <a16:creationId xmlns:a16="http://schemas.microsoft.com/office/drawing/2014/main" id="{F7BA94C2-A400-BCA9-2FF4-456E1DF719B9}"/>
                  </a:ext>
                </a:extLst>
              </p:cNvPr>
              <p:cNvSpPr/>
              <p:nvPr/>
            </p:nvSpPr>
            <p:spPr>
              <a:xfrm>
                <a:off x="6683769" y="3286279"/>
                <a:ext cx="51898" cy="46337"/>
              </a:xfrm>
              <a:custGeom>
                <a:avLst/>
                <a:gdLst/>
                <a:ahLst/>
                <a:cxnLst/>
                <a:rect l="0" t="0" r="0" b="0"/>
                <a:pathLst>
                  <a:path w="51898" h="46337">
                    <a:moveTo>
                      <a:pt x="25949" y="46337"/>
                    </a:moveTo>
                    <a:lnTo>
                      <a:pt x="0" y="0"/>
                    </a:lnTo>
                    <a:lnTo>
                      <a:pt x="51898" y="0"/>
                    </a:lnTo>
                    <a:close/>
                  </a:path>
                </a:pathLst>
              </a:custGeom>
              <a:solidFill>
                <a:srgbClr val="077BE7"/>
              </a:solidFill>
              <a:ln w="6950">
                <a:solidFill>
                  <a:srgbClr val="077BE7"/>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45" name="Group 44">
              <a:extLst>
                <a:ext uri="{FF2B5EF4-FFF2-40B4-BE49-F238E27FC236}">
                  <a16:creationId xmlns:a16="http://schemas.microsoft.com/office/drawing/2014/main" id="{6D96AB3C-DC20-A85E-ABF1-0AB78725C2B8}"/>
                </a:ext>
              </a:extLst>
            </p:cNvPr>
            <p:cNvGrpSpPr/>
            <p:nvPr/>
          </p:nvGrpSpPr>
          <p:grpSpPr>
            <a:xfrm>
              <a:off x="6091881" y="2518461"/>
              <a:ext cx="2150075" cy="1056502"/>
              <a:chOff x="5634681" y="1890583"/>
              <a:chExt cx="2150075" cy="1056502"/>
            </a:xfrm>
          </p:grpSpPr>
          <p:sp>
            <p:nvSpPr>
              <p:cNvPr id="46" name="Rounded Rectangle 43">
                <a:extLst>
                  <a:ext uri="{FF2B5EF4-FFF2-40B4-BE49-F238E27FC236}">
                    <a16:creationId xmlns:a16="http://schemas.microsoft.com/office/drawing/2014/main" id="{234347A3-B5C0-C1C0-FCA0-FBA663E5FB84}"/>
                  </a:ext>
                </a:extLst>
              </p:cNvPr>
              <p:cNvSpPr/>
              <p:nvPr/>
            </p:nvSpPr>
            <p:spPr>
              <a:xfrm>
                <a:off x="5634681" y="1890583"/>
                <a:ext cx="2150075" cy="1056502"/>
              </a:xfrm>
              <a:custGeom>
                <a:avLst/>
                <a:gdLst/>
                <a:ahLst/>
                <a:cxnLst/>
                <a:rect l="0" t="0" r="0" b="0"/>
                <a:pathLst>
                  <a:path w="2150075" h="1056502">
                    <a:moveTo>
                      <a:pt x="2150075" y="231689"/>
                    </a:moveTo>
                    <a:lnTo>
                      <a:pt x="2150075" y="444843"/>
                    </a:lnTo>
                    <a:lnTo>
                      <a:pt x="0" y="444843"/>
                    </a:lnTo>
                    <a:lnTo>
                      <a:pt x="0" y="231689"/>
                    </a:lnTo>
                    <a:lnTo>
                      <a:pt x="2150075" y="231689"/>
                    </a:lnTo>
                    <a:close/>
                    <a:moveTo>
                      <a:pt x="0" y="231689"/>
                    </a:moveTo>
                    <a:lnTo>
                      <a:pt x="0" y="148281"/>
                    </a:lnTo>
                    <a:cubicBezTo>
                      <a:pt x="0" y="66386"/>
                      <a:pt x="66384" y="0"/>
                      <a:pt x="148281" y="0"/>
                    </a:cubicBezTo>
                    <a:lnTo>
                      <a:pt x="287294" y="0"/>
                    </a:lnTo>
                    <a:lnTo>
                      <a:pt x="287294" y="74140"/>
                    </a:lnTo>
                    <a:cubicBezTo>
                      <a:pt x="287294" y="166816"/>
                      <a:pt x="362946" y="231689"/>
                      <a:pt x="444843" y="231689"/>
                    </a:cubicBezTo>
                    <a:lnTo>
                      <a:pt x="463378" y="231689"/>
                    </a:lnTo>
                    <a:lnTo>
                      <a:pt x="0" y="231689"/>
                    </a:lnTo>
                    <a:close/>
                    <a:moveTo>
                      <a:pt x="2150075" y="231689"/>
                    </a:moveTo>
                    <a:lnTo>
                      <a:pt x="2150075" y="148281"/>
                    </a:lnTo>
                    <a:cubicBezTo>
                      <a:pt x="2150075" y="66386"/>
                      <a:pt x="2083691" y="0"/>
                      <a:pt x="2001794" y="0"/>
                    </a:cubicBezTo>
                    <a:lnTo>
                      <a:pt x="1862781" y="0"/>
                    </a:lnTo>
                    <a:lnTo>
                      <a:pt x="1862781" y="74140"/>
                    </a:lnTo>
                    <a:cubicBezTo>
                      <a:pt x="1862781" y="166816"/>
                      <a:pt x="1787129" y="231689"/>
                      <a:pt x="1705232" y="231689"/>
                    </a:cubicBezTo>
                    <a:lnTo>
                      <a:pt x="1686697" y="231689"/>
                    </a:lnTo>
                    <a:lnTo>
                      <a:pt x="2150075" y="231689"/>
                    </a:lnTo>
                    <a:close/>
                    <a:moveTo>
                      <a:pt x="0" y="444843"/>
                    </a:moveTo>
                    <a:lnTo>
                      <a:pt x="2150075" y="444843"/>
                    </a:lnTo>
                    <a:lnTo>
                      <a:pt x="2150075" y="889686"/>
                    </a:lnTo>
                    <a:lnTo>
                      <a:pt x="0" y="889686"/>
                    </a:lnTo>
                    <a:lnTo>
                      <a:pt x="0" y="444843"/>
                    </a:lnTo>
                    <a:close/>
                    <a:moveTo>
                      <a:pt x="0" y="889686"/>
                    </a:moveTo>
                    <a:lnTo>
                      <a:pt x="2150075" y="889686"/>
                    </a:lnTo>
                    <a:lnTo>
                      <a:pt x="2150075" y="908221"/>
                    </a:lnTo>
                    <a:cubicBezTo>
                      <a:pt x="2150075" y="990115"/>
                      <a:pt x="2083688" y="1056502"/>
                      <a:pt x="2001794" y="1056502"/>
                    </a:cubicBezTo>
                    <a:lnTo>
                      <a:pt x="148281" y="1056502"/>
                    </a:lnTo>
                    <a:cubicBezTo>
                      <a:pt x="66387" y="1056502"/>
                      <a:pt x="0" y="990115"/>
                      <a:pt x="0" y="908221"/>
                    </a:cubicBezTo>
                    <a:lnTo>
                      <a:pt x="0" y="889686"/>
                    </a:ln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47" name="Rounded Rectangle 44">
                <a:extLst>
                  <a:ext uri="{FF2B5EF4-FFF2-40B4-BE49-F238E27FC236}">
                    <a16:creationId xmlns:a16="http://schemas.microsoft.com/office/drawing/2014/main" id="{C621F293-552F-1D71-E977-93F1C722DB38}"/>
                  </a:ext>
                </a:extLst>
              </p:cNvPr>
              <p:cNvSpPr/>
              <p:nvPr/>
            </p:nvSpPr>
            <p:spPr>
              <a:xfrm>
                <a:off x="5634681" y="1890583"/>
                <a:ext cx="2150075" cy="1056502"/>
              </a:xfrm>
              <a:custGeom>
                <a:avLst/>
                <a:gdLst/>
                <a:ahLst/>
                <a:cxnLst/>
                <a:rect l="0" t="0" r="0" b="0"/>
                <a:pathLst>
                  <a:path w="2150075" h="1056502">
                    <a:moveTo>
                      <a:pt x="2150075" y="333632"/>
                    </a:moveTo>
                    <a:lnTo>
                      <a:pt x="2150075" y="889686"/>
                    </a:lnTo>
                    <a:moveTo>
                      <a:pt x="0" y="889686"/>
                    </a:moveTo>
                    <a:lnTo>
                      <a:pt x="0" y="333632"/>
                    </a:lnTo>
                    <a:moveTo>
                      <a:pt x="2150075" y="889686"/>
                    </a:moveTo>
                    <a:lnTo>
                      <a:pt x="2150075" y="908221"/>
                    </a:lnTo>
                    <a:cubicBezTo>
                      <a:pt x="2150075" y="990115"/>
                      <a:pt x="2083688" y="1056502"/>
                      <a:pt x="2001794" y="1056502"/>
                    </a:cubicBezTo>
                    <a:lnTo>
                      <a:pt x="148281" y="1056502"/>
                    </a:lnTo>
                    <a:cubicBezTo>
                      <a:pt x="66387" y="1056502"/>
                      <a:pt x="0" y="990115"/>
                      <a:pt x="0" y="908221"/>
                    </a:cubicBezTo>
                    <a:lnTo>
                      <a:pt x="0" y="889686"/>
                    </a:lnTo>
                    <a:moveTo>
                      <a:pt x="0" y="333632"/>
                    </a:moveTo>
                    <a:lnTo>
                      <a:pt x="0" y="148281"/>
                    </a:lnTo>
                    <a:cubicBezTo>
                      <a:pt x="0" y="66387"/>
                      <a:pt x="66387" y="0"/>
                      <a:pt x="148281" y="0"/>
                    </a:cubicBezTo>
                    <a:lnTo>
                      <a:pt x="296562" y="0"/>
                    </a:lnTo>
                    <a:moveTo>
                      <a:pt x="2150075" y="333632"/>
                    </a:moveTo>
                    <a:lnTo>
                      <a:pt x="2150075" y="148281"/>
                    </a:lnTo>
                    <a:cubicBezTo>
                      <a:pt x="2150075" y="66387"/>
                      <a:pt x="2083688" y="0"/>
                      <a:pt x="2001794" y="0"/>
                    </a:cubicBezTo>
                    <a:lnTo>
                      <a:pt x="1853513" y="0"/>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48" name="Group 47">
              <a:extLst>
                <a:ext uri="{FF2B5EF4-FFF2-40B4-BE49-F238E27FC236}">
                  <a16:creationId xmlns:a16="http://schemas.microsoft.com/office/drawing/2014/main" id="{DA381430-C1CD-4246-5BCA-E60D987780B2}"/>
                </a:ext>
              </a:extLst>
            </p:cNvPr>
            <p:cNvGrpSpPr/>
            <p:nvPr/>
          </p:nvGrpSpPr>
          <p:grpSpPr>
            <a:xfrm>
              <a:off x="1365421" y="4019807"/>
              <a:ext cx="1223318" cy="889686"/>
              <a:chOff x="908221" y="3391929"/>
              <a:chExt cx="1223318" cy="889686"/>
            </a:xfrm>
          </p:grpSpPr>
          <p:sp>
            <p:nvSpPr>
              <p:cNvPr id="49" name="Rounded Rectangle 46">
                <a:extLst>
                  <a:ext uri="{FF2B5EF4-FFF2-40B4-BE49-F238E27FC236}">
                    <a16:creationId xmlns:a16="http://schemas.microsoft.com/office/drawing/2014/main" id="{C12F9863-AA9E-78CD-9DBB-DA4998778634}"/>
                  </a:ext>
                </a:extLst>
              </p:cNvPr>
              <p:cNvSpPr/>
              <p:nvPr/>
            </p:nvSpPr>
            <p:spPr>
              <a:xfrm>
                <a:off x="908221" y="3391929"/>
                <a:ext cx="1223318" cy="889686"/>
              </a:xfrm>
              <a:custGeom>
                <a:avLst/>
                <a:gdLst/>
                <a:ahLst/>
                <a:cxnLst/>
                <a:rect l="0" t="0" r="0" b="0"/>
                <a:pathLst>
                  <a:path w="1223318" h="889686">
                    <a:moveTo>
                      <a:pt x="0" y="0"/>
                    </a:moveTo>
                    <a:lnTo>
                      <a:pt x="1223318" y="0"/>
                    </a:lnTo>
                    <a:lnTo>
                      <a:pt x="1223318" y="889686"/>
                    </a:lnTo>
                    <a:lnTo>
                      <a:pt x="0" y="889686"/>
                    </a:lnTo>
                    <a:lnTo>
                      <a:pt x="0" y="0"/>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50" name="Rounded Rectangle 47">
                <a:extLst>
                  <a:ext uri="{FF2B5EF4-FFF2-40B4-BE49-F238E27FC236}">
                    <a16:creationId xmlns:a16="http://schemas.microsoft.com/office/drawing/2014/main" id="{FC323E20-CAE2-1AB6-E142-B9B79F567D6B}"/>
                  </a:ext>
                </a:extLst>
              </p:cNvPr>
              <p:cNvSpPr/>
              <p:nvPr/>
            </p:nvSpPr>
            <p:spPr>
              <a:xfrm>
                <a:off x="908221" y="3391929"/>
                <a:ext cx="1223318" cy="889686"/>
              </a:xfrm>
              <a:custGeom>
                <a:avLst/>
                <a:gdLst/>
                <a:ahLst/>
                <a:cxnLst/>
                <a:rect l="0" t="0" r="0" b="0"/>
                <a:pathLst>
                  <a:path w="1223318" h="889686">
                    <a:moveTo>
                      <a:pt x="0" y="0"/>
                    </a:moveTo>
                    <a:lnTo>
                      <a:pt x="1223318" y="0"/>
                    </a:lnTo>
                    <a:moveTo>
                      <a:pt x="1223318" y="889686"/>
                    </a:moveTo>
                    <a:lnTo>
                      <a:pt x="0" y="889686"/>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592DCC25-CBBF-521A-121A-BEACF7138459}"/>
                </a:ext>
              </a:extLst>
            </p:cNvPr>
            <p:cNvGrpSpPr/>
            <p:nvPr/>
          </p:nvGrpSpPr>
          <p:grpSpPr>
            <a:xfrm>
              <a:off x="1198605" y="4019807"/>
              <a:ext cx="166816" cy="889686"/>
              <a:chOff x="741405" y="3391929"/>
              <a:chExt cx="166816" cy="889686"/>
            </a:xfrm>
          </p:grpSpPr>
          <p:sp>
            <p:nvSpPr>
              <p:cNvPr id="52" name="Rounded Rectangle 49">
                <a:extLst>
                  <a:ext uri="{FF2B5EF4-FFF2-40B4-BE49-F238E27FC236}">
                    <a16:creationId xmlns:a16="http://schemas.microsoft.com/office/drawing/2014/main" id="{3BBA8AE9-AA96-EF49-382C-442214B2BB85}"/>
                  </a:ext>
                </a:extLst>
              </p:cNvPr>
              <p:cNvSpPr/>
              <p:nvPr/>
            </p:nvSpPr>
            <p:spPr>
              <a:xfrm>
                <a:off x="741405" y="3391929"/>
                <a:ext cx="166816" cy="889686"/>
              </a:xfrm>
              <a:custGeom>
                <a:avLst/>
                <a:gdLst/>
                <a:ahLst/>
                <a:cxnLst/>
                <a:rect l="0" t="0" r="0" b="0"/>
                <a:pathLst>
                  <a:path w="166816" h="889686">
                    <a:moveTo>
                      <a:pt x="166816" y="0"/>
                    </a:moveTo>
                    <a:lnTo>
                      <a:pt x="148281" y="0"/>
                    </a:lnTo>
                    <a:cubicBezTo>
                      <a:pt x="66387" y="0"/>
                      <a:pt x="0" y="66387"/>
                      <a:pt x="0" y="148281"/>
                    </a:cubicBezTo>
                    <a:lnTo>
                      <a:pt x="166816" y="148281"/>
                    </a:lnTo>
                    <a:lnTo>
                      <a:pt x="166816" y="0"/>
                    </a:lnTo>
                    <a:close/>
                    <a:moveTo>
                      <a:pt x="166816" y="148281"/>
                    </a:moveTo>
                    <a:lnTo>
                      <a:pt x="166816" y="741405"/>
                    </a:lnTo>
                    <a:lnTo>
                      <a:pt x="0" y="741405"/>
                    </a:lnTo>
                    <a:lnTo>
                      <a:pt x="0" y="148281"/>
                    </a:lnTo>
                    <a:lnTo>
                      <a:pt x="166816" y="148281"/>
                    </a:lnTo>
                    <a:close/>
                    <a:moveTo>
                      <a:pt x="166816" y="889686"/>
                    </a:moveTo>
                    <a:lnTo>
                      <a:pt x="148281" y="889686"/>
                    </a:lnTo>
                    <a:cubicBezTo>
                      <a:pt x="66387" y="889686"/>
                      <a:pt x="0" y="823299"/>
                      <a:pt x="0" y="741405"/>
                    </a:cubicBezTo>
                    <a:lnTo>
                      <a:pt x="166816" y="741405"/>
                    </a:lnTo>
                    <a:lnTo>
                      <a:pt x="166816" y="889686"/>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53" name="Rounded Rectangle 50">
                <a:extLst>
                  <a:ext uri="{FF2B5EF4-FFF2-40B4-BE49-F238E27FC236}">
                    <a16:creationId xmlns:a16="http://schemas.microsoft.com/office/drawing/2014/main" id="{D2679A40-1942-91ED-7009-8C3C4EFD3210}"/>
                  </a:ext>
                </a:extLst>
              </p:cNvPr>
              <p:cNvSpPr/>
              <p:nvPr/>
            </p:nvSpPr>
            <p:spPr>
              <a:xfrm>
                <a:off x="741405" y="3391929"/>
                <a:ext cx="166816" cy="889686"/>
              </a:xfrm>
              <a:custGeom>
                <a:avLst/>
                <a:gdLst/>
                <a:ahLst/>
                <a:cxnLst/>
                <a:rect l="0" t="0" r="0" b="0"/>
                <a:pathLst>
                  <a:path w="166816" h="889686">
                    <a:moveTo>
                      <a:pt x="166816" y="0"/>
                    </a:moveTo>
                    <a:lnTo>
                      <a:pt x="148281" y="0"/>
                    </a:lnTo>
                    <a:cubicBezTo>
                      <a:pt x="66387" y="0"/>
                      <a:pt x="0" y="66387"/>
                      <a:pt x="0" y="148281"/>
                    </a:cubicBezTo>
                    <a:moveTo>
                      <a:pt x="166816" y="889686"/>
                    </a:moveTo>
                    <a:lnTo>
                      <a:pt x="148281" y="889686"/>
                    </a:lnTo>
                    <a:cubicBezTo>
                      <a:pt x="66387" y="889686"/>
                      <a:pt x="0" y="823299"/>
                      <a:pt x="0" y="741405"/>
                    </a:cubicBezTo>
                    <a:moveTo>
                      <a:pt x="0" y="741405"/>
                    </a:moveTo>
                    <a:lnTo>
                      <a:pt x="0" y="148281"/>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54" name="Group 53">
              <a:extLst>
                <a:ext uri="{FF2B5EF4-FFF2-40B4-BE49-F238E27FC236}">
                  <a16:creationId xmlns:a16="http://schemas.microsoft.com/office/drawing/2014/main" id="{C247BFCF-92A2-0F67-635F-C252F9204E20}"/>
                </a:ext>
              </a:extLst>
            </p:cNvPr>
            <p:cNvGrpSpPr/>
            <p:nvPr/>
          </p:nvGrpSpPr>
          <p:grpSpPr>
            <a:xfrm>
              <a:off x="2588740" y="4019807"/>
              <a:ext cx="166816" cy="889686"/>
              <a:chOff x="2131540" y="3391929"/>
              <a:chExt cx="166816" cy="889686"/>
            </a:xfrm>
          </p:grpSpPr>
          <p:sp>
            <p:nvSpPr>
              <p:cNvPr id="55" name="Rounded Rectangle 52">
                <a:extLst>
                  <a:ext uri="{FF2B5EF4-FFF2-40B4-BE49-F238E27FC236}">
                    <a16:creationId xmlns:a16="http://schemas.microsoft.com/office/drawing/2014/main" id="{2C8CD56F-386B-438C-90CB-7FBBC308FA29}"/>
                  </a:ext>
                </a:extLst>
              </p:cNvPr>
              <p:cNvSpPr/>
              <p:nvPr/>
            </p:nvSpPr>
            <p:spPr>
              <a:xfrm>
                <a:off x="2131540" y="3391929"/>
                <a:ext cx="166816" cy="889686"/>
              </a:xfrm>
              <a:custGeom>
                <a:avLst/>
                <a:gdLst/>
                <a:ahLst/>
                <a:cxnLst/>
                <a:rect l="0" t="0" r="0" b="0"/>
                <a:pathLst>
                  <a:path w="166816" h="889686">
                    <a:moveTo>
                      <a:pt x="0" y="0"/>
                    </a:moveTo>
                    <a:lnTo>
                      <a:pt x="18535" y="0"/>
                    </a:lnTo>
                    <a:cubicBezTo>
                      <a:pt x="100428" y="0"/>
                      <a:pt x="166816" y="66387"/>
                      <a:pt x="166816" y="148281"/>
                    </a:cubicBezTo>
                    <a:lnTo>
                      <a:pt x="0" y="148281"/>
                    </a:lnTo>
                    <a:lnTo>
                      <a:pt x="0" y="0"/>
                    </a:lnTo>
                    <a:close/>
                    <a:moveTo>
                      <a:pt x="0" y="741405"/>
                    </a:moveTo>
                    <a:lnTo>
                      <a:pt x="0" y="148281"/>
                    </a:lnTo>
                    <a:lnTo>
                      <a:pt x="166816" y="148281"/>
                    </a:lnTo>
                    <a:lnTo>
                      <a:pt x="166816" y="741405"/>
                    </a:lnTo>
                    <a:lnTo>
                      <a:pt x="0" y="741405"/>
                    </a:lnTo>
                    <a:close/>
                    <a:moveTo>
                      <a:pt x="18535" y="889686"/>
                    </a:moveTo>
                    <a:lnTo>
                      <a:pt x="0" y="889686"/>
                    </a:lnTo>
                    <a:lnTo>
                      <a:pt x="0" y="741405"/>
                    </a:lnTo>
                    <a:lnTo>
                      <a:pt x="166816" y="741405"/>
                    </a:lnTo>
                    <a:cubicBezTo>
                      <a:pt x="166816" y="823299"/>
                      <a:pt x="100428" y="889686"/>
                      <a:pt x="18535" y="889686"/>
                    </a:cubicBez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56" name="Rounded Rectangle 53">
                <a:extLst>
                  <a:ext uri="{FF2B5EF4-FFF2-40B4-BE49-F238E27FC236}">
                    <a16:creationId xmlns:a16="http://schemas.microsoft.com/office/drawing/2014/main" id="{A2DAF52C-B085-57AB-45B6-87B4F0D56651}"/>
                  </a:ext>
                </a:extLst>
              </p:cNvPr>
              <p:cNvSpPr/>
              <p:nvPr/>
            </p:nvSpPr>
            <p:spPr>
              <a:xfrm>
                <a:off x="2131540" y="3391929"/>
                <a:ext cx="166816" cy="889686"/>
              </a:xfrm>
              <a:custGeom>
                <a:avLst/>
                <a:gdLst/>
                <a:ahLst/>
                <a:cxnLst/>
                <a:rect l="0" t="0" r="0" b="0"/>
                <a:pathLst>
                  <a:path w="166816" h="889686">
                    <a:moveTo>
                      <a:pt x="0" y="0"/>
                    </a:moveTo>
                    <a:lnTo>
                      <a:pt x="18535" y="0"/>
                    </a:lnTo>
                    <a:cubicBezTo>
                      <a:pt x="100428" y="0"/>
                      <a:pt x="166816" y="66387"/>
                      <a:pt x="166816" y="148281"/>
                    </a:cubicBezTo>
                    <a:moveTo>
                      <a:pt x="0" y="889686"/>
                    </a:moveTo>
                    <a:lnTo>
                      <a:pt x="18535" y="889686"/>
                    </a:lnTo>
                    <a:cubicBezTo>
                      <a:pt x="100428" y="889686"/>
                      <a:pt x="166816" y="823299"/>
                      <a:pt x="166816" y="741405"/>
                    </a:cubicBezTo>
                    <a:moveTo>
                      <a:pt x="166816" y="741405"/>
                    </a:moveTo>
                    <a:lnTo>
                      <a:pt x="166816" y="148281"/>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57" name="Group 56">
              <a:extLst>
                <a:ext uri="{FF2B5EF4-FFF2-40B4-BE49-F238E27FC236}">
                  <a16:creationId xmlns:a16="http://schemas.microsoft.com/office/drawing/2014/main" id="{1F4F0F2E-C339-B3FA-14E2-FCB60CDD7539}"/>
                </a:ext>
              </a:extLst>
            </p:cNvPr>
            <p:cNvGrpSpPr/>
            <p:nvPr/>
          </p:nvGrpSpPr>
          <p:grpSpPr>
            <a:xfrm>
              <a:off x="3960340" y="4019807"/>
              <a:ext cx="1223318" cy="889686"/>
              <a:chOff x="3503140" y="3391929"/>
              <a:chExt cx="1223318" cy="889686"/>
            </a:xfrm>
          </p:grpSpPr>
          <p:sp>
            <p:nvSpPr>
              <p:cNvPr id="58" name="Rounded Rectangle 55">
                <a:extLst>
                  <a:ext uri="{FF2B5EF4-FFF2-40B4-BE49-F238E27FC236}">
                    <a16:creationId xmlns:a16="http://schemas.microsoft.com/office/drawing/2014/main" id="{3D8E497E-017D-74E9-ED7D-30C306FEDA0F}"/>
                  </a:ext>
                </a:extLst>
              </p:cNvPr>
              <p:cNvSpPr/>
              <p:nvPr/>
            </p:nvSpPr>
            <p:spPr>
              <a:xfrm>
                <a:off x="3503140" y="3391929"/>
                <a:ext cx="1223318" cy="889686"/>
              </a:xfrm>
              <a:custGeom>
                <a:avLst/>
                <a:gdLst/>
                <a:ahLst/>
                <a:cxnLst/>
                <a:rect l="0" t="0" r="0" b="0"/>
                <a:pathLst>
                  <a:path w="1223318" h="889686">
                    <a:moveTo>
                      <a:pt x="0" y="0"/>
                    </a:moveTo>
                    <a:lnTo>
                      <a:pt x="1223318" y="0"/>
                    </a:lnTo>
                    <a:lnTo>
                      <a:pt x="1223318" y="889686"/>
                    </a:lnTo>
                    <a:lnTo>
                      <a:pt x="0" y="889686"/>
                    </a:lnTo>
                    <a:lnTo>
                      <a:pt x="0" y="0"/>
                    </a:lnTo>
                    <a:close/>
                  </a:path>
                </a:pathLst>
              </a:custGeom>
              <a:solidFill>
                <a:srgbClr val="56AD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59" name="Rounded Rectangle 56">
                <a:extLst>
                  <a:ext uri="{FF2B5EF4-FFF2-40B4-BE49-F238E27FC236}">
                    <a16:creationId xmlns:a16="http://schemas.microsoft.com/office/drawing/2014/main" id="{9C8668E5-3DE8-36DC-93E5-9301642C22F3}"/>
                  </a:ext>
                </a:extLst>
              </p:cNvPr>
              <p:cNvSpPr/>
              <p:nvPr/>
            </p:nvSpPr>
            <p:spPr>
              <a:xfrm>
                <a:off x="3503140" y="3391929"/>
                <a:ext cx="1223318" cy="889686"/>
              </a:xfrm>
              <a:custGeom>
                <a:avLst/>
                <a:gdLst/>
                <a:ahLst/>
                <a:cxnLst/>
                <a:rect l="0" t="0" r="0" b="0"/>
                <a:pathLst>
                  <a:path w="1223318" h="889686">
                    <a:moveTo>
                      <a:pt x="0" y="0"/>
                    </a:moveTo>
                    <a:lnTo>
                      <a:pt x="1223318" y="0"/>
                    </a:lnTo>
                    <a:moveTo>
                      <a:pt x="1223318" y="889686"/>
                    </a:moveTo>
                    <a:lnTo>
                      <a:pt x="0" y="889686"/>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60" name="Group 59">
              <a:extLst>
                <a:ext uri="{FF2B5EF4-FFF2-40B4-BE49-F238E27FC236}">
                  <a16:creationId xmlns:a16="http://schemas.microsoft.com/office/drawing/2014/main" id="{D3DC37EF-B118-350F-4A3A-D957CCAF33AF}"/>
                </a:ext>
              </a:extLst>
            </p:cNvPr>
            <p:cNvGrpSpPr/>
            <p:nvPr/>
          </p:nvGrpSpPr>
          <p:grpSpPr>
            <a:xfrm>
              <a:off x="3793524" y="4019807"/>
              <a:ext cx="166816" cy="889686"/>
              <a:chOff x="3336324" y="3391929"/>
              <a:chExt cx="166816" cy="889686"/>
            </a:xfrm>
          </p:grpSpPr>
          <p:sp>
            <p:nvSpPr>
              <p:cNvPr id="61" name="Rounded Rectangle 58">
                <a:extLst>
                  <a:ext uri="{FF2B5EF4-FFF2-40B4-BE49-F238E27FC236}">
                    <a16:creationId xmlns:a16="http://schemas.microsoft.com/office/drawing/2014/main" id="{78CC058D-D0AA-3F20-6D31-04F22F08DDEC}"/>
                  </a:ext>
                </a:extLst>
              </p:cNvPr>
              <p:cNvSpPr/>
              <p:nvPr/>
            </p:nvSpPr>
            <p:spPr>
              <a:xfrm>
                <a:off x="3336324" y="3391929"/>
                <a:ext cx="166816" cy="889686"/>
              </a:xfrm>
              <a:custGeom>
                <a:avLst/>
                <a:gdLst/>
                <a:ahLst/>
                <a:cxnLst/>
                <a:rect l="0" t="0" r="0" b="0"/>
                <a:pathLst>
                  <a:path w="166816" h="889686">
                    <a:moveTo>
                      <a:pt x="166816" y="0"/>
                    </a:moveTo>
                    <a:lnTo>
                      <a:pt x="148281" y="0"/>
                    </a:lnTo>
                    <a:cubicBezTo>
                      <a:pt x="66387" y="0"/>
                      <a:pt x="0" y="66387"/>
                      <a:pt x="0" y="148281"/>
                    </a:cubicBezTo>
                    <a:lnTo>
                      <a:pt x="166816" y="148281"/>
                    </a:lnTo>
                    <a:lnTo>
                      <a:pt x="166816" y="0"/>
                    </a:lnTo>
                    <a:close/>
                    <a:moveTo>
                      <a:pt x="166816" y="148281"/>
                    </a:moveTo>
                    <a:lnTo>
                      <a:pt x="166816" y="741405"/>
                    </a:lnTo>
                    <a:lnTo>
                      <a:pt x="0" y="741405"/>
                    </a:lnTo>
                    <a:lnTo>
                      <a:pt x="0" y="148281"/>
                    </a:lnTo>
                    <a:lnTo>
                      <a:pt x="166816" y="148281"/>
                    </a:lnTo>
                    <a:close/>
                    <a:moveTo>
                      <a:pt x="166816" y="889686"/>
                    </a:moveTo>
                    <a:lnTo>
                      <a:pt x="148281" y="889686"/>
                    </a:lnTo>
                    <a:cubicBezTo>
                      <a:pt x="66387" y="889686"/>
                      <a:pt x="0" y="823299"/>
                      <a:pt x="0" y="741405"/>
                    </a:cubicBezTo>
                    <a:lnTo>
                      <a:pt x="166816" y="741405"/>
                    </a:lnTo>
                    <a:lnTo>
                      <a:pt x="166816" y="889686"/>
                    </a:lnTo>
                    <a:close/>
                  </a:path>
                </a:pathLst>
              </a:custGeom>
              <a:solidFill>
                <a:srgbClr val="56AD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62" name="Rounded Rectangle 59">
                <a:extLst>
                  <a:ext uri="{FF2B5EF4-FFF2-40B4-BE49-F238E27FC236}">
                    <a16:creationId xmlns:a16="http://schemas.microsoft.com/office/drawing/2014/main" id="{7FC00F46-3030-B543-F4BF-134F78F90AC8}"/>
                  </a:ext>
                </a:extLst>
              </p:cNvPr>
              <p:cNvSpPr/>
              <p:nvPr/>
            </p:nvSpPr>
            <p:spPr>
              <a:xfrm>
                <a:off x="3336324" y="3391929"/>
                <a:ext cx="166816" cy="889686"/>
              </a:xfrm>
              <a:custGeom>
                <a:avLst/>
                <a:gdLst/>
                <a:ahLst/>
                <a:cxnLst/>
                <a:rect l="0" t="0" r="0" b="0"/>
                <a:pathLst>
                  <a:path w="166816" h="889686">
                    <a:moveTo>
                      <a:pt x="166816" y="0"/>
                    </a:moveTo>
                    <a:lnTo>
                      <a:pt x="148281" y="0"/>
                    </a:lnTo>
                    <a:cubicBezTo>
                      <a:pt x="66387" y="0"/>
                      <a:pt x="0" y="66387"/>
                      <a:pt x="0" y="148281"/>
                    </a:cubicBezTo>
                    <a:moveTo>
                      <a:pt x="166816" y="889686"/>
                    </a:moveTo>
                    <a:lnTo>
                      <a:pt x="148281" y="889686"/>
                    </a:lnTo>
                    <a:cubicBezTo>
                      <a:pt x="66387" y="889686"/>
                      <a:pt x="0" y="823299"/>
                      <a:pt x="0" y="741405"/>
                    </a:cubicBezTo>
                    <a:moveTo>
                      <a:pt x="0" y="741405"/>
                    </a:moveTo>
                    <a:lnTo>
                      <a:pt x="0" y="148281"/>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63" name="Group 62">
              <a:extLst>
                <a:ext uri="{FF2B5EF4-FFF2-40B4-BE49-F238E27FC236}">
                  <a16:creationId xmlns:a16="http://schemas.microsoft.com/office/drawing/2014/main" id="{1A0AC228-0B16-34DB-A50D-02CD7A666D45}"/>
                </a:ext>
              </a:extLst>
            </p:cNvPr>
            <p:cNvGrpSpPr/>
            <p:nvPr/>
          </p:nvGrpSpPr>
          <p:grpSpPr>
            <a:xfrm>
              <a:off x="5183659" y="4019807"/>
              <a:ext cx="166816" cy="889686"/>
              <a:chOff x="4726459" y="3391929"/>
              <a:chExt cx="166816" cy="889686"/>
            </a:xfrm>
          </p:grpSpPr>
          <p:sp>
            <p:nvSpPr>
              <p:cNvPr id="64" name="Rounded Rectangle 61">
                <a:extLst>
                  <a:ext uri="{FF2B5EF4-FFF2-40B4-BE49-F238E27FC236}">
                    <a16:creationId xmlns:a16="http://schemas.microsoft.com/office/drawing/2014/main" id="{C338C8F3-2281-3334-0E68-D12C25B61564}"/>
                  </a:ext>
                </a:extLst>
              </p:cNvPr>
              <p:cNvSpPr/>
              <p:nvPr/>
            </p:nvSpPr>
            <p:spPr>
              <a:xfrm>
                <a:off x="4726459" y="3391929"/>
                <a:ext cx="166816" cy="889686"/>
              </a:xfrm>
              <a:custGeom>
                <a:avLst/>
                <a:gdLst/>
                <a:ahLst/>
                <a:cxnLst/>
                <a:rect l="0" t="0" r="0" b="0"/>
                <a:pathLst>
                  <a:path w="166816" h="889686">
                    <a:moveTo>
                      <a:pt x="0" y="0"/>
                    </a:moveTo>
                    <a:lnTo>
                      <a:pt x="18535" y="0"/>
                    </a:lnTo>
                    <a:cubicBezTo>
                      <a:pt x="100428" y="0"/>
                      <a:pt x="166816" y="66387"/>
                      <a:pt x="166816" y="148281"/>
                    </a:cubicBezTo>
                    <a:lnTo>
                      <a:pt x="0" y="148281"/>
                    </a:lnTo>
                    <a:lnTo>
                      <a:pt x="0" y="0"/>
                    </a:lnTo>
                    <a:close/>
                    <a:moveTo>
                      <a:pt x="0" y="741405"/>
                    </a:moveTo>
                    <a:lnTo>
                      <a:pt x="0" y="148281"/>
                    </a:lnTo>
                    <a:lnTo>
                      <a:pt x="166816" y="148281"/>
                    </a:lnTo>
                    <a:lnTo>
                      <a:pt x="166816" y="741405"/>
                    </a:lnTo>
                    <a:lnTo>
                      <a:pt x="0" y="741405"/>
                    </a:lnTo>
                    <a:close/>
                    <a:moveTo>
                      <a:pt x="18535" y="889686"/>
                    </a:moveTo>
                    <a:lnTo>
                      <a:pt x="0" y="889686"/>
                    </a:lnTo>
                    <a:lnTo>
                      <a:pt x="0" y="741405"/>
                    </a:lnTo>
                    <a:lnTo>
                      <a:pt x="166816" y="741405"/>
                    </a:lnTo>
                    <a:cubicBezTo>
                      <a:pt x="166816" y="823299"/>
                      <a:pt x="100428" y="889686"/>
                      <a:pt x="18535" y="889686"/>
                    </a:cubicBezTo>
                    <a:close/>
                  </a:path>
                </a:pathLst>
              </a:custGeom>
              <a:solidFill>
                <a:srgbClr val="56AD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65" name="Rounded Rectangle 62">
                <a:extLst>
                  <a:ext uri="{FF2B5EF4-FFF2-40B4-BE49-F238E27FC236}">
                    <a16:creationId xmlns:a16="http://schemas.microsoft.com/office/drawing/2014/main" id="{099DC7E7-2E08-2C99-2234-DCABCC83CB1B}"/>
                  </a:ext>
                </a:extLst>
              </p:cNvPr>
              <p:cNvSpPr/>
              <p:nvPr/>
            </p:nvSpPr>
            <p:spPr>
              <a:xfrm>
                <a:off x="4726459" y="3391929"/>
                <a:ext cx="166816" cy="889686"/>
              </a:xfrm>
              <a:custGeom>
                <a:avLst/>
                <a:gdLst/>
                <a:ahLst/>
                <a:cxnLst/>
                <a:rect l="0" t="0" r="0" b="0"/>
                <a:pathLst>
                  <a:path w="166816" h="889686">
                    <a:moveTo>
                      <a:pt x="0" y="0"/>
                    </a:moveTo>
                    <a:lnTo>
                      <a:pt x="18535" y="0"/>
                    </a:lnTo>
                    <a:cubicBezTo>
                      <a:pt x="100428" y="0"/>
                      <a:pt x="166816" y="66387"/>
                      <a:pt x="166816" y="148281"/>
                    </a:cubicBezTo>
                    <a:moveTo>
                      <a:pt x="0" y="889686"/>
                    </a:moveTo>
                    <a:lnTo>
                      <a:pt x="18535" y="889686"/>
                    </a:lnTo>
                    <a:cubicBezTo>
                      <a:pt x="100428" y="889686"/>
                      <a:pt x="166816" y="823299"/>
                      <a:pt x="166816" y="741405"/>
                    </a:cubicBezTo>
                    <a:moveTo>
                      <a:pt x="166816" y="741405"/>
                    </a:moveTo>
                    <a:lnTo>
                      <a:pt x="166816" y="148281"/>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66" name="Group 65">
              <a:extLst>
                <a:ext uri="{FF2B5EF4-FFF2-40B4-BE49-F238E27FC236}">
                  <a16:creationId xmlns:a16="http://schemas.microsoft.com/office/drawing/2014/main" id="{71B807AA-DD7E-7C7D-05F5-FB60CB7702C3}"/>
                </a:ext>
              </a:extLst>
            </p:cNvPr>
            <p:cNvGrpSpPr/>
            <p:nvPr/>
          </p:nvGrpSpPr>
          <p:grpSpPr>
            <a:xfrm>
              <a:off x="6555259" y="4019807"/>
              <a:ext cx="1223318" cy="889686"/>
              <a:chOff x="6098059" y="3391929"/>
              <a:chExt cx="1223318" cy="889686"/>
            </a:xfrm>
          </p:grpSpPr>
          <p:sp>
            <p:nvSpPr>
              <p:cNvPr id="67" name="Rounded Rectangle 64">
                <a:extLst>
                  <a:ext uri="{FF2B5EF4-FFF2-40B4-BE49-F238E27FC236}">
                    <a16:creationId xmlns:a16="http://schemas.microsoft.com/office/drawing/2014/main" id="{A68516E8-2659-886B-E62C-E519586AA41E}"/>
                  </a:ext>
                </a:extLst>
              </p:cNvPr>
              <p:cNvSpPr/>
              <p:nvPr/>
            </p:nvSpPr>
            <p:spPr>
              <a:xfrm>
                <a:off x="6098059" y="3391929"/>
                <a:ext cx="1223318" cy="889686"/>
              </a:xfrm>
              <a:custGeom>
                <a:avLst/>
                <a:gdLst/>
                <a:ahLst/>
                <a:cxnLst/>
                <a:rect l="0" t="0" r="0" b="0"/>
                <a:pathLst>
                  <a:path w="1223318" h="889686">
                    <a:moveTo>
                      <a:pt x="0" y="0"/>
                    </a:moveTo>
                    <a:lnTo>
                      <a:pt x="1223318" y="0"/>
                    </a:lnTo>
                    <a:lnTo>
                      <a:pt x="1223318" y="889686"/>
                    </a:lnTo>
                    <a:lnTo>
                      <a:pt x="0" y="889686"/>
                    </a:lnTo>
                    <a:lnTo>
                      <a:pt x="0" y="0"/>
                    </a:lnTo>
                    <a:close/>
                  </a:path>
                </a:pathLst>
              </a:custGeom>
              <a:solidFill>
                <a:srgbClr val="329C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68" name="Rounded Rectangle 65">
                <a:extLst>
                  <a:ext uri="{FF2B5EF4-FFF2-40B4-BE49-F238E27FC236}">
                    <a16:creationId xmlns:a16="http://schemas.microsoft.com/office/drawing/2014/main" id="{5EDD4D78-3EE4-4A2E-66E3-577BE784DAA9}"/>
                  </a:ext>
                </a:extLst>
              </p:cNvPr>
              <p:cNvSpPr/>
              <p:nvPr/>
            </p:nvSpPr>
            <p:spPr>
              <a:xfrm>
                <a:off x="6098059" y="3391929"/>
                <a:ext cx="1223318" cy="889686"/>
              </a:xfrm>
              <a:custGeom>
                <a:avLst/>
                <a:gdLst/>
                <a:ahLst/>
                <a:cxnLst/>
                <a:rect l="0" t="0" r="0" b="0"/>
                <a:pathLst>
                  <a:path w="1223318" h="889686">
                    <a:moveTo>
                      <a:pt x="0" y="0"/>
                    </a:moveTo>
                    <a:lnTo>
                      <a:pt x="1223318" y="0"/>
                    </a:lnTo>
                    <a:moveTo>
                      <a:pt x="1223318" y="889686"/>
                    </a:moveTo>
                    <a:lnTo>
                      <a:pt x="0" y="889686"/>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69" name="Group 68">
              <a:extLst>
                <a:ext uri="{FF2B5EF4-FFF2-40B4-BE49-F238E27FC236}">
                  <a16:creationId xmlns:a16="http://schemas.microsoft.com/office/drawing/2014/main" id="{8EA1A902-5222-2ED6-376E-8F7BA70B1986}"/>
                </a:ext>
              </a:extLst>
            </p:cNvPr>
            <p:cNvGrpSpPr/>
            <p:nvPr/>
          </p:nvGrpSpPr>
          <p:grpSpPr>
            <a:xfrm>
              <a:off x="6388443" y="4019807"/>
              <a:ext cx="166816" cy="889686"/>
              <a:chOff x="5931243" y="3391929"/>
              <a:chExt cx="166816" cy="889686"/>
            </a:xfrm>
          </p:grpSpPr>
          <p:sp>
            <p:nvSpPr>
              <p:cNvPr id="70" name="Rounded Rectangle 67">
                <a:extLst>
                  <a:ext uri="{FF2B5EF4-FFF2-40B4-BE49-F238E27FC236}">
                    <a16:creationId xmlns:a16="http://schemas.microsoft.com/office/drawing/2014/main" id="{1D4483DE-0185-BA86-313C-DC4590C324C8}"/>
                  </a:ext>
                </a:extLst>
              </p:cNvPr>
              <p:cNvSpPr/>
              <p:nvPr/>
            </p:nvSpPr>
            <p:spPr>
              <a:xfrm>
                <a:off x="5931243" y="3391929"/>
                <a:ext cx="166816" cy="889686"/>
              </a:xfrm>
              <a:custGeom>
                <a:avLst/>
                <a:gdLst/>
                <a:ahLst/>
                <a:cxnLst/>
                <a:rect l="0" t="0" r="0" b="0"/>
                <a:pathLst>
                  <a:path w="166816" h="889686">
                    <a:moveTo>
                      <a:pt x="166816" y="0"/>
                    </a:moveTo>
                    <a:lnTo>
                      <a:pt x="148281" y="0"/>
                    </a:lnTo>
                    <a:cubicBezTo>
                      <a:pt x="66387" y="0"/>
                      <a:pt x="0" y="66387"/>
                      <a:pt x="0" y="148281"/>
                    </a:cubicBezTo>
                    <a:lnTo>
                      <a:pt x="166816" y="148281"/>
                    </a:lnTo>
                    <a:lnTo>
                      <a:pt x="166816" y="0"/>
                    </a:lnTo>
                    <a:close/>
                    <a:moveTo>
                      <a:pt x="166816" y="148281"/>
                    </a:moveTo>
                    <a:lnTo>
                      <a:pt x="166816" y="741405"/>
                    </a:lnTo>
                    <a:lnTo>
                      <a:pt x="0" y="741405"/>
                    </a:lnTo>
                    <a:lnTo>
                      <a:pt x="0" y="148281"/>
                    </a:lnTo>
                    <a:lnTo>
                      <a:pt x="166816" y="148281"/>
                    </a:lnTo>
                    <a:close/>
                    <a:moveTo>
                      <a:pt x="166816" y="889686"/>
                    </a:moveTo>
                    <a:lnTo>
                      <a:pt x="148281" y="889686"/>
                    </a:lnTo>
                    <a:cubicBezTo>
                      <a:pt x="66387" y="889686"/>
                      <a:pt x="0" y="823299"/>
                      <a:pt x="0" y="741405"/>
                    </a:cubicBezTo>
                    <a:lnTo>
                      <a:pt x="166816" y="741405"/>
                    </a:lnTo>
                    <a:lnTo>
                      <a:pt x="166816" y="889686"/>
                    </a:lnTo>
                    <a:close/>
                  </a:path>
                </a:pathLst>
              </a:custGeom>
              <a:solidFill>
                <a:srgbClr val="329C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71" name="Rounded Rectangle 68">
                <a:extLst>
                  <a:ext uri="{FF2B5EF4-FFF2-40B4-BE49-F238E27FC236}">
                    <a16:creationId xmlns:a16="http://schemas.microsoft.com/office/drawing/2014/main" id="{71AC9A36-7548-350F-3E23-CA78C855109B}"/>
                  </a:ext>
                </a:extLst>
              </p:cNvPr>
              <p:cNvSpPr/>
              <p:nvPr/>
            </p:nvSpPr>
            <p:spPr>
              <a:xfrm>
                <a:off x="5931243" y="3391929"/>
                <a:ext cx="166816" cy="889686"/>
              </a:xfrm>
              <a:custGeom>
                <a:avLst/>
                <a:gdLst/>
                <a:ahLst/>
                <a:cxnLst/>
                <a:rect l="0" t="0" r="0" b="0"/>
                <a:pathLst>
                  <a:path w="166816" h="889686">
                    <a:moveTo>
                      <a:pt x="166816" y="0"/>
                    </a:moveTo>
                    <a:lnTo>
                      <a:pt x="148281" y="0"/>
                    </a:lnTo>
                    <a:cubicBezTo>
                      <a:pt x="66387" y="0"/>
                      <a:pt x="0" y="66387"/>
                      <a:pt x="0" y="148281"/>
                    </a:cubicBezTo>
                    <a:moveTo>
                      <a:pt x="166816" y="889686"/>
                    </a:moveTo>
                    <a:lnTo>
                      <a:pt x="148281" y="889686"/>
                    </a:lnTo>
                    <a:cubicBezTo>
                      <a:pt x="66387" y="889686"/>
                      <a:pt x="0" y="823299"/>
                      <a:pt x="0" y="741405"/>
                    </a:cubicBezTo>
                    <a:moveTo>
                      <a:pt x="0" y="741405"/>
                    </a:moveTo>
                    <a:lnTo>
                      <a:pt x="0" y="148281"/>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72" name="Group 71">
              <a:extLst>
                <a:ext uri="{FF2B5EF4-FFF2-40B4-BE49-F238E27FC236}">
                  <a16:creationId xmlns:a16="http://schemas.microsoft.com/office/drawing/2014/main" id="{55130207-6E8A-7317-4327-79ADFAE2CE59}"/>
                </a:ext>
              </a:extLst>
            </p:cNvPr>
            <p:cNvGrpSpPr/>
            <p:nvPr/>
          </p:nvGrpSpPr>
          <p:grpSpPr>
            <a:xfrm>
              <a:off x="7778578" y="4019807"/>
              <a:ext cx="166816" cy="889686"/>
              <a:chOff x="7321378" y="3391929"/>
              <a:chExt cx="166816" cy="889686"/>
            </a:xfrm>
          </p:grpSpPr>
          <p:sp>
            <p:nvSpPr>
              <p:cNvPr id="73" name="Rounded Rectangle 70">
                <a:extLst>
                  <a:ext uri="{FF2B5EF4-FFF2-40B4-BE49-F238E27FC236}">
                    <a16:creationId xmlns:a16="http://schemas.microsoft.com/office/drawing/2014/main" id="{2F3EF324-FA4B-7536-2343-EEAB290F9FC6}"/>
                  </a:ext>
                </a:extLst>
              </p:cNvPr>
              <p:cNvSpPr/>
              <p:nvPr/>
            </p:nvSpPr>
            <p:spPr>
              <a:xfrm>
                <a:off x="7321378" y="3391929"/>
                <a:ext cx="166816" cy="889686"/>
              </a:xfrm>
              <a:custGeom>
                <a:avLst/>
                <a:gdLst/>
                <a:ahLst/>
                <a:cxnLst/>
                <a:rect l="0" t="0" r="0" b="0"/>
                <a:pathLst>
                  <a:path w="166816" h="889686">
                    <a:moveTo>
                      <a:pt x="0" y="0"/>
                    </a:moveTo>
                    <a:lnTo>
                      <a:pt x="18535" y="0"/>
                    </a:lnTo>
                    <a:cubicBezTo>
                      <a:pt x="100428" y="0"/>
                      <a:pt x="166816" y="66387"/>
                      <a:pt x="166816" y="148281"/>
                    </a:cubicBezTo>
                    <a:lnTo>
                      <a:pt x="0" y="148281"/>
                    </a:lnTo>
                    <a:lnTo>
                      <a:pt x="0" y="0"/>
                    </a:lnTo>
                    <a:close/>
                    <a:moveTo>
                      <a:pt x="0" y="741405"/>
                    </a:moveTo>
                    <a:lnTo>
                      <a:pt x="0" y="148281"/>
                    </a:lnTo>
                    <a:lnTo>
                      <a:pt x="166816" y="148281"/>
                    </a:lnTo>
                    <a:lnTo>
                      <a:pt x="166816" y="741405"/>
                    </a:lnTo>
                    <a:lnTo>
                      <a:pt x="0" y="741405"/>
                    </a:lnTo>
                    <a:close/>
                    <a:moveTo>
                      <a:pt x="18535" y="889686"/>
                    </a:moveTo>
                    <a:lnTo>
                      <a:pt x="0" y="889686"/>
                    </a:lnTo>
                    <a:lnTo>
                      <a:pt x="0" y="741405"/>
                    </a:lnTo>
                    <a:lnTo>
                      <a:pt x="166816" y="741405"/>
                    </a:lnTo>
                    <a:cubicBezTo>
                      <a:pt x="166816" y="823299"/>
                      <a:pt x="100428" y="889686"/>
                      <a:pt x="18535" y="889686"/>
                    </a:cubicBezTo>
                    <a:close/>
                  </a:path>
                </a:pathLst>
              </a:custGeom>
              <a:solidFill>
                <a:srgbClr val="329C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74" name="Rounded Rectangle 71">
                <a:extLst>
                  <a:ext uri="{FF2B5EF4-FFF2-40B4-BE49-F238E27FC236}">
                    <a16:creationId xmlns:a16="http://schemas.microsoft.com/office/drawing/2014/main" id="{819F27CA-88BD-39E8-E31C-1B32D5C89204}"/>
                  </a:ext>
                </a:extLst>
              </p:cNvPr>
              <p:cNvSpPr/>
              <p:nvPr/>
            </p:nvSpPr>
            <p:spPr>
              <a:xfrm>
                <a:off x="7321378" y="3391929"/>
                <a:ext cx="166816" cy="889686"/>
              </a:xfrm>
              <a:custGeom>
                <a:avLst/>
                <a:gdLst/>
                <a:ahLst/>
                <a:cxnLst/>
                <a:rect l="0" t="0" r="0" b="0"/>
                <a:pathLst>
                  <a:path w="166816" h="889686">
                    <a:moveTo>
                      <a:pt x="0" y="0"/>
                    </a:moveTo>
                    <a:lnTo>
                      <a:pt x="18535" y="0"/>
                    </a:lnTo>
                    <a:cubicBezTo>
                      <a:pt x="100428" y="0"/>
                      <a:pt x="166816" y="66387"/>
                      <a:pt x="166816" y="148281"/>
                    </a:cubicBezTo>
                    <a:moveTo>
                      <a:pt x="0" y="889686"/>
                    </a:moveTo>
                    <a:lnTo>
                      <a:pt x="18535" y="889686"/>
                    </a:lnTo>
                    <a:cubicBezTo>
                      <a:pt x="100428" y="889686"/>
                      <a:pt x="166816" y="823299"/>
                      <a:pt x="166816" y="741405"/>
                    </a:cubicBezTo>
                    <a:moveTo>
                      <a:pt x="166816" y="741405"/>
                    </a:moveTo>
                    <a:lnTo>
                      <a:pt x="166816" y="148281"/>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75" name="Group 74">
              <a:extLst>
                <a:ext uri="{FF2B5EF4-FFF2-40B4-BE49-F238E27FC236}">
                  <a16:creationId xmlns:a16="http://schemas.microsoft.com/office/drawing/2014/main" id="{6CA86759-8115-075C-3A36-E88B1747FB5E}"/>
                </a:ext>
              </a:extLst>
            </p:cNvPr>
            <p:cNvGrpSpPr/>
            <p:nvPr/>
          </p:nvGrpSpPr>
          <p:grpSpPr>
            <a:xfrm>
              <a:off x="5706628" y="5272782"/>
              <a:ext cx="375985" cy="51898"/>
              <a:chOff x="5249428" y="4644904"/>
              <a:chExt cx="375985" cy="51898"/>
            </a:xfrm>
          </p:grpSpPr>
          <p:sp>
            <p:nvSpPr>
              <p:cNvPr id="76" name="Rounded Rectangle 73">
                <a:extLst>
                  <a:ext uri="{FF2B5EF4-FFF2-40B4-BE49-F238E27FC236}">
                    <a16:creationId xmlns:a16="http://schemas.microsoft.com/office/drawing/2014/main" id="{4C934D7D-16BC-B060-42EC-4B9F8593DADB}"/>
                  </a:ext>
                </a:extLst>
              </p:cNvPr>
              <p:cNvSpPr/>
              <p:nvPr/>
            </p:nvSpPr>
            <p:spPr>
              <a:xfrm>
                <a:off x="5262403" y="4670854"/>
                <a:ext cx="363010" cy="9267"/>
              </a:xfrm>
              <a:custGeom>
                <a:avLst/>
                <a:gdLst/>
                <a:ahLst/>
                <a:cxnLst/>
                <a:rect l="0" t="0" r="0" b="0"/>
                <a:pathLst>
                  <a:path w="363010" h="9267">
                    <a:moveTo>
                      <a:pt x="0" y="0"/>
                    </a:moveTo>
                    <a:lnTo>
                      <a:pt x="363010" y="0"/>
                    </a:lnTo>
                  </a:path>
                </a:pathLst>
              </a:custGeom>
              <a:noFill/>
              <a:ln w="6950">
                <a:solidFill>
                  <a:srgbClr val="077BE7"/>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77" name="Rounded Rectangle 74">
                <a:extLst>
                  <a:ext uri="{FF2B5EF4-FFF2-40B4-BE49-F238E27FC236}">
                    <a16:creationId xmlns:a16="http://schemas.microsoft.com/office/drawing/2014/main" id="{B4AEEF3C-6FE8-8C47-7DC4-F2FB1097A77C}"/>
                  </a:ext>
                </a:extLst>
              </p:cNvPr>
              <p:cNvSpPr/>
              <p:nvPr/>
            </p:nvSpPr>
            <p:spPr>
              <a:xfrm>
                <a:off x="5249428" y="4644904"/>
                <a:ext cx="45411" cy="51898"/>
              </a:xfrm>
              <a:custGeom>
                <a:avLst/>
                <a:gdLst/>
                <a:ahLst/>
                <a:cxnLst/>
                <a:rect l="0" t="0" r="0" b="0"/>
                <a:pathLst>
                  <a:path w="45411" h="51898">
                    <a:moveTo>
                      <a:pt x="0" y="25949"/>
                    </a:moveTo>
                    <a:lnTo>
                      <a:pt x="45411" y="0"/>
                    </a:lnTo>
                    <a:lnTo>
                      <a:pt x="45411" y="51898"/>
                    </a:lnTo>
                    <a:close/>
                  </a:path>
                </a:pathLst>
              </a:custGeom>
              <a:solidFill>
                <a:srgbClr val="077BE7"/>
              </a:solidFill>
              <a:ln w="6950">
                <a:solidFill>
                  <a:srgbClr val="077BE7"/>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78" name="Group 77">
              <a:extLst>
                <a:ext uri="{FF2B5EF4-FFF2-40B4-BE49-F238E27FC236}">
                  <a16:creationId xmlns:a16="http://schemas.microsoft.com/office/drawing/2014/main" id="{F59DAF12-44BF-71BC-500C-F6D88B1E6249}"/>
                </a:ext>
              </a:extLst>
            </p:cNvPr>
            <p:cNvGrpSpPr/>
            <p:nvPr/>
          </p:nvGrpSpPr>
          <p:grpSpPr>
            <a:xfrm>
              <a:off x="3111709" y="5272782"/>
              <a:ext cx="375984" cy="51898"/>
              <a:chOff x="2654509" y="4644904"/>
              <a:chExt cx="375984" cy="51898"/>
            </a:xfrm>
          </p:grpSpPr>
          <p:sp>
            <p:nvSpPr>
              <p:cNvPr id="79" name="Rounded Rectangle 76">
                <a:extLst>
                  <a:ext uri="{FF2B5EF4-FFF2-40B4-BE49-F238E27FC236}">
                    <a16:creationId xmlns:a16="http://schemas.microsoft.com/office/drawing/2014/main" id="{D6EABB47-B8FC-3B36-9934-69CD3EE17E25}"/>
                  </a:ext>
                </a:extLst>
              </p:cNvPr>
              <p:cNvSpPr/>
              <p:nvPr/>
            </p:nvSpPr>
            <p:spPr>
              <a:xfrm>
                <a:off x="2667483" y="4670854"/>
                <a:ext cx="363010" cy="9267"/>
              </a:xfrm>
              <a:custGeom>
                <a:avLst/>
                <a:gdLst/>
                <a:ahLst/>
                <a:cxnLst/>
                <a:rect l="0" t="0" r="0" b="0"/>
                <a:pathLst>
                  <a:path w="363010" h="9267">
                    <a:moveTo>
                      <a:pt x="0" y="0"/>
                    </a:moveTo>
                    <a:lnTo>
                      <a:pt x="363010" y="0"/>
                    </a:lnTo>
                  </a:path>
                </a:pathLst>
              </a:custGeom>
              <a:noFill/>
              <a:ln w="6950">
                <a:solidFill>
                  <a:srgbClr val="077BE7"/>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80" name="Rounded Rectangle 77">
                <a:extLst>
                  <a:ext uri="{FF2B5EF4-FFF2-40B4-BE49-F238E27FC236}">
                    <a16:creationId xmlns:a16="http://schemas.microsoft.com/office/drawing/2014/main" id="{F7945AB9-1C37-48AF-73AE-7B2FB001F7E6}"/>
                  </a:ext>
                </a:extLst>
              </p:cNvPr>
              <p:cNvSpPr/>
              <p:nvPr/>
            </p:nvSpPr>
            <p:spPr>
              <a:xfrm>
                <a:off x="2654509" y="4644904"/>
                <a:ext cx="45411" cy="51898"/>
              </a:xfrm>
              <a:custGeom>
                <a:avLst/>
                <a:gdLst/>
                <a:ahLst/>
                <a:cxnLst/>
                <a:rect l="0" t="0" r="0" b="0"/>
                <a:pathLst>
                  <a:path w="45411" h="51898">
                    <a:moveTo>
                      <a:pt x="0" y="25949"/>
                    </a:moveTo>
                    <a:lnTo>
                      <a:pt x="45411" y="0"/>
                    </a:lnTo>
                    <a:lnTo>
                      <a:pt x="45411" y="51898"/>
                    </a:lnTo>
                    <a:close/>
                  </a:path>
                </a:pathLst>
              </a:custGeom>
              <a:solidFill>
                <a:srgbClr val="077BE7"/>
              </a:solidFill>
              <a:ln w="6950">
                <a:solidFill>
                  <a:srgbClr val="077BE7"/>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81" name="Group 80">
              <a:extLst>
                <a:ext uri="{FF2B5EF4-FFF2-40B4-BE49-F238E27FC236}">
                  <a16:creationId xmlns:a16="http://schemas.microsoft.com/office/drawing/2014/main" id="{F5C24700-D3E6-AD4C-4258-10353A0C1D7E}"/>
                </a:ext>
              </a:extLst>
            </p:cNvPr>
            <p:cNvGrpSpPr/>
            <p:nvPr/>
          </p:nvGrpSpPr>
          <p:grpSpPr>
            <a:xfrm>
              <a:off x="902043" y="4687072"/>
              <a:ext cx="2150075" cy="1056502"/>
              <a:chOff x="444843" y="4059194"/>
              <a:chExt cx="2150075" cy="1056502"/>
            </a:xfrm>
          </p:grpSpPr>
          <p:sp>
            <p:nvSpPr>
              <p:cNvPr id="82" name="Rounded Rectangle 79">
                <a:extLst>
                  <a:ext uri="{FF2B5EF4-FFF2-40B4-BE49-F238E27FC236}">
                    <a16:creationId xmlns:a16="http://schemas.microsoft.com/office/drawing/2014/main" id="{0FBEAA30-D2EA-B079-1DE4-A768A0E97B1C}"/>
                  </a:ext>
                </a:extLst>
              </p:cNvPr>
              <p:cNvSpPr/>
              <p:nvPr/>
            </p:nvSpPr>
            <p:spPr>
              <a:xfrm>
                <a:off x="444843" y="4059194"/>
                <a:ext cx="2150075" cy="1056502"/>
              </a:xfrm>
              <a:custGeom>
                <a:avLst/>
                <a:gdLst/>
                <a:ahLst/>
                <a:cxnLst/>
                <a:rect l="0" t="0" r="0" b="0"/>
                <a:pathLst>
                  <a:path w="2150075" h="1056502">
                    <a:moveTo>
                      <a:pt x="2150075" y="231689"/>
                    </a:moveTo>
                    <a:lnTo>
                      <a:pt x="2150075" y="444843"/>
                    </a:lnTo>
                    <a:lnTo>
                      <a:pt x="0" y="444843"/>
                    </a:lnTo>
                    <a:lnTo>
                      <a:pt x="0" y="231689"/>
                    </a:lnTo>
                    <a:lnTo>
                      <a:pt x="2150075" y="231689"/>
                    </a:lnTo>
                    <a:close/>
                    <a:moveTo>
                      <a:pt x="0" y="231689"/>
                    </a:moveTo>
                    <a:lnTo>
                      <a:pt x="0" y="148281"/>
                    </a:lnTo>
                    <a:cubicBezTo>
                      <a:pt x="0" y="66386"/>
                      <a:pt x="66384" y="0"/>
                      <a:pt x="148281" y="0"/>
                    </a:cubicBezTo>
                    <a:lnTo>
                      <a:pt x="287294" y="0"/>
                    </a:lnTo>
                    <a:lnTo>
                      <a:pt x="287294" y="74140"/>
                    </a:lnTo>
                    <a:cubicBezTo>
                      <a:pt x="287294" y="166816"/>
                      <a:pt x="362946" y="231689"/>
                      <a:pt x="444843" y="231689"/>
                    </a:cubicBezTo>
                    <a:lnTo>
                      <a:pt x="463378" y="231689"/>
                    </a:lnTo>
                    <a:lnTo>
                      <a:pt x="0" y="231689"/>
                    </a:lnTo>
                    <a:close/>
                    <a:moveTo>
                      <a:pt x="2150075" y="231689"/>
                    </a:moveTo>
                    <a:lnTo>
                      <a:pt x="2150075" y="148281"/>
                    </a:lnTo>
                    <a:cubicBezTo>
                      <a:pt x="2150075" y="66386"/>
                      <a:pt x="2083691" y="0"/>
                      <a:pt x="2001794" y="0"/>
                    </a:cubicBezTo>
                    <a:lnTo>
                      <a:pt x="1862781" y="0"/>
                    </a:lnTo>
                    <a:lnTo>
                      <a:pt x="1862781" y="74140"/>
                    </a:lnTo>
                    <a:cubicBezTo>
                      <a:pt x="1862781" y="166816"/>
                      <a:pt x="1787129" y="231689"/>
                      <a:pt x="1705232" y="231689"/>
                    </a:cubicBezTo>
                    <a:lnTo>
                      <a:pt x="1686697" y="231689"/>
                    </a:lnTo>
                    <a:lnTo>
                      <a:pt x="2150075" y="231689"/>
                    </a:lnTo>
                    <a:close/>
                    <a:moveTo>
                      <a:pt x="0" y="444843"/>
                    </a:moveTo>
                    <a:lnTo>
                      <a:pt x="2150075" y="444843"/>
                    </a:lnTo>
                    <a:lnTo>
                      <a:pt x="2150075" y="889686"/>
                    </a:lnTo>
                    <a:lnTo>
                      <a:pt x="0" y="889686"/>
                    </a:lnTo>
                    <a:lnTo>
                      <a:pt x="0" y="444843"/>
                    </a:lnTo>
                    <a:close/>
                    <a:moveTo>
                      <a:pt x="0" y="889686"/>
                    </a:moveTo>
                    <a:lnTo>
                      <a:pt x="2150075" y="889686"/>
                    </a:lnTo>
                    <a:lnTo>
                      <a:pt x="2150075" y="908221"/>
                    </a:lnTo>
                    <a:cubicBezTo>
                      <a:pt x="2150075" y="990115"/>
                      <a:pt x="2083688" y="1056502"/>
                      <a:pt x="2001794" y="1056502"/>
                    </a:cubicBezTo>
                    <a:lnTo>
                      <a:pt x="148281" y="1056502"/>
                    </a:lnTo>
                    <a:cubicBezTo>
                      <a:pt x="66387" y="1056502"/>
                      <a:pt x="0" y="990115"/>
                      <a:pt x="0" y="908221"/>
                    </a:cubicBezTo>
                    <a:lnTo>
                      <a:pt x="0" y="889686"/>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83" name="Rounded Rectangle 80">
                <a:extLst>
                  <a:ext uri="{FF2B5EF4-FFF2-40B4-BE49-F238E27FC236}">
                    <a16:creationId xmlns:a16="http://schemas.microsoft.com/office/drawing/2014/main" id="{6DA9A161-8F5E-749C-A675-58C5A2169AA8}"/>
                  </a:ext>
                </a:extLst>
              </p:cNvPr>
              <p:cNvSpPr/>
              <p:nvPr/>
            </p:nvSpPr>
            <p:spPr>
              <a:xfrm>
                <a:off x="444843" y="4059194"/>
                <a:ext cx="2150075" cy="1056502"/>
              </a:xfrm>
              <a:custGeom>
                <a:avLst/>
                <a:gdLst/>
                <a:ahLst/>
                <a:cxnLst/>
                <a:rect l="0" t="0" r="0" b="0"/>
                <a:pathLst>
                  <a:path w="2150075" h="1056502">
                    <a:moveTo>
                      <a:pt x="2150075" y="333632"/>
                    </a:moveTo>
                    <a:lnTo>
                      <a:pt x="2150075" y="889686"/>
                    </a:lnTo>
                    <a:moveTo>
                      <a:pt x="0" y="889686"/>
                    </a:moveTo>
                    <a:lnTo>
                      <a:pt x="0" y="333632"/>
                    </a:lnTo>
                    <a:moveTo>
                      <a:pt x="2150075" y="889686"/>
                    </a:moveTo>
                    <a:lnTo>
                      <a:pt x="2150075" y="908221"/>
                    </a:lnTo>
                    <a:cubicBezTo>
                      <a:pt x="2150075" y="990115"/>
                      <a:pt x="2083688" y="1056502"/>
                      <a:pt x="2001794" y="1056502"/>
                    </a:cubicBezTo>
                    <a:lnTo>
                      <a:pt x="148281" y="1056502"/>
                    </a:lnTo>
                    <a:cubicBezTo>
                      <a:pt x="66387" y="1056502"/>
                      <a:pt x="0" y="990115"/>
                      <a:pt x="0" y="908221"/>
                    </a:cubicBezTo>
                    <a:lnTo>
                      <a:pt x="0" y="889686"/>
                    </a:lnTo>
                    <a:moveTo>
                      <a:pt x="0" y="333632"/>
                    </a:moveTo>
                    <a:lnTo>
                      <a:pt x="0" y="148281"/>
                    </a:lnTo>
                    <a:cubicBezTo>
                      <a:pt x="0" y="66387"/>
                      <a:pt x="66387" y="0"/>
                      <a:pt x="148281" y="0"/>
                    </a:cubicBezTo>
                    <a:lnTo>
                      <a:pt x="296562" y="0"/>
                    </a:lnTo>
                    <a:moveTo>
                      <a:pt x="2150075" y="333632"/>
                    </a:moveTo>
                    <a:lnTo>
                      <a:pt x="2150075" y="148281"/>
                    </a:lnTo>
                    <a:cubicBezTo>
                      <a:pt x="2150075" y="66387"/>
                      <a:pt x="2083688" y="0"/>
                      <a:pt x="2001794" y="0"/>
                    </a:cubicBezTo>
                    <a:lnTo>
                      <a:pt x="1853513" y="0"/>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84" name="Group 83">
              <a:extLst>
                <a:ext uri="{FF2B5EF4-FFF2-40B4-BE49-F238E27FC236}">
                  <a16:creationId xmlns:a16="http://schemas.microsoft.com/office/drawing/2014/main" id="{4DE84ABB-8D14-BB4F-C53F-A61248778FC0}"/>
                </a:ext>
              </a:extLst>
            </p:cNvPr>
            <p:cNvGrpSpPr/>
            <p:nvPr/>
          </p:nvGrpSpPr>
          <p:grpSpPr>
            <a:xfrm>
              <a:off x="3496962" y="4687072"/>
              <a:ext cx="2150075" cy="1056502"/>
              <a:chOff x="3039762" y="4059194"/>
              <a:chExt cx="2150075" cy="1056502"/>
            </a:xfrm>
          </p:grpSpPr>
          <p:sp>
            <p:nvSpPr>
              <p:cNvPr id="85" name="Rounded Rectangle 82">
                <a:extLst>
                  <a:ext uri="{FF2B5EF4-FFF2-40B4-BE49-F238E27FC236}">
                    <a16:creationId xmlns:a16="http://schemas.microsoft.com/office/drawing/2014/main" id="{4E258C6D-6FD1-6F02-E1C4-2624CF1C63FE}"/>
                  </a:ext>
                </a:extLst>
              </p:cNvPr>
              <p:cNvSpPr/>
              <p:nvPr/>
            </p:nvSpPr>
            <p:spPr>
              <a:xfrm>
                <a:off x="3039762" y="4059194"/>
                <a:ext cx="2150075" cy="1056502"/>
              </a:xfrm>
              <a:custGeom>
                <a:avLst/>
                <a:gdLst/>
                <a:ahLst/>
                <a:cxnLst/>
                <a:rect l="0" t="0" r="0" b="0"/>
                <a:pathLst>
                  <a:path w="2150075" h="1056502">
                    <a:moveTo>
                      <a:pt x="2150075" y="231689"/>
                    </a:moveTo>
                    <a:lnTo>
                      <a:pt x="2150075" y="444843"/>
                    </a:lnTo>
                    <a:lnTo>
                      <a:pt x="0" y="444843"/>
                    </a:lnTo>
                    <a:lnTo>
                      <a:pt x="0" y="231689"/>
                    </a:lnTo>
                    <a:lnTo>
                      <a:pt x="2150075" y="231689"/>
                    </a:lnTo>
                    <a:close/>
                    <a:moveTo>
                      <a:pt x="0" y="231689"/>
                    </a:moveTo>
                    <a:lnTo>
                      <a:pt x="0" y="148281"/>
                    </a:lnTo>
                    <a:cubicBezTo>
                      <a:pt x="0" y="66386"/>
                      <a:pt x="66384" y="0"/>
                      <a:pt x="148281" y="0"/>
                    </a:cubicBezTo>
                    <a:lnTo>
                      <a:pt x="287294" y="0"/>
                    </a:lnTo>
                    <a:lnTo>
                      <a:pt x="287294" y="74140"/>
                    </a:lnTo>
                    <a:cubicBezTo>
                      <a:pt x="287294" y="166816"/>
                      <a:pt x="362946" y="231689"/>
                      <a:pt x="444843" y="231689"/>
                    </a:cubicBezTo>
                    <a:lnTo>
                      <a:pt x="463378" y="231689"/>
                    </a:lnTo>
                    <a:lnTo>
                      <a:pt x="0" y="231689"/>
                    </a:lnTo>
                    <a:close/>
                    <a:moveTo>
                      <a:pt x="2150075" y="231689"/>
                    </a:moveTo>
                    <a:lnTo>
                      <a:pt x="2150075" y="148281"/>
                    </a:lnTo>
                    <a:cubicBezTo>
                      <a:pt x="2150075" y="66386"/>
                      <a:pt x="2083691" y="0"/>
                      <a:pt x="2001794" y="0"/>
                    </a:cubicBezTo>
                    <a:lnTo>
                      <a:pt x="1862781" y="0"/>
                    </a:lnTo>
                    <a:lnTo>
                      <a:pt x="1862781" y="74140"/>
                    </a:lnTo>
                    <a:cubicBezTo>
                      <a:pt x="1862781" y="166816"/>
                      <a:pt x="1787129" y="231689"/>
                      <a:pt x="1705232" y="231689"/>
                    </a:cubicBezTo>
                    <a:lnTo>
                      <a:pt x="1686697" y="231689"/>
                    </a:lnTo>
                    <a:lnTo>
                      <a:pt x="2150075" y="231689"/>
                    </a:lnTo>
                    <a:close/>
                    <a:moveTo>
                      <a:pt x="0" y="444843"/>
                    </a:moveTo>
                    <a:lnTo>
                      <a:pt x="2150075" y="444843"/>
                    </a:lnTo>
                    <a:lnTo>
                      <a:pt x="2150075" y="889686"/>
                    </a:lnTo>
                    <a:lnTo>
                      <a:pt x="0" y="889686"/>
                    </a:lnTo>
                    <a:lnTo>
                      <a:pt x="0" y="444843"/>
                    </a:lnTo>
                    <a:close/>
                    <a:moveTo>
                      <a:pt x="0" y="889686"/>
                    </a:moveTo>
                    <a:lnTo>
                      <a:pt x="2150075" y="889686"/>
                    </a:lnTo>
                    <a:lnTo>
                      <a:pt x="2150075" y="908221"/>
                    </a:lnTo>
                    <a:cubicBezTo>
                      <a:pt x="2150075" y="990115"/>
                      <a:pt x="2083688" y="1056502"/>
                      <a:pt x="2001794" y="1056502"/>
                    </a:cubicBezTo>
                    <a:lnTo>
                      <a:pt x="148281" y="1056502"/>
                    </a:lnTo>
                    <a:cubicBezTo>
                      <a:pt x="66387" y="1056502"/>
                      <a:pt x="0" y="990115"/>
                      <a:pt x="0" y="908221"/>
                    </a:cubicBezTo>
                    <a:lnTo>
                      <a:pt x="0" y="889686"/>
                    </a:lnTo>
                    <a:close/>
                  </a:path>
                </a:pathLst>
              </a:custGeom>
              <a:solidFill>
                <a:srgbClr val="56AD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86" name="Rounded Rectangle 83">
                <a:extLst>
                  <a:ext uri="{FF2B5EF4-FFF2-40B4-BE49-F238E27FC236}">
                    <a16:creationId xmlns:a16="http://schemas.microsoft.com/office/drawing/2014/main" id="{2F102170-E71D-F7D3-3AD8-3F62ABFADFD0}"/>
                  </a:ext>
                </a:extLst>
              </p:cNvPr>
              <p:cNvSpPr/>
              <p:nvPr/>
            </p:nvSpPr>
            <p:spPr>
              <a:xfrm>
                <a:off x="3039762" y="4059194"/>
                <a:ext cx="2150075" cy="1056502"/>
              </a:xfrm>
              <a:custGeom>
                <a:avLst/>
                <a:gdLst/>
                <a:ahLst/>
                <a:cxnLst/>
                <a:rect l="0" t="0" r="0" b="0"/>
                <a:pathLst>
                  <a:path w="2150075" h="1056502">
                    <a:moveTo>
                      <a:pt x="2150075" y="333632"/>
                    </a:moveTo>
                    <a:lnTo>
                      <a:pt x="2150075" y="889686"/>
                    </a:lnTo>
                    <a:moveTo>
                      <a:pt x="0" y="889686"/>
                    </a:moveTo>
                    <a:lnTo>
                      <a:pt x="0" y="333632"/>
                    </a:lnTo>
                    <a:moveTo>
                      <a:pt x="2150075" y="889686"/>
                    </a:moveTo>
                    <a:lnTo>
                      <a:pt x="2150075" y="908221"/>
                    </a:lnTo>
                    <a:cubicBezTo>
                      <a:pt x="2150075" y="990115"/>
                      <a:pt x="2083688" y="1056502"/>
                      <a:pt x="2001794" y="1056502"/>
                    </a:cubicBezTo>
                    <a:lnTo>
                      <a:pt x="148281" y="1056502"/>
                    </a:lnTo>
                    <a:cubicBezTo>
                      <a:pt x="66387" y="1056502"/>
                      <a:pt x="0" y="990115"/>
                      <a:pt x="0" y="908221"/>
                    </a:cubicBezTo>
                    <a:lnTo>
                      <a:pt x="0" y="889686"/>
                    </a:lnTo>
                    <a:moveTo>
                      <a:pt x="0" y="333632"/>
                    </a:moveTo>
                    <a:lnTo>
                      <a:pt x="0" y="148281"/>
                    </a:lnTo>
                    <a:cubicBezTo>
                      <a:pt x="0" y="66387"/>
                      <a:pt x="66387" y="0"/>
                      <a:pt x="148281" y="0"/>
                    </a:cubicBezTo>
                    <a:lnTo>
                      <a:pt x="296562" y="0"/>
                    </a:lnTo>
                    <a:moveTo>
                      <a:pt x="2150075" y="333632"/>
                    </a:moveTo>
                    <a:lnTo>
                      <a:pt x="2150075" y="148281"/>
                    </a:lnTo>
                    <a:cubicBezTo>
                      <a:pt x="2150075" y="66387"/>
                      <a:pt x="2083688" y="0"/>
                      <a:pt x="2001794" y="0"/>
                    </a:cubicBezTo>
                    <a:lnTo>
                      <a:pt x="1853513" y="0"/>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87" name="Group 86">
              <a:extLst>
                <a:ext uri="{FF2B5EF4-FFF2-40B4-BE49-F238E27FC236}">
                  <a16:creationId xmlns:a16="http://schemas.microsoft.com/office/drawing/2014/main" id="{2009924E-9CCE-AFDB-DF33-1DA5B75194D8}"/>
                </a:ext>
              </a:extLst>
            </p:cNvPr>
            <p:cNvGrpSpPr/>
            <p:nvPr/>
          </p:nvGrpSpPr>
          <p:grpSpPr>
            <a:xfrm>
              <a:off x="6091881" y="4687072"/>
              <a:ext cx="2150075" cy="1056502"/>
              <a:chOff x="5634681" y="4059194"/>
              <a:chExt cx="2150075" cy="1056502"/>
            </a:xfrm>
          </p:grpSpPr>
          <p:sp>
            <p:nvSpPr>
              <p:cNvPr id="88" name="Rounded Rectangle 85">
                <a:extLst>
                  <a:ext uri="{FF2B5EF4-FFF2-40B4-BE49-F238E27FC236}">
                    <a16:creationId xmlns:a16="http://schemas.microsoft.com/office/drawing/2014/main" id="{07DB3FD7-4409-A563-D565-33256B828D68}"/>
                  </a:ext>
                </a:extLst>
              </p:cNvPr>
              <p:cNvSpPr/>
              <p:nvPr/>
            </p:nvSpPr>
            <p:spPr>
              <a:xfrm>
                <a:off x="5634681" y="4059194"/>
                <a:ext cx="2150075" cy="1056502"/>
              </a:xfrm>
              <a:custGeom>
                <a:avLst/>
                <a:gdLst/>
                <a:ahLst/>
                <a:cxnLst/>
                <a:rect l="0" t="0" r="0" b="0"/>
                <a:pathLst>
                  <a:path w="2150075" h="1056502">
                    <a:moveTo>
                      <a:pt x="2150075" y="231689"/>
                    </a:moveTo>
                    <a:lnTo>
                      <a:pt x="2150075" y="444843"/>
                    </a:lnTo>
                    <a:lnTo>
                      <a:pt x="0" y="444843"/>
                    </a:lnTo>
                    <a:lnTo>
                      <a:pt x="0" y="231689"/>
                    </a:lnTo>
                    <a:lnTo>
                      <a:pt x="2150075" y="231689"/>
                    </a:lnTo>
                    <a:close/>
                    <a:moveTo>
                      <a:pt x="0" y="231689"/>
                    </a:moveTo>
                    <a:lnTo>
                      <a:pt x="0" y="148281"/>
                    </a:lnTo>
                    <a:cubicBezTo>
                      <a:pt x="0" y="66386"/>
                      <a:pt x="66384" y="0"/>
                      <a:pt x="148281" y="0"/>
                    </a:cubicBezTo>
                    <a:lnTo>
                      <a:pt x="287294" y="0"/>
                    </a:lnTo>
                    <a:lnTo>
                      <a:pt x="287294" y="74140"/>
                    </a:lnTo>
                    <a:cubicBezTo>
                      <a:pt x="287294" y="166816"/>
                      <a:pt x="362946" y="231689"/>
                      <a:pt x="444843" y="231689"/>
                    </a:cubicBezTo>
                    <a:lnTo>
                      <a:pt x="463378" y="231689"/>
                    </a:lnTo>
                    <a:lnTo>
                      <a:pt x="0" y="231689"/>
                    </a:lnTo>
                    <a:close/>
                    <a:moveTo>
                      <a:pt x="2150075" y="231689"/>
                    </a:moveTo>
                    <a:lnTo>
                      <a:pt x="2150075" y="148281"/>
                    </a:lnTo>
                    <a:cubicBezTo>
                      <a:pt x="2150075" y="66386"/>
                      <a:pt x="2083691" y="0"/>
                      <a:pt x="2001794" y="0"/>
                    </a:cubicBezTo>
                    <a:lnTo>
                      <a:pt x="1862781" y="0"/>
                    </a:lnTo>
                    <a:lnTo>
                      <a:pt x="1862781" y="74140"/>
                    </a:lnTo>
                    <a:cubicBezTo>
                      <a:pt x="1862781" y="166816"/>
                      <a:pt x="1787129" y="231689"/>
                      <a:pt x="1705232" y="231689"/>
                    </a:cubicBezTo>
                    <a:lnTo>
                      <a:pt x="1686697" y="231689"/>
                    </a:lnTo>
                    <a:lnTo>
                      <a:pt x="2150075" y="231689"/>
                    </a:lnTo>
                    <a:close/>
                    <a:moveTo>
                      <a:pt x="0" y="444843"/>
                    </a:moveTo>
                    <a:lnTo>
                      <a:pt x="2150075" y="444843"/>
                    </a:lnTo>
                    <a:lnTo>
                      <a:pt x="2150075" y="889686"/>
                    </a:lnTo>
                    <a:lnTo>
                      <a:pt x="0" y="889686"/>
                    </a:lnTo>
                    <a:lnTo>
                      <a:pt x="0" y="444843"/>
                    </a:lnTo>
                    <a:close/>
                    <a:moveTo>
                      <a:pt x="0" y="889686"/>
                    </a:moveTo>
                    <a:lnTo>
                      <a:pt x="2150075" y="889686"/>
                    </a:lnTo>
                    <a:lnTo>
                      <a:pt x="2150075" y="908221"/>
                    </a:lnTo>
                    <a:cubicBezTo>
                      <a:pt x="2150075" y="990115"/>
                      <a:pt x="2083688" y="1056502"/>
                      <a:pt x="2001794" y="1056502"/>
                    </a:cubicBezTo>
                    <a:lnTo>
                      <a:pt x="148281" y="1056502"/>
                    </a:lnTo>
                    <a:cubicBezTo>
                      <a:pt x="66387" y="1056502"/>
                      <a:pt x="0" y="990115"/>
                      <a:pt x="0" y="908221"/>
                    </a:cubicBezTo>
                    <a:lnTo>
                      <a:pt x="0" y="889686"/>
                    </a:lnTo>
                    <a:close/>
                  </a:path>
                </a:pathLst>
              </a:custGeom>
              <a:solidFill>
                <a:srgbClr val="329C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89" name="Rounded Rectangle 86">
                <a:extLst>
                  <a:ext uri="{FF2B5EF4-FFF2-40B4-BE49-F238E27FC236}">
                    <a16:creationId xmlns:a16="http://schemas.microsoft.com/office/drawing/2014/main" id="{3AB26D74-EADF-9E66-BFDD-BD35AC01F0FB}"/>
                  </a:ext>
                </a:extLst>
              </p:cNvPr>
              <p:cNvSpPr/>
              <p:nvPr/>
            </p:nvSpPr>
            <p:spPr>
              <a:xfrm>
                <a:off x="5634681" y="4059194"/>
                <a:ext cx="2150075" cy="1056502"/>
              </a:xfrm>
              <a:custGeom>
                <a:avLst/>
                <a:gdLst/>
                <a:ahLst/>
                <a:cxnLst/>
                <a:rect l="0" t="0" r="0" b="0"/>
                <a:pathLst>
                  <a:path w="2150075" h="1056502">
                    <a:moveTo>
                      <a:pt x="2150075" y="333632"/>
                    </a:moveTo>
                    <a:lnTo>
                      <a:pt x="2150075" y="889686"/>
                    </a:lnTo>
                    <a:moveTo>
                      <a:pt x="0" y="889686"/>
                    </a:moveTo>
                    <a:lnTo>
                      <a:pt x="0" y="333632"/>
                    </a:lnTo>
                    <a:moveTo>
                      <a:pt x="2150075" y="889686"/>
                    </a:moveTo>
                    <a:lnTo>
                      <a:pt x="2150075" y="908221"/>
                    </a:lnTo>
                    <a:cubicBezTo>
                      <a:pt x="2150075" y="990115"/>
                      <a:pt x="2083688" y="1056502"/>
                      <a:pt x="2001794" y="1056502"/>
                    </a:cubicBezTo>
                    <a:lnTo>
                      <a:pt x="148281" y="1056502"/>
                    </a:lnTo>
                    <a:cubicBezTo>
                      <a:pt x="66387" y="1056502"/>
                      <a:pt x="0" y="990115"/>
                      <a:pt x="0" y="908221"/>
                    </a:cubicBezTo>
                    <a:lnTo>
                      <a:pt x="0" y="889686"/>
                    </a:lnTo>
                    <a:moveTo>
                      <a:pt x="0" y="333632"/>
                    </a:moveTo>
                    <a:lnTo>
                      <a:pt x="0" y="148281"/>
                    </a:lnTo>
                    <a:cubicBezTo>
                      <a:pt x="0" y="66387"/>
                      <a:pt x="66387" y="0"/>
                      <a:pt x="148281" y="0"/>
                    </a:cubicBezTo>
                    <a:lnTo>
                      <a:pt x="296562" y="0"/>
                    </a:lnTo>
                    <a:moveTo>
                      <a:pt x="2150075" y="333632"/>
                    </a:moveTo>
                    <a:lnTo>
                      <a:pt x="2150075" y="148281"/>
                    </a:lnTo>
                    <a:cubicBezTo>
                      <a:pt x="2150075" y="66387"/>
                      <a:pt x="2083688" y="0"/>
                      <a:pt x="2001794" y="0"/>
                    </a:cubicBezTo>
                    <a:lnTo>
                      <a:pt x="1853513" y="0"/>
                    </a:lnTo>
                  </a:path>
                </a:pathLst>
              </a:custGeom>
              <a:noFill/>
              <a:ln w="6950">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sp>
          <p:nvSpPr>
            <p:cNvPr id="90" name="TextBox 89">
              <a:extLst>
                <a:ext uri="{FF2B5EF4-FFF2-40B4-BE49-F238E27FC236}">
                  <a16:creationId xmlns:a16="http://schemas.microsoft.com/office/drawing/2014/main" id="{8B873DCA-7391-362F-7B1E-6040CABF2AE7}"/>
                </a:ext>
              </a:extLst>
            </p:cNvPr>
            <p:cNvSpPr txBox="1"/>
            <p:nvPr/>
          </p:nvSpPr>
          <p:spPr>
            <a:xfrm>
              <a:off x="6594945" y="2967938"/>
              <a:ext cx="1143882" cy="25011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FFFFFF"/>
                  </a:solidFill>
                  <a:effectLst/>
                  <a:uLnTx/>
                  <a:uFillTx/>
                  <a:latin typeface="Arial"/>
                  <a:ea typeface="+mn-ea"/>
                  <a:cs typeface="+mn-cs"/>
                </a:rPr>
                <a:t>Select model type based
on use case</a:t>
              </a:r>
            </a:p>
          </p:txBody>
        </p:sp>
        <p:sp>
          <p:nvSpPr>
            <p:cNvPr id="91" name="TextBox 90">
              <a:extLst>
                <a:ext uri="{FF2B5EF4-FFF2-40B4-BE49-F238E27FC236}">
                  <a16:creationId xmlns:a16="http://schemas.microsoft.com/office/drawing/2014/main" id="{79B6EC3F-05CF-257C-658A-F1838692B87E}"/>
                </a:ext>
              </a:extLst>
            </p:cNvPr>
            <p:cNvSpPr txBox="1"/>
            <p:nvPr/>
          </p:nvSpPr>
          <p:spPr>
            <a:xfrm>
              <a:off x="3987679" y="2967938"/>
              <a:ext cx="1168695" cy="25011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FFFFFF"/>
                  </a:solidFill>
                  <a:effectLst/>
                  <a:uLnTx/>
                  <a:uFillTx/>
                  <a:latin typeface="Arial"/>
                  <a:ea typeface="+mn-ea"/>
                  <a:cs typeface="+mn-cs"/>
                </a:rPr>
                <a:t>Collect and clean diverse
datasets</a:t>
              </a:r>
            </a:p>
          </p:txBody>
        </p:sp>
        <p:sp>
          <p:nvSpPr>
            <p:cNvPr id="92" name="TextBox 91">
              <a:extLst>
                <a:ext uri="{FF2B5EF4-FFF2-40B4-BE49-F238E27FC236}">
                  <a16:creationId xmlns:a16="http://schemas.microsoft.com/office/drawing/2014/main" id="{DEC7B322-9C58-403A-FA63-C925CCC9FB3C}"/>
                </a:ext>
              </a:extLst>
            </p:cNvPr>
            <p:cNvSpPr txBox="1"/>
            <p:nvPr/>
          </p:nvSpPr>
          <p:spPr>
            <a:xfrm>
              <a:off x="1504409" y="4140286"/>
              <a:ext cx="945278" cy="57169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a:ea typeface="+mn-ea"/>
                  <a:cs typeface="+mn-cs"/>
                </a:rPr>
                <a:t>Deploy,
Monitor, and
Refine</a:t>
              </a:r>
            </a:p>
          </p:txBody>
        </p:sp>
        <p:sp>
          <p:nvSpPr>
            <p:cNvPr id="93" name="TextBox 92">
              <a:extLst>
                <a:ext uri="{FF2B5EF4-FFF2-40B4-BE49-F238E27FC236}">
                  <a16:creationId xmlns:a16="http://schemas.microsoft.com/office/drawing/2014/main" id="{75EDB3D7-5919-4878-7CBD-F8E0A106864C}"/>
                </a:ext>
              </a:extLst>
            </p:cNvPr>
            <p:cNvSpPr txBox="1"/>
            <p:nvPr/>
          </p:nvSpPr>
          <p:spPr>
            <a:xfrm>
              <a:off x="1384696" y="2967938"/>
              <a:ext cx="1184823" cy="25011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FFFFFF"/>
                  </a:solidFill>
                  <a:effectLst/>
                  <a:uLnTx/>
                  <a:uFillTx/>
                  <a:latin typeface="Arial"/>
                  <a:ea typeface="+mn-ea"/>
                  <a:cs typeface="+mn-cs"/>
                </a:rPr>
                <a:t>Identify business problem
and set goals</a:t>
              </a:r>
            </a:p>
          </p:txBody>
        </p:sp>
        <p:sp>
          <p:nvSpPr>
            <p:cNvPr id="94" name="TextBox 93">
              <a:extLst>
                <a:ext uri="{FF2B5EF4-FFF2-40B4-BE49-F238E27FC236}">
                  <a16:creationId xmlns:a16="http://schemas.microsoft.com/office/drawing/2014/main" id="{2A5670A1-FA06-E119-94BC-FEA7EF333C35}"/>
                </a:ext>
              </a:extLst>
            </p:cNvPr>
            <p:cNvSpPr txBox="1"/>
            <p:nvPr/>
          </p:nvSpPr>
          <p:spPr>
            <a:xfrm>
              <a:off x="6735143" y="2082886"/>
              <a:ext cx="863494" cy="381129"/>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a:ea typeface="+mn-ea"/>
                  <a:cs typeface="+mn-cs"/>
                </a:rPr>
                <a:t>Choose the
AI Model</a:t>
              </a:r>
            </a:p>
          </p:txBody>
        </p:sp>
        <p:sp>
          <p:nvSpPr>
            <p:cNvPr id="95" name="TextBox 94">
              <a:extLst>
                <a:ext uri="{FF2B5EF4-FFF2-40B4-BE49-F238E27FC236}">
                  <a16:creationId xmlns:a16="http://schemas.microsoft.com/office/drawing/2014/main" id="{4804082C-D2DA-0A27-7981-D972F413E515}"/>
                </a:ext>
              </a:extLst>
            </p:cNvPr>
            <p:cNvSpPr txBox="1"/>
            <p:nvPr/>
          </p:nvSpPr>
          <p:spPr>
            <a:xfrm>
              <a:off x="4068978" y="2082886"/>
              <a:ext cx="1006070" cy="381129"/>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a:ea typeface="+mn-ea"/>
                  <a:cs typeface="+mn-cs"/>
                </a:rPr>
                <a:t>Prepare
Training Data</a:t>
              </a:r>
            </a:p>
          </p:txBody>
        </p:sp>
        <p:sp>
          <p:nvSpPr>
            <p:cNvPr id="96" name="TextBox 95">
              <a:extLst>
                <a:ext uri="{FF2B5EF4-FFF2-40B4-BE49-F238E27FC236}">
                  <a16:creationId xmlns:a16="http://schemas.microsoft.com/office/drawing/2014/main" id="{0788EA4A-94F0-259F-328D-C52868FB5754}"/>
                </a:ext>
              </a:extLst>
            </p:cNvPr>
            <p:cNvSpPr txBox="1"/>
            <p:nvPr/>
          </p:nvSpPr>
          <p:spPr>
            <a:xfrm>
              <a:off x="4251649" y="4140286"/>
              <a:ext cx="640772" cy="57169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a:ea typeface="+mn-ea"/>
                  <a:cs typeface="+mn-cs"/>
                </a:rPr>
                <a:t>Test and
Validate
Output</a:t>
              </a:r>
            </a:p>
          </p:txBody>
        </p:sp>
        <p:sp>
          <p:nvSpPr>
            <p:cNvPr id="97" name="TextBox 96">
              <a:extLst>
                <a:ext uri="{FF2B5EF4-FFF2-40B4-BE49-F238E27FC236}">
                  <a16:creationId xmlns:a16="http://schemas.microsoft.com/office/drawing/2014/main" id="{6AF222E4-4C9E-E361-08AB-DD08EE992609}"/>
                </a:ext>
              </a:extLst>
            </p:cNvPr>
            <p:cNvSpPr txBox="1"/>
            <p:nvPr/>
          </p:nvSpPr>
          <p:spPr>
            <a:xfrm>
              <a:off x="1496938" y="1971675"/>
              <a:ext cx="960265" cy="57169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a:ea typeface="+mn-ea"/>
                  <a:cs typeface="+mn-cs"/>
                </a:rPr>
                <a:t>Define
Purpose and
Use Cases</a:t>
              </a:r>
            </a:p>
          </p:txBody>
        </p:sp>
        <p:sp>
          <p:nvSpPr>
            <p:cNvPr id="98" name="TextBox 97">
              <a:extLst>
                <a:ext uri="{FF2B5EF4-FFF2-40B4-BE49-F238E27FC236}">
                  <a16:creationId xmlns:a16="http://schemas.microsoft.com/office/drawing/2014/main" id="{66D89EE9-F694-442B-81E4-23BA859754D1}"/>
                </a:ext>
              </a:extLst>
            </p:cNvPr>
            <p:cNvSpPr txBox="1"/>
            <p:nvPr/>
          </p:nvSpPr>
          <p:spPr>
            <a:xfrm>
              <a:off x="6736933" y="4251496"/>
              <a:ext cx="859970" cy="381129"/>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a:ea typeface="+mn-ea"/>
                  <a:cs typeface="+mn-cs"/>
                </a:rPr>
                <a:t>Train the AI
Agent</a:t>
              </a:r>
            </a:p>
          </p:txBody>
        </p:sp>
        <p:sp>
          <p:nvSpPr>
            <p:cNvPr id="99" name="TextBox 98">
              <a:extLst>
                <a:ext uri="{FF2B5EF4-FFF2-40B4-BE49-F238E27FC236}">
                  <a16:creationId xmlns:a16="http://schemas.microsoft.com/office/drawing/2014/main" id="{E3F13EE8-4EE2-1FF5-050F-337F381D3F27}"/>
                </a:ext>
              </a:extLst>
            </p:cNvPr>
            <p:cNvSpPr txBox="1"/>
            <p:nvPr/>
          </p:nvSpPr>
          <p:spPr>
            <a:xfrm>
              <a:off x="1393978" y="5136549"/>
              <a:ext cx="1166214" cy="25011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FFFFFF"/>
                  </a:solidFill>
                  <a:effectLst/>
                  <a:uLnTx/>
                  <a:uFillTx/>
                  <a:latin typeface="Arial"/>
                  <a:ea typeface="+mn-ea"/>
                  <a:cs typeface="+mn-cs"/>
                </a:rPr>
                <a:t>Integrate and monitor the
agent's performance</a:t>
              </a:r>
            </a:p>
          </p:txBody>
        </p:sp>
        <p:sp>
          <p:nvSpPr>
            <p:cNvPr id="100" name="TextBox 99">
              <a:extLst>
                <a:ext uri="{FF2B5EF4-FFF2-40B4-BE49-F238E27FC236}">
                  <a16:creationId xmlns:a16="http://schemas.microsoft.com/office/drawing/2014/main" id="{AC9E7FD7-F877-7F76-8B2F-084E2661571F}"/>
                </a:ext>
              </a:extLst>
            </p:cNvPr>
            <p:cNvSpPr txBox="1"/>
            <p:nvPr/>
          </p:nvSpPr>
          <p:spPr>
            <a:xfrm>
              <a:off x="3977148" y="5136549"/>
              <a:ext cx="1189786" cy="25011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FFFFFF"/>
                  </a:solidFill>
                  <a:effectLst/>
                  <a:uLnTx/>
                  <a:uFillTx/>
                  <a:latin typeface="Arial"/>
                  <a:ea typeface="+mn-ea"/>
                  <a:cs typeface="+mn-cs"/>
                </a:rPr>
                <a:t>Implement testing against
real-world scenarios</a:t>
              </a:r>
            </a:p>
          </p:txBody>
        </p:sp>
        <p:sp>
          <p:nvSpPr>
            <p:cNvPr id="101" name="TextBox 100">
              <a:extLst>
                <a:ext uri="{FF2B5EF4-FFF2-40B4-BE49-F238E27FC236}">
                  <a16:creationId xmlns:a16="http://schemas.microsoft.com/office/drawing/2014/main" id="{10D2F80B-B3B2-08C7-C1B2-F093F49F9487}"/>
                </a:ext>
              </a:extLst>
            </p:cNvPr>
            <p:cNvSpPr txBox="1"/>
            <p:nvPr/>
          </p:nvSpPr>
          <p:spPr>
            <a:xfrm>
              <a:off x="6600589" y="5136549"/>
              <a:ext cx="1132716" cy="25011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FFFFFF"/>
                  </a:solidFill>
                  <a:effectLst/>
                  <a:uLnTx/>
                  <a:uFillTx/>
                  <a:latin typeface="Arial"/>
                  <a:ea typeface="+mn-ea"/>
                  <a:cs typeface="+mn-cs"/>
                </a:rPr>
                <a:t>Use learning methods to
train the agent</a:t>
              </a:r>
            </a:p>
          </p:txBody>
        </p:sp>
      </p:grpSp>
    </p:spTree>
    <p:extLst>
      <p:ext uri="{BB962C8B-B14F-4D97-AF65-F5344CB8AC3E}">
        <p14:creationId xmlns:p14="http://schemas.microsoft.com/office/powerpoint/2010/main" val="3135133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AE36C-983F-7D2C-C8F0-1C0482AE54C4}"/>
              </a:ext>
            </a:extLst>
          </p:cNvPr>
          <p:cNvSpPr>
            <a:spLocks noGrp="1"/>
          </p:cNvSpPr>
          <p:nvPr>
            <p:ph type="title"/>
          </p:nvPr>
        </p:nvSpPr>
        <p:spPr/>
        <p:txBody>
          <a:bodyPr/>
          <a:lstStyle/>
          <a:p>
            <a:r>
              <a:rPr lang="en-US"/>
              <a:t>Best Practices for Success</a:t>
            </a:r>
          </a:p>
        </p:txBody>
      </p:sp>
      <p:grpSp>
        <p:nvGrpSpPr>
          <p:cNvPr id="69" name="Group 68">
            <a:extLst>
              <a:ext uri="{FF2B5EF4-FFF2-40B4-BE49-F238E27FC236}">
                <a16:creationId xmlns:a16="http://schemas.microsoft.com/office/drawing/2014/main" id="{6035A0E8-94BB-EB7E-5392-D4190DC427FD}"/>
              </a:ext>
            </a:extLst>
          </p:cNvPr>
          <p:cNvGrpSpPr/>
          <p:nvPr/>
        </p:nvGrpSpPr>
        <p:grpSpPr>
          <a:xfrm>
            <a:off x="1417023" y="704649"/>
            <a:ext cx="9357953" cy="5508769"/>
            <a:chOff x="1367200" y="841856"/>
            <a:chExt cx="9357953" cy="5508769"/>
          </a:xfrm>
        </p:grpSpPr>
        <p:grpSp>
          <p:nvGrpSpPr>
            <p:cNvPr id="68" name="Group 67">
              <a:extLst>
                <a:ext uri="{FF2B5EF4-FFF2-40B4-BE49-F238E27FC236}">
                  <a16:creationId xmlns:a16="http://schemas.microsoft.com/office/drawing/2014/main" id="{45B5101E-AADF-2B16-92C7-8083EEAE73A5}"/>
                </a:ext>
              </a:extLst>
            </p:cNvPr>
            <p:cNvGrpSpPr>
              <a:grpSpLocks noChangeAspect="1"/>
            </p:cNvGrpSpPr>
            <p:nvPr/>
          </p:nvGrpSpPr>
          <p:grpSpPr>
            <a:xfrm>
              <a:off x="3330716" y="1870065"/>
              <a:ext cx="5530568" cy="4480560"/>
              <a:chOff x="3721476" y="2361695"/>
              <a:chExt cx="4225971" cy="3423650"/>
            </a:xfrm>
          </p:grpSpPr>
          <p:grpSp>
            <p:nvGrpSpPr>
              <p:cNvPr id="3" name="Group 2">
                <a:extLst>
                  <a:ext uri="{FF2B5EF4-FFF2-40B4-BE49-F238E27FC236}">
                    <a16:creationId xmlns:a16="http://schemas.microsoft.com/office/drawing/2014/main" id="{B674F3DE-D7BE-E0ED-537F-29C058E58B4A}"/>
                  </a:ext>
                </a:extLst>
              </p:cNvPr>
              <p:cNvGrpSpPr/>
              <p:nvPr/>
            </p:nvGrpSpPr>
            <p:grpSpPr>
              <a:xfrm>
                <a:off x="5077777" y="3717982"/>
                <a:ext cx="1513303" cy="1363030"/>
                <a:chOff x="3273932" y="3172452"/>
                <a:chExt cx="1256093" cy="1131361"/>
              </a:xfrm>
            </p:grpSpPr>
            <p:sp>
              <p:nvSpPr>
                <p:cNvPr id="4" name="Rounded Rectangle 1">
                  <a:extLst>
                    <a:ext uri="{FF2B5EF4-FFF2-40B4-BE49-F238E27FC236}">
                      <a16:creationId xmlns:a16="http://schemas.microsoft.com/office/drawing/2014/main" id="{1C4CB5D7-8625-68C6-8D86-CA67C59500E5}"/>
                    </a:ext>
                  </a:extLst>
                </p:cNvPr>
                <p:cNvSpPr/>
                <p:nvPr/>
              </p:nvSpPr>
              <p:spPr>
                <a:xfrm>
                  <a:off x="3902005" y="4044141"/>
                  <a:ext cx="534410" cy="259651"/>
                </a:xfrm>
                <a:custGeom>
                  <a:avLst/>
                  <a:gdLst/>
                  <a:ahLst/>
                  <a:cxnLst/>
                  <a:rect l="0" t="0" r="0" b="0"/>
                  <a:pathLst>
                    <a:path w="534410" h="259651">
                      <a:moveTo>
                        <a:pt x="534410" y="1"/>
                      </a:moveTo>
                      <a:lnTo>
                        <a:pt x="384501" y="259651"/>
                      </a:lnTo>
                      <a:lnTo>
                        <a:pt x="0" y="37675"/>
                      </a:lnTo>
                      <a:lnTo>
                        <a:pt x="65251" y="0"/>
                      </a:lnTo>
                      <a:lnTo>
                        <a:pt x="534410" y="1"/>
                      </a:lnTo>
                      <a:close/>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2">
                  <a:extLst>
                    <a:ext uri="{FF2B5EF4-FFF2-40B4-BE49-F238E27FC236}">
                      <a16:creationId xmlns:a16="http://schemas.microsoft.com/office/drawing/2014/main" id="{9E16EC30-89E7-20D4-4AAC-CFAF760C0359}"/>
                    </a:ext>
                  </a:extLst>
                </p:cNvPr>
                <p:cNvSpPr/>
                <p:nvPr/>
              </p:nvSpPr>
              <p:spPr>
                <a:xfrm>
                  <a:off x="3967276" y="3744259"/>
                  <a:ext cx="519364" cy="299884"/>
                </a:xfrm>
                <a:custGeom>
                  <a:avLst/>
                  <a:gdLst/>
                  <a:ahLst/>
                  <a:cxnLst/>
                  <a:rect l="0" t="0" r="0" b="0"/>
                  <a:pathLst>
                    <a:path w="519364" h="299884">
                      <a:moveTo>
                        <a:pt x="519364" y="0"/>
                      </a:moveTo>
                      <a:lnTo>
                        <a:pt x="519364" y="299867"/>
                      </a:lnTo>
                      <a:lnTo>
                        <a:pt x="0" y="299884"/>
                      </a:lnTo>
                      <a:lnTo>
                        <a:pt x="56550" y="267232"/>
                      </a:lnTo>
                      <a:lnTo>
                        <a:pt x="56538" y="267212"/>
                      </a:lnTo>
                      <a:close/>
                      <a:moveTo>
                        <a:pt x="0" y="299884"/>
                      </a:moveTo>
                      <a:lnTo>
                        <a:pt x="469161" y="299884"/>
                      </a:lnTo>
                      <a:moveTo>
                        <a:pt x="56497" y="267236"/>
                      </a:moveTo>
                      <a:lnTo>
                        <a:pt x="56521" y="267223"/>
                      </a:lnTo>
                      <a:moveTo>
                        <a:pt x="56521" y="267223"/>
                      </a:moveTo>
                      <a:lnTo>
                        <a:pt x="56525" y="267231"/>
                      </a:lnTo>
                      <a:moveTo>
                        <a:pt x="56521" y="267223"/>
                      </a:moveTo>
                      <a:lnTo>
                        <a:pt x="56538" y="267212"/>
                      </a:lnTo>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6" name="Rounded Rectangle 3">
                  <a:extLst>
                    <a:ext uri="{FF2B5EF4-FFF2-40B4-BE49-F238E27FC236}">
                      <a16:creationId xmlns:a16="http://schemas.microsoft.com/office/drawing/2014/main" id="{E5D8AFDA-9427-9629-A76E-A2DFC406FB0D}"/>
                    </a:ext>
                  </a:extLst>
                </p:cNvPr>
                <p:cNvSpPr/>
                <p:nvPr/>
              </p:nvSpPr>
              <p:spPr>
                <a:xfrm>
                  <a:off x="3901938" y="3459547"/>
                  <a:ext cx="628087" cy="551948"/>
                </a:xfrm>
                <a:custGeom>
                  <a:avLst/>
                  <a:gdLst/>
                  <a:ahLst/>
                  <a:cxnLst/>
                  <a:rect l="0" t="0" r="0" b="0"/>
                  <a:pathLst>
                    <a:path w="628087" h="551948">
                      <a:moveTo>
                        <a:pt x="121805" y="551948"/>
                      </a:moveTo>
                      <a:lnTo>
                        <a:pt x="0" y="340974"/>
                      </a:lnTo>
                      <a:lnTo>
                        <a:pt x="46" y="341001"/>
                      </a:lnTo>
                      <a:moveTo>
                        <a:pt x="46" y="341001"/>
                      </a:moveTo>
                      <a:lnTo>
                        <a:pt x="210998" y="462794"/>
                      </a:lnTo>
                      <a:lnTo>
                        <a:pt x="478193" y="0"/>
                      </a:lnTo>
                      <a:lnTo>
                        <a:pt x="628087" y="259624"/>
                      </a:lnTo>
                      <a:lnTo>
                        <a:pt x="121834" y="551943"/>
                      </a:lnTo>
                      <a:lnTo>
                        <a:pt x="46" y="341001"/>
                      </a:lnTo>
                      <a:close/>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7" name="Rounded Rectangle 4">
                  <a:extLst>
                    <a:ext uri="{FF2B5EF4-FFF2-40B4-BE49-F238E27FC236}">
                      <a16:creationId xmlns:a16="http://schemas.microsoft.com/office/drawing/2014/main" id="{28786CD1-2898-EC67-2D2A-E635EF2205EA}"/>
                    </a:ext>
                  </a:extLst>
                </p:cNvPr>
                <p:cNvSpPr/>
                <p:nvPr/>
              </p:nvSpPr>
              <p:spPr>
                <a:xfrm>
                  <a:off x="3901938" y="3266110"/>
                  <a:ext cx="503275" cy="656231"/>
                </a:xfrm>
                <a:custGeom>
                  <a:avLst/>
                  <a:gdLst/>
                  <a:ahLst/>
                  <a:cxnLst/>
                  <a:rect l="0" t="0" r="0" b="0"/>
                  <a:pathLst>
                    <a:path w="503275" h="656231">
                      <a:moveTo>
                        <a:pt x="210984" y="656231"/>
                      </a:moveTo>
                      <a:lnTo>
                        <a:pt x="0" y="534418"/>
                      </a:lnTo>
                      <a:lnTo>
                        <a:pt x="243587" y="534418"/>
                      </a:lnTo>
                      <a:lnTo>
                        <a:pt x="243587" y="0"/>
                      </a:lnTo>
                      <a:lnTo>
                        <a:pt x="503275" y="149930"/>
                      </a:lnTo>
                      <a:lnTo>
                        <a:pt x="210984" y="656231"/>
                      </a:lnTo>
                      <a:close/>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8" name="Rounded Rectangle 5">
                  <a:extLst>
                    <a:ext uri="{FF2B5EF4-FFF2-40B4-BE49-F238E27FC236}">
                      <a16:creationId xmlns:a16="http://schemas.microsoft.com/office/drawing/2014/main" id="{286B0ACA-A2D3-5AF7-956F-902F383F3FDA}"/>
                    </a:ext>
                  </a:extLst>
                </p:cNvPr>
                <p:cNvSpPr/>
                <p:nvPr/>
              </p:nvSpPr>
              <p:spPr>
                <a:xfrm>
                  <a:off x="3845735" y="3215913"/>
                  <a:ext cx="299811" cy="584614"/>
                </a:xfrm>
                <a:custGeom>
                  <a:avLst/>
                  <a:gdLst/>
                  <a:ahLst/>
                  <a:cxnLst/>
                  <a:rect l="0" t="0" r="0" b="0"/>
                  <a:pathLst>
                    <a:path w="299811" h="584614">
                      <a:moveTo>
                        <a:pt x="299811" y="584614"/>
                      </a:moveTo>
                      <a:lnTo>
                        <a:pt x="56249" y="584614"/>
                      </a:lnTo>
                      <a:lnTo>
                        <a:pt x="267207" y="462818"/>
                      </a:lnTo>
                      <a:lnTo>
                        <a:pt x="0" y="0"/>
                      </a:lnTo>
                      <a:lnTo>
                        <a:pt x="299792" y="0"/>
                      </a:lnTo>
                      <a:lnTo>
                        <a:pt x="299811" y="584614"/>
                      </a:lnTo>
                      <a:close/>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9" name="Rounded Rectangle 6">
                  <a:extLst>
                    <a:ext uri="{FF2B5EF4-FFF2-40B4-BE49-F238E27FC236}">
                      <a16:creationId xmlns:a16="http://schemas.microsoft.com/office/drawing/2014/main" id="{68A10187-2CAE-7828-35DD-9E6F6F5301B0}"/>
                    </a:ext>
                  </a:extLst>
                </p:cNvPr>
                <p:cNvSpPr/>
                <p:nvPr/>
              </p:nvSpPr>
              <p:spPr>
                <a:xfrm>
                  <a:off x="3560975" y="3172452"/>
                  <a:ext cx="551972" cy="628064"/>
                </a:xfrm>
                <a:custGeom>
                  <a:avLst/>
                  <a:gdLst/>
                  <a:ahLst/>
                  <a:cxnLst/>
                  <a:rect l="0" t="0" r="0" b="0"/>
                  <a:pathLst>
                    <a:path w="551972" h="628064">
                      <a:moveTo>
                        <a:pt x="551972" y="506281"/>
                      </a:moveTo>
                      <a:lnTo>
                        <a:pt x="341037" y="628064"/>
                      </a:lnTo>
                      <a:lnTo>
                        <a:pt x="462826" y="417120"/>
                      </a:lnTo>
                      <a:lnTo>
                        <a:pt x="0" y="149907"/>
                      </a:lnTo>
                      <a:lnTo>
                        <a:pt x="259648" y="0"/>
                      </a:lnTo>
                      <a:lnTo>
                        <a:pt x="551972" y="506281"/>
                      </a:lnTo>
                      <a:close/>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0" name="Rounded Rectangle 7">
                  <a:extLst>
                    <a:ext uri="{FF2B5EF4-FFF2-40B4-BE49-F238E27FC236}">
                      <a16:creationId xmlns:a16="http://schemas.microsoft.com/office/drawing/2014/main" id="{6DFCB8DD-07F7-29F9-EE4F-82762B5F7137}"/>
                    </a:ext>
                  </a:extLst>
                </p:cNvPr>
                <p:cNvSpPr/>
                <p:nvPr/>
              </p:nvSpPr>
              <p:spPr>
                <a:xfrm>
                  <a:off x="3367562" y="3297280"/>
                  <a:ext cx="656208" cy="503248"/>
                </a:xfrm>
                <a:custGeom>
                  <a:avLst/>
                  <a:gdLst/>
                  <a:ahLst/>
                  <a:cxnLst/>
                  <a:rect l="0" t="0" r="0" b="0"/>
                  <a:pathLst>
                    <a:path w="656208" h="503248">
                      <a:moveTo>
                        <a:pt x="656208" y="292291"/>
                      </a:moveTo>
                      <a:lnTo>
                        <a:pt x="534412" y="503248"/>
                      </a:lnTo>
                      <a:lnTo>
                        <a:pt x="534412" y="259648"/>
                      </a:lnTo>
                      <a:lnTo>
                        <a:pt x="0" y="259648"/>
                      </a:lnTo>
                      <a:lnTo>
                        <a:pt x="149907" y="0"/>
                      </a:lnTo>
                      <a:lnTo>
                        <a:pt x="656208" y="292291"/>
                      </a:lnTo>
                      <a:close/>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1" name="Rounded Rectangle 8">
                  <a:extLst>
                    <a:ext uri="{FF2B5EF4-FFF2-40B4-BE49-F238E27FC236}">
                      <a16:creationId xmlns:a16="http://schemas.microsoft.com/office/drawing/2014/main" id="{B9E51F4F-B165-2C6D-1406-26B2721663C4}"/>
                    </a:ext>
                  </a:extLst>
                </p:cNvPr>
                <p:cNvSpPr/>
                <p:nvPr/>
              </p:nvSpPr>
              <p:spPr>
                <a:xfrm>
                  <a:off x="3317385" y="3556927"/>
                  <a:ext cx="584614" cy="299849"/>
                </a:xfrm>
                <a:custGeom>
                  <a:avLst/>
                  <a:gdLst/>
                  <a:ahLst/>
                  <a:cxnLst/>
                  <a:rect l="0" t="0" r="0" b="0"/>
                  <a:pathLst>
                    <a:path w="584614" h="299849">
                      <a:moveTo>
                        <a:pt x="584614" y="0"/>
                      </a:moveTo>
                      <a:lnTo>
                        <a:pt x="584614" y="243690"/>
                      </a:lnTo>
                      <a:lnTo>
                        <a:pt x="462779" y="32664"/>
                      </a:lnTo>
                      <a:lnTo>
                        <a:pt x="0" y="299849"/>
                      </a:lnTo>
                      <a:lnTo>
                        <a:pt x="0" y="18"/>
                      </a:lnTo>
                      <a:lnTo>
                        <a:pt x="584614" y="0"/>
                      </a:lnTo>
                      <a:close/>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2" name="Rounded Rectangle 9">
                  <a:extLst>
                    <a:ext uri="{FF2B5EF4-FFF2-40B4-BE49-F238E27FC236}">
                      <a16:creationId xmlns:a16="http://schemas.microsoft.com/office/drawing/2014/main" id="{CD3F70A2-1D84-B2D9-F455-93744203CD15}"/>
                    </a:ext>
                  </a:extLst>
                </p:cNvPr>
                <p:cNvSpPr/>
                <p:nvPr/>
              </p:nvSpPr>
              <p:spPr>
                <a:xfrm>
                  <a:off x="3273932" y="3589580"/>
                  <a:ext cx="749872" cy="714233"/>
                </a:xfrm>
                <a:custGeom>
                  <a:avLst/>
                  <a:gdLst/>
                  <a:ahLst/>
                  <a:cxnLst/>
                  <a:rect l="0" t="0" r="0" b="0"/>
                  <a:pathLst>
                    <a:path w="749872" h="714233">
                      <a:moveTo>
                        <a:pt x="506253" y="4"/>
                      </a:moveTo>
                      <a:lnTo>
                        <a:pt x="749843" y="421915"/>
                      </a:lnTo>
                      <a:moveTo>
                        <a:pt x="506281" y="0"/>
                      </a:moveTo>
                      <a:lnTo>
                        <a:pt x="749872" y="421910"/>
                      </a:lnTo>
                      <a:lnTo>
                        <a:pt x="243590" y="714233"/>
                      </a:lnTo>
                      <a:lnTo>
                        <a:pt x="0" y="292323"/>
                      </a:lnTo>
                      <a:close/>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3" name="Rounded Rectangle 10">
                  <a:extLst>
                    <a:ext uri="{FF2B5EF4-FFF2-40B4-BE49-F238E27FC236}">
                      <a16:creationId xmlns:a16="http://schemas.microsoft.com/office/drawing/2014/main" id="{B545D506-3805-1C17-EB8D-6EEAD25EF446}"/>
                    </a:ext>
                  </a:extLst>
                </p:cNvPr>
                <p:cNvSpPr/>
                <p:nvPr/>
              </p:nvSpPr>
              <p:spPr>
                <a:xfrm>
                  <a:off x="3902005" y="4044141"/>
                  <a:ext cx="534410" cy="259651"/>
                </a:xfrm>
                <a:custGeom>
                  <a:avLst/>
                  <a:gdLst/>
                  <a:ahLst/>
                  <a:cxnLst/>
                  <a:rect l="0" t="0" r="0" b="0"/>
                  <a:pathLst>
                    <a:path w="534410" h="259651">
                      <a:moveTo>
                        <a:pt x="534410" y="1"/>
                      </a:moveTo>
                      <a:lnTo>
                        <a:pt x="384501" y="259651"/>
                      </a:lnTo>
                      <a:lnTo>
                        <a:pt x="0" y="37675"/>
                      </a:lnTo>
                      <a:lnTo>
                        <a:pt x="65251" y="0"/>
                      </a:lnTo>
                      <a:lnTo>
                        <a:pt x="534410" y="1"/>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4" name="Rounded Rectangle 11">
                  <a:extLst>
                    <a:ext uri="{FF2B5EF4-FFF2-40B4-BE49-F238E27FC236}">
                      <a16:creationId xmlns:a16="http://schemas.microsoft.com/office/drawing/2014/main" id="{C1E7F924-E4B0-7442-0F9D-2E687A8FC4FD}"/>
                    </a:ext>
                  </a:extLst>
                </p:cNvPr>
                <p:cNvSpPr/>
                <p:nvPr/>
              </p:nvSpPr>
              <p:spPr>
                <a:xfrm>
                  <a:off x="3967276" y="3744259"/>
                  <a:ext cx="519364" cy="299884"/>
                </a:xfrm>
                <a:custGeom>
                  <a:avLst/>
                  <a:gdLst/>
                  <a:ahLst/>
                  <a:cxnLst/>
                  <a:rect l="0" t="0" r="0" b="0"/>
                  <a:pathLst>
                    <a:path w="519364" h="299884">
                      <a:moveTo>
                        <a:pt x="519364" y="0"/>
                      </a:moveTo>
                      <a:lnTo>
                        <a:pt x="519364" y="299867"/>
                      </a:lnTo>
                      <a:lnTo>
                        <a:pt x="0" y="299884"/>
                      </a:lnTo>
                      <a:lnTo>
                        <a:pt x="56550" y="267232"/>
                      </a:lnTo>
                      <a:lnTo>
                        <a:pt x="56538" y="267212"/>
                      </a:lnTo>
                      <a:close/>
                      <a:moveTo>
                        <a:pt x="0" y="299884"/>
                      </a:moveTo>
                      <a:lnTo>
                        <a:pt x="469161" y="299884"/>
                      </a:lnTo>
                      <a:moveTo>
                        <a:pt x="56497" y="267236"/>
                      </a:moveTo>
                      <a:lnTo>
                        <a:pt x="56521" y="267223"/>
                      </a:lnTo>
                      <a:moveTo>
                        <a:pt x="56521" y="267223"/>
                      </a:moveTo>
                      <a:lnTo>
                        <a:pt x="56525" y="267231"/>
                      </a:lnTo>
                      <a:moveTo>
                        <a:pt x="56521" y="267223"/>
                      </a:moveTo>
                      <a:lnTo>
                        <a:pt x="56538" y="267212"/>
                      </a:lnTo>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5" name="Rounded Rectangle 12">
                  <a:extLst>
                    <a:ext uri="{FF2B5EF4-FFF2-40B4-BE49-F238E27FC236}">
                      <a16:creationId xmlns:a16="http://schemas.microsoft.com/office/drawing/2014/main" id="{E50480BE-CE5D-C1A3-FD85-29973D6417F2}"/>
                    </a:ext>
                  </a:extLst>
                </p:cNvPr>
                <p:cNvSpPr/>
                <p:nvPr/>
              </p:nvSpPr>
              <p:spPr>
                <a:xfrm>
                  <a:off x="3901938" y="3459547"/>
                  <a:ext cx="628087" cy="551948"/>
                </a:xfrm>
                <a:custGeom>
                  <a:avLst/>
                  <a:gdLst/>
                  <a:ahLst/>
                  <a:cxnLst/>
                  <a:rect l="0" t="0" r="0" b="0"/>
                  <a:pathLst>
                    <a:path w="628087" h="551948">
                      <a:moveTo>
                        <a:pt x="121805" y="551948"/>
                      </a:moveTo>
                      <a:lnTo>
                        <a:pt x="0" y="340974"/>
                      </a:lnTo>
                      <a:lnTo>
                        <a:pt x="46" y="341001"/>
                      </a:lnTo>
                      <a:moveTo>
                        <a:pt x="46" y="341001"/>
                      </a:moveTo>
                      <a:lnTo>
                        <a:pt x="210998" y="462794"/>
                      </a:lnTo>
                      <a:lnTo>
                        <a:pt x="478193" y="0"/>
                      </a:lnTo>
                      <a:lnTo>
                        <a:pt x="628087" y="259624"/>
                      </a:lnTo>
                      <a:lnTo>
                        <a:pt x="121834" y="551943"/>
                      </a:lnTo>
                      <a:lnTo>
                        <a:pt x="46" y="341001"/>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6" name="Rounded Rectangle 13">
                  <a:extLst>
                    <a:ext uri="{FF2B5EF4-FFF2-40B4-BE49-F238E27FC236}">
                      <a16:creationId xmlns:a16="http://schemas.microsoft.com/office/drawing/2014/main" id="{D24E561E-1E61-E63D-0CE7-018B52AC94E4}"/>
                    </a:ext>
                  </a:extLst>
                </p:cNvPr>
                <p:cNvSpPr/>
                <p:nvPr/>
              </p:nvSpPr>
              <p:spPr>
                <a:xfrm>
                  <a:off x="3901938" y="3266110"/>
                  <a:ext cx="503275" cy="656231"/>
                </a:xfrm>
                <a:custGeom>
                  <a:avLst/>
                  <a:gdLst/>
                  <a:ahLst/>
                  <a:cxnLst/>
                  <a:rect l="0" t="0" r="0" b="0"/>
                  <a:pathLst>
                    <a:path w="503275" h="656231">
                      <a:moveTo>
                        <a:pt x="210984" y="656231"/>
                      </a:moveTo>
                      <a:lnTo>
                        <a:pt x="0" y="534418"/>
                      </a:lnTo>
                      <a:lnTo>
                        <a:pt x="243587" y="534418"/>
                      </a:lnTo>
                      <a:lnTo>
                        <a:pt x="243587" y="0"/>
                      </a:lnTo>
                      <a:lnTo>
                        <a:pt x="503275" y="149930"/>
                      </a:lnTo>
                      <a:lnTo>
                        <a:pt x="210984" y="656231"/>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7" name="Rounded Rectangle 14">
                  <a:extLst>
                    <a:ext uri="{FF2B5EF4-FFF2-40B4-BE49-F238E27FC236}">
                      <a16:creationId xmlns:a16="http://schemas.microsoft.com/office/drawing/2014/main" id="{59D0730B-0EF2-72C4-2925-C385889F091D}"/>
                    </a:ext>
                  </a:extLst>
                </p:cNvPr>
                <p:cNvSpPr/>
                <p:nvPr/>
              </p:nvSpPr>
              <p:spPr>
                <a:xfrm>
                  <a:off x="3845735" y="3215913"/>
                  <a:ext cx="299811" cy="584614"/>
                </a:xfrm>
                <a:custGeom>
                  <a:avLst/>
                  <a:gdLst/>
                  <a:ahLst/>
                  <a:cxnLst/>
                  <a:rect l="0" t="0" r="0" b="0"/>
                  <a:pathLst>
                    <a:path w="299811" h="584614">
                      <a:moveTo>
                        <a:pt x="299811" y="584614"/>
                      </a:moveTo>
                      <a:lnTo>
                        <a:pt x="56249" y="584614"/>
                      </a:lnTo>
                      <a:lnTo>
                        <a:pt x="267207" y="462818"/>
                      </a:lnTo>
                      <a:lnTo>
                        <a:pt x="0" y="0"/>
                      </a:lnTo>
                      <a:lnTo>
                        <a:pt x="299792" y="0"/>
                      </a:lnTo>
                      <a:lnTo>
                        <a:pt x="299811" y="584614"/>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8" name="Rounded Rectangle 15">
                  <a:extLst>
                    <a:ext uri="{FF2B5EF4-FFF2-40B4-BE49-F238E27FC236}">
                      <a16:creationId xmlns:a16="http://schemas.microsoft.com/office/drawing/2014/main" id="{477ABB4D-08D2-2B7C-69D6-057DE87AAAE7}"/>
                    </a:ext>
                  </a:extLst>
                </p:cNvPr>
                <p:cNvSpPr/>
                <p:nvPr/>
              </p:nvSpPr>
              <p:spPr>
                <a:xfrm>
                  <a:off x="3560975" y="3172452"/>
                  <a:ext cx="551972" cy="628064"/>
                </a:xfrm>
                <a:custGeom>
                  <a:avLst/>
                  <a:gdLst/>
                  <a:ahLst/>
                  <a:cxnLst/>
                  <a:rect l="0" t="0" r="0" b="0"/>
                  <a:pathLst>
                    <a:path w="551972" h="628064">
                      <a:moveTo>
                        <a:pt x="551972" y="506281"/>
                      </a:moveTo>
                      <a:lnTo>
                        <a:pt x="341037" y="628064"/>
                      </a:lnTo>
                      <a:lnTo>
                        <a:pt x="462826" y="417120"/>
                      </a:lnTo>
                      <a:lnTo>
                        <a:pt x="0" y="149907"/>
                      </a:lnTo>
                      <a:lnTo>
                        <a:pt x="259648" y="0"/>
                      </a:lnTo>
                      <a:lnTo>
                        <a:pt x="551972" y="506281"/>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9" name="Rounded Rectangle 16">
                  <a:extLst>
                    <a:ext uri="{FF2B5EF4-FFF2-40B4-BE49-F238E27FC236}">
                      <a16:creationId xmlns:a16="http://schemas.microsoft.com/office/drawing/2014/main" id="{485F7F48-CBEF-66D9-82EF-B83A62D5E188}"/>
                    </a:ext>
                  </a:extLst>
                </p:cNvPr>
                <p:cNvSpPr/>
                <p:nvPr/>
              </p:nvSpPr>
              <p:spPr>
                <a:xfrm>
                  <a:off x="3367562" y="3297280"/>
                  <a:ext cx="656208" cy="503248"/>
                </a:xfrm>
                <a:custGeom>
                  <a:avLst/>
                  <a:gdLst/>
                  <a:ahLst/>
                  <a:cxnLst/>
                  <a:rect l="0" t="0" r="0" b="0"/>
                  <a:pathLst>
                    <a:path w="656208" h="503248">
                      <a:moveTo>
                        <a:pt x="656208" y="292291"/>
                      </a:moveTo>
                      <a:lnTo>
                        <a:pt x="534412" y="503248"/>
                      </a:lnTo>
                      <a:lnTo>
                        <a:pt x="534412" y="259648"/>
                      </a:lnTo>
                      <a:lnTo>
                        <a:pt x="0" y="259648"/>
                      </a:lnTo>
                      <a:lnTo>
                        <a:pt x="149907" y="0"/>
                      </a:lnTo>
                      <a:lnTo>
                        <a:pt x="656208" y="292291"/>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20" name="Rounded Rectangle 17">
                  <a:extLst>
                    <a:ext uri="{FF2B5EF4-FFF2-40B4-BE49-F238E27FC236}">
                      <a16:creationId xmlns:a16="http://schemas.microsoft.com/office/drawing/2014/main" id="{91D64523-51FE-683A-295A-1B9D1F27A46C}"/>
                    </a:ext>
                  </a:extLst>
                </p:cNvPr>
                <p:cNvSpPr/>
                <p:nvPr/>
              </p:nvSpPr>
              <p:spPr>
                <a:xfrm>
                  <a:off x="3317385" y="3556927"/>
                  <a:ext cx="584614" cy="299849"/>
                </a:xfrm>
                <a:custGeom>
                  <a:avLst/>
                  <a:gdLst/>
                  <a:ahLst/>
                  <a:cxnLst/>
                  <a:rect l="0" t="0" r="0" b="0"/>
                  <a:pathLst>
                    <a:path w="584614" h="299849">
                      <a:moveTo>
                        <a:pt x="584614" y="0"/>
                      </a:moveTo>
                      <a:lnTo>
                        <a:pt x="584614" y="243690"/>
                      </a:lnTo>
                      <a:lnTo>
                        <a:pt x="462779" y="32664"/>
                      </a:lnTo>
                      <a:lnTo>
                        <a:pt x="0" y="299849"/>
                      </a:lnTo>
                      <a:lnTo>
                        <a:pt x="0" y="18"/>
                      </a:lnTo>
                      <a:lnTo>
                        <a:pt x="584614" y="0"/>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21" name="Rounded Rectangle 18">
                  <a:extLst>
                    <a:ext uri="{FF2B5EF4-FFF2-40B4-BE49-F238E27FC236}">
                      <a16:creationId xmlns:a16="http://schemas.microsoft.com/office/drawing/2014/main" id="{5AFACCD1-4800-CDF7-03FF-A3DD04400BCC}"/>
                    </a:ext>
                  </a:extLst>
                </p:cNvPr>
                <p:cNvSpPr/>
                <p:nvPr/>
              </p:nvSpPr>
              <p:spPr>
                <a:xfrm>
                  <a:off x="3273932" y="3589580"/>
                  <a:ext cx="749872" cy="714233"/>
                </a:xfrm>
                <a:custGeom>
                  <a:avLst/>
                  <a:gdLst/>
                  <a:ahLst/>
                  <a:cxnLst/>
                  <a:rect l="0" t="0" r="0" b="0"/>
                  <a:pathLst>
                    <a:path w="749872" h="714233">
                      <a:moveTo>
                        <a:pt x="506253" y="4"/>
                      </a:moveTo>
                      <a:lnTo>
                        <a:pt x="749843" y="421915"/>
                      </a:lnTo>
                      <a:moveTo>
                        <a:pt x="506281" y="0"/>
                      </a:moveTo>
                      <a:lnTo>
                        <a:pt x="749872" y="421910"/>
                      </a:lnTo>
                      <a:lnTo>
                        <a:pt x="243590" y="714233"/>
                      </a:lnTo>
                      <a:lnTo>
                        <a:pt x="0" y="292323"/>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2" name="Group 21">
                <a:extLst>
                  <a:ext uri="{FF2B5EF4-FFF2-40B4-BE49-F238E27FC236}">
                    <a16:creationId xmlns:a16="http://schemas.microsoft.com/office/drawing/2014/main" id="{CA9AFE33-DB2E-25A1-CE45-1C4D7CDBDD2C}"/>
                  </a:ext>
                </a:extLst>
              </p:cNvPr>
              <p:cNvGrpSpPr/>
              <p:nvPr/>
            </p:nvGrpSpPr>
            <p:grpSpPr>
              <a:xfrm>
                <a:off x="6297674" y="4768179"/>
                <a:ext cx="1513392" cy="1017166"/>
                <a:chOff x="4286488" y="4044151"/>
                <a:chExt cx="1256167" cy="844282"/>
              </a:xfrm>
            </p:grpSpPr>
            <p:sp>
              <p:nvSpPr>
                <p:cNvPr id="23" name="Rounded Rectangle 20">
                  <a:extLst>
                    <a:ext uri="{FF2B5EF4-FFF2-40B4-BE49-F238E27FC236}">
                      <a16:creationId xmlns:a16="http://schemas.microsoft.com/office/drawing/2014/main" id="{A11462D3-955C-482A-EA2F-E6BF0029D70D}"/>
                    </a:ext>
                  </a:extLst>
                </p:cNvPr>
                <p:cNvSpPr/>
                <p:nvPr/>
              </p:nvSpPr>
              <p:spPr>
                <a:xfrm>
                  <a:off x="4286488" y="4044151"/>
                  <a:ext cx="1256167" cy="844282"/>
                </a:xfrm>
                <a:custGeom>
                  <a:avLst/>
                  <a:gdLst/>
                  <a:ahLst/>
                  <a:cxnLst/>
                  <a:rect l="0" t="0" r="0" b="0"/>
                  <a:pathLst>
                    <a:path w="1256167" h="844282">
                      <a:moveTo>
                        <a:pt x="1256167" y="422372"/>
                      </a:moveTo>
                      <a:lnTo>
                        <a:pt x="1012577" y="844282"/>
                      </a:lnTo>
                      <a:lnTo>
                        <a:pt x="0" y="259649"/>
                      </a:lnTo>
                      <a:lnTo>
                        <a:pt x="149908" y="0"/>
                      </a:lnTo>
                      <a:lnTo>
                        <a:pt x="524597" y="0"/>
                      </a:lnTo>
                      <a:lnTo>
                        <a:pt x="1256167" y="422372"/>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24" name="Rounded Rectangle 21">
                  <a:extLst>
                    <a:ext uri="{FF2B5EF4-FFF2-40B4-BE49-F238E27FC236}">
                      <a16:creationId xmlns:a16="http://schemas.microsoft.com/office/drawing/2014/main" id="{7F7BC751-4089-B3F6-B498-632B92DE2A1F}"/>
                    </a:ext>
                  </a:extLst>
                </p:cNvPr>
                <p:cNvSpPr/>
                <p:nvPr/>
              </p:nvSpPr>
              <p:spPr>
                <a:xfrm>
                  <a:off x="4286488" y="4044151"/>
                  <a:ext cx="1256167" cy="844282"/>
                </a:xfrm>
                <a:custGeom>
                  <a:avLst/>
                  <a:gdLst/>
                  <a:ahLst/>
                  <a:cxnLst/>
                  <a:rect l="0" t="0" r="0" b="0"/>
                  <a:pathLst>
                    <a:path w="1256167" h="844282">
                      <a:moveTo>
                        <a:pt x="1256167" y="422372"/>
                      </a:moveTo>
                      <a:lnTo>
                        <a:pt x="1012577" y="844282"/>
                      </a:lnTo>
                      <a:lnTo>
                        <a:pt x="0" y="259649"/>
                      </a:lnTo>
                      <a:lnTo>
                        <a:pt x="149908" y="0"/>
                      </a:lnTo>
                      <a:lnTo>
                        <a:pt x="524597" y="0"/>
                      </a:lnTo>
                      <a:lnTo>
                        <a:pt x="1256167" y="422372"/>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5" name="Group 24">
                <a:extLst>
                  <a:ext uri="{FF2B5EF4-FFF2-40B4-BE49-F238E27FC236}">
                    <a16:creationId xmlns:a16="http://schemas.microsoft.com/office/drawing/2014/main" id="{CF933A9B-5F38-FEE5-5DC4-24A103DF581E}"/>
                  </a:ext>
                </a:extLst>
              </p:cNvPr>
              <p:cNvGrpSpPr/>
              <p:nvPr/>
            </p:nvGrpSpPr>
            <p:grpSpPr>
              <a:xfrm>
                <a:off x="6538789" y="4181239"/>
                <a:ext cx="1408658" cy="586940"/>
                <a:chOff x="4486622" y="3556971"/>
                <a:chExt cx="1169234" cy="487180"/>
              </a:xfrm>
            </p:grpSpPr>
            <p:sp>
              <p:nvSpPr>
                <p:cNvPr id="26" name="Rounded Rectangle 23">
                  <a:extLst>
                    <a:ext uri="{FF2B5EF4-FFF2-40B4-BE49-F238E27FC236}">
                      <a16:creationId xmlns:a16="http://schemas.microsoft.com/office/drawing/2014/main" id="{F0C7A325-CF93-A0DB-C7D1-B95B709D978B}"/>
                    </a:ext>
                  </a:extLst>
                </p:cNvPr>
                <p:cNvSpPr/>
                <p:nvPr/>
              </p:nvSpPr>
              <p:spPr>
                <a:xfrm>
                  <a:off x="4486622" y="3556971"/>
                  <a:ext cx="1169234" cy="487180"/>
                </a:xfrm>
                <a:custGeom>
                  <a:avLst/>
                  <a:gdLst/>
                  <a:ahLst/>
                  <a:cxnLst/>
                  <a:rect l="0" t="0" r="0" b="0"/>
                  <a:pathLst>
                    <a:path w="1169234" h="487180">
                      <a:moveTo>
                        <a:pt x="1169234" y="0"/>
                      </a:moveTo>
                      <a:lnTo>
                        <a:pt x="1169234" y="487180"/>
                      </a:lnTo>
                      <a:lnTo>
                        <a:pt x="0" y="487161"/>
                      </a:lnTo>
                      <a:lnTo>
                        <a:pt x="0" y="187294"/>
                      </a:lnTo>
                      <a:lnTo>
                        <a:pt x="324402" y="0"/>
                      </a:lnTo>
                      <a:lnTo>
                        <a:pt x="1169234" y="0"/>
                      </a:lnTo>
                      <a:close/>
                    </a:path>
                  </a:pathLst>
                </a:custGeom>
                <a:solidFill>
                  <a:srgbClr val="67B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27" name="Rounded Rectangle 24">
                  <a:extLst>
                    <a:ext uri="{FF2B5EF4-FFF2-40B4-BE49-F238E27FC236}">
                      <a16:creationId xmlns:a16="http://schemas.microsoft.com/office/drawing/2014/main" id="{941C6FAD-AAE6-834D-1BF0-C01AF2E2449D}"/>
                    </a:ext>
                  </a:extLst>
                </p:cNvPr>
                <p:cNvSpPr/>
                <p:nvPr/>
              </p:nvSpPr>
              <p:spPr>
                <a:xfrm>
                  <a:off x="4486622" y="3556971"/>
                  <a:ext cx="1169234" cy="487180"/>
                </a:xfrm>
                <a:custGeom>
                  <a:avLst/>
                  <a:gdLst/>
                  <a:ahLst/>
                  <a:cxnLst/>
                  <a:rect l="0" t="0" r="0" b="0"/>
                  <a:pathLst>
                    <a:path w="1169234" h="487180">
                      <a:moveTo>
                        <a:pt x="1169234" y="0"/>
                      </a:moveTo>
                      <a:lnTo>
                        <a:pt x="1169234" y="487180"/>
                      </a:lnTo>
                      <a:lnTo>
                        <a:pt x="0" y="487161"/>
                      </a:lnTo>
                      <a:lnTo>
                        <a:pt x="0" y="187294"/>
                      </a:lnTo>
                      <a:lnTo>
                        <a:pt x="324402" y="0"/>
                      </a:lnTo>
                      <a:lnTo>
                        <a:pt x="1169234" y="0"/>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8" name="Group 27">
                <a:extLst>
                  <a:ext uri="{FF2B5EF4-FFF2-40B4-BE49-F238E27FC236}">
                    <a16:creationId xmlns:a16="http://schemas.microsoft.com/office/drawing/2014/main" id="{862EDB3D-19D0-F2FD-788D-9ECDC4CFB56C}"/>
                  </a:ext>
                </a:extLst>
              </p:cNvPr>
              <p:cNvGrpSpPr/>
              <p:nvPr/>
            </p:nvGrpSpPr>
            <p:grpSpPr>
              <a:xfrm>
                <a:off x="6410474" y="3164048"/>
                <a:ext cx="1400533" cy="1212615"/>
                <a:chOff x="4380116" y="2712668"/>
                <a:chExt cx="1162490" cy="1006511"/>
              </a:xfrm>
            </p:grpSpPr>
            <p:sp>
              <p:nvSpPr>
                <p:cNvPr id="29" name="Rounded Rectangle 26">
                  <a:extLst>
                    <a:ext uri="{FF2B5EF4-FFF2-40B4-BE49-F238E27FC236}">
                      <a16:creationId xmlns:a16="http://schemas.microsoft.com/office/drawing/2014/main" id="{DF5E23F3-E04D-171E-477F-5F3E619B4109}"/>
                    </a:ext>
                  </a:extLst>
                </p:cNvPr>
                <p:cNvSpPr/>
                <p:nvPr/>
              </p:nvSpPr>
              <p:spPr>
                <a:xfrm>
                  <a:off x="4380116" y="2712668"/>
                  <a:ext cx="1162490" cy="1006511"/>
                </a:xfrm>
                <a:custGeom>
                  <a:avLst/>
                  <a:gdLst/>
                  <a:ahLst/>
                  <a:cxnLst/>
                  <a:rect l="0" t="0" r="0" b="0"/>
                  <a:pathLst>
                    <a:path w="1162490" h="1006511">
                      <a:moveTo>
                        <a:pt x="918900" y="0"/>
                      </a:moveTo>
                      <a:lnTo>
                        <a:pt x="1162490" y="421910"/>
                      </a:lnTo>
                      <a:lnTo>
                        <a:pt x="149894" y="1006511"/>
                      </a:lnTo>
                      <a:lnTo>
                        <a:pt x="0" y="746886"/>
                      </a:lnTo>
                      <a:lnTo>
                        <a:pt x="187372" y="422347"/>
                      </a:lnTo>
                      <a:lnTo>
                        <a:pt x="918900" y="0"/>
                      </a:lnTo>
                      <a:close/>
                    </a:path>
                  </a:pathLst>
                </a:custGeom>
                <a:solidFill>
                  <a:srgbClr val="44A5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30" name="Rounded Rectangle 27">
                  <a:extLst>
                    <a:ext uri="{FF2B5EF4-FFF2-40B4-BE49-F238E27FC236}">
                      <a16:creationId xmlns:a16="http://schemas.microsoft.com/office/drawing/2014/main" id="{11BB0B66-75BD-04D3-ECA7-50E119F10059}"/>
                    </a:ext>
                  </a:extLst>
                </p:cNvPr>
                <p:cNvSpPr/>
                <p:nvPr/>
              </p:nvSpPr>
              <p:spPr>
                <a:xfrm>
                  <a:off x="4380116" y="2712668"/>
                  <a:ext cx="1162490" cy="1006511"/>
                </a:xfrm>
                <a:custGeom>
                  <a:avLst/>
                  <a:gdLst/>
                  <a:ahLst/>
                  <a:cxnLst/>
                  <a:rect l="0" t="0" r="0" b="0"/>
                  <a:pathLst>
                    <a:path w="1162490" h="1006511">
                      <a:moveTo>
                        <a:pt x="918900" y="0"/>
                      </a:moveTo>
                      <a:lnTo>
                        <a:pt x="1162490" y="421910"/>
                      </a:lnTo>
                      <a:lnTo>
                        <a:pt x="149894" y="1006511"/>
                      </a:lnTo>
                      <a:lnTo>
                        <a:pt x="0" y="746886"/>
                      </a:lnTo>
                      <a:lnTo>
                        <a:pt x="187372" y="422347"/>
                      </a:lnTo>
                      <a:lnTo>
                        <a:pt x="918900" y="0"/>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31" name="Group 30">
                <a:extLst>
                  <a:ext uri="{FF2B5EF4-FFF2-40B4-BE49-F238E27FC236}">
                    <a16:creationId xmlns:a16="http://schemas.microsoft.com/office/drawing/2014/main" id="{75D39FEB-3135-030C-3B5B-AE9DD3B96910}"/>
                  </a:ext>
                </a:extLst>
              </p:cNvPr>
              <p:cNvGrpSpPr/>
              <p:nvPr/>
            </p:nvGrpSpPr>
            <p:grpSpPr>
              <a:xfrm>
                <a:off x="6127853" y="2498056"/>
                <a:ext cx="1017211" cy="1513393"/>
                <a:chOff x="4145531" y="2159872"/>
                <a:chExt cx="844320" cy="1256167"/>
              </a:xfrm>
            </p:grpSpPr>
            <p:sp>
              <p:nvSpPr>
                <p:cNvPr id="32" name="Rounded Rectangle 29">
                  <a:extLst>
                    <a:ext uri="{FF2B5EF4-FFF2-40B4-BE49-F238E27FC236}">
                      <a16:creationId xmlns:a16="http://schemas.microsoft.com/office/drawing/2014/main" id="{5DB171C9-9BD1-5F00-1ACE-62E0E5F67743}"/>
                    </a:ext>
                  </a:extLst>
                </p:cNvPr>
                <p:cNvSpPr/>
                <p:nvPr/>
              </p:nvSpPr>
              <p:spPr>
                <a:xfrm>
                  <a:off x="4145531" y="2159872"/>
                  <a:ext cx="844320" cy="1256167"/>
                </a:xfrm>
                <a:custGeom>
                  <a:avLst/>
                  <a:gdLst/>
                  <a:ahLst/>
                  <a:cxnLst/>
                  <a:rect l="0" t="0" r="0" b="0"/>
                  <a:pathLst>
                    <a:path w="844320" h="1256167">
                      <a:moveTo>
                        <a:pt x="422410" y="0"/>
                      </a:moveTo>
                      <a:lnTo>
                        <a:pt x="844320" y="243590"/>
                      </a:lnTo>
                      <a:lnTo>
                        <a:pt x="259688" y="1256167"/>
                      </a:lnTo>
                      <a:lnTo>
                        <a:pt x="0" y="1106236"/>
                      </a:lnTo>
                      <a:lnTo>
                        <a:pt x="0" y="731636"/>
                      </a:lnTo>
                      <a:lnTo>
                        <a:pt x="422410" y="0"/>
                      </a:lnTo>
                      <a:close/>
                    </a:path>
                  </a:pathLst>
                </a:custGeom>
                <a:solidFill>
                  <a:srgbClr val="329C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33" name="Rounded Rectangle 30">
                  <a:extLst>
                    <a:ext uri="{FF2B5EF4-FFF2-40B4-BE49-F238E27FC236}">
                      <a16:creationId xmlns:a16="http://schemas.microsoft.com/office/drawing/2014/main" id="{11C04C03-4B32-F377-31B7-12F0DA54767B}"/>
                    </a:ext>
                  </a:extLst>
                </p:cNvPr>
                <p:cNvSpPr/>
                <p:nvPr/>
              </p:nvSpPr>
              <p:spPr>
                <a:xfrm>
                  <a:off x="4145531" y="2159872"/>
                  <a:ext cx="844320" cy="1256167"/>
                </a:xfrm>
                <a:custGeom>
                  <a:avLst/>
                  <a:gdLst/>
                  <a:ahLst/>
                  <a:cxnLst/>
                  <a:rect l="0" t="0" r="0" b="0"/>
                  <a:pathLst>
                    <a:path w="844320" h="1256167">
                      <a:moveTo>
                        <a:pt x="422410" y="0"/>
                      </a:moveTo>
                      <a:lnTo>
                        <a:pt x="844320" y="243590"/>
                      </a:lnTo>
                      <a:lnTo>
                        <a:pt x="259688" y="1256167"/>
                      </a:lnTo>
                      <a:lnTo>
                        <a:pt x="0" y="1106236"/>
                      </a:lnTo>
                      <a:lnTo>
                        <a:pt x="0" y="731636"/>
                      </a:lnTo>
                      <a:lnTo>
                        <a:pt x="422410" y="0"/>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34" name="Group 33">
                <a:extLst>
                  <a:ext uri="{FF2B5EF4-FFF2-40B4-BE49-F238E27FC236}">
                    <a16:creationId xmlns:a16="http://schemas.microsoft.com/office/drawing/2014/main" id="{340BE84A-1B72-7B57-51AD-9803997C92ED}"/>
                  </a:ext>
                </a:extLst>
              </p:cNvPr>
              <p:cNvGrpSpPr/>
              <p:nvPr/>
            </p:nvGrpSpPr>
            <p:grpSpPr>
              <a:xfrm>
                <a:off x="5540912" y="2361695"/>
                <a:ext cx="586940" cy="1408658"/>
                <a:chOff x="3658350" y="2046688"/>
                <a:chExt cx="487180" cy="1169234"/>
              </a:xfrm>
            </p:grpSpPr>
            <p:sp>
              <p:nvSpPr>
                <p:cNvPr id="35" name="Rounded Rectangle 32">
                  <a:extLst>
                    <a:ext uri="{FF2B5EF4-FFF2-40B4-BE49-F238E27FC236}">
                      <a16:creationId xmlns:a16="http://schemas.microsoft.com/office/drawing/2014/main" id="{147B6450-2C36-31E4-AE83-1E7C709D1142}"/>
                    </a:ext>
                  </a:extLst>
                </p:cNvPr>
                <p:cNvSpPr/>
                <p:nvPr/>
              </p:nvSpPr>
              <p:spPr>
                <a:xfrm>
                  <a:off x="3658350" y="2046688"/>
                  <a:ext cx="487180" cy="1169234"/>
                </a:xfrm>
                <a:custGeom>
                  <a:avLst/>
                  <a:gdLst/>
                  <a:ahLst/>
                  <a:cxnLst/>
                  <a:rect l="0" t="0" r="0" b="0"/>
                  <a:pathLst>
                    <a:path w="487180" h="1169234">
                      <a:moveTo>
                        <a:pt x="0" y="0"/>
                      </a:moveTo>
                      <a:lnTo>
                        <a:pt x="487180" y="0"/>
                      </a:lnTo>
                      <a:lnTo>
                        <a:pt x="487161" y="1169234"/>
                      </a:lnTo>
                      <a:lnTo>
                        <a:pt x="187368" y="1169234"/>
                      </a:lnTo>
                      <a:lnTo>
                        <a:pt x="0" y="844701"/>
                      </a:lnTo>
                      <a:lnTo>
                        <a:pt x="0" y="0"/>
                      </a:lnTo>
                      <a:close/>
                    </a:path>
                  </a:pathLst>
                </a:custGeom>
                <a:solidFill>
                  <a:srgbClr val="269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36" name="Rounded Rectangle 33">
                  <a:extLst>
                    <a:ext uri="{FF2B5EF4-FFF2-40B4-BE49-F238E27FC236}">
                      <a16:creationId xmlns:a16="http://schemas.microsoft.com/office/drawing/2014/main" id="{64C47C1C-0308-349F-8DB9-9D51DC59C5E8}"/>
                    </a:ext>
                  </a:extLst>
                </p:cNvPr>
                <p:cNvSpPr/>
                <p:nvPr/>
              </p:nvSpPr>
              <p:spPr>
                <a:xfrm>
                  <a:off x="3658350" y="2046688"/>
                  <a:ext cx="487180" cy="1169234"/>
                </a:xfrm>
                <a:custGeom>
                  <a:avLst/>
                  <a:gdLst/>
                  <a:ahLst/>
                  <a:cxnLst/>
                  <a:rect l="0" t="0" r="0" b="0"/>
                  <a:pathLst>
                    <a:path w="487180" h="1169234">
                      <a:moveTo>
                        <a:pt x="0" y="0"/>
                      </a:moveTo>
                      <a:lnTo>
                        <a:pt x="487180" y="0"/>
                      </a:lnTo>
                      <a:lnTo>
                        <a:pt x="487161" y="1169234"/>
                      </a:lnTo>
                      <a:lnTo>
                        <a:pt x="187368" y="1169234"/>
                      </a:lnTo>
                      <a:lnTo>
                        <a:pt x="0" y="844701"/>
                      </a:lnTo>
                      <a:lnTo>
                        <a:pt x="0" y="0"/>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37" name="Group 36">
                <a:extLst>
                  <a:ext uri="{FF2B5EF4-FFF2-40B4-BE49-F238E27FC236}">
                    <a16:creationId xmlns:a16="http://schemas.microsoft.com/office/drawing/2014/main" id="{1A889B77-BD39-18B8-48D2-EE51EF020952}"/>
                  </a:ext>
                </a:extLst>
              </p:cNvPr>
              <p:cNvGrpSpPr/>
              <p:nvPr/>
            </p:nvGrpSpPr>
            <p:grpSpPr>
              <a:xfrm>
                <a:off x="4523784" y="2498037"/>
                <a:ext cx="1212614" cy="1400550"/>
                <a:chOff x="2814099" y="2159856"/>
                <a:chExt cx="1006511" cy="1162504"/>
              </a:xfrm>
            </p:grpSpPr>
            <p:sp>
              <p:nvSpPr>
                <p:cNvPr id="38" name="Rounded Rectangle 35">
                  <a:extLst>
                    <a:ext uri="{FF2B5EF4-FFF2-40B4-BE49-F238E27FC236}">
                      <a16:creationId xmlns:a16="http://schemas.microsoft.com/office/drawing/2014/main" id="{D40B13E8-5CCC-64B0-8B1C-1ECFEC0B498E}"/>
                    </a:ext>
                  </a:extLst>
                </p:cNvPr>
                <p:cNvSpPr/>
                <p:nvPr/>
              </p:nvSpPr>
              <p:spPr>
                <a:xfrm>
                  <a:off x="2814099" y="2159856"/>
                  <a:ext cx="1006511" cy="1162504"/>
                </a:xfrm>
                <a:custGeom>
                  <a:avLst/>
                  <a:gdLst/>
                  <a:ahLst/>
                  <a:cxnLst/>
                  <a:rect l="0" t="0" r="0" b="0"/>
                  <a:pathLst>
                    <a:path w="1006511" h="1162504">
                      <a:moveTo>
                        <a:pt x="0" y="243590"/>
                      </a:moveTo>
                      <a:lnTo>
                        <a:pt x="421910" y="0"/>
                      </a:lnTo>
                      <a:lnTo>
                        <a:pt x="1006511" y="1012596"/>
                      </a:lnTo>
                      <a:lnTo>
                        <a:pt x="746862" y="1162504"/>
                      </a:lnTo>
                      <a:lnTo>
                        <a:pt x="422371" y="975158"/>
                      </a:lnTo>
                      <a:lnTo>
                        <a:pt x="0" y="243590"/>
                      </a:lnTo>
                      <a:close/>
                    </a:path>
                  </a:pathLst>
                </a:custGeom>
                <a:solidFill>
                  <a:srgbClr val="1A90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39" name="Rounded Rectangle 36">
                  <a:extLst>
                    <a:ext uri="{FF2B5EF4-FFF2-40B4-BE49-F238E27FC236}">
                      <a16:creationId xmlns:a16="http://schemas.microsoft.com/office/drawing/2014/main" id="{7EB7A498-ADC8-A526-8199-5FC5405CB2B7}"/>
                    </a:ext>
                  </a:extLst>
                </p:cNvPr>
                <p:cNvSpPr/>
                <p:nvPr/>
              </p:nvSpPr>
              <p:spPr>
                <a:xfrm>
                  <a:off x="2814099" y="2159856"/>
                  <a:ext cx="1006511" cy="1162504"/>
                </a:xfrm>
                <a:custGeom>
                  <a:avLst/>
                  <a:gdLst/>
                  <a:ahLst/>
                  <a:cxnLst/>
                  <a:rect l="0" t="0" r="0" b="0"/>
                  <a:pathLst>
                    <a:path w="1006511" h="1162504">
                      <a:moveTo>
                        <a:pt x="0" y="243590"/>
                      </a:moveTo>
                      <a:lnTo>
                        <a:pt x="421910" y="0"/>
                      </a:lnTo>
                      <a:lnTo>
                        <a:pt x="1006511" y="1012596"/>
                      </a:lnTo>
                      <a:lnTo>
                        <a:pt x="746862" y="1162504"/>
                      </a:lnTo>
                      <a:lnTo>
                        <a:pt x="422371" y="975158"/>
                      </a:lnTo>
                      <a:lnTo>
                        <a:pt x="0" y="243590"/>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40" name="Group 39">
                <a:extLst>
                  <a:ext uri="{FF2B5EF4-FFF2-40B4-BE49-F238E27FC236}">
                    <a16:creationId xmlns:a16="http://schemas.microsoft.com/office/drawing/2014/main" id="{C1DE041B-2AFA-60C4-1D8A-B07EDC1AC6EB}"/>
                  </a:ext>
                </a:extLst>
              </p:cNvPr>
              <p:cNvGrpSpPr/>
              <p:nvPr/>
            </p:nvGrpSpPr>
            <p:grpSpPr>
              <a:xfrm>
                <a:off x="3857822" y="3164029"/>
                <a:ext cx="1513392" cy="1017165"/>
                <a:chOff x="2261328" y="2712652"/>
                <a:chExt cx="1256167" cy="844281"/>
              </a:xfrm>
            </p:grpSpPr>
            <p:sp>
              <p:nvSpPr>
                <p:cNvPr id="41" name="Rounded Rectangle 38">
                  <a:extLst>
                    <a:ext uri="{FF2B5EF4-FFF2-40B4-BE49-F238E27FC236}">
                      <a16:creationId xmlns:a16="http://schemas.microsoft.com/office/drawing/2014/main" id="{7FA7AB2A-97CC-E314-DB08-8298C7D09B97}"/>
                    </a:ext>
                  </a:extLst>
                </p:cNvPr>
                <p:cNvSpPr/>
                <p:nvPr/>
              </p:nvSpPr>
              <p:spPr>
                <a:xfrm>
                  <a:off x="2261328" y="2712652"/>
                  <a:ext cx="1256167" cy="844281"/>
                </a:xfrm>
                <a:custGeom>
                  <a:avLst/>
                  <a:gdLst/>
                  <a:ahLst/>
                  <a:cxnLst/>
                  <a:rect l="0" t="0" r="0" b="0"/>
                  <a:pathLst>
                    <a:path w="1256167" h="844281">
                      <a:moveTo>
                        <a:pt x="0" y="421910"/>
                      </a:moveTo>
                      <a:lnTo>
                        <a:pt x="243590" y="0"/>
                      </a:lnTo>
                      <a:lnTo>
                        <a:pt x="1256167" y="584633"/>
                      </a:lnTo>
                      <a:lnTo>
                        <a:pt x="1106259" y="844281"/>
                      </a:lnTo>
                      <a:lnTo>
                        <a:pt x="731567" y="844281"/>
                      </a:lnTo>
                      <a:lnTo>
                        <a:pt x="0" y="421910"/>
                      </a:lnTo>
                      <a:close/>
                    </a:path>
                  </a:pathLst>
                </a:custGeom>
                <a:solidFill>
                  <a:srgbClr val="0D8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42" name="Rounded Rectangle 39">
                  <a:extLst>
                    <a:ext uri="{FF2B5EF4-FFF2-40B4-BE49-F238E27FC236}">
                      <a16:creationId xmlns:a16="http://schemas.microsoft.com/office/drawing/2014/main" id="{DC77E27B-9916-9FD9-FA0C-CC54A066C231}"/>
                    </a:ext>
                  </a:extLst>
                </p:cNvPr>
                <p:cNvSpPr/>
                <p:nvPr/>
              </p:nvSpPr>
              <p:spPr>
                <a:xfrm>
                  <a:off x="2261328" y="2712652"/>
                  <a:ext cx="1256167" cy="844281"/>
                </a:xfrm>
                <a:custGeom>
                  <a:avLst/>
                  <a:gdLst/>
                  <a:ahLst/>
                  <a:cxnLst/>
                  <a:rect l="0" t="0" r="0" b="0"/>
                  <a:pathLst>
                    <a:path w="1256167" h="844281">
                      <a:moveTo>
                        <a:pt x="0" y="421910"/>
                      </a:moveTo>
                      <a:lnTo>
                        <a:pt x="243590" y="0"/>
                      </a:lnTo>
                      <a:lnTo>
                        <a:pt x="1256167" y="584633"/>
                      </a:lnTo>
                      <a:lnTo>
                        <a:pt x="1106259" y="844281"/>
                      </a:lnTo>
                      <a:lnTo>
                        <a:pt x="731567" y="844281"/>
                      </a:lnTo>
                      <a:lnTo>
                        <a:pt x="0" y="421910"/>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3DE03198-952B-8241-84A9-3B563295D1A1}"/>
                  </a:ext>
                </a:extLst>
              </p:cNvPr>
              <p:cNvGrpSpPr/>
              <p:nvPr/>
            </p:nvGrpSpPr>
            <p:grpSpPr>
              <a:xfrm>
                <a:off x="3721476" y="4181201"/>
                <a:ext cx="1408658" cy="586940"/>
                <a:chOff x="2148156" y="3556939"/>
                <a:chExt cx="1169234" cy="487180"/>
              </a:xfrm>
            </p:grpSpPr>
            <p:sp>
              <p:nvSpPr>
                <p:cNvPr id="44" name="Rounded Rectangle 41">
                  <a:extLst>
                    <a:ext uri="{FF2B5EF4-FFF2-40B4-BE49-F238E27FC236}">
                      <a16:creationId xmlns:a16="http://schemas.microsoft.com/office/drawing/2014/main" id="{85DF24BC-8857-F9DB-9119-198D2789E37A}"/>
                    </a:ext>
                  </a:extLst>
                </p:cNvPr>
                <p:cNvSpPr/>
                <p:nvPr/>
              </p:nvSpPr>
              <p:spPr>
                <a:xfrm>
                  <a:off x="2148156" y="3556939"/>
                  <a:ext cx="1169234" cy="487180"/>
                </a:xfrm>
                <a:custGeom>
                  <a:avLst/>
                  <a:gdLst/>
                  <a:ahLst/>
                  <a:cxnLst/>
                  <a:rect l="0" t="0" r="0" b="0"/>
                  <a:pathLst>
                    <a:path w="1169234" h="487180">
                      <a:moveTo>
                        <a:pt x="0" y="487180"/>
                      </a:moveTo>
                      <a:lnTo>
                        <a:pt x="0" y="0"/>
                      </a:lnTo>
                      <a:lnTo>
                        <a:pt x="1169234" y="18"/>
                      </a:lnTo>
                      <a:lnTo>
                        <a:pt x="1169234" y="299849"/>
                      </a:lnTo>
                      <a:lnTo>
                        <a:pt x="844768" y="487180"/>
                      </a:lnTo>
                      <a:lnTo>
                        <a:pt x="0" y="487180"/>
                      </a:lnTo>
                      <a:close/>
                    </a:path>
                  </a:pathLst>
                </a:custGeom>
                <a:solidFill>
                  <a:srgbClr val="0082F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45" name="Rounded Rectangle 42">
                  <a:extLst>
                    <a:ext uri="{FF2B5EF4-FFF2-40B4-BE49-F238E27FC236}">
                      <a16:creationId xmlns:a16="http://schemas.microsoft.com/office/drawing/2014/main" id="{6593581C-C71F-F9AF-A376-36310AD17727}"/>
                    </a:ext>
                  </a:extLst>
                </p:cNvPr>
                <p:cNvSpPr/>
                <p:nvPr/>
              </p:nvSpPr>
              <p:spPr>
                <a:xfrm>
                  <a:off x="2148156" y="3556939"/>
                  <a:ext cx="1169234" cy="487180"/>
                </a:xfrm>
                <a:custGeom>
                  <a:avLst/>
                  <a:gdLst/>
                  <a:ahLst/>
                  <a:cxnLst/>
                  <a:rect l="0" t="0" r="0" b="0"/>
                  <a:pathLst>
                    <a:path w="1169234" h="487180">
                      <a:moveTo>
                        <a:pt x="0" y="487180"/>
                      </a:moveTo>
                      <a:lnTo>
                        <a:pt x="0" y="0"/>
                      </a:lnTo>
                      <a:lnTo>
                        <a:pt x="1169234" y="18"/>
                      </a:lnTo>
                      <a:lnTo>
                        <a:pt x="1169234" y="299849"/>
                      </a:lnTo>
                      <a:lnTo>
                        <a:pt x="844768" y="487180"/>
                      </a:lnTo>
                      <a:lnTo>
                        <a:pt x="0" y="487180"/>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46" name="Group 45">
                <a:extLst>
                  <a:ext uri="{FF2B5EF4-FFF2-40B4-BE49-F238E27FC236}">
                    <a16:creationId xmlns:a16="http://schemas.microsoft.com/office/drawing/2014/main" id="{78767B14-FD4F-ACDD-306D-F10D14F31B60}"/>
                  </a:ext>
                </a:extLst>
              </p:cNvPr>
              <p:cNvGrpSpPr/>
              <p:nvPr/>
            </p:nvGrpSpPr>
            <p:grpSpPr>
              <a:xfrm>
                <a:off x="3857822" y="4572714"/>
                <a:ext cx="1513415" cy="1212615"/>
                <a:chOff x="2261328" y="3881908"/>
                <a:chExt cx="1256186" cy="1006511"/>
              </a:xfrm>
            </p:grpSpPr>
            <p:sp>
              <p:nvSpPr>
                <p:cNvPr id="47" name="Rounded Rectangle 44">
                  <a:extLst>
                    <a:ext uri="{FF2B5EF4-FFF2-40B4-BE49-F238E27FC236}">
                      <a16:creationId xmlns:a16="http://schemas.microsoft.com/office/drawing/2014/main" id="{C50E4EAD-1012-4C13-3E4A-4636CDB86CAF}"/>
                    </a:ext>
                  </a:extLst>
                </p:cNvPr>
                <p:cNvSpPr/>
                <p:nvPr/>
              </p:nvSpPr>
              <p:spPr>
                <a:xfrm>
                  <a:off x="2261328" y="3881908"/>
                  <a:ext cx="1256186" cy="1006511"/>
                </a:xfrm>
                <a:custGeom>
                  <a:avLst/>
                  <a:gdLst/>
                  <a:ahLst/>
                  <a:cxnLst/>
                  <a:rect l="0" t="0" r="0" b="0"/>
                  <a:pathLst>
                    <a:path w="1256186" h="1006511">
                      <a:moveTo>
                        <a:pt x="243590" y="1006511"/>
                      </a:moveTo>
                      <a:lnTo>
                        <a:pt x="0" y="584600"/>
                      </a:lnTo>
                      <a:lnTo>
                        <a:pt x="1012596" y="0"/>
                      </a:lnTo>
                      <a:lnTo>
                        <a:pt x="1256186" y="421910"/>
                      </a:lnTo>
                      <a:lnTo>
                        <a:pt x="243590" y="1006511"/>
                      </a:lnTo>
                      <a:close/>
                    </a:path>
                  </a:pathLst>
                </a:custGeom>
                <a:solidFill>
                  <a:srgbClr val="1270C8"/>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48" name="Rounded Rectangle 45">
                  <a:extLst>
                    <a:ext uri="{FF2B5EF4-FFF2-40B4-BE49-F238E27FC236}">
                      <a16:creationId xmlns:a16="http://schemas.microsoft.com/office/drawing/2014/main" id="{FE5B0B22-D0F2-4AB4-45CD-F454588B9486}"/>
                    </a:ext>
                  </a:extLst>
                </p:cNvPr>
                <p:cNvSpPr/>
                <p:nvPr/>
              </p:nvSpPr>
              <p:spPr>
                <a:xfrm>
                  <a:off x="2261328" y="3881908"/>
                  <a:ext cx="1256186" cy="1006511"/>
                </a:xfrm>
                <a:custGeom>
                  <a:avLst/>
                  <a:gdLst/>
                  <a:ahLst/>
                  <a:cxnLst/>
                  <a:rect l="0" t="0" r="0" b="0"/>
                  <a:pathLst>
                    <a:path w="1256186" h="1006511">
                      <a:moveTo>
                        <a:pt x="243590" y="1006511"/>
                      </a:moveTo>
                      <a:lnTo>
                        <a:pt x="0" y="584600"/>
                      </a:lnTo>
                      <a:lnTo>
                        <a:pt x="1012596" y="0"/>
                      </a:lnTo>
                      <a:lnTo>
                        <a:pt x="1256186" y="421910"/>
                      </a:lnTo>
                      <a:lnTo>
                        <a:pt x="243590" y="1006511"/>
                      </a:ln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sp>
          <p:nvSpPr>
            <p:cNvPr id="49" name="TextBox 48">
              <a:extLst>
                <a:ext uri="{FF2B5EF4-FFF2-40B4-BE49-F238E27FC236}">
                  <a16:creationId xmlns:a16="http://schemas.microsoft.com/office/drawing/2014/main" id="{64447B9F-B90C-4D25-4B14-31769BE548E4}"/>
                </a:ext>
              </a:extLst>
            </p:cNvPr>
            <p:cNvSpPr txBox="1"/>
            <p:nvPr/>
          </p:nvSpPr>
          <p:spPr>
            <a:xfrm>
              <a:off x="8927183" y="2652723"/>
              <a:ext cx="1074012" cy="430887"/>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1A1A1A"/>
                  </a:solidFill>
                  <a:effectLst/>
                  <a:uLnTx/>
                  <a:uFillTx/>
                  <a:latin typeface="Arial"/>
                  <a:ea typeface="+mn-ea"/>
                  <a:cs typeface="+mn-cs"/>
                </a:rPr>
                <a:t>Security and
Control</a:t>
              </a:r>
            </a:p>
          </p:txBody>
        </p:sp>
        <p:sp>
          <p:nvSpPr>
            <p:cNvPr id="50" name="TextBox 49">
              <a:extLst>
                <a:ext uri="{FF2B5EF4-FFF2-40B4-BE49-F238E27FC236}">
                  <a16:creationId xmlns:a16="http://schemas.microsoft.com/office/drawing/2014/main" id="{7277C4EE-B797-52A8-6DE2-974D1829B004}"/>
                </a:ext>
              </a:extLst>
            </p:cNvPr>
            <p:cNvSpPr txBox="1"/>
            <p:nvPr/>
          </p:nvSpPr>
          <p:spPr>
            <a:xfrm>
              <a:off x="2105899" y="2652723"/>
              <a:ext cx="1224694" cy="430887"/>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1A1A1A"/>
                  </a:solidFill>
                  <a:effectLst/>
                  <a:uLnTx/>
                  <a:uFillTx/>
                  <a:latin typeface="Arial"/>
                  <a:ea typeface="+mn-ea"/>
                  <a:cs typeface="+mn-cs"/>
                </a:rPr>
                <a:t>Clear Success
Criteria</a:t>
              </a:r>
            </a:p>
          </p:txBody>
        </p:sp>
        <p:sp>
          <p:nvSpPr>
            <p:cNvPr id="51" name="TextBox 50">
              <a:extLst>
                <a:ext uri="{FF2B5EF4-FFF2-40B4-BE49-F238E27FC236}">
                  <a16:creationId xmlns:a16="http://schemas.microsoft.com/office/drawing/2014/main" id="{633CB647-3632-DCE9-3FC3-9690EA744AA9}"/>
                </a:ext>
              </a:extLst>
            </p:cNvPr>
            <p:cNvSpPr txBox="1"/>
            <p:nvPr/>
          </p:nvSpPr>
          <p:spPr>
            <a:xfrm>
              <a:off x="7978407" y="2063258"/>
              <a:ext cx="1253548" cy="307777"/>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1A1A1A"/>
                  </a:solidFill>
                  <a:effectLst/>
                  <a:uLnTx/>
                  <a:uFillTx/>
                  <a:latin typeface="Arial"/>
                  <a:ea typeface="+mn-ea"/>
                  <a:cs typeface="+mn-cs"/>
                </a:rPr>
                <a:t>Enhance efficiency for
real-time applications.</a:t>
              </a:r>
            </a:p>
          </p:txBody>
        </p:sp>
        <p:sp>
          <p:nvSpPr>
            <p:cNvPr id="52" name="TextBox 51">
              <a:extLst>
                <a:ext uri="{FF2B5EF4-FFF2-40B4-BE49-F238E27FC236}">
                  <a16:creationId xmlns:a16="http://schemas.microsoft.com/office/drawing/2014/main" id="{90D382EE-3674-EB77-647E-091C04640CE1}"/>
                </a:ext>
              </a:extLst>
            </p:cNvPr>
            <p:cNvSpPr txBox="1"/>
            <p:nvPr/>
          </p:nvSpPr>
          <p:spPr>
            <a:xfrm>
              <a:off x="2975777" y="1984864"/>
              <a:ext cx="1445909" cy="307777"/>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1A1A1A"/>
                  </a:solidFill>
                  <a:effectLst/>
                  <a:uLnTx/>
                  <a:uFillTx/>
                  <a:latin typeface="Arial"/>
                  <a:ea typeface="+mn-ea"/>
                  <a:cs typeface="+mn-cs"/>
                </a:rPr>
                <a:t>Use available solutions to
save time and resources.</a:t>
              </a:r>
            </a:p>
          </p:txBody>
        </p:sp>
        <p:sp>
          <p:nvSpPr>
            <p:cNvPr id="53" name="TextBox 52">
              <a:extLst>
                <a:ext uri="{FF2B5EF4-FFF2-40B4-BE49-F238E27FC236}">
                  <a16:creationId xmlns:a16="http://schemas.microsoft.com/office/drawing/2014/main" id="{718D25DB-835F-81C0-0597-CDDDDCDBE8DE}"/>
                </a:ext>
              </a:extLst>
            </p:cNvPr>
            <p:cNvSpPr txBox="1"/>
            <p:nvPr/>
          </p:nvSpPr>
          <p:spPr>
            <a:xfrm>
              <a:off x="8927183" y="3151335"/>
              <a:ext cx="1383392" cy="615553"/>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1A1A1A"/>
                  </a:solidFill>
                  <a:effectLst/>
                  <a:uLnTx/>
                  <a:uFillTx/>
                  <a:latin typeface="Arial"/>
                  <a:ea typeface="+mn-ea"/>
                  <a:cs typeface="+mn-cs"/>
                </a:rPr>
                <a:t>Ensure safety by limiting
web access and
implementing
authentication.</a:t>
              </a:r>
            </a:p>
          </p:txBody>
        </p:sp>
        <p:sp>
          <p:nvSpPr>
            <p:cNvPr id="54" name="TextBox 53">
              <a:extLst>
                <a:ext uri="{FF2B5EF4-FFF2-40B4-BE49-F238E27FC236}">
                  <a16:creationId xmlns:a16="http://schemas.microsoft.com/office/drawing/2014/main" id="{594B659C-4268-1F5C-4DF1-AA4F19C5FD01}"/>
                </a:ext>
              </a:extLst>
            </p:cNvPr>
            <p:cNvSpPr txBox="1"/>
            <p:nvPr/>
          </p:nvSpPr>
          <p:spPr>
            <a:xfrm>
              <a:off x="2160401" y="3130816"/>
              <a:ext cx="1170192" cy="307777"/>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1A1A1A"/>
                  </a:solidFill>
                  <a:effectLst/>
                  <a:uLnTx/>
                  <a:uFillTx/>
                  <a:latin typeface="Arial"/>
                  <a:ea typeface="+mn-ea"/>
                  <a:cs typeface="+mn-cs"/>
                </a:rPr>
                <a:t>Define specific goals
upfront for clarity.</a:t>
              </a:r>
            </a:p>
          </p:txBody>
        </p:sp>
        <p:sp>
          <p:nvSpPr>
            <p:cNvPr id="55" name="TextBox 54">
              <a:extLst>
                <a:ext uri="{FF2B5EF4-FFF2-40B4-BE49-F238E27FC236}">
                  <a16:creationId xmlns:a16="http://schemas.microsoft.com/office/drawing/2014/main" id="{445C04A4-93E3-4E0A-2ECF-D4BEC8A8BCF5}"/>
                </a:ext>
              </a:extLst>
            </p:cNvPr>
            <p:cNvSpPr txBox="1"/>
            <p:nvPr/>
          </p:nvSpPr>
          <p:spPr>
            <a:xfrm>
              <a:off x="7936284" y="1553977"/>
              <a:ext cx="1096454" cy="430887"/>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1A1A1A"/>
                  </a:solidFill>
                  <a:effectLst/>
                  <a:uLnTx/>
                  <a:uFillTx/>
                  <a:latin typeface="Arial"/>
                  <a:ea typeface="+mn-ea"/>
                  <a:cs typeface="+mn-cs"/>
                </a:rPr>
                <a:t>Performance
Optimization</a:t>
              </a:r>
            </a:p>
          </p:txBody>
        </p:sp>
        <p:sp>
          <p:nvSpPr>
            <p:cNvPr id="56" name="TextBox 55">
              <a:extLst>
                <a:ext uri="{FF2B5EF4-FFF2-40B4-BE49-F238E27FC236}">
                  <a16:creationId xmlns:a16="http://schemas.microsoft.com/office/drawing/2014/main" id="{A6620AA9-B329-62B7-5B75-629B2BFF53F3}"/>
                </a:ext>
              </a:extLst>
            </p:cNvPr>
            <p:cNvSpPr txBox="1"/>
            <p:nvPr/>
          </p:nvSpPr>
          <p:spPr>
            <a:xfrm>
              <a:off x="1730133" y="4085621"/>
              <a:ext cx="1194238" cy="430887"/>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1A1A1A"/>
                  </a:solidFill>
                  <a:effectLst/>
                  <a:uLnTx/>
                  <a:uFillTx/>
                  <a:latin typeface="Arial"/>
                  <a:ea typeface="+mn-ea"/>
                  <a:cs typeface="+mn-cs"/>
                </a:rPr>
                <a:t>Constrained
Environments</a:t>
              </a:r>
            </a:p>
          </p:txBody>
        </p:sp>
        <p:sp>
          <p:nvSpPr>
            <p:cNvPr id="57" name="TextBox 56">
              <a:extLst>
                <a:ext uri="{FF2B5EF4-FFF2-40B4-BE49-F238E27FC236}">
                  <a16:creationId xmlns:a16="http://schemas.microsoft.com/office/drawing/2014/main" id="{43154502-E00C-5760-9487-B74EFEE611C2}"/>
                </a:ext>
              </a:extLst>
            </p:cNvPr>
            <p:cNvSpPr txBox="1"/>
            <p:nvPr/>
          </p:nvSpPr>
          <p:spPr>
            <a:xfrm>
              <a:off x="9222591" y="4136480"/>
              <a:ext cx="1125308" cy="430887"/>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1A1A1A"/>
                  </a:solidFill>
                  <a:effectLst/>
                  <a:uLnTx/>
                  <a:uFillTx/>
                  <a:latin typeface="Arial"/>
                  <a:ea typeface="+mn-ea"/>
                  <a:cs typeface="+mn-cs"/>
                </a:rPr>
                <a:t>Continuous
Improvement</a:t>
              </a:r>
            </a:p>
          </p:txBody>
        </p:sp>
        <p:sp>
          <p:nvSpPr>
            <p:cNvPr id="58" name="TextBox 57">
              <a:extLst>
                <a:ext uri="{FF2B5EF4-FFF2-40B4-BE49-F238E27FC236}">
                  <a16:creationId xmlns:a16="http://schemas.microsoft.com/office/drawing/2014/main" id="{A1A5C3AC-BAAB-44AC-5AA2-D34A095291DA}"/>
                </a:ext>
              </a:extLst>
            </p:cNvPr>
            <p:cNvSpPr txBox="1"/>
            <p:nvPr/>
          </p:nvSpPr>
          <p:spPr>
            <a:xfrm>
              <a:off x="5344162" y="1314171"/>
              <a:ext cx="1433085" cy="46166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1A1A1A"/>
                  </a:solidFill>
                  <a:effectLst/>
                  <a:uLnTx/>
                  <a:uFillTx/>
                  <a:latin typeface="Arial"/>
                  <a:ea typeface="+mn-ea"/>
                  <a:cs typeface="+mn-cs"/>
                </a:rPr>
                <a:t>Implement strong
management systems for
agent collaboration.</a:t>
              </a:r>
            </a:p>
          </p:txBody>
        </p:sp>
        <p:sp>
          <p:nvSpPr>
            <p:cNvPr id="59" name="TextBox 58">
              <a:extLst>
                <a:ext uri="{FF2B5EF4-FFF2-40B4-BE49-F238E27FC236}">
                  <a16:creationId xmlns:a16="http://schemas.microsoft.com/office/drawing/2014/main" id="{2ADCF4A5-4966-61AE-4743-DF7E388A097B}"/>
                </a:ext>
              </a:extLst>
            </p:cNvPr>
            <p:cNvSpPr txBox="1"/>
            <p:nvPr/>
          </p:nvSpPr>
          <p:spPr>
            <a:xfrm>
              <a:off x="2933298" y="1503702"/>
              <a:ext cx="1530868" cy="430887"/>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1A1A1A"/>
                  </a:solidFill>
                  <a:effectLst/>
                  <a:uLnTx/>
                  <a:uFillTx/>
                  <a:latin typeface="Arial"/>
                  <a:ea typeface="+mn-ea"/>
                  <a:cs typeface="+mn-cs"/>
                </a:rPr>
                <a:t>Leverage Existing
Tools</a:t>
              </a:r>
            </a:p>
          </p:txBody>
        </p:sp>
        <p:sp>
          <p:nvSpPr>
            <p:cNvPr id="60" name="TextBox 59">
              <a:extLst>
                <a:ext uri="{FF2B5EF4-FFF2-40B4-BE49-F238E27FC236}">
                  <a16:creationId xmlns:a16="http://schemas.microsoft.com/office/drawing/2014/main" id="{C9257284-29F1-6128-46DC-634978643614}"/>
                </a:ext>
              </a:extLst>
            </p:cNvPr>
            <p:cNvSpPr txBox="1"/>
            <p:nvPr/>
          </p:nvSpPr>
          <p:spPr>
            <a:xfrm>
              <a:off x="1558613" y="4567367"/>
              <a:ext cx="1365758" cy="461665"/>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1A1A1A"/>
                  </a:solidFill>
                  <a:effectLst/>
                  <a:uLnTx/>
                  <a:uFillTx/>
                  <a:latin typeface="Arial"/>
                  <a:ea typeface="+mn-ea"/>
                  <a:cs typeface="+mn-cs"/>
                </a:rPr>
                <a:t>Develop in controlled
settings to manage non-
determinism.</a:t>
              </a:r>
            </a:p>
          </p:txBody>
        </p:sp>
        <p:sp>
          <p:nvSpPr>
            <p:cNvPr id="61" name="TextBox 60">
              <a:extLst>
                <a:ext uri="{FF2B5EF4-FFF2-40B4-BE49-F238E27FC236}">
                  <a16:creationId xmlns:a16="http://schemas.microsoft.com/office/drawing/2014/main" id="{25E10190-2E4C-A177-1C77-F061EE43B6E0}"/>
                </a:ext>
              </a:extLst>
            </p:cNvPr>
            <p:cNvSpPr txBox="1"/>
            <p:nvPr/>
          </p:nvSpPr>
          <p:spPr>
            <a:xfrm>
              <a:off x="5474006" y="841856"/>
              <a:ext cx="1173398" cy="430887"/>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1A1A1A"/>
                  </a:solidFill>
                  <a:effectLst/>
                  <a:uLnTx/>
                  <a:uFillTx/>
                  <a:latin typeface="Arial"/>
                  <a:ea typeface="+mn-ea"/>
                  <a:cs typeface="+mn-cs"/>
                </a:rPr>
                <a:t>Robust
Orchestration</a:t>
              </a:r>
            </a:p>
          </p:txBody>
        </p:sp>
        <p:sp>
          <p:nvSpPr>
            <p:cNvPr id="62" name="TextBox 61">
              <a:extLst>
                <a:ext uri="{FF2B5EF4-FFF2-40B4-BE49-F238E27FC236}">
                  <a16:creationId xmlns:a16="http://schemas.microsoft.com/office/drawing/2014/main" id="{DB868EA5-9234-DC31-94B1-C1B3CA351F93}"/>
                </a:ext>
              </a:extLst>
            </p:cNvPr>
            <p:cNvSpPr txBox="1"/>
            <p:nvPr/>
          </p:nvSpPr>
          <p:spPr>
            <a:xfrm>
              <a:off x="9223139" y="5865117"/>
              <a:ext cx="1502014" cy="461665"/>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1A1A1A"/>
                  </a:solidFill>
                  <a:effectLst/>
                  <a:uLnTx/>
                  <a:uFillTx/>
                  <a:latin typeface="Arial"/>
                  <a:ea typeface="+mn-ea"/>
                  <a:cs typeface="+mn-cs"/>
                </a:rPr>
                <a:t>Develop AI that aligns with
ethical standards and
preserves human dignity.</a:t>
              </a:r>
            </a:p>
          </p:txBody>
        </p:sp>
        <p:sp>
          <p:nvSpPr>
            <p:cNvPr id="63" name="TextBox 62">
              <a:extLst>
                <a:ext uri="{FF2B5EF4-FFF2-40B4-BE49-F238E27FC236}">
                  <a16:creationId xmlns:a16="http://schemas.microsoft.com/office/drawing/2014/main" id="{F51C8C5B-53E3-671B-EE87-FAC993284648}"/>
                </a:ext>
              </a:extLst>
            </p:cNvPr>
            <p:cNvSpPr txBox="1"/>
            <p:nvPr/>
          </p:nvSpPr>
          <p:spPr>
            <a:xfrm>
              <a:off x="1760262" y="5376890"/>
              <a:ext cx="1046761" cy="215444"/>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1A1A1A"/>
                  </a:solidFill>
                  <a:effectLst/>
                  <a:uLnTx/>
                  <a:uFillTx/>
                  <a:latin typeface="Arial"/>
                  <a:ea typeface="+mn-ea"/>
                  <a:cs typeface="+mn-cs"/>
                </a:rPr>
                <a:t>Start Simple</a:t>
              </a:r>
            </a:p>
          </p:txBody>
        </p:sp>
        <p:sp>
          <p:nvSpPr>
            <p:cNvPr id="64" name="TextBox 63">
              <a:extLst>
                <a:ext uri="{FF2B5EF4-FFF2-40B4-BE49-F238E27FC236}">
                  <a16:creationId xmlns:a16="http://schemas.microsoft.com/office/drawing/2014/main" id="{2AF9EDA2-0A40-CF84-3829-F72781859CE6}"/>
                </a:ext>
              </a:extLst>
            </p:cNvPr>
            <p:cNvSpPr txBox="1"/>
            <p:nvPr/>
          </p:nvSpPr>
          <p:spPr>
            <a:xfrm>
              <a:off x="9223139" y="5376890"/>
              <a:ext cx="814325" cy="430887"/>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1A1A1A"/>
                  </a:solidFill>
                  <a:effectLst/>
                  <a:uLnTx/>
                  <a:uFillTx/>
                  <a:latin typeface="Arial"/>
                  <a:ea typeface="+mn-ea"/>
                  <a:cs typeface="+mn-cs"/>
                </a:rPr>
                <a:t>Ethical AI
Solutions</a:t>
              </a:r>
            </a:p>
          </p:txBody>
        </p:sp>
        <p:sp>
          <p:nvSpPr>
            <p:cNvPr id="65" name="TextBox 64">
              <a:extLst>
                <a:ext uri="{FF2B5EF4-FFF2-40B4-BE49-F238E27FC236}">
                  <a16:creationId xmlns:a16="http://schemas.microsoft.com/office/drawing/2014/main" id="{C843E4F9-600D-A964-6D13-35F566E674AA}"/>
                </a:ext>
              </a:extLst>
            </p:cNvPr>
            <p:cNvSpPr txBox="1"/>
            <p:nvPr/>
          </p:nvSpPr>
          <p:spPr>
            <a:xfrm>
              <a:off x="1367200" y="5698264"/>
              <a:ext cx="1437894" cy="461665"/>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1A1A1A"/>
                  </a:solidFill>
                  <a:effectLst/>
                  <a:uLnTx/>
                  <a:uFillTx/>
                  <a:latin typeface="Arial"/>
                  <a:ea typeface="+mn-ea"/>
                  <a:cs typeface="+mn-cs"/>
                </a:rPr>
                <a:t>Begin with basic planning
and an MVP to avoid
complexity.</a:t>
              </a:r>
            </a:p>
          </p:txBody>
        </p:sp>
        <p:sp>
          <p:nvSpPr>
            <p:cNvPr id="66" name="TextBox 65">
              <a:extLst>
                <a:ext uri="{FF2B5EF4-FFF2-40B4-BE49-F238E27FC236}">
                  <a16:creationId xmlns:a16="http://schemas.microsoft.com/office/drawing/2014/main" id="{62C47C92-3B87-0AC4-594E-E43C1C37DC56}"/>
                </a:ext>
              </a:extLst>
            </p:cNvPr>
            <p:cNvSpPr txBox="1"/>
            <p:nvPr/>
          </p:nvSpPr>
          <p:spPr>
            <a:xfrm>
              <a:off x="9222591" y="4614573"/>
              <a:ext cx="1259960" cy="307777"/>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1A1A1A"/>
                  </a:solidFill>
                  <a:effectLst/>
                  <a:uLnTx/>
                  <a:uFillTx/>
                  <a:latin typeface="Arial"/>
                  <a:ea typeface="+mn-ea"/>
                  <a:cs typeface="+mn-cs"/>
                </a:rPr>
                <a:t>Use feedback loops to
refine agent behavior.</a:t>
              </a:r>
            </a:p>
          </p:txBody>
        </p:sp>
      </p:grpSp>
    </p:spTree>
    <p:extLst>
      <p:ext uri="{BB962C8B-B14F-4D97-AF65-F5344CB8AC3E}">
        <p14:creationId xmlns:p14="http://schemas.microsoft.com/office/powerpoint/2010/main" val="2631844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DA5C-ABD6-9F9E-7090-B822BE32A2EB}"/>
              </a:ext>
            </a:extLst>
          </p:cNvPr>
          <p:cNvSpPr>
            <a:spLocks noGrp="1"/>
          </p:cNvSpPr>
          <p:nvPr>
            <p:ph type="title"/>
          </p:nvPr>
        </p:nvSpPr>
        <p:spPr/>
        <p:txBody>
          <a:bodyPr/>
          <a:lstStyle/>
          <a:p>
            <a:r>
              <a:rPr lang="en-US" dirty="0"/>
              <a:t>Expectations for Attendees</a:t>
            </a:r>
          </a:p>
        </p:txBody>
      </p:sp>
      <p:grpSp>
        <p:nvGrpSpPr>
          <p:cNvPr id="7" name="Group 6">
            <a:extLst>
              <a:ext uri="{FF2B5EF4-FFF2-40B4-BE49-F238E27FC236}">
                <a16:creationId xmlns:a16="http://schemas.microsoft.com/office/drawing/2014/main" id="{995299E4-9F93-8A4E-DF64-22BF8B12CF17}"/>
              </a:ext>
            </a:extLst>
          </p:cNvPr>
          <p:cNvGrpSpPr/>
          <p:nvPr/>
        </p:nvGrpSpPr>
        <p:grpSpPr>
          <a:xfrm>
            <a:off x="349431" y="1083247"/>
            <a:ext cx="5671660" cy="4852734"/>
            <a:chOff x="637971" y="1001402"/>
            <a:chExt cx="5671660" cy="4852734"/>
          </a:xfrm>
        </p:grpSpPr>
        <p:sp>
          <p:nvSpPr>
            <p:cNvPr id="5" name="Rectangle 4">
              <a:extLst>
                <a:ext uri="{FF2B5EF4-FFF2-40B4-BE49-F238E27FC236}">
                  <a16:creationId xmlns:a16="http://schemas.microsoft.com/office/drawing/2014/main" id="{BF475746-6989-CD31-B7BE-42B9BBE4A4F5}"/>
                </a:ext>
              </a:extLst>
            </p:cNvPr>
            <p:cNvSpPr/>
            <p:nvPr/>
          </p:nvSpPr>
          <p:spPr>
            <a:xfrm>
              <a:off x="637971" y="1208867"/>
              <a:ext cx="5671660" cy="4645269"/>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B15BA0A0-4FFE-EFA3-3D35-A9BA15957518}"/>
                </a:ext>
              </a:extLst>
            </p:cNvPr>
            <p:cNvSpPr/>
            <p:nvPr/>
          </p:nvSpPr>
          <p:spPr>
            <a:xfrm>
              <a:off x="2064726" y="1001402"/>
              <a:ext cx="2818151" cy="3994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In-Person Participants</a:t>
              </a:r>
              <a:endPar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endParaRPr>
            </a:p>
          </p:txBody>
        </p:sp>
        <p:sp>
          <p:nvSpPr>
            <p:cNvPr id="14" name="Rectangle 13">
              <a:extLst>
                <a:ext uri="{FF2B5EF4-FFF2-40B4-BE49-F238E27FC236}">
                  <a16:creationId xmlns:a16="http://schemas.microsoft.com/office/drawing/2014/main" id="{138CBF9E-8C98-178C-BD66-4C04C57F88B2}"/>
                </a:ext>
              </a:extLst>
            </p:cNvPr>
            <p:cNvSpPr/>
            <p:nvPr/>
          </p:nvSpPr>
          <p:spPr>
            <a:xfrm>
              <a:off x="817113" y="1608298"/>
              <a:ext cx="5384030" cy="41648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Help keep virtual peers engaged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verbalize questions so they’re heard, repeat key discussion points</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Be inclusive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invite virtual peers into conversations, acknowledge their contributions and input</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Practice presence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be attentive during sessions</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Respect hybrid format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speak clearly, help maintain smooth interaction between in-person and virtual participants</a:t>
              </a:r>
            </a:p>
          </p:txBody>
        </p:sp>
      </p:grpSp>
      <p:grpSp>
        <p:nvGrpSpPr>
          <p:cNvPr id="20" name="Group 19">
            <a:extLst>
              <a:ext uri="{FF2B5EF4-FFF2-40B4-BE49-F238E27FC236}">
                <a16:creationId xmlns:a16="http://schemas.microsoft.com/office/drawing/2014/main" id="{881E1208-5D00-9427-5AEC-34CEBAA03C63}"/>
              </a:ext>
            </a:extLst>
          </p:cNvPr>
          <p:cNvGrpSpPr/>
          <p:nvPr/>
        </p:nvGrpSpPr>
        <p:grpSpPr>
          <a:xfrm>
            <a:off x="6232374" y="1083247"/>
            <a:ext cx="5671660" cy="4852734"/>
            <a:chOff x="6232374" y="939409"/>
            <a:chExt cx="5671660" cy="4852734"/>
          </a:xfrm>
        </p:grpSpPr>
        <p:grpSp>
          <p:nvGrpSpPr>
            <p:cNvPr id="8" name="Group 7">
              <a:extLst>
                <a:ext uri="{FF2B5EF4-FFF2-40B4-BE49-F238E27FC236}">
                  <a16:creationId xmlns:a16="http://schemas.microsoft.com/office/drawing/2014/main" id="{D2264927-315B-1FE4-00A5-6A6F1D57A733}"/>
                </a:ext>
              </a:extLst>
            </p:cNvPr>
            <p:cNvGrpSpPr/>
            <p:nvPr/>
          </p:nvGrpSpPr>
          <p:grpSpPr>
            <a:xfrm>
              <a:off x="6232374" y="939409"/>
              <a:ext cx="5671660" cy="4852734"/>
              <a:chOff x="637971" y="1001402"/>
              <a:chExt cx="5671660" cy="4852734"/>
            </a:xfrm>
          </p:grpSpPr>
          <p:sp>
            <p:nvSpPr>
              <p:cNvPr id="9" name="Rectangle 8">
                <a:extLst>
                  <a:ext uri="{FF2B5EF4-FFF2-40B4-BE49-F238E27FC236}">
                    <a16:creationId xmlns:a16="http://schemas.microsoft.com/office/drawing/2014/main" id="{58076C09-6819-3F81-1078-09085622BE45}"/>
                  </a:ext>
                </a:extLst>
              </p:cNvPr>
              <p:cNvSpPr/>
              <p:nvPr/>
            </p:nvSpPr>
            <p:spPr>
              <a:xfrm>
                <a:off x="637971" y="1208867"/>
                <a:ext cx="5671660" cy="4645269"/>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B944166-61A3-C263-529D-8BE364838F43}"/>
                  </a:ext>
                </a:extLst>
              </p:cNvPr>
              <p:cNvSpPr/>
              <p:nvPr/>
            </p:nvSpPr>
            <p:spPr>
              <a:xfrm>
                <a:off x="2192824" y="1001402"/>
                <a:ext cx="2561955" cy="3994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Virtual Participants</a:t>
                </a:r>
                <a:endPar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endParaRPr>
              </a:p>
            </p:txBody>
          </p:sp>
        </p:grpSp>
        <p:sp>
          <p:nvSpPr>
            <p:cNvPr id="19" name="Rectangle 18">
              <a:extLst>
                <a:ext uri="{FF2B5EF4-FFF2-40B4-BE49-F238E27FC236}">
                  <a16:creationId xmlns:a16="http://schemas.microsoft.com/office/drawing/2014/main" id="{3D017E47-F084-9E3E-747F-7175B6FCDFA0}"/>
                </a:ext>
              </a:extLst>
            </p:cNvPr>
            <p:cNvSpPr/>
            <p:nvPr/>
          </p:nvSpPr>
          <p:spPr>
            <a:xfrm>
              <a:off x="6376189" y="1546305"/>
              <a:ext cx="5384030" cy="41648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Camera on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keeping your camera on whenever possible helps us stay connected</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Active participation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and engagement – contribute in discussions and group work just like you would in person</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Dedicated focus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treat the Academy like you’re in the room, step away from multitasking</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Ask questions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use the chat, raise your hand, or speak up</a:t>
              </a:r>
            </a:p>
          </p:txBody>
        </p:sp>
      </p:grpSp>
    </p:spTree>
    <p:extLst>
      <p:ext uri="{BB962C8B-B14F-4D97-AF65-F5344CB8AC3E}">
        <p14:creationId xmlns:p14="http://schemas.microsoft.com/office/powerpoint/2010/main" val="366735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77AD4-7140-BA71-EC59-36C6293001D4}"/>
              </a:ext>
            </a:extLst>
          </p:cNvPr>
          <p:cNvSpPr>
            <a:spLocks noGrp="1"/>
          </p:cNvSpPr>
          <p:nvPr>
            <p:ph type="title"/>
          </p:nvPr>
        </p:nvSpPr>
        <p:spPr/>
        <p:txBody>
          <a:bodyPr/>
          <a:lstStyle/>
          <a:p>
            <a:r>
              <a:rPr lang="en-US"/>
              <a:t>AI Agent Platforms and Tools Landscape</a:t>
            </a:r>
          </a:p>
        </p:txBody>
      </p:sp>
      <p:sp>
        <p:nvSpPr>
          <p:cNvPr id="16" name="TextBox 15">
            <a:extLst>
              <a:ext uri="{FF2B5EF4-FFF2-40B4-BE49-F238E27FC236}">
                <a16:creationId xmlns:a16="http://schemas.microsoft.com/office/drawing/2014/main" id="{8B2323AB-B9BD-E0EC-EC34-131A0B5A72BA}"/>
              </a:ext>
            </a:extLst>
          </p:cNvPr>
          <p:cNvSpPr txBox="1"/>
          <p:nvPr/>
        </p:nvSpPr>
        <p:spPr>
          <a:xfrm>
            <a:off x="4678709" y="5186866"/>
            <a:ext cx="2760116" cy="230832"/>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A1A1A"/>
                </a:solidFill>
                <a:effectLst/>
                <a:uLnTx/>
                <a:uFillTx/>
                <a:latin typeface="Arial"/>
                <a:ea typeface="+mn-ea"/>
                <a:cs typeface="+mn-cs"/>
              </a:rPr>
              <a:t>Visual and Low-Code Builders</a:t>
            </a:r>
            <a:endParaRPr kumimoji="0" sz="1500" b="1" i="0" u="none" strike="noStrike" kern="1200" cap="none" spc="0" normalizeH="0" baseline="0" noProof="0">
              <a:ln>
                <a:noFill/>
              </a:ln>
              <a:solidFill>
                <a:srgbClr val="1A1A1A"/>
              </a:solidFill>
              <a:effectLst/>
              <a:uLnTx/>
              <a:uFillTx/>
              <a:latin typeface="Arial"/>
              <a:ea typeface="+mn-ea"/>
              <a:cs typeface="+mn-cs"/>
            </a:endParaRPr>
          </a:p>
        </p:txBody>
      </p:sp>
      <p:sp>
        <p:nvSpPr>
          <p:cNvPr id="17" name="TextBox 16">
            <a:extLst>
              <a:ext uri="{FF2B5EF4-FFF2-40B4-BE49-F238E27FC236}">
                <a16:creationId xmlns:a16="http://schemas.microsoft.com/office/drawing/2014/main" id="{D3A9C6F0-4E01-CEEE-EAAF-31BBC8A42306}"/>
              </a:ext>
            </a:extLst>
          </p:cNvPr>
          <p:cNvSpPr txBox="1"/>
          <p:nvPr/>
        </p:nvSpPr>
        <p:spPr>
          <a:xfrm>
            <a:off x="4551831" y="5481231"/>
            <a:ext cx="2961235" cy="677108"/>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1A1A"/>
                </a:solidFill>
                <a:effectLst/>
                <a:uLnTx/>
                <a:uFillTx/>
                <a:latin typeface="Arial"/>
                <a:ea typeface="+mn-ea"/>
                <a:cs typeface="+mn-cs"/>
              </a:rPr>
              <a:t>Drag-and-drop or declarative tools for faster agent definition without extensive custom code (e.g., </a:t>
            </a:r>
            <a:r>
              <a:rPr kumimoji="0" lang="en-US" sz="1100" b="0" i="0" u="none" strike="noStrike" kern="1200" cap="none" spc="0" normalizeH="0" baseline="0" noProof="0" err="1">
                <a:ln>
                  <a:noFill/>
                </a:ln>
                <a:solidFill>
                  <a:srgbClr val="1A1A1A"/>
                </a:solidFill>
                <a:effectLst/>
                <a:uLnTx/>
                <a:uFillTx/>
                <a:latin typeface="Arial"/>
                <a:ea typeface="+mn-ea"/>
                <a:cs typeface="+mn-cs"/>
              </a:rPr>
              <a:t>AutoGPT</a:t>
            </a:r>
            <a:r>
              <a:rPr kumimoji="0" lang="en-US" sz="1100" b="0" i="0" u="none" strike="noStrike" kern="1200" cap="none" spc="0" normalizeH="0" baseline="0" noProof="0">
                <a:ln>
                  <a:noFill/>
                </a:ln>
                <a:solidFill>
                  <a:srgbClr val="1A1A1A"/>
                </a:solidFill>
                <a:effectLst/>
                <a:uLnTx/>
                <a:uFillTx/>
                <a:latin typeface="Arial"/>
                <a:ea typeface="+mn-ea"/>
                <a:cs typeface="+mn-cs"/>
              </a:rPr>
              <a:t>, </a:t>
            </a:r>
            <a:r>
              <a:rPr kumimoji="0" lang="en-US" sz="1100" b="0" i="0" u="none" strike="noStrike" kern="1200" cap="none" spc="0" normalizeH="0" baseline="0" noProof="0" err="1">
                <a:ln>
                  <a:noFill/>
                </a:ln>
                <a:solidFill>
                  <a:srgbClr val="1A1A1A"/>
                </a:solidFill>
                <a:effectLst/>
                <a:uLnTx/>
                <a:uFillTx/>
                <a:latin typeface="Arial"/>
                <a:ea typeface="+mn-ea"/>
                <a:cs typeface="+mn-cs"/>
              </a:rPr>
              <a:t>CrewAI</a:t>
            </a:r>
            <a:r>
              <a:rPr kumimoji="0" lang="en-US" sz="1100" b="0" i="0" u="none" strike="noStrike" kern="1200" cap="none" spc="0" normalizeH="0" baseline="0" noProof="0">
                <a:ln>
                  <a:noFill/>
                </a:ln>
                <a:solidFill>
                  <a:srgbClr val="1A1A1A"/>
                </a:solidFill>
                <a:effectLst/>
                <a:uLnTx/>
                <a:uFillTx/>
                <a:latin typeface="Arial"/>
                <a:ea typeface="+mn-ea"/>
                <a:cs typeface="+mn-cs"/>
              </a:rPr>
              <a:t> Studio, n8n, </a:t>
            </a:r>
            <a:r>
              <a:rPr kumimoji="0" lang="en-US" sz="1100" b="0" i="0" u="none" strike="noStrike" kern="1200" cap="none" spc="0" normalizeH="0" baseline="0" noProof="0" err="1">
                <a:ln>
                  <a:noFill/>
                </a:ln>
                <a:solidFill>
                  <a:srgbClr val="1A1A1A"/>
                </a:solidFill>
                <a:effectLst/>
                <a:uLnTx/>
                <a:uFillTx/>
                <a:latin typeface="Arial"/>
                <a:ea typeface="+mn-ea"/>
                <a:cs typeface="+mn-cs"/>
              </a:rPr>
              <a:t>Flowise</a:t>
            </a:r>
            <a:r>
              <a:rPr kumimoji="0" lang="en-US" sz="1100" b="0" i="0" u="none" strike="noStrike" kern="1200" cap="none" spc="0" normalizeH="0" baseline="0" noProof="0">
                <a:ln>
                  <a:noFill/>
                </a:ln>
                <a:solidFill>
                  <a:srgbClr val="1A1A1A"/>
                </a:solidFill>
                <a:effectLst/>
                <a:uLnTx/>
                <a:uFillTx/>
                <a:latin typeface="Arial"/>
                <a:ea typeface="+mn-ea"/>
                <a:cs typeface="+mn-cs"/>
              </a:rPr>
              <a:t>, GPTs for personal assistants).</a:t>
            </a:r>
            <a:endParaRPr kumimoji="0" sz="1100" b="0" i="0" u="none" strike="noStrike" kern="1200" cap="none" spc="0" normalizeH="0" baseline="0" noProof="0">
              <a:ln>
                <a:noFill/>
              </a:ln>
              <a:solidFill>
                <a:srgbClr val="1A1A1A"/>
              </a:solidFill>
              <a:effectLst/>
              <a:uLnTx/>
              <a:uFillTx/>
              <a:latin typeface="Arial"/>
              <a:ea typeface="+mn-ea"/>
              <a:cs typeface="+mn-cs"/>
            </a:endParaRPr>
          </a:p>
        </p:txBody>
      </p:sp>
      <p:sp>
        <p:nvSpPr>
          <p:cNvPr id="18" name="TextBox 17">
            <a:extLst>
              <a:ext uri="{FF2B5EF4-FFF2-40B4-BE49-F238E27FC236}">
                <a16:creationId xmlns:a16="http://schemas.microsoft.com/office/drawing/2014/main" id="{EDB906E2-96D4-7E26-4D29-33A00D16D2B6}"/>
              </a:ext>
            </a:extLst>
          </p:cNvPr>
          <p:cNvSpPr txBox="1"/>
          <p:nvPr/>
        </p:nvSpPr>
        <p:spPr>
          <a:xfrm>
            <a:off x="2201464" y="2208202"/>
            <a:ext cx="794146" cy="20002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1A1A1A"/>
                </a:solidFill>
                <a:effectLst/>
                <a:uLnTx/>
                <a:uFillTx/>
                <a:latin typeface="Arial"/>
                <a:ea typeface="+mn-ea"/>
                <a:cs typeface="+mn-cs"/>
              </a:rPr>
              <a:t>Code-Heavy</a:t>
            </a:r>
          </a:p>
        </p:txBody>
      </p:sp>
      <p:sp>
        <p:nvSpPr>
          <p:cNvPr id="19" name="TextBox 18">
            <a:extLst>
              <a:ext uri="{FF2B5EF4-FFF2-40B4-BE49-F238E27FC236}">
                <a16:creationId xmlns:a16="http://schemas.microsoft.com/office/drawing/2014/main" id="{0977AC11-84EA-726D-8975-FD25753CE7B1}"/>
              </a:ext>
            </a:extLst>
          </p:cNvPr>
          <p:cNvSpPr txBox="1"/>
          <p:nvPr/>
        </p:nvSpPr>
        <p:spPr>
          <a:xfrm>
            <a:off x="9921477" y="2207081"/>
            <a:ext cx="937174" cy="20002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1A1A1A"/>
                </a:solidFill>
                <a:effectLst/>
                <a:uLnTx/>
                <a:uFillTx/>
                <a:latin typeface="Arial"/>
                <a:ea typeface="+mn-ea"/>
                <a:cs typeface="+mn-cs"/>
              </a:rPr>
              <a:t>Fully Managed</a:t>
            </a:r>
          </a:p>
        </p:txBody>
      </p:sp>
      <p:sp>
        <p:nvSpPr>
          <p:cNvPr id="20" name="TextBox 19">
            <a:extLst>
              <a:ext uri="{FF2B5EF4-FFF2-40B4-BE49-F238E27FC236}">
                <a16:creationId xmlns:a16="http://schemas.microsoft.com/office/drawing/2014/main" id="{A51E284A-EBAA-9826-E966-276B269400E3}"/>
              </a:ext>
            </a:extLst>
          </p:cNvPr>
          <p:cNvSpPr txBox="1"/>
          <p:nvPr/>
        </p:nvSpPr>
        <p:spPr>
          <a:xfrm>
            <a:off x="3345034" y="1131160"/>
            <a:ext cx="2119171" cy="230832"/>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A1A1A"/>
                </a:solidFill>
                <a:effectLst/>
                <a:uLnTx/>
                <a:uFillTx/>
                <a:latin typeface="Arial"/>
                <a:ea typeface="+mn-ea"/>
                <a:cs typeface="+mn-cs"/>
              </a:rPr>
              <a:t>Developer Frameworks</a:t>
            </a:r>
            <a:endParaRPr kumimoji="0" sz="1500" b="1" i="0" u="none" strike="noStrike" kern="1200" cap="none" spc="0" normalizeH="0" baseline="0" noProof="0">
              <a:ln>
                <a:noFill/>
              </a:ln>
              <a:solidFill>
                <a:srgbClr val="1A1A1A"/>
              </a:solidFill>
              <a:effectLst/>
              <a:uLnTx/>
              <a:uFillTx/>
              <a:latin typeface="Arial"/>
              <a:ea typeface="+mn-ea"/>
              <a:cs typeface="+mn-cs"/>
            </a:endParaRPr>
          </a:p>
        </p:txBody>
      </p:sp>
      <p:sp>
        <p:nvSpPr>
          <p:cNvPr id="21" name="TextBox 20">
            <a:extLst>
              <a:ext uri="{FF2B5EF4-FFF2-40B4-BE49-F238E27FC236}">
                <a16:creationId xmlns:a16="http://schemas.microsoft.com/office/drawing/2014/main" id="{E4E0417A-F6BD-59ED-954A-FA827903D17D}"/>
              </a:ext>
            </a:extLst>
          </p:cNvPr>
          <p:cNvSpPr txBox="1"/>
          <p:nvPr/>
        </p:nvSpPr>
        <p:spPr>
          <a:xfrm>
            <a:off x="6544234" y="1048705"/>
            <a:ext cx="2472129" cy="461665"/>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A1A1A"/>
                </a:solidFill>
                <a:effectLst/>
                <a:uLnTx/>
                <a:uFillTx/>
                <a:latin typeface="Arial"/>
                <a:ea typeface="+mn-ea"/>
                <a:cs typeface="+mn-cs"/>
              </a:rPr>
              <a:t>End-to-End Agent Infrastructure Platforms</a:t>
            </a:r>
            <a:endParaRPr kumimoji="0" sz="1500" b="1" i="0" u="none" strike="noStrike" kern="1200" cap="none" spc="0" normalizeH="0" baseline="0" noProof="0">
              <a:ln>
                <a:noFill/>
              </a:ln>
              <a:solidFill>
                <a:srgbClr val="1A1A1A"/>
              </a:solidFill>
              <a:effectLst/>
              <a:uLnTx/>
              <a:uFillTx/>
              <a:latin typeface="Arial"/>
              <a:ea typeface="+mn-ea"/>
              <a:cs typeface="+mn-cs"/>
            </a:endParaRPr>
          </a:p>
        </p:txBody>
      </p:sp>
      <p:sp>
        <p:nvSpPr>
          <p:cNvPr id="22" name="TextBox 21">
            <a:extLst>
              <a:ext uri="{FF2B5EF4-FFF2-40B4-BE49-F238E27FC236}">
                <a16:creationId xmlns:a16="http://schemas.microsoft.com/office/drawing/2014/main" id="{C7AD6EBD-2082-0B25-A034-FD56FA67296A}"/>
              </a:ext>
            </a:extLst>
          </p:cNvPr>
          <p:cNvSpPr txBox="1"/>
          <p:nvPr/>
        </p:nvSpPr>
        <p:spPr>
          <a:xfrm>
            <a:off x="3161473" y="1413463"/>
            <a:ext cx="2486294" cy="846386"/>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1A1A"/>
                </a:solidFill>
                <a:effectLst/>
                <a:uLnTx/>
                <a:uFillTx/>
                <a:latin typeface="Arial"/>
                <a:ea typeface="+mn-ea"/>
                <a:cs typeface="+mn-cs"/>
              </a:rPr>
              <a:t>Core libraries exposing building blocks via code, offering full customization but requiring more manual setup (e.g., </a:t>
            </a:r>
            <a:r>
              <a:rPr kumimoji="0" lang="en-US" sz="1100" b="0" i="0" u="none" strike="noStrike" kern="1200" cap="none" spc="0" normalizeH="0" baseline="0" noProof="0" err="1">
                <a:ln>
                  <a:noFill/>
                </a:ln>
                <a:solidFill>
                  <a:srgbClr val="1A1A1A"/>
                </a:solidFill>
                <a:effectLst/>
                <a:uLnTx/>
                <a:uFillTx/>
                <a:latin typeface="Arial"/>
                <a:ea typeface="+mn-ea"/>
                <a:cs typeface="+mn-cs"/>
              </a:rPr>
              <a:t>LangChain</a:t>
            </a:r>
            <a:r>
              <a:rPr kumimoji="0" lang="en-US" sz="1100" b="0" i="0" u="none" strike="noStrike" kern="1200" cap="none" spc="0" normalizeH="0" baseline="0" noProof="0">
                <a:ln>
                  <a:noFill/>
                </a:ln>
                <a:solidFill>
                  <a:srgbClr val="1A1A1A"/>
                </a:solidFill>
                <a:effectLst/>
                <a:uLnTx/>
                <a:uFillTx/>
                <a:latin typeface="Arial"/>
                <a:ea typeface="+mn-ea"/>
                <a:cs typeface="+mn-cs"/>
              </a:rPr>
              <a:t>, </a:t>
            </a:r>
            <a:r>
              <a:rPr kumimoji="0" lang="en-US" sz="1100" b="0" i="0" u="none" strike="noStrike" kern="1200" cap="none" spc="0" normalizeH="0" baseline="0" noProof="0" err="1">
                <a:ln>
                  <a:noFill/>
                </a:ln>
                <a:solidFill>
                  <a:srgbClr val="1A1A1A"/>
                </a:solidFill>
                <a:effectLst/>
                <a:uLnTx/>
                <a:uFillTx/>
                <a:latin typeface="Arial"/>
                <a:ea typeface="+mn-ea"/>
                <a:cs typeface="+mn-cs"/>
              </a:rPr>
              <a:t>CrewAI</a:t>
            </a:r>
            <a:r>
              <a:rPr kumimoji="0" lang="en-US" sz="1100" b="0" i="0" u="none" strike="noStrike" kern="1200" cap="none" spc="0" normalizeH="0" baseline="0" noProof="0">
                <a:ln>
                  <a:noFill/>
                </a:ln>
                <a:solidFill>
                  <a:srgbClr val="1A1A1A"/>
                </a:solidFill>
                <a:effectLst/>
                <a:uLnTx/>
                <a:uFillTx/>
                <a:latin typeface="Arial"/>
                <a:ea typeface="+mn-ea"/>
                <a:cs typeface="+mn-cs"/>
              </a:rPr>
              <a:t>, </a:t>
            </a:r>
            <a:r>
              <a:rPr kumimoji="0" lang="en-US" sz="1100" b="0" i="0" u="none" strike="noStrike" kern="1200" cap="none" spc="0" normalizeH="0" baseline="0" noProof="0" err="1">
                <a:ln>
                  <a:noFill/>
                </a:ln>
                <a:solidFill>
                  <a:srgbClr val="1A1A1A"/>
                </a:solidFill>
                <a:effectLst/>
                <a:uLnTx/>
                <a:uFillTx/>
                <a:latin typeface="Arial"/>
                <a:ea typeface="+mn-ea"/>
                <a:cs typeface="+mn-cs"/>
              </a:rPr>
              <a:t>AutoGPT</a:t>
            </a:r>
            <a:r>
              <a:rPr kumimoji="0" lang="en-US" sz="1100" b="0" i="0" u="none" strike="noStrike" kern="1200" cap="none" spc="0" normalizeH="0" baseline="0" noProof="0">
                <a:ln>
                  <a:noFill/>
                </a:ln>
                <a:solidFill>
                  <a:srgbClr val="1A1A1A"/>
                </a:solidFill>
                <a:effectLst/>
                <a:uLnTx/>
                <a:uFillTx/>
                <a:latin typeface="Arial"/>
                <a:ea typeface="+mn-ea"/>
                <a:cs typeface="+mn-cs"/>
              </a:rPr>
              <a:t>, </a:t>
            </a:r>
            <a:r>
              <a:rPr kumimoji="0" lang="en-US" sz="1100" b="0" i="0" u="none" strike="noStrike" kern="1200" cap="none" spc="0" normalizeH="0" baseline="0" noProof="0" err="1">
                <a:ln>
                  <a:noFill/>
                </a:ln>
                <a:solidFill>
                  <a:srgbClr val="1A1A1A"/>
                </a:solidFill>
                <a:effectLst/>
                <a:uLnTx/>
                <a:uFillTx/>
                <a:latin typeface="Arial"/>
                <a:ea typeface="+mn-ea"/>
                <a:cs typeface="+mn-cs"/>
              </a:rPr>
              <a:t>SuperAgent</a:t>
            </a:r>
            <a:r>
              <a:rPr kumimoji="0" lang="en-US" sz="1100" b="0" i="0" u="none" strike="noStrike" kern="1200" cap="none" spc="0" normalizeH="0" baseline="0" noProof="0">
                <a:ln>
                  <a:noFill/>
                </a:ln>
                <a:solidFill>
                  <a:srgbClr val="1A1A1A"/>
                </a:solidFill>
                <a:effectLst/>
                <a:uLnTx/>
                <a:uFillTx/>
                <a:latin typeface="Arial"/>
                <a:ea typeface="+mn-ea"/>
                <a:cs typeface="+mn-cs"/>
              </a:rPr>
              <a:t>, </a:t>
            </a:r>
            <a:r>
              <a:rPr kumimoji="0" lang="en-US" sz="1100" b="0" i="0" u="none" strike="noStrike" kern="1200" cap="none" spc="0" normalizeH="0" baseline="0" noProof="0" err="1">
                <a:ln>
                  <a:noFill/>
                </a:ln>
                <a:solidFill>
                  <a:srgbClr val="1A1A1A"/>
                </a:solidFill>
                <a:effectLst/>
                <a:uLnTx/>
                <a:uFillTx/>
                <a:latin typeface="Arial"/>
                <a:ea typeface="+mn-ea"/>
                <a:cs typeface="+mn-cs"/>
              </a:rPr>
              <a:t>MetaGPT</a:t>
            </a:r>
            <a:r>
              <a:rPr kumimoji="0" lang="en-US" sz="1100" b="0" i="0" u="none" strike="noStrike" kern="1200" cap="none" spc="0" normalizeH="0" baseline="0" noProof="0">
                <a:ln>
                  <a:noFill/>
                </a:ln>
                <a:solidFill>
                  <a:srgbClr val="1A1A1A"/>
                </a:solidFill>
                <a:effectLst/>
                <a:uLnTx/>
                <a:uFillTx/>
                <a:latin typeface="Arial"/>
                <a:ea typeface="+mn-ea"/>
                <a:cs typeface="+mn-cs"/>
              </a:rPr>
              <a:t>, CAMEL).</a:t>
            </a:r>
            <a:endParaRPr kumimoji="0" sz="1100" b="0" i="0" u="none" strike="noStrike" kern="1200" cap="none" spc="0" normalizeH="0" baseline="0" noProof="0">
              <a:ln>
                <a:noFill/>
              </a:ln>
              <a:solidFill>
                <a:srgbClr val="1A1A1A"/>
              </a:solidFill>
              <a:effectLst/>
              <a:uLnTx/>
              <a:uFillTx/>
              <a:latin typeface="Arial"/>
              <a:ea typeface="+mn-ea"/>
              <a:cs typeface="+mn-cs"/>
            </a:endParaRPr>
          </a:p>
        </p:txBody>
      </p:sp>
      <p:sp>
        <p:nvSpPr>
          <p:cNvPr id="23" name="TextBox 22">
            <a:extLst>
              <a:ext uri="{FF2B5EF4-FFF2-40B4-BE49-F238E27FC236}">
                <a16:creationId xmlns:a16="http://schemas.microsoft.com/office/drawing/2014/main" id="{9900DC22-32F9-B8E6-CDA2-9B3FA8F81D3B}"/>
              </a:ext>
            </a:extLst>
          </p:cNvPr>
          <p:cNvSpPr txBox="1"/>
          <p:nvPr/>
        </p:nvSpPr>
        <p:spPr>
          <a:xfrm>
            <a:off x="6444041" y="1608209"/>
            <a:ext cx="3047295" cy="846386"/>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1A1A"/>
                </a:solidFill>
                <a:effectLst/>
                <a:uLnTx/>
                <a:uFillTx/>
                <a:latin typeface="Arial"/>
                <a:ea typeface="+mn-ea"/>
                <a:cs typeface="+mn-cs"/>
              </a:rPr>
              <a:t>Complete environments handling design, deployment, orchestration, and observability for production-ready systems (e.g., </a:t>
            </a:r>
            <a:r>
              <a:rPr kumimoji="0" lang="en-US" sz="1100" b="0" i="0" u="none" strike="noStrike" kern="1200" cap="none" spc="0" normalizeH="0" baseline="0" noProof="0" err="1">
                <a:ln>
                  <a:noFill/>
                </a:ln>
                <a:solidFill>
                  <a:srgbClr val="1A1A1A"/>
                </a:solidFill>
                <a:effectLst/>
                <a:uLnTx/>
                <a:uFillTx/>
                <a:latin typeface="Arial"/>
                <a:ea typeface="+mn-ea"/>
                <a:cs typeface="+mn-cs"/>
              </a:rPr>
              <a:t>SuperAgent</a:t>
            </a:r>
            <a:r>
              <a:rPr kumimoji="0" lang="en-US" sz="1100" b="0" i="0" u="none" strike="noStrike" kern="1200" cap="none" spc="0" normalizeH="0" baseline="0" noProof="0">
                <a:ln>
                  <a:noFill/>
                </a:ln>
                <a:solidFill>
                  <a:srgbClr val="1A1A1A"/>
                </a:solidFill>
                <a:effectLst/>
                <a:uLnTx/>
                <a:uFillTx/>
                <a:latin typeface="Arial"/>
                <a:ea typeface="+mn-ea"/>
                <a:cs typeface="+mn-cs"/>
              </a:rPr>
              <a:t>, </a:t>
            </a:r>
            <a:r>
              <a:rPr kumimoji="0" lang="en-US" sz="1100" b="0" i="0" u="none" strike="noStrike" kern="1200" cap="none" spc="0" normalizeH="0" baseline="0" noProof="0" err="1">
                <a:ln>
                  <a:noFill/>
                </a:ln>
                <a:solidFill>
                  <a:srgbClr val="1A1A1A"/>
                </a:solidFill>
                <a:effectLst/>
                <a:uLnTx/>
                <a:uFillTx/>
                <a:latin typeface="Arial"/>
                <a:ea typeface="+mn-ea"/>
                <a:cs typeface="+mn-cs"/>
              </a:rPr>
              <a:t>Ionio.ai</a:t>
            </a:r>
            <a:r>
              <a:rPr kumimoji="0" lang="en-US" sz="1100" b="0" i="0" u="none" strike="noStrike" kern="1200" cap="none" spc="0" normalizeH="0" baseline="0" noProof="0">
                <a:ln>
                  <a:noFill/>
                </a:ln>
                <a:solidFill>
                  <a:srgbClr val="1A1A1A"/>
                </a:solidFill>
                <a:effectLst/>
                <a:uLnTx/>
                <a:uFillTx/>
                <a:latin typeface="Arial"/>
                <a:ea typeface="+mn-ea"/>
                <a:cs typeface="+mn-cs"/>
              </a:rPr>
              <a:t>, Google Cloud AI Platform, Microsoft Azure Machine Learning, IBM Watson Studio).</a:t>
            </a:r>
            <a:endParaRPr kumimoji="0" sz="1100" b="0" i="0" u="none" strike="noStrike" kern="1200" cap="none" spc="0" normalizeH="0" baseline="0" noProof="0">
              <a:ln>
                <a:noFill/>
              </a:ln>
              <a:solidFill>
                <a:srgbClr val="1A1A1A"/>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5E4EF94E-55B9-A4CC-2842-C1E51D61AD0E}"/>
              </a:ext>
            </a:extLst>
          </p:cNvPr>
          <p:cNvGrpSpPr>
            <a:grpSpLocks noChangeAspect="1"/>
          </p:cNvGrpSpPr>
          <p:nvPr/>
        </p:nvGrpSpPr>
        <p:grpSpPr>
          <a:xfrm>
            <a:off x="2270522" y="2553861"/>
            <a:ext cx="7650956" cy="2743200"/>
            <a:chOff x="1106697" y="2230396"/>
            <a:chExt cx="3907458" cy="1400994"/>
          </a:xfrm>
        </p:grpSpPr>
        <p:grpSp>
          <p:nvGrpSpPr>
            <p:cNvPr id="3" name="Group 2">
              <a:extLst>
                <a:ext uri="{FF2B5EF4-FFF2-40B4-BE49-F238E27FC236}">
                  <a16:creationId xmlns:a16="http://schemas.microsoft.com/office/drawing/2014/main" id="{8B0F3872-7794-9E5F-07C4-86BCD31ED817}"/>
                </a:ext>
              </a:extLst>
            </p:cNvPr>
            <p:cNvGrpSpPr/>
            <p:nvPr/>
          </p:nvGrpSpPr>
          <p:grpSpPr>
            <a:xfrm>
              <a:off x="1106697" y="2233674"/>
              <a:ext cx="1496530" cy="1397716"/>
              <a:chOff x="1018070" y="2501541"/>
              <a:chExt cx="1496530" cy="1397716"/>
            </a:xfrm>
          </p:grpSpPr>
          <p:sp>
            <p:nvSpPr>
              <p:cNvPr id="4" name="Rounded Rectangle 1">
                <a:extLst>
                  <a:ext uri="{FF2B5EF4-FFF2-40B4-BE49-F238E27FC236}">
                    <a16:creationId xmlns:a16="http://schemas.microsoft.com/office/drawing/2014/main" id="{FB8991DA-EE79-BF43-2BAC-F4909044E52D}"/>
                  </a:ext>
                </a:extLst>
              </p:cNvPr>
              <p:cNvSpPr/>
              <p:nvPr/>
            </p:nvSpPr>
            <p:spPr>
              <a:xfrm>
                <a:off x="1600200" y="2743200"/>
                <a:ext cx="914400" cy="914400"/>
              </a:xfrm>
              <a:custGeom>
                <a:avLst/>
                <a:gdLst/>
                <a:ahLst/>
                <a:cxnLst/>
                <a:rect l="0" t="0" r="0" b="0"/>
                <a:pathLst>
                  <a:path w="914400" h="914400">
                    <a:moveTo>
                      <a:pt x="0" y="0"/>
                    </a:moveTo>
                    <a:lnTo>
                      <a:pt x="876300" y="0"/>
                    </a:lnTo>
                    <a:cubicBezTo>
                      <a:pt x="897341" y="0"/>
                      <a:pt x="914400" y="17058"/>
                      <a:pt x="914400" y="38100"/>
                    </a:cubicBezTo>
                    <a:lnTo>
                      <a:pt x="914400" y="876300"/>
                    </a:lnTo>
                    <a:cubicBezTo>
                      <a:pt x="914400" y="897341"/>
                      <a:pt x="897341" y="914400"/>
                      <a:pt x="876300" y="914400"/>
                    </a:cubicBezTo>
                    <a:lnTo>
                      <a:pt x="0" y="914400"/>
                    </a:lnTo>
                    <a:lnTo>
                      <a:pt x="0" y="0"/>
                    </a:lnTo>
                    <a:close/>
                  </a:path>
                </a:pathLst>
              </a:custGeom>
              <a:solidFill>
                <a:srgbClr val="0D8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2">
                <a:extLst>
                  <a:ext uri="{FF2B5EF4-FFF2-40B4-BE49-F238E27FC236}">
                    <a16:creationId xmlns:a16="http://schemas.microsoft.com/office/drawing/2014/main" id="{4F6FE7C4-9CF2-A713-731C-942E86F65D9C}"/>
                  </a:ext>
                </a:extLst>
              </p:cNvPr>
              <p:cNvSpPr/>
              <p:nvPr/>
            </p:nvSpPr>
            <p:spPr>
              <a:xfrm>
                <a:off x="1018070" y="2501541"/>
                <a:ext cx="591653" cy="1397716"/>
              </a:xfrm>
              <a:custGeom>
                <a:avLst/>
                <a:gdLst/>
                <a:ahLst/>
                <a:cxnLst/>
                <a:rect l="0" t="0" r="0" b="0"/>
                <a:pathLst>
                  <a:path w="591653" h="1397716">
                    <a:moveTo>
                      <a:pt x="11646" y="723133"/>
                    </a:moveTo>
                    <a:cubicBezTo>
                      <a:pt x="0" y="709044"/>
                      <a:pt x="0" y="688670"/>
                      <a:pt x="11646" y="674583"/>
                    </a:cubicBezTo>
                    <a:lnTo>
                      <a:pt x="557921" y="13761"/>
                    </a:lnTo>
                    <a:cubicBezTo>
                      <a:pt x="569297" y="0"/>
                      <a:pt x="591653" y="8044"/>
                      <a:pt x="591653" y="25899"/>
                    </a:cubicBezTo>
                    <a:lnTo>
                      <a:pt x="591653" y="1371817"/>
                    </a:lnTo>
                    <a:cubicBezTo>
                      <a:pt x="591653" y="1389671"/>
                      <a:pt x="569297" y="1397716"/>
                      <a:pt x="557921" y="1383954"/>
                    </a:cubicBezTo>
                    <a:lnTo>
                      <a:pt x="11646" y="723133"/>
                    </a:lnTo>
                    <a:close/>
                  </a:path>
                </a:pathLst>
              </a:custGeom>
              <a:solidFill>
                <a:srgbClr val="0D8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6" name="Rounded Rectangle 3">
                <a:extLst>
                  <a:ext uri="{FF2B5EF4-FFF2-40B4-BE49-F238E27FC236}">
                    <a16:creationId xmlns:a16="http://schemas.microsoft.com/office/drawing/2014/main" id="{80E7FE3C-DAD4-FCF7-7A25-C46E9F531D0A}"/>
                  </a:ext>
                </a:extLst>
              </p:cNvPr>
              <p:cNvSpPr/>
              <p:nvPr/>
            </p:nvSpPr>
            <p:spPr>
              <a:xfrm>
                <a:off x="1600200" y="2743200"/>
                <a:ext cx="914400" cy="914400"/>
              </a:xfrm>
              <a:custGeom>
                <a:avLst/>
                <a:gdLst/>
                <a:ahLst/>
                <a:cxnLst/>
                <a:rect l="0" t="0" r="0" b="0"/>
                <a:pathLst>
                  <a:path w="914400" h="914400">
                    <a:moveTo>
                      <a:pt x="0" y="0"/>
                    </a:moveTo>
                    <a:lnTo>
                      <a:pt x="876300" y="0"/>
                    </a:lnTo>
                    <a:cubicBezTo>
                      <a:pt x="897341" y="0"/>
                      <a:pt x="914400" y="17058"/>
                      <a:pt x="914400" y="38100"/>
                    </a:cubicBezTo>
                    <a:lnTo>
                      <a:pt x="914400" y="876300"/>
                    </a:lnTo>
                    <a:cubicBezTo>
                      <a:pt x="914400" y="897341"/>
                      <a:pt x="897341" y="914400"/>
                      <a:pt x="876300" y="914400"/>
                    </a:cubicBezTo>
                    <a:lnTo>
                      <a:pt x="0" y="914400"/>
                    </a:lnTo>
                    <a:lnTo>
                      <a:pt x="0" y="0"/>
                    </a:ln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7" name="Rounded Rectangle 4">
                <a:extLst>
                  <a:ext uri="{FF2B5EF4-FFF2-40B4-BE49-F238E27FC236}">
                    <a16:creationId xmlns:a16="http://schemas.microsoft.com/office/drawing/2014/main" id="{F506A3EF-CB99-A2D7-898B-AAA97C1EBA29}"/>
                  </a:ext>
                </a:extLst>
              </p:cNvPr>
              <p:cNvSpPr/>
              <p:nvPr/>
            </p:nvSpPr>
            <p:spPr>
              <a:xfrm>
                <a:off x="1018070" y="2501541"/>
                <a:ext cx="591653" cy="1397716"/>
              </a:xfrm>
              <a:custGeom>
                <a:avLst/>
                <a:gdLst/>
                <a:ahLst/>
                <a:cxnLst/>
                <a:rect l="0" t="0" r="0" b="0"/>
                <a:pathLst>
                  <a:path w="591653" h="1397716">
                    <a:moveTo>
                      <a:pt x="591653" y="241657"/>
                    </a:moveTo>
                    <a:lnTo>
                      <a:pt x="591653" y="25899"/>
                    </a:lnTo>
                    <a:cubicBezTo>
                      <a:pt x="591653" y="8044"/>
                      <a:pt x="569297" y="0"/>
                      <a:pt x="557921" y="13761"/>
                    </a:cubicBezTo>
                    <a:lnTo>
                      <a:pt x="11646" y="674583"/>
                    </a:lnTo>
                    <a:cubicBezTo>
                      <a:pt x="0" y="688670"/>
                      <a:pt x="0" y="709044"/>
                      <a:pt x="11646" y="723133"/>
                    </a:cubicBezTo>
                    <a:lnTo>
                      <a:pt x="557921" y="1383954"/>
                    </a:lnTo>
                    <a:cubicBezTo>
                      <a:pt x="569297" y="1397716"/>
                      <a:pt x="591653" y="1389671"/>
                      <a:pt x="591653" y="1371817"/>
                    </a:cubicBezTo>
                    <a:lnTo>
                      <a:pt x="591653" y="1156057"/>
                    </a:ln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8" name="Group 7">
              <a:extLst>
                <a:ext uri="{FF2B5EF4-FFF2-40B4-BE49-F238E27FC236}">
                  <a16:creationId xmlns:a16="http://schemas.microsoft.com/office/drawing/2014/main" id="{E0B4A8BA-D011-2A45-CE97-C30155039B5C}"/>
                </a:ext>
              </a:extLst>
            </p:cNvPr>
            <p:cNvGrpSpPr/>
            <p:nvPr/>
          </p:nvGrpSpPr>
          <p:grpSpPr>
            <a:xfrm>
              <a:off x="2603227" y="2475333"/>
              <a:ext cx="914400" cy="914400"/>
              <a:chOff x="2514600" y="2743200"/>
              <a:chExt cx="914400" cy="914400"/>
            </a:xfrm>
          </p:grpSpPr>
          <p:sp>
            <p:nvSpPr>
              <p:cNvPr id="9" name="Rounded Rectangle 6">
                <a:extLst>
                  <a:ext uri="{FF2B5EF4-FFF2-40B4-BE49-F238E27FC236}">
                    <a16:creationId xmlns:a16="http://schemas.microsoft.com/office/drawing/2014/main" id="{8C2423E7-E7E3-0168-0184-5FF4C6A9D951}"/>
                  </a:ext>
                </a:extLst>
              </p:cNvPr>
              <p:cNvSpPr/>
              <p:nvPr/>
            </p:nvSpPr>
            <p:spPr>
              <a:xfrm>
                <a:off x="2514600" y="2743200"/>
                <a:ext cx="914400" cy="914400"/>
              </a:xfrm>
              <a:custGeom>
                <a:avLst/>
                <a:gdLst/>
                <a:ahLst/>
                <a:cxnLst/>
                <a:rect l="0" t="0" r="0" b="0"/>
                <a:pathLst>
                  <a:path w="914400" h="914400">
                    <a:moveTo>
                      <a:pt x="0" y="38100"/>
                    </a:moveTo>
                    <a:cubicBezTo>
                      <a:pt x="0" y="17058"/>
                      <a:pt x="17058" y="0"/>
                      <a:pt x="38100" y="0"/>
                    </a:cubicBezTo>
                    <a:lnTo>
                      <a:pt x="876300" y="0"/>
                    </a:lnTo>
                    <a:cubicBezTo>
                      <a:pt x="897341" y="0"/>
                      <a:pt x="914400" y="17058"/>
                      <a:pt x="914400" y="38100"/>
                    </a:cubicBezTo>
                    <a:lnTo>
                      <a:pt x="914400" y="876300"/>
                    </a:lnTo>
                    <a:cubicBezTo>
                      <a:pt x="914400" y="897341"/>
                      <a:pt x="897341" y="914400"/>
                      <a:pt x="876300" y="914400"/>
                    </a:cubicBezTo>
                    <a:lnTo>
                      <a:pt x="38100" y="914400"/>
                    </a:lnTo>
                    <a:cubicBezTo>
                      <a:pt x="17058" y="914400"/>
                      <a:pt x="0" y="897341"/>
                      <a:pt x="0" y="876300"/>
                    </a:cubicBezTo>
                    <a:lnTo>
                      <a:pt x="0" y="38100"/>
                    </a:lnTo>
                    <a:close/>
                  </a:path>
                </a:pathLst>
              </a:custGeom>
              <a:solidFill>
                <a:srgbClr val="329C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10" name="Rounded Rectangle 7">
                <a:extLst>
                  <a:ext uri="{FF2B5EF4-FFF2-40B4-BE49-F238E27FC236}">
                    <a16:creationId xmlns:a16="http://schemas.microsoft.com/office/drawing/2014/main" id="{6D66F5A3-93A2-396D-6A1E-DC653864656F}"/>
                  </a:ext>
                </a:extLst>
              </p:cNvPr>
              <p:cNvSpPr/>
              <p:nvPr/>
            </p:nvSpPr>
            <p:spPr>
              <a:xfrm>
                <a:off x="2514600" y="2743200"/>
                <a:ext cx="914400" cy="914400"/>
              </a:xfrm>
              <a:custGeom>
                <a:avLst/>
                <a:gdLst/>
                <a:ahLst/>
                <a:cxnLst/>
                <a:rect l="0" t="0" r="0" b="0"/>
                <a:pathLst>
                  <a:path w="914400" h="914400">
                    <a:moveTo>
                      <a:pt x="0" y="38100"/>
                    </a:moveTo>
                    <a:cubicBezTo>
                      <a:pt x="0" y="17058"/>
                      <a:pt x="17058" y="0"/>
                      <a:pt x="38100" y="0"/>
                    </a:cubicBezTo>
                    <a:lnTo>
                      <a:pt x="876300" y="0"/>
                    </a:lnTo>
                    <a:cubicBezTo>
                      <a:pt x="897341" y="0"/>
                      <a:pt x="914400" y="17058"/>
                      <a:pt x="914400" y="38100"/>
                    </a:cubicBezTo>
                    <a:lnTo>
                      <a:pt x="914400" y="876300"/>
                    </a:lnTo>
                    <a:cubicBezTo>
                      <a:pt x="914400" y="897341"/>
                      <a:pt x="897341" y="914400"/>
                      <a:pt x="876300" y="914400"/>
                    </a:cubicBezTo>
                    <a:lnTo>
                      <a:pt x="38100" y="914400"/>
                    </a:lnTo>
                    <a:cubicBezTo>
                      <a:pt x="17058" y="914400"/>
                      <a:pt x="0" y="897341"/>
                      <a:pt x="0" y="876300"/>
                    </a:cubicBezTo>
                    <a:lnTo>
                      <a:pt x="0" y="38100"/>
                    </a:ln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9FA7EFA6-9EED-3D78-DB0C-AC4F49AA6B03}"/>
                </a:ext>
              </a:extLst>
            </p:cNvPr>
            <p:cNvGrpSpPr/>
            <p:nvPr/>
          </p:nvGrpSpPr>
          <p:grpSpPr>
            <a:xfrm>
              <a:off x="3517627" y="2230396"/>
              <a:ext cx="1496528" cy="1397716"/>
              <a:chOff x="3429000" y="2498263"/>
              <a:chExt cx="1496528" cy="1397716"/>
            </a:xfrm>
          </p:grpSpPr>
          <p:sp>
            <p:nvSpPr>
              <p:cNvPr id="12" name="Rounded Rectangle 9">
                <a:extLst>
                  <a:ext uri="{FF2B5EF4-FFF2-40B4-BE49-F238E27FC236}">
                    <a16:creationId xmlns:a16="http://schemas.microsoft.com/office/drawing/2014/main" id="{D0411FBE-041F-7308-47C9-2BF1890D84FD}"/>
                  </a:ext>
                </a:extLst>
              </p:cNvPr>
              <p:cNvSpPr/>
              <p:nvPr/>
            </p:nvSpPr>
            <p:spPr>
              <a:xfrm>
                <a:off x="3429000" y="2743200"/>
                <a:ext cx="914400" cy="914400"/>
              </a:xfrm>
              <a:custGeom>
                <a:avLst/>
                <a:gdLst/>
                <a:ahLst/>
                <a:cxnLst/>
                <a:rect l="0" t="0" r="0" b="0"/>
                <a:pathLst>
                  <a:path w="914400" h="914400">
                    <a:moveTo>
                      <a:pt x="0" y="38100"/>
                    </a:moveTo>
                    <a:cubicBezTo>
                      <a:pt x="0" y="17058"/>
                      <a:pt x="17058" y="0"/>
                      <a:pt x="38100" y="0"/>
                    </a:cubicBezTo>
                    <a:lnTo>
                      <a:pt x="914400" y="0"/>
                    </a:lnTo>
                    <a:lnTo>
                      <a:pt x="914400" y="914400"/>
                    </a:lnTo>
                    <a:lnTo>
                      <a:pt x="38100" y="914400"/>
                    </a:lnTo>
                    <a:cubicBezTo>
                      <a:pt x="17058" y="914400"/>
                      <a:pt x="0" y="897341"/>
                      <a:pt x="0" y="876300"/>
                    </a:cubicBezTo>
                    <a:lnTo>
                      <a:pt x="0" y="38100"/>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13" name="Rounded Rectangle 10">
                <a:extLst>
                  <a:ext uri="{FF2B5EF4-FFF2-40B4-BE49-F238E27FC236}">
                    <a16:creationId xmlns:a16="http://schemas.microsoft.com/office/drawing/2014/main" id="{98E33AA8-9502-9C0D-EF27-002BA1D19A77}"/>
                  </a:ext>
                </a:extLst>
              </p:cNvPr>
              <p:cNvSpPr/>
              <p:nvPr/>
            </p:nvSpPr>
            <p:spPr>
              <a:xfrm>
                <a:off x="4333875" y="2498263"/>
                <a:ext cx="591653" cy="1397716"/>
              </a:xfrm>
              <a:custGeom>
                <a:avLst/>
                <a:gdLst/>
                <a:ahLst/>
                <a:cxnLst/>
                <a:rect l="0" t="0" r="0" b="0"/>
                <a:pathLst>
                  <a:path w="591653" h="1397716">
                    <a:moveTo>
                      <a:pt x="580007" y="723133"/>
                    </a:moveTo>
                    <a:cubicBezTo>
                      <a:pt x="591653" y="709044"/>
                      <a:pt x="591653" y="688670"/>
                      <a:pt x="580007" y="674583"/>
                    </a:cubicBezTo>
                    <a:lnTo>
                      <a:pt x="33732" y="13761"/>
                    </a:lnTo>
                    <a:cubicBezTo>
                      <a:pt x="22357" y="0"/>
                      <a:pt x="0" y="8044"/>
                      <a:pt x="0" y="25899"/>
                    </a:cubicBezTo>
                    <a:lnTo>
                      <a:pt x="0" y="1371817"/>
                    </a:lnTo>
                    <a:cubicBezTo>
                      <a:pt x="0" y="1389671"/>
                      <a:pt x="22356" y="1397716"/>
                      <a:pt x="33732" y="1383954"/>
                    </a:cubicBezTo>
                    <a:lnTo>
                      <a:pt x="580007" y="723133"/>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14" name="Rounded Rectangle 11">
                <a:extLst>
                  <a:ext uri="{FF2B5EF4-FFF2-40B4-BE49-F238E27FC236}">
                    <a16:creationId xmlns:a16="http://schemas.microsoft.com/office/drawing/2014/main" id="{08D8ED9B-9729-AAC5-C06F-68D983D9A7CF}"/>
                  </a:ext>
                </a:extLst>
              </p:cNvPr>
              <p:cNvSpPr/>
              <p:nvPr/>
            </p:nvSpPr>
            <p:spPr>
              <a:xfrm>
                <a:off x="3429000" y="2743200"/>
                <a:ext cx="914400" cy="914400"/>
              </a:xfrm>
              <a:custGeom>
                <a:avLst/>
                <a:gdLst/>
                <a:ahLst/>
                <a:cxnLst/>
                <a:rect l="0" t="0" r="0" b="0"/>
                <a:pathLst>
                  <a:path w="914400" h="914400">
                    <a:moveTo>
                      <a:pt x="0" y="38100"/>
                    </a:moveTo>
                    <a:cubicBezTo>
                      <a:pt x="0" y="17058"/>
                      <a:pt x="17058" y="0"/>
                      <a:pt x="38100" y="0"/>
                    </a:cubicBezTo>
                    <a:lnTo>
                      <a:pt x="914400" y="0"/>
                    </a:lnTo>
                    <a:lnTo>
                      <a:pt x="914400" y="914400"/>
                    </a:lnTo>
                    <a:lnTo>
                      <a:pt x="38100" y="914400"/>
                    </a:lnTo>
                    <a:cubicBezTo>
                      <a:pt x="17058" y="914400"/>
                      <a:pt x="0" y="897341"/>
                      <a:pt x="0" y="876300"/>
                    </a:cubicBezTo>
                    <a:lnTo>
                      <a:pt x="0" y="38100"/>
                    </a:ln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15" name="Rounded Rectangle 12">
                <a:extLst>
                  <a:ext uri="{FF2B5EF4-FFF2-40B4-BE49-F238E27FC236}">
                    <a16:creationId xmlns:a16="http://schemas.microsoft.com/office/drawing/2014/main" id="{3051FFD2-1B32-06FE-3CE8-7FD47B2B6F69}"/>
                  </a:ext>
                </a:extLst>
              </p:cNvPr>
              <p:cNvSpPr/>
              <p:nvPr/>
            </p:nvSpPr>
            <p:spPr>
              <a:xfrm>
                <a:off x="4333875" y="2498263"/>
                <a:ext cx="591653" cy="1397716"/>
              </a:xfrm>
              <a:custGeom>
                <a:avLst/>
                <a:gdLst/>
                <a:ahLst/>
                <a:cxnLst/>
                <a:rect l="0" t="0" r="0" b="0"/>
                <a:pathLst>
                  <a:path w="591653" h="1397716">
                    <a:moveTo>
                      <a:pt x="0" y="244936"/>
                    </a:moveTo>
                    <a:lnTo>
                      <a:pt x="0" y="25899"/>
                    </a:lnTo>
                    <a:cubicBezTo>
                      <a:pt x="0" y="8044"/>
                      <a:pt x="22357" y="0"/>
                      <a:pt x="33732" y="13761"/>
                    </a:cubicBezTo>
                    <a:lnTo>
                      <a:pt x="580007" y="674583"/>
                    </a:lnTo>
                    <a:cubicBezTo>
                      <a:pt x="591653" y="688670"/>
                      <a:pt x="591653" y="709044"/>
                      <a:pt x="580007" y="723133"/>
                    </a:cubicBezTo>
                    <a:lnTo>
                      <a:pt x="33732" y="1383954"/>
                    </a:lnTo>
                    <a:cubicBezTo>
                      <a:pt x="22356" y="1397716"/>
                      <a:pt x="0" y="1389671"/>
                      <a:pt x="0" y="1371817"/>
                    </a:cubicBezTo>
                    <a:lnTo>
                      <a:pt x="0" y="1159336"/>
                    </a:ln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grpSp>
        <p:sp>
          <p:nvSpPr>
            <p:cNvPr id="24" name="Rounded Rectangle 23">
              <a:extLst>
                <a:ext uri="{FF2B5EF4-FFF2-40B4-BE49-F238E27FC236}">
                  <a16:creationId xmlns:a16="http://schemas.microsoft.com/office/drawing/2014/main" id="{ED42967B-45C3-02C9-68E0-39CC6159F145}"/>
                </a:ext>
              </a:extLst>
            </p:cNvPr>
            <p:cNvSpPr/>
            <p:nvPr/>
          </p:nvSpPr>
          <p:spPr>
            <a:xfrm>
              <a:off x="1926917" y="2713442"/>
              <a:ext cx="438200" cy="438200"/>
            </a:xfrm>
            <a:custGeom>
              <a:avLst/>
              <a:gdLst/>
              <a:ahLst/>
              <a:cxnLst/>
              <a:rect l="0" t="0" r="0" b="0"/>
              <a:pathLst>
                <a:path w="438200" h="438200">
                  <a:moveTo>
                    <a:pt x="370043" y="127879"/>
                  </a:moveTo>
                  <a:cubicBezTo>
                    <a:pt x="365701" y="137004"/>
                    <a:pt x="365431" y="147542"/>
                    <a:pt x="369298" y="156878"/>
                  </a:cubicBezTo>
                  <a:cubicBezTo>
                    <a:pt x="373165" y="166214"/>
                    <a:pt x="380808" y="173474"/>
                    <a:pt x="390331" y="176857"/>
                  </a:cubicBezTo>
                  <a:lnTo>
                    <a:pt x="414429" y="185429"/>
                  </a:lnTo>
                  <a:cubicBezTo>
                    <a:pt x="428679" y="190487"/>
                    <a:pt x="438200" y="203969"/>
                    <a:pt x="438200" y="219090"/>
                  </a:cubicBezTo>
                  <a:cubicBezTo>
                    <a:pt x="438200" y="234211"/>
                    <a:pt x="428679" y="247694"/>
                    <a:pt x="414429" y="252752"/>
                  </a:cubicBezTo>
                  <a:lnTo>
                    <a:pt x="390331" y="261324"/>
                  </a:lnTo>
                  <a:cubicBezTo>
                    <a:pt x="380808" y="264707"/>
                    <a:pt x="373165" y="271966"/>
                    <a:pt x="369298" y="281303"/>
                  </a:cubicBezTo>
                  <a:cubicBezTo>
                    <a:pt x="365431" y="290639"/>
                    <a:pt x="365701" y="301176"/>
                    <a:pt x="370043" y="310302"/>
                  </a:cubicBezTo>
                  <a:lnTo>
                    <a:pt x="381034" y="333390"/>
                  </a:lnTo>
                  <a:cubicBezTo>
                    <a:pt x="387584" y="347050"/>
                    <a:pt x="384799" y="363356"/>
                    <a:pt x="374087" y="374068"/>
                  </a:cubicBezTo>
                  <a:cubicBezTo>
                    <a:pt x="363375" y="384780"/>
                    <a:pt x="347069" y="387565"/>
                    <a:pt x="333409" y="381015"/>
                  </a:cubicBezTo>
                  <a:lnTo>
                    <a:pt x="310302" y="370043"/>
                  </a:lnTo>
                  <a:cubicBezTo>
                    <a:pt x="301176" y="365701"/>
                    <a:pt x="290639" y="365431"/>
                    <a:pt x="281302" y="369298"/>
                  </a:cubicBezTo>
                  <a:cubicBezTo>
                    <a:pt x="271966" y="373165"/>
                    <a:pt x="264707" y="380808"/>
                    <a:pt x="261324" y="390331"/>
                  </a:cubicBezTo>
                  <a:lnTo>
                    <a:pt x="252752" y="414429"/>
                  </a:lnTo>
                  <a:cubicBezTo>
                    <a:pt x="247694" y="428679"/>
                    <a:pt x="234211" y="438200"/>
                    <a:pt x="219090" y="438200"/>
                  </a:cubicBezTo>
                  <a:cubicBezTo>
                    <a:pt x="203969" y="438200"/>
                    <a:pt x="190487" y="428679"/>
                    <a:pt x="185429" y="414429"/>
                  </a:cubicBezTo>
                  <a:lnTo>
                    <a:pt x="176857" y="390331"/>
                  </a:lnTo>
                  <a:cubicBezTo>
                    <a:pt x="173474" y="380808"/>
                    <a:pt x="166214" y="373165"/>
                    <a:pt x="156878" y="369298"/>
                  </a:cubicBezTo>
                  <a:cubicBezTo>
                    <a:pt x="147542" y="365431"/>
                    <a:pt x="137004" y="365701"/>
                    <a:pt x="127879" y="370043"/>
                  </a:cubicBezTo>
                  <a:lnTo>
                    <a:pt x="104809" y="381015"/>
                  </a:lnTo>
                  <a:cubicBezTo>
                    <a:pt x="91150" y="387565"/>
                    <a:pt x="74844" y="384780"/>
                    <a:pt x="64132" y="374068"/>
                  </a:cubicBezTo>
                  <a:cubicBezTo>
                    <a:pt x="53420" y="363356"/>
                    <a:pt x="50635" y="347050"/>
                    <a:pt x="57184" y="333390"/>
                  </a:cubicBezTo>
                  <a:lnTo>
                    <a:pt x="68157" y="310283"/>
                  </a:lnTo>
                  <a:cubicBezTo>
                    <a:pt x="72499" y="301157"/>
                    <a:pt x="72769" y="290620"/>
                    <a:pt x="68902" y="281283"/>
                  </a:cubicBezTo>
                  <a:cubicBezTo>
                    <a:pt x="65035" y="271947"/>
                    <a:pt x="57392" y="264688"/>
                    <a:pt x="47869" y="261305"/>
                  </a:cubicBezTo>
                  <a:lnTo>
                    <a:pt x="23771" y="252733"/>
                  </a:lnTo>
                  <a:cubicBezTo>
                    <a:pt x="9521" y="247675"/>
                    <a:pt x="0" y="234192"/>
                    <a:pt x="0" y="219071"/>
                  </a:cubicBezTo>
                  <a:cubicBezTo>
                    <a:pt x="0" y="203950"/>
                    <a:pt x="9521" y="190468"/>
                    <a:pt x="23771" y="185410"/>
                  </a:cubicBezTo>
                  <a:lnTo>
                    <a:pt x="47869" y="176837"/>
                  </a:lnTo>
                  <a:cubicBezTo>
                    <a:pt x="57390" y="173458"/>
                    <a:pt x="65033" y="166204"/>
                    <a:pt x="68904" y="156872"/>
                  </a:cubicBezTo>
                  <a:cubicBezTo>
                    <a:pt x="72775" y="147540"/>
                    <a:pt x="72510" y="137005"/>
                    <a:pt x="68176" y="127879"/>
                  </a:cubicBezTo>
                  <a:lnTo>
                    <a:pt x="57184" y="104790"/>
                  </a:lnTo>
                  <a:cubicBezTo>
                    <a:pt x="50635" y="91131"/>
                    <a:pt x="53420" y="74825"/>
                    <a:pt x="64132" y="64113"/>
                  </a:cubicBezTo>
                  <a:cubicBezTo>
                    <a:pt x="74844" y="53401"/>
                    <a:pt x="91150" y="50616"/>
                    <a:pt x="104809" y="57165"/>
                  </a:cubicBezTo>
                  <a:lnTo>
                    <a:pt x="127917" y="68138"/>
                  </a:lnTo>
                  <a:cubicBezTo>
                    <a:pt x="137038" y="72474"/>
                    <a:pt x="147569" y="72744"/>
                    <a:pt x="156899" y="68880"/>
                  </a:cubicBezTo>
                  <a:cubicBezTo>
                    <a:pt x="166230" y="65017"/>
                    <a:pt x="173489" y="57383"/>
                    <a:pt x="176876" y="47869"/>
                  </a:cubicBezTo>
                  <a:lnTo>
                    <a:pt x="185448" y="23771"/>
                  </a:lnTo>
                  <a:cubicBezTo>
                    <a:pt x="190506" y="9521"/>
                    <a:pt x="203989" y="0"/>
                    <a:pt x="219109" y="0"/>
                  </a:cubicBezTo>
                  <a:cubicBezTo>
                    <a:pt x="234230" y="0"/>
                    <a:pt x="247713" y="9521"/>
                    <a:pt x="252771" y="23771"/>
                  </a:cubicBezTo>
                  <a:lnTo>
                    <a:pt x="261343" y="47869"/>
                  </a:lnTo>
                  <a:cubicBezTo>
                    <a:pt x="264726" y="57392"/>
                    <a:pt x="271985" y="65035"/>
                    <a:pt x="281322" y="68902"/>
                  </a:cubicBezTo>
                  <a:cubicBezTo>
                    <a:pt x="290658" y="72769"/>
                    <a:pt x="301195" y="72499"/>
                    <a:pt x="310321" y="68157"/>
                  </a:cubicBezTo>
                  <a:lnTo>
                    <a:pt x="333409" y="57165"/>
                  </a:lnTo>
                  <a:cubicBezTo>
                    <a:pt x="347069" y="50616"/>
                    <a:pt x="363375" y="53401"/>
                    <a:pt x="374087" y="64113"/>
                  </a:cubicBezTo>
                  <a:cubicBezTo>
                    <a:pt x="384799" y="74825"/>
                    <a:pt x="387584" y="91131"/>
                    <a:pt x="381034" y="104790"/>
                  </a:cubicBezTo>
                  <a:close/>
                  <a:moveTo>
                    <a:pt x="228634" y="304815"/>
                  </a:moveTo>
                  <a:lnTo>
                    <a:pt x="228634" y="171465"/>
                  </a:lnTo>
                  <a:lnTo>
                    <a:pt x="147177" y="130736"/>
                  </a:lnTo>
                  <a:cubicBezTo>
                    <a:pt x="144224" y="129257"/>
                    <a:pt x="140716" y="129412"/>
                    <a:pt x="137906" y="131147"/>
                  </a:cubicBezTo>
                  <a:cubicBezTo>
                    <a:pt x="135095" y="132882"/>
                    <a:pt x="133385" y="135949"/>
                    <a:pt x="133384" y="139252"/>
                  </a:cubicBezTo>
                  <a:lnTo>
                    <a:pt x="133384" y="295290"/>
                  </a:lnTo>
                  <a:cubicBezTo>
                    <a:pt x="133384" y="300551"/>
                    <a:pt x="137649" y="304815"/>
                    <a:pt x="142909" y="304815"/>
                  </a:cubicBezTo>
                  <a:close/>
                  <a:moveTo>
                    <a:pt x="228634" y="304815"/>
                  </a:moveTo>
                  <a:lnTo>
                    <a:pt x="314359" y="304815"/>
                  </a:lnTo>
                  <a:cubicBezTo>
                    <a:pt x="319620" y="304815"/>
                    <a:pt x="323884" y="300551"/>
                    <a:pt x="323884" y="295290"/>
                  </a:cubicBezTo>
                  <a:lnTo>
                    <a:pt x="323884" y="200040"/>
                  </a:lnTo>
                  <a:cubicBezTo>
                    <a:pt x="323884" y="194780"/>
                    <a:pt x="319620" y="190515"/>
                    <a:pt x="314359" y="190515"/>
                  </a:cubicBezTo>
                  <a:lnTo>
                    <a:pt x="228634" y="190515"/>
                  </a:lnTo>
                  <a:moveTo>
                    <a:pt x="133384" y="190515"/>
                  </a:moveTo>
                  <a:lnTo>
                    <a:pt x="181009" y="190515"/>
                  </a:lnTo>
                  <a:moveTo>
                    <a:pt x="133384" y="228615"/>
                  </a:moveTo>
                  <a:lnTo>
                    <a:pt x="181009" y="228615"/>
                  </a:lnTo>
                  <a:moveTo>
                    <a:pt x="228634" y="171465"/>
                  </a:moveTo>
                  <a:lnTo>
                    <a:pt x="228634" y="123840"/>
                  </a:lnTo>
                  <a:moveTo>
                    <a:pt x="304834" y="190515"/>
                  </a:moveTo>
                  <a:lnTo>
                    <a:pt x="304834" y="142890"/>
                  </a:lnTo>
                  <a:moveTo>
                    <a:pt x="228634" y="228615"/>
                  </a:moveTo>
                  <a:lnTo>
                    <a:pt x="276259" y="228615"/>
                  </a:lnTo>
                  <a:moveTo>
                    <a:pt x="228634" y="266715"/>
                  </a:moveTo>
                  <a:lnTo>
                    <a:pt x="276259" y="266715"/>
                  </a:ln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25" name="Rounded Rectangle 24">
              <a:extLst>
                <a:ext uri="{FF2B5EF4-FFF2-40B4-BE49-F238E27FC236}">
                  <a16:creationId xmlns:a16="http://schemas.microsoft.com/office/drawing/2014/main" id="{672171E5-7352-D25D-768B-6B8416306087}"/>
                </a:ext>
              </a:extLst>
            </p:cNvPr>
            <p:cNvSpPr/>
            <p:nvPr/>
          </p:nvSpPr>
          <p:spPr>
            <a:xfrm>
              <a:off x="2925255" y="2713463"/>
              <a:ext cx="269992" cy="441438"/>
            </a:xfrm>
            <a:custGeom>
              <a:avLst/>
              <a:gdLst/>
              <a:ahLst/>
              <a:cxnLst/>
              <a:rect l="0" t="0" r="0" b="0"/>
              <a:pathLst>
                <a:path w="269992" h="441438">
                  <a:moveTo>
                    <a:pt x="101453" y="50552"/>
                  </a:moveTo>
                  <a:cubicBezTo>
                    <a:pt x="101808" y="68846"/>
                    <a:pt x="92252" y="85903"/>
                    <a:pt x="76466" y="95154"/>
                  </a:cubicBezTo>
                  <a:cubicBezTo>
                    <a:pt x="60680" y="104405"/>
                    <a:pt x="41128" y="104405"/>
                    <a:pt x="25342" y="95154"/>
                  </a:cubicBezTo>
                  <a:cubicBezTo>
                    <a:pt x="9556" y="85903"/>
                    <a:pt x="0" y="68846"/>
                    <a:pt x="355" y="50552"/>
                  </a:cubicBezTo>
                  <a:cubicBezTo>
                    <a:pt x="358" y="22632"/>
                    <a:pt x="22993" y="0"/>
                    <a:pt x="50913" y="0"/>
                  </a:cubicBezTo>
                  <a:cubicBezTo>
                    <a:pt x="78834" y="0"/>
                    <a:pt x="101469" y="22632"/>
                    <a:pt x="101472" y="50552"/>
                  </a:cubicBezTo>
                  <a:close/>
                  <a:moveTo>
                    <a:pt x="101453" y="219069"/>
                  </a:moveTo>
                  <a:cubicBezTo>
                    <a:pt x="101808" y="237362"/>
                    <a:pt x="92252" y="254420"/>
                    <a:pt x="76466" y="263671"/>
                  </a:cubicBezTo>
                  <a:cubicBezTo>
                    <a:pt x="60680" y="272921"/>
                    <a:pt x="41128" y="272921"/>
                    <a:pt x="25342" y="263671"/>
                  </a:cubicBezTo>
                  <a:cubicBezTo>
                    <a:pt x="9556" y="254420"/>
                    <a:pt x="0" y="237362"/>
                    <a:pt x="355" y="219069"/>
                  </a:cubicBezTo>
                  <a:cubicBezTo>
                    <a:pt x="358" y="191148"/>
                    <a:pt x="22993" y="168516"/>
                    <a:pt x="50913" y="168516"/>
                  </a:cubicBezTo>
                  <a:cubicBezTo>
                    <a:pt x="78834" y="168516"/>
                    <a:pt x="101469" y="191148"/>
                    <a:pt x="101472" y="219069"/>
                  </a:cubicBezTo>
                  <a:close/>
                  <a:moveTo>
                    <a:pt x="101453" y="387585"/>
                  </a:moveTo>
                  <a:cubicBezTo>
                    <a:pt x="101808" y="405878"/>
                    <a:pt x="92252" y="422936"/>
                    <a:pt x="76466" y="432187"/>
                  </a:cubicBezTo>
                  <a:cubicBezTo>
                    <a:pt x="60680" y="441438"/>
                    <a:pt x="41128" y="441438"/>
                    <a:pt x="25342" y="432187"/>
                  </a:cubicBezTo>
                  <a:cubicBezTo>
                    <a:pt x="9556" y="422936"/>
                    <a:pt x="0" y="405878"/>
                    <a:pt x="355" y="387585"/>
                  </a:cubicBezTo>
                  <a:cubicBezTo>
                    <a:pt x="358" y="359664"/>
                    <a:pt x="22993" y="337032"/>
                    <a:pt x="50913" y="337032"/>
                  </a:cubicBezTo>
                  <a:cubicBezTo>
                    <a:pt x="78834" y="337032"/>
                    <a:pt x="101469" y="359664"/>
                    <a:pt x="101472" y="387585"/>
                  </a:cubicBezTo>
                  <a:close/>
                  <a:moveTo>
                    <a:pt x="269988" y="50552"/>
                  </a:moveTo>
                  <a:cubicBezTo>
                    <a:pt x="269992" y="78477"/>
                    <a:pt x="247355" y="101117"/>
                    <a:pt x="219430" y="101117"/>
                  </a:cubicBezTo>
                  <a:cubicBezTo>
                    <a:pt x="191505" y="101117"/>
                    <a:pt x="168868" y="78477"/>
                    <a:pt x="168871" y="50552"/>
                  </a:cubicBezTo>
                  <a:cubicBezTo>
                    <a:pt x="168874" y="22632"/>
                    <a:pt x="191509" y="0"/>
                    <a:pt x="219430" y="0"/>
                  </a:cubicBezTo>
                  <a:cubicBezTo>
                    <a:pt x="247350" y="0"/>
                    <a:pt x="269985" y="22632"/>
                    <a:pt x="269988" y="50552"/>
                  </a:cubicBezTo>
                  <a:close/>
                  <a:moveTo>
                    <a:pt x="269988" y="219069"/>
                  </a:moveTo>
                  <a:cubicBezTo>
                    <a:pt x="269992" y="246994"/>
                    <a:pt x="247355" y="269633"/>
                    <a:pt x="219430" y="269633"/>
                  </a:cubicBezTo>
                  <a:cubicBezTo>
                    <a:pt x="191505" y="269633"/>
                    <a:pt x="168868" y="246994"/>
                    <a:pt x="168871" y="219069"/>
                  </a:cubicBezTo>
                  <a:cubicBezTo>
                    <a:pt x="168874" y="191148"/>
                    <a:pt x="191509" y="168516"/>
                    <a:pt x="219430" y="168516"/>
                  </a:cubicBezTo>
                  <a:cubicBezTo>
                    <a:pt x="247350" y="168516"/>
                    <a:pt x="269985" y="191148"/>
                    <a:pt x="269988" y="219069"/>
                  </a:cubicBezTo>
                  <a:close/>
                  <a:moveTo>
                    <a:pt x="269988" y="387585"/>
                  </a:moveTo>
                  <a:cubicBezTo>
                    <a:pt x="269992" y="415510"/>
                    <a:pt x="247355" y="438150"/>
                    <a:pt x="219430" y="438150"/>
                  </a:cubicBezTo>
                  <a:cubicBezTo>
                    <a:pt x="191505" y="438150"/>
                    <a:pt x="168868" y="415510"/>
                    <a:pt x="168871" y="387585"/>
                  </a:cubicBezTo>
                  <a:cubicBezTo>
                    <a:pt x="168874" y="359664"/>
                    <a:pt x="191509" y="337032"/>
                    <a:pt x="219430" y="337032"/>
                  </a:cubicBezTo>
                  <a:cubicBezTo>
                    <a:pt x="247350" y="337032"/>
                    <a:pt x="269985" y="359664"/>
                    <a:pt x="269988" y="387585"/>
                  </a:cubicBez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sp>
          <p:nvSpPr>
            <p:cNvPr id="26" name="Rounded Rectangle 25">
              <a:extLst>
                <a:ext uri="{FF2B5EF4-FFF2-40B4-BE49-F238E27FC236}">
                  <a16:creationId xmlns:a16="http://schemas.microsoft.com/office/drawing/2014/main" id="{79C62CEB-9899-1310-89AC-D0D6A3F5796C}"/>
                </a:ext>
              </a:extLst>
            </p:cNvPr>
            <p:cNvSpPr/>
            <p:nvPr/>
          </p:nvSpPr>
          <p:spPr>
            <a:xfrm>
              <a:off x="3746227" y="2703933"/>
              <a:ext cx="442912" cy="450532"/>
            </a:xfrm>
            <a:custGeom>
              <a:avLst/>
              <a:gdLst/>
              <a:ahLst/>
              <a:cxnLst/>
              <a:rect l="0" t="0" r="0" b="0"/>
              <a:pathLst>
                <a:path w="442912" h="450532">
                  <a:moveTo>
                    <a:pt x="120967" y="309560"/>
                  </a:moveTo>
                  <a:cubicBezTo>
                    <a:pt x="117329" y="309560"/>
                    <a:pt x="114380" y="312509"/>
                    <a:pt x="114380" y="316148"/>
                  </a:cubicBezTo>
                  <a:cubicBezTo>
                    <a:pt x="114380" y="319784"/>
                    <a:pt x="117329" y="322733"/>
                    <a:pt x="120967" y="322733"/>
                  </a:cubicBezTo>
                  <a:moveTo>
                    <a:pt x="120965" y="322733"/>
                  </a:moveTo>
                  <a:cubicBezTo>
                    <a:pt x="124603" y="322733"/>
                    <a:pt x="127552" y="319784"/>
                    <a:pt x="127552" y="316148"/>
                  </a:cubicBezTo>
                  <a:cubicBezTo>
                    <a:pt x="127552" y="312509"/>
                    <a:pt x="124603" y="309560"/>
                    <a:pt x="120965" y="309560"/>
                  </a:cubicBezTo>
                  <a:moveTo>
                    <a:pt x="260150" y="436662"/>
                  </a:moveTo>
                  <a:cubicBezTo>
                    <a:pt x="243007" y="440472"/>
                    <a:pt x="221932" y="442912"/>
                    <a:pt x="202882" y="442912"/>
                  </a:cubicBezTo>
                  <a:cubicBezTo>
                    <a:pt x="105727" y="442912"/>
                    <a:pt x="37147" y="376237"/>
                    <a:pt x="27622" y="292417"/>
                  </a:cubicBezTo>
                  <a:cubicBezTo>
                    <a:pt x="27622" y="286702"/>
                    <a:pt x="29527" y="280987"/>
                    <a:pt x="31432" y="277177"/>
                  </a:cubicBezTo>
                  <a:cubicBezTo>
                    <a:pt x="35242" y="273367"/>
                    <a:pt x="40957" y="271462"/>
                    <a:pt x="46672" y="271462"/>
                  </a:cubicBezTo>
                  <a:lnTo>
                    <a:pt x="290512" y="271462"/>
                  </a:lnTo>
                  <a:cubicBezTo>
                    <a:pt x="317182" y="271462"/>
                    <a:pt x="338137" y="248602"/>
                    <a:pt x="340042" y="223837"/>
                  </a:cubicBezTo>
                  <a:cubicBezTo>
                    <a:pt x="307657" y="208597"/>
                    <a:pt x="284797" y="176212"/>
                    <a:pt x="284797" y="138112"/>
                  </a:cubicBezTo>
                  <a:cubicBezTo>
                    <a:pt x="319087" y="138112"/>
                    <a:pt x="347662" y="155257"/>
                    <a:pt x="364807" y="181927"/>
                  </a:cubicBezTo>
                  <a:cubicBezTo>
                    <a:pt x="381952" y="155257"/>
                    <a:pt x="410527" y="138112"/>
                    <a:pt x="442912" y="136207"/>
                  </a:cubicBezTo>
                  <a:cubicBezTo>
                    <a:pt x="442912" y="174307"/>
                    <a:pt x="420052" y="206692"/>
                    <a:pt x="387667" y="221932"/>
                  </a:cubicBezTo>
                  <a:lnTo>
                    <a:pt x="387667" y="269557"/>
                  </a:lnTo>
                  <a:cubicBezTo>
                    <a:pt x="387667" y="328612"/>
                    <a:pt x="362902" y="381952"/>
                    <a:pt x="315277" y="412432"/>
                  </a:cubicBezTo>
                  <a:moveTo>
                    <a:pt x="202882" y="397192"/>
                  </a:moveTo>
                  <a:cubicBezTo>
                    <a:pt x="231457" y="433387"/>
                    <a:pt x="279082" y="450532"/>
                    <a:pt x="326707" y="437197"/>
                  </a:cubicBezTo>
                  <a:cubicBezTo>
                    <a:pt x="317182" y="410527"/>
                    <a:pt x="300037" y="387667"/>
                    <a:pt x="279082" y="374332"/>
                  </a:cubicBezTo>
                  <a:moveTo>
                    <a:pt x="0" y="0"/>
                  </a:moveTo>
                  <a:moveTo>
                    <a:pt x="196308" y="208595"/>
                  </a:moveTo>
                  <a:lnTo>
                    <a:pt x="206694" y="155255"/>
                  </a:lnTo>
                  <a:cubicBezTo>
                    <a:pt x="227649" y="155255"/>
                    <a:pt x="244794" y="138110"/>
                    <a:pt x="244794" y="117155"/>
                  </a:cubicBezTo>
                  <a:cubicBezTo>
                    <a:pt x="244794" y="105725"/>
                    <a:pt x="240984" y="96200"/>
                    <a:pt x="229554" y="92390"/>
                  </a:cubicBezTo>
                  <a:cubicBezTo>
                    <a:pt x="231459" y="88580"/>
                    <a:pt x="231459" y="84770"/>
                    <a:pt x="231459" y="80960"/>
                  </a:cubicBezTo>
                  <a:cubicBezTo>
                    <a:pt x="231459" y="60005"/>
                    <a:pt x="214314" y="42860"/>
                    <a:pt x="193359" y="42860"/>
                  </a:cubicBezTo>
                  <a:cubicBezTo>
                    <a:pt x="191454" y="42860"/>
                    <a:pt x="187643" y="44765"/>
                    <a:pt x="183833" y="44765"/>
                  </a:cubicBezTo>
                  <a:cubicBezTo>
                    <a:pt x="180023" y="27620"/>
                    <a:pt x="164783" y="14285"/>
                    <a:pt x="145733" y="14285"/>
                  </a:cubicBezTo>
                  <a:cubicBezTo>
                    <a:pt x="138113" y="14285"/>
                    <a:pt x="128588" y="18095"/>
                    <a:pt x="122873" y="23810"/>
                  </a:cubicBezTo>
                  <a:cubicBezTo>
                    <a:pt x="117158" y="18095"/>
                    <a:pt x="109538" y="14285"/>
                    <a:pt x="100013" y="14285"/>
                  </a:cubicBezTo>
                  <a:cubicBezTo>
                    <a:pt x="80963" y="14285"/>
                    <a:pt x="65723" y="27620"/>
                    <a:pt x="61913" y="44765"/>
                  </a:cubicBezTo>
                  <a:cubicBezTo>
                    <a:pt x="60008" y="42860"/>
                    <a:pt x="56198" y="42860"/>
                    <a:pt x="52388" y="42860"/>
                  </a:cubicBezTo>
                  <a:cubicBezTo>
                    <a:pt x="31433" y="42860"/>
                    <a:pt x="14288" y="60005"/>
                    <a:pt x="14288" y="80960"/>
                  </a:cubicBezTo>
                  <a:cubicBezTo>
                    <a:pt x="14288" y="101915"/>
                    <a:pt x="31433" y="119060"/>
                    <a:pt x="52388" y="119060"/>
                  </a:cubicBezTo>
                  <a:lnTo>
                    <a:pt x="54293" y="119060"/>
                  </a:lnTo>
                  <a:cubicBezTo>
                    <a:pt x="58103" y="136205"/>
                    <a:pt x="73343" y="147635"/>
                    <a:pt x="90488" y="147635"/>
                  </a:cubicBezTo>
                  <a:cubicBezTo>
                    <a:pt x="100013" y="147635"/>
                    <a:pt x="107633" y="143825"/>
                    <a:pt x="113348" y="140015"/>
                  </a:cubicBezTo>
                  <a:cubicBezTo>
                    <a:pt x="135687" y="154907"/>
                    <a:pt x="140856" y="182195"/>
                    <a:pt x="140856" y="208595"/>
                  </a:cubicBezTo>
                  <a:moveTo>
                    <a:pt x="153275" y="96510"/>
                  </a:moveTo>
                  <a:cubicBezTo>
                    <a:pt x="149465" y="85080"/>
                    <a:pt x="139940" y="75555"/>
                    <a:pt x="126605" y="77460"/>
                  </a:cubicBezTo>
                  <a:cubicBezTo>
                    <a:pt x="120890" y="77460"/>
                    <a:pt x="115175" y="81269"/>
                    <a:pt x="111365" y="85079"/>
                  </a:cubicBez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1F20"/>
                </a:solidFill>
                <a:effectLst/>
                <a:uLnTx/>
                <a:uFillTx/>
                <a:latin typeface="Arial"/>
                <a:ea typeface="+mn-ea"/>
                <a:cs typeface="+mn-cs"/>
              </a:endParaRPr>
            </a:p>
          </p:txBody>
        </p:sp>
      </p:grpSp>
    </p:spTree>
    <p:extLst>
      <p:ext uri="{BB962C8B-B14F-4D97-AF65-F5344CB8AC3E}">
        <p14:creationId xmlns:p14="http://schemas.microsoft.com/office/powerpoint/2010/main" val="313378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2445E-218A-1F7D-31A5-29C4C5ECDC4E}"/>
              </a:ext>
            </a:extLst>
          </p:cNvPr>
          <p:cNvSpPr>
            <a:spLocks noGrp="1"/>
          </p:cNvSpPr>
          <p:nvPr>
            <p:ph type="title"/>
          </p:nvPr>
        </p:nvSpPr>
        <p:spPr/>
        <p:txBody>
          <a:bodyPr/>
          <a:lstStyle/>
          <a:p>
            <a:r>
              <a:rPr lang="en-US"/>
              <a:t>Top Open-Source AI Agent Platforms</a:t>
            </a:r>
          </a:p>
        </p:txBody>
      </p:sp>
      <p:grpSp>
        <p:nvGrpSpPr>
          <p:cNvPr id="33" name="Group 32">
            <a:extLst>
              <a:ext uri="{FF2B5EF4-FFF2-40B4-BE49-F238E27FC236}">
                <a16:creationId xmlns:a16="http://schemas.microsoft.com/office/drawing/2014/main" id="{F4AA5D8F-560F-C2D0-B8EF-0E6F0428201C}"/>
              </a:ext>
            </a:extLst>
          </p:cNvPr>
          <p:cNvGrpSpPr>
            <a:grpSpLocks noChangeAspect="1"/>
          </p:cNvGrpSpPr>
          <p:nvPr/>
        </p:nvGrpSpPr>
        <p:grpSpPr>
          <a:xfrm>
            <a:off x="1465116" y="1130036"/>
            <a:ext cx="9432758" cy="5120640"/>
            <a:chOff x="711279" y="1335309"/>
            <a:chExt cx="7385539" cy="4009292"/>
          </a:xfrm>
        </p:grpSpPr>
        <p:grpSp>
          <p:nvGrpSpPr>
            <p:cNvPr id="3" name="Group 2">
              <a:extLst>
                <a:ext uri="{FF2B5EF4-FFF2-40B4-BE49-F238E27FC236}">
                  <a16:creationId xmlns:a16="http://schemas.microsoft.com/office/drawing/2014/main" id="{363D4DD6-A527-32CC-CC90-5AA5C07621A7}"/>
                </a:ext>
              </a:extLst>
            </p:cNvPr>
            <p:cNvGrpSpPr/>
            <p:nvPr/>
          </p:nvGrpSpPr>
          <p:grpSpPr>
            <a:xfrm>
              <a:off x="711279" y="1335309"/>
              <a:ext cx="1688123" cy="1688123"/>
              <a:chOff x="422030" y="1160584"/>
              <a:chExt cx="1688123" cy="1688123"/>
            </a:xfrm>
          </p:grpSpPr>
          <p:sp>
            <p:nvSpPr>
              <p:cNvPr id="4" name="Rounded Rectangle 1">
                <a:extLst>
                  <a:ext uri="{FF2B5EF4-FFF2-40B4-BE49-F238E27FC236}">
                    <a16:creationId xmlns:a16="http://schemas.microsoft.com/office/drawing/2014/main" id="{EF86EC2C-F501-F750-9ACB-10E1A455C052}"/>
                  </a:ext>
                </a:extLst>
              </p:cNvPr>
              <p:cNvSpPr/>
              <p:nvPr/>
            </p:nvSpPr>
            <p:spPr>
              <a:xfrm>
                <a:off x="422030" y="1160584"/>
                <a:ext cx="1688123" cy="1688123"/>
              </a:xfrm>
              <a:custGeom>
                <a:avLst/>
                <a:gdLst/>
                <a:ahLst/>
                <a:cxnLst/>
                <a:rect l="0" t="0" r="0" b="0"/>
                <a:pathLst>
                  <a:path w="1688123" h="1688123">
                    <a:moveTo>
                      <a:pt x="1688123" y="422030"/>
                    </a:moveTo>
                    <a:lnTo>
                      <a:pt x="0" y="422030"/>
                    </a:lnTo>
                    <a:cubicBezTo>
                      <a:pt x="0" y="188949"/>
                      <a:pt x="0" y="0"/>
                      <a:pt x="0" y="0"/>
                    </a:cubicBezTo>
                    <a:lnTo>
                      <a:pt x="1688123" y="0"/>
                    </a:lnTo>
                    <a:lnTo>
                      <a:pt x="1688123" y="422030"/>
                    </a:lnTo>
                    <a:close/>
                    <a:moveTo>
                      <a:pt x="1688123" y="1266092"/>
                    </a:moveTo>
                    <a:lnTo>
                      <a:pt x="1688123" y="422030"/>
                    </a:lnTo>
                    <a:lnTo>
                      <a:pt x="0" y="422030"/>
                    </a:lnTo>
                    <a:lnTo>
                      <a:pt x="0" y="1266092"/>
                    </a:lnTo>
                    <a:lnTo>
                      <a:pt x="1688123" y="1266092"/>
                    </a:lnTo>
                    <a:close/>
                    <a:moveTo>
                      <a:pt x="0" y="1266092"/>
                    </a:moveTo>
                    <a:lnTo>
                      <a:pt x="0" y="1688123"/>
                    </a:lnTo>
                    <a:lnTo>
                      <a:pt x="941374" y="1688123"/>
                    </a:lnTo>
                    <a:cubicBezTo>
                      <a:pt x="1166906" y="1688123"/>
                      <a:pt x="1406769" y="1688123"/>
                      <a:pt x="1626576" y="1635369"/>
                    </a:cubicBezTo>
                    <a:cubicBezTo>
                      <a:pt x="1626576" y="1635369"/>
                      <a:pt x="1688123" y="1556238"/>
                      <a:pt x="1688123" y="1266092"/>
                    </a:cubicBezTo>
                    <a:lnTo>
                      <a:pt x="0" y="1266092"/>
                    </a:lnTo>
                    <a:close/>
                  </a:path>
                </a:pathLst>
              </a:custGeom>
              <a:solidFill>
                <a:srgbClr val="0979E1"/>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2">
                <a:extLst>
                  <a:ext uri="{FF2B5EF4-FFF2-40B4-BE49-F238E27FC236}">
                    <a16:creationId xmlns:a16="http://schemas.microsoft.com/office/drawing/2014/main" id="{790C654A-B84C-BCE8-A04C-30C83C4C39B8}"/>
                  </a:ext>
                </a:extLst>
              </p:cNvPr>
              <p:cNvSpPr/>
              <p:nvPr/>
            </p:nvSpPr>
            <p:spPr>
              <a:xfrm>
                <a:off x="422030" y="1160584"/>
                <a:ext cx="1688123" cy="1688123"/>
              </a:xfrm>
              <a:custGeom>
                <a:avLst/>
                <a:gdLst/>
                <a:ahLst/>
                <a:cxnLst/>
                <a:rect l="0" t="0" r="0" b="0"/>
                <a:pathLst>
                  <a:path w="1688123" h="1688123">
                    <a:moveTo>
                      <a:pt x="1688123" y="422030"/>
                    </a:moveTo>
                    <a:lnTo>
                      <a:pt x="1688123" y="0"/>
                    </a:lnTo>
                    <a:lnTo>
                      <a:pt x="0" y="0"/>
                    </a:lnTo>
                    <a:lnTo>
                      <a:pt x="0" y="422029"/>
                    </a:lnTo>
                    <a:moveTo>
                      <a:pt x="1688123" y="1266092"/>
                    </a:moveTo>
                    <a:lnTo>
                      <a:pt x="1688123" y="422030"/>
                    </a:lnTo>
                    <a:moveTo>
                      <a:pt x="0" y="1266092"/>
                    </a:moveTo>
                    <a:lnTo>
                      <a:pt x="0" y="422030"/>
                    </a:lnTo>
                    <a:moveTo>
                      <a:pt x="0" y="1266092"/>
                    </a:moveTo>
                    <a:lnTo>
                      <a:pt x="0" y="1688123"/>
                    </a:lnTo>
                    <a:lnTo>
                      <a:pt x="941377" y="1688123"/>
                    </a:lnTo>
                    <a:cubicBezTo>
                      <a:pt x="1166907" y="1688123"/>
                      <a:pt x="1406769" y="1688123"/>
                      <a:pt x="1626576" y="1635369"/>
                    </a:cubicBezTo>
                    <a:cubicBezTo>
                      <a:pt x="1626576" y="1635369"/>
                      <a:pt x="1688123" y="1556238"/>
                      <a:pt x="1688123" y="1266092"/>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D3F15ABC-6047-89A4-DF2F-D1C8E80957AD}"/>
                </a:ext>
              </a:extLst>
            </p:cNvPr>
            <p:cNvGrpSpPr/>
            <p:nvPr/>
          </p:nvGrpSpPr>
          <p:grpSpPr>
            <a:xfrm>
              <a:off x="711279" y="3234448"/>
              <a:ext cx="1688123" cy="1899138"/>
              <a:chOff x="422030" y="3059723"/>
              <a:chExt cx="1688123" cy="1899138"/>
            </a:xfrm>
          </p:grpSpPr>
          <p:sp>
            <p:nvSpPr>
              <p:cNvPr id="7" name="Rounded Rectangle 4">
                <a:extLst>
                  <a:ext uri="{FF2B5EF4-FFF2-40B4-BE49-F238E27FC236}">
                    <a16:creationId xmlns:a16="http://schemas.microsoft.com/office/drawing/2014/main" id="{E4E6F50C-21F3-B134-F245-54936236F3F4}"/>
                  </a:ext>
                </a:extLst>
              </p:cNvPr>
              <p:cNvSpPr/>
              <p:nvPr/>
            </p:nvSpPr>
            <p:spPr>
              <a:xfrm>
                <a:off x="422030" y="3059723"/>
                <a:ext cx="1688123" cy="1899138"/>
              </a:xfrm>
              <a:custGeom>
                <a:avLst/>
                <a:gdLst/>
                <a:ahLst/>
                <a:cxnLst/>
                <a:rect l="0" t="0" r="0" b="0"/>
                <a:pathLst>
                  <a:path w="1688123" h="1899138">
                    <a:moveTo>
                      <a:pt x="1688123" y="422030"/>
                    </a:moveTo>
                    <a:lnTo>
                      <a:pt x="0" y="422030"/>
                    </a:lnTo>
                    <a:cubicBezTo>
                      <a:pt x="0" y="188949"/>
                      <a:pt x="0" y="0"/>
                      <a:pt x="0" y="0"/>
                    </a:cubicBezTo>
                    <a:lnTo>
                      <a:pt x="1688123" y="0"/>
                    </a:lnTo>
                    <a:lnTo>
                      <a:pt x="1688123" y="422030"/>
                    </a:lnTo>
                    <a:close/>
                    <a:moveTo>
                      <a:pt x="1688123" y="1477107"/>
                    </a:moveTo>
                    <a:lnTo>
                      <a:pt x="1688123" y="422030"/>
                    </a:lnTo>
                    <a:lnTo>
                      <a:pt x="0" y="422030"/>
                    </a:lnTo>
                    <a:lnTo>
                      <a:pt x="0" y="1477107"/>
                    </a:lnTo>
                    <a:lnTo>
                      <a:pt x="1688123" y="1477107"/>
                    </a:lnTo>
                    <a:close/>
                    <a:moveTo>
                      <a:pt x="0" y="1477107"/>
                    </a:moveTo>
                    <a:lnTo>
                      <a:pt x="0" y="1899138"/>
                    </a:lnTo>
                    <a:lnTo>
                      <a:pt x="1208942" y="1899138"/>
                    </a:lnTo>
                    <a:cubicBezTo>
                      <a:pt x="1298922" y="1899138"/>
                      <a:pt x="1456331" y="1893579"/>
                      <a:pt x="1521069" y="1846384"/>
                    </a:cubicBezTo>
                    <a:lnTo>
                      <a:pt x="1622180" y="1762857"/>
                    </a:lnTo>
                    <a:cubicBezTo>
                      <a:pt x="1652953" y="1732084"/>
                      <a:pt x="1681221" y="1696112"/>
                      <a:pt x="1684157" y="1633739"/>
                    </a:cubicBezTo>
                    <a:cubicBezTo>
                      <a:pt x="1686232" y="1589601"/>
                      <a:pt x="1688123" y="1538889"/>
                      <a:pt x="1688123" y="1500237"/>
                    </a:cubicBezTo>
                    <a:lnTo>
                      <a:pt x="1688123" y="1477107"/>
                    </a:lnTo>
                    <a:lnTo>
                      <a:pt x="0" y="1477107"/>
                    </a:lnTo>
                    <a:close/>
                  </a:path>
                </a:pathLst>
              </a:custGeom>
              <a:solidFill>
                <a:srgbClr val="56AD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8" name="Rounded Rectangle 5">
                <a:extLst>
                  <a:ext uri="{FF2B5EF4-FFF2-40B4-BE49-F238E27FC236}">
                    <a16:creationId xmlns:a16="http://schemas.microsoft.com/office/drawing/2014/main" id="{6609751B-6ED0-5E21-7C25-BC379D13C4AB}"/>
                  </a:ext>
                </a:extLst>
              </p:cNvPr>
              <p:cNvSpPr/>
              <p:nvPr/>
            </p:nvSpPr>
            <p:spPr>
              <a:xfrm>
                <a:off x="422030" y="3059723"/>
                <a:ext cx="1688123" cy="1899138"/>
              </a:xfrm>
              <a:custGeom>
                <a:avLst/>
                <a:gdLst/>
                <a:ahLst/>
                <a:cxnLst/>
                <a:rect l="0" t="0" r="0" b="0"/>
                <a:pathLst>
                  <a:path w="1688123" h="1899138">
                    <a:moveTo>
                      <a:pt x="1688123" y="422030"/>
                    </a:moveTo>
                    <a:lnTo>
                      <a:pt x="1688123" y="0"/>
                    </a:lnTo>
                    <a:lnTo>
                      <a:pt x="0" y="0"/>
                    </a:lnTo>
                    <a:lnTo>
                      <a:pt x="0" y="422029"/>
                    </a:lnTo>
                    <a:moveTo>
                      <a:pt x="1688123" y="1477107"/>
                    </a:moveTo>
                    <a:lnTo>
                      <a:pt x="1688123" y="422030"/>
                    </a:lnTo>
                    <a:moveTo>
                      <a:pt x="0" y="1477107"/>
                    </a:moveTo>
                    <a:lnTo>
                      <a:pt x="0" y="422030"/>
                    </a:lnTo>
                    <a:moveTo>
                      <a:pt x="0" y="1477107"/>
                    </a:moveTo>
                    <a:lnTo>
                      <a:pt x="0" y="1899138"/>
                    </a:lnTo>
                    <a:lnTo>
                      <a:pt x="1208942" y="1899138"/>
                    </a:lnTo>
                    <a:cubicBezTo>
                      <a:pt x="1298923" y="1899138"/>
                      <a:pt x="1456327" y="1893579"/>
                      <a:pt x="1521069" y="1846384"/>
                    </a:cubicBezTo>
                    <a:lnTo>
                      <a:pt x="1622180" y="1762857"/>
                    </a:lnTo>
                    <a:cubicBezTo>
                      <a:pt x="1652953" y="1732084"/>
                      <a:pt x="1681220" y="1696112"/>
                      <a:pt x="1684157" y="1633739"/>
                    </a:cubicBezTo>
                    <a:cubicBezTo>
                      <a:pt x="1686236" y="1589601"/>
                      <a:pt x="1688123" y="1538889"/>
                      <a:pt x="1688123" y="1500237"/>
                    </a:cubicBezTo>
                    <a:lnTo>
                      <a:pt x="1688123" y="1477107"/>
                    </a:lnTo>
                    <a:moveTo>
                      <a:pt x="1683726" y="1644161"/>
                    </a:moveTo>
                    <a:cubicBezTo>
                      <a:pt x="1670538" y="1758461"/>
                      <a:pt x="1534257" y="1745273"/>
                      <a:pt x="1534257" y="1745273"/>
                    </a:cubicBezTo>
                    <a:cubicBezTo>
                      <a:pt x="1503484" y="1824403"/>
                      <a:pt x="1481503" y="1872761"/>
                      <a:pt x="1367203" y="1890346"/>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BC90D44C-D2E4-8F44-37CC-AF436AD34D29}"/>
                </a:ext>
              </a:extLst>
            </p:cNvPr>
            <p:cNvGrpSpPr/>
            <p:nvPr/>
          </p:nvGrpSpPr>
          <p:grpSpPr>
            <a:xfrm>
              <a:off x="2610418" y="1440817"/>
              <a:ext cx="1688123" cy="2004646"/>
              <a:chOff x="2321169" y="1266092"/>
              <a:chExt cx="1688123" cy="2004646"/>
            </a:xfrm>
          </p:grpSpPr>
          <p:sp>
            <p:nvSpPr>
              <p:cNvPr id="10" name="Rounded Rectangle 7">
                <a:extLst>
                  <a:ext uri="{FF2B5EF4-FFF2-40B4-BE49-F238E27FC236}">
                    <a16:creationId xmlns:a16="http://schemas.microsoft.com/office/drawing/2014/main" id="{0DF5AD01-50D9-4446-8741-4A0C7A2953A2}"/>
                  </a:ext>
                </a:extLst>
              </p:cNvPr>
              <p:cNvSpPr/>
              <p:nvPr/>
            </p:nvSpPr>
            <p:spPr>
              <a:xfrm>
                <a:off x="2321169" y="1266092"/>
                <a:ext cx="1688123" cy="2004646"/>
              </a:xfrm>
              <a:custGeom>
                <a:avLst/>
                <a:gdLst/>
                <a:ahLst/>
                <a:cxnLst/>
                <a:rect l="0" t="0" r="0" b="0"/>
                <a:pathLst>
                  <a:path w="1688123" h="2004646">
                    <a:moveTo>
                      <a:pt x="1688123" y="422030"/>
                    </a:moveTo>
                    <a:lnTo>
                      <a:pt x="0" y="422030"/>
                    </a:lnTo>
                    <a:cubicBezTo>
                      <a:pt x="0" y="188949"/>
                      <a:pt x="0" y="0"/>
                      <a:pt x="0" y="0"/>
                    </a:cubicBezTo>
                    <a:lnTo>
                      <a:pt x="1688123" y="0"/>
                    </a:lnTo>
                    <a:lnTo>
                      <a:pt x="1688123" y="422030"/>
                    </a:lnTo>
                    <a:close/>
                    <a:moveTo>
                      <a:pt x="1688123" y="1582615"/>
                    </a:moveTo>
                    <a:lnTo>
                      <a:pt x="1688123" y="422030"/>
                    </a:lnTo>
                    <a:lnTo>
                      <a:pt x="0" y="422030"/>
                    </a:lnTo>
                    <a:lnTo>
                      <a:pt x="0" y="1582615"/>
                    </a:lnTo>
                    <a:lnTo>
                      <a:pt x="1688123" y="1582615"/>
                    </a:lnTo>
                    <a:close/>
                    <a:moveTo>
                      <a:pt x="1688123" y="1582615"/>
                    </a:moveTo>
                    <a:lnTo>
                      <a:pt x="1688123" y="2004646"/>
                    </a:lnTo>
                    <a:lnTo>
                      <a:pt x="479180" y="2004646"/>
                    </a:lnTo>
                    <a:cubicBezTo>
                      <a:pt x="389199" y="2004646"/>
                      <a:pt x="231795" y="1999086"/>
                      <a:pt x="167053" y="1951892"/>
                    </a:cubicBezTo>
                    <a:lnTo>
                      <a:pt x="65942" y="1868365"/>
                    </a:lnTo>
                    <a:cubicBezTo>
                      <a:pt x="35169" y="1837592"/>
                      <a:pt x="6902" y="1801620"/>
                      <a:pt x="3965" y="1739246"/>
                    </a:cubicBezTo>
                    <a:cubicBezTo>
                      <a:pt x="1886" y="1695109"/>
                      <a:pt x="0" y="1644397"/>
                      <a:pt x="0" y="1605745"/>
                    </a:cubicBezTo>
                    <a:lnTo>
                      <a:pt x="0" y="1582615"/>
                    </a:lnTo>
                    <a:lnTo>
                      <a:pt x="1688123" y="1582615"/>
                    </a:lnTo>
                    <a:close/>
                  </a:path>
                </a:pathLst>
              </a:custGeom>
              <a:solidFill>
                <a:srgbClr val="0D8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1" name="Rounded Rectangle 8">
                <a:extLst>
                  <a:ext uri="{FF2B5EF4-FFF2-40B4-BE49-F238E27FC236}">
                    <a16:creationId xmlns:a16="http://schemas.microsoft.com/office/drawing/2014/main" id="{A396BF56-A57B-98F9-ECFC-CBD633A36062}"/>
                  </a:ext>
                </a:extLst>
              </p:cNvPr>
              <p:cNvSpPr/>
              <p:nvPr/>
            </p:nvSpPr>
            <p:spPr>
              <a:xfrm>
                <a:off x="2321169" y="1266092"/>
                <a:ext cx="1688123" cy="2004646"/>
              </a:xfrm>
              <a:custGeom>
                <a:avLst/>
                <a:gdLst/>
                <a:ahLst/>
                <a:cxnLst/>
                <a:rect l="0" t="0" r="0" b="0"/>
                <a:pathLst>
                  <a:path w="1688123" h="2004646">
                    <a:moveTo>
                      <a:pt x="1688123" y="422030"/>
                    </a:moveTo>
                    <a:lnTo>
                      <a:pt x="1688123" y="0"/>
                    </a:lnTo>
                    <a:lnTo>
                      <a:pt x="0" y="0"/>
                    </a:lnTo>
                    <a:lnTo>
                      <a:pt x="0" y="422029"/>
                    </a:lnTo>
                    <a:moveTo>
                      <a:pt x="1688123" y="1582615"/>
                    </a:moveTo>
                    <a:lnTo>
                      <a:pt x="1688123" y="422030"/>
                    </a:lnTo>
                    <a:moveTo>
                      <a:pt x="0" y="1582615"/>
                    </a:moveTo>
                    <a:lnTo>
                      <a:pt x="0" y="422030"/>
                    </a:lnTo>
                    <a:moveTo>
                      <a:pt x="1688123" y="1582615"/>
                    </a:moveTo>
                    <a:lnTo>
                      <a:pt x="1688123" y="2004646"/>
                    </a:lnTo>
                    <a:lnTo>
                      <a:pt x="479180" y="2004646"/>
                    </a:lnTo>
                    <a:cubicBezTo>
                      <a:pt x="389199" y="2004646"/>
                      <a:pt x="231795" y="1999086"/>
                      <a:pt x="167053" y="1951892"/>
                    </a:cubicBezTo>
                    <a:lnTo>
                      <a:pt x="65942" y="1868365"/>
                    </a:lnTo>
                    <a:cubicBezTo>
                      <a:pt x="35169" y="1837592"/>
                      <a:pt x="6902" y="1801620"/>
                      <a:pt x="3965" y="1739246"/>
                    </a:cubicBezTo>
                    <a:cubicBezTo>
                      <a:pt x="1886" y="1695109"/>
                      <a:pt x="0" y="1644397"/>
                      <a:pt x="0" y="1605745"/>
                    </a:cubicBezTo>
                    <a:lnTo>
                      <a:pt x="0" y="1582615"/>
                    </a:lnTo>
                    <a:moveTo>
                      <a:pt x="4396" y="1749669"/>
                    </a:moveTo>
                    <a:cubicBezTo>
                      <a:pt x="17584" y="1863969"/>
                      <a:pt x="153865" y="1850780"/>
                      <a:pt x="153865" y="1850780"/>
                    </a:cubicBezTo>
                    <a:cubicBezTo>
                      <a:pt x="184638" y="1929911"/>
                      <a:pt x="206619" y="1978269"/>
                      <a:pt x="320919" y="1995853"/>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190C552F-A25D-0AAB-ED4A-1F1621948CFB}"/>
                </a:ext>
              </a:extLst>
            </p:cNvPr>
            <p:cNvGrpSpPr/>
            <p:nvPr/>
          </p:nvGrpSpPr>
          <p:grpSpPr>
            <a:xfrm>
              <a:off x="2610418" y="3656478"/>
              <a:ext cx="1688123" cy="1688123"/>
              <a:chOff x="2321169" y="3481753"/>
              <a:chExt cx="1688123" cy="1688123"/>
            </a:xfrm>
          </p:grpSpPr>
          <p:sp>
            <p:nvSpPr>
              <p:cNvPr id="13" name="Rounded Rectangle 10">
                <a:extLst>
                  <a:ext uri="{FF2B5EF4-FFF2-40B4-BE49-F238E27FC236}">
                    <a16:creationId xmlns:a16="http://schemas.microsoft.com/office/drawing/2014/main" id="{2187DC3D-E593-2612-57F0-FBE27E107AC7}"/>
                  </a:ext>
                </a:extLst>
              </p:cNvPr>
              <p:cNvSpPr/>
              <p:nvPr/>
            </p:nvSpPr>
            <p:spPr>
              <a:xfrm>
                <a:off x="2321169" y="3481753"/>
                <a:ext cx="1688123" cy="1688123"/>
              </a:xfrm>
              <a:custGeom>
                <a:avLst/>
                <a:gdLst/>
                <a:ahLst/>
                <a:cxnLst/>
                <a:rect l="0" t="0" r="0" b="0"/>
                <a:pathLst>
                  <a:path w="1688123" h="1688123">
                    <a:moveTo>
                      <a:pt x="1688123" y="422030"/>
                    </a:moveTo>
                    <a:lnTo>
                      <a:pt x="0" y="422030"/>
                    </a:lnTo>
                    <a:cubicBezTo>
                      <a:pt x="0" y="188949"/>
                      <a:pt x="0" y="0"/>
                      <a:pt x="0" y="0"/>
                    </a:cubicBezTo>
                    <a:lnTo>
                      <a:pt x="1688123" y="0"/>
                    </a:lnTo>
                    <a:lnTo>
                      <a:pt x="1688123" y="422030"/>
                    </a:lnTo>
                    <a:close/>
                    <a:moveTo>
                      <a:pt x="1688123" y="1266092"/>
                    </a:moveTo>
                    <a:lnTo>
                      <a:pt x="1688123" y="422030"/>
                    </a:lnTo>
                    <a:lnTo>
                      <a:pt x="0" y="422030"/>
                    </a:lnTo>
                    <a:lnTo>
                      <a:pt x="0" y="1266092"/>
                    </a:lnTo>
                    <a:lnTo>
                      <a:pt x="1688123" y="1266092"/>
                    </a:lnTo>
                    <a:close/>
                    <a:moveTo>
                      <a:pt x="1688123" y="1266092"/>
                    </a:moveTo>
                    <a:lnTo>
                      <a:pt x="1688123" y="1688123"/>
                    </a:lnTo>
                    <a:lnTo>
                      <a:pt x="746745" y="1688123"/>
                    </a:lnTo>
                    <a:cubicBezTo>
                      <a:pt x="531083" y="1688123"/>
                      <a:pt x="316234" y="1661674"/>
                      <a:pt x="107011" y="1609368"/>
                    </a:cubicBezTo>
                    <a:lnTo>
                      <a:pt x="79918" y="1602595"/>
                    </a:lnTo>
                    <a:cubicBezTo>
                      <a:pt x="32950" y="1590852"/>
                      <a:pt x="0" y="1548651"/>
                      <a:pt x="0" y="1500237"/>
                    </a:cubicBezTo>
                    <a:lnTo>
                      <a:pt x="0" y="1266092"/>
                    </a:lnTo>
                    <a:lnTo>
                      <a:pt x="1688123" y="1266092"/>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4" name="Rounded Rectangle 11">
                <a:extLst>
                  <a:ext uri="{FF2B5EF4-FFF2-40B4-BE49-F238E27FC236}">
                    <a16:creationId xmlns:a16="http://schemas.microsoft.com/office/drawing/2014/main" id="{21E99C41-FB1B-0419-37B7-F69A1DAA748D}"/>
                  </a:ext>
                </a:extLst>
              </p:cNvPr>
              <p:cNvSpPr/>
              <p:nvPr/>
            </p:nvSpPr>
            <p:spPr>
              <a:xfrm>
                <a:off x="2321169" y="3481753"/>
                <a:ext cx="1688123" cy="1688123"/>
              </a:xfrm>
              <a:custGeom>
                <a:avLst/>
                <a:gdLst/>
                <a:ahLst/>
                <a:cxnLst/>
                <a:rect l="0" t="0" r="0" b="0"/>
                <a:pathLst>
                  <a:path w="1688123" h="1688123">
                    <a:moveTo>
                      <a:pt x="1688123" y="422030"/>
                    </a:moveTo>
                    <a:lnTo>
                      <a:pt x="1688123" y="0"/>
                    </a:lnTo>
                    <a:lnTo>
                      <a:pt x="0" y="0"/>
                    </a:lnTo>
                    <a:lnTo>
                      <a:pt x="0" y="422029"/>
                    </a:lnTo>
                    <a:moveTo>
                      <a:pt x="1688123" y="1266092"/>
                    </a:moveTo>
                    <a:lnTo>
                      <a:pt x="1688123" y="422030"/>
                    </a:lnTo>
                    <a:moveTo>
                      <a:pt x="0" y="1266092"/>
                    </a:moveTo>
                    <a:lnTo>
                      <a:pt x="0" y="422030"/>
                    </a:lnTo>
                    <a:moveTo>
                      <a:pt x="1688123" y="1266092"/>
                    </a:moveTo>
                    <a:lnTo>
                      <a:pt x="1688123" y="1688123"/>
                    </a:lnTo>
                    <a:lnTo>
                      <a:pt x="746745" y="1688123"/>
                    </a:lnTo>
                    <a:cubicBezTo>
                      <a:pt x="531083" y="1688123"/>
                      <a:pt x="316234" y="1661674"/>
                      <a:pt x="107011" y="1609368"/>
                    </a:cubicBezTo>
                    <a:lnTo>
                      <a:pt x="79918" y="1602595"/>
                    </a:lnTo>
                    <a:cubicBezTo>
                      <a:pt x="32950" y="1590852"/>
                      <a:pt x="0" y="1548651"/>
                      <a:pt x="0" y="1500237"/>
                    </a:cubicBezTo>
                    <a:lnTo>
                      <a:pt x="0" y="1266092"/>
                    </a:lnTo>
                    <a:moveTo>
                      <a:pt x="61546" y="1595803"/>
                    </a:moveTo>
                    <a:cubicBezTo>
                      <a:pt x="145073" y="1626576"/>
                      <a:pt x="171450" y="1538653"/>
                      <a:pt x="171450" y="1538653"/>
                    </a:cubicBezTo>
                    <a:cubicBezTo>
                      <a:pt x="342411" y="1644728"/>
                      <a:pt x="562924" y="1665621"/>
                      <a:pt x="712176" y="1688122"/>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B2DA937F-88E6-1231-7F1D-DC502342D51B}"/>
                </a:ext>
              </a:extLst>
            </p:cNvPr>
            <p:cNvGrpSpPr/>
            <p:nvPr/>
          </p:nvGrpSpPr>
          <p:grpSpPr>
            <a:xfrm>
              <a:off x="4509556" y="1335309"/>
              <a:ext cx="1688123" cy="1688123"/>
              <a:chOff x="4220307" y="1160584"/>
              <a:chExt cx="1688123" cy="1688123"/>
            </a:xfrm>
          </p:grpSpPr>
          <p:sp>
            <p:nvSpPr>
              <p:cNvPr id="16" name="Rounded Rectangle 13">
                <a:extLst>
                  <a:ext uri="{FF2B5EF4-FFF2-40B4-BE49-F238E27FC236}">
                    <a16:creationId xmlns:a16="http://schemas.microsoft.com/office/drawing/2014/main" id="{B654E704-1833-3C3B-DFA2-61776B415BDD}"/>
                  </a:ext>
                </a:extLst>
              </p:cNvPr>
              <p:cNvSpPr/>
              <p:nvPr/>
            </p:nvSpPr>
            <p:spPr>
              <a:xfrm>
                <a:off x="4220307" y="1160584"/>
                <a:ext cx="1688123" cy="1688123"/>
              </a:xfrm>
              <a:custGeom>
                <a:avLst/>
                <a:gdLst/>
                <a:ahLst/>
                <a:cxnLst/>
                <a:rect l="0" t="0" r="0" b="0"/>
                <a:pathLst>
                  <a:path w="1688123" h="1688123">
                    <a:moveTo>
                      <a:pt x="0" y="1266092"/>
                    </a:moveTo>
                    <a:lnTo>
                      <a:pt x="1688123" y="1266092"/>
                    </a:lnTo>
                    <a:cubicBezTo>
                      <a:pt x="1688123" y="1499173"/>
                      <a:pt x="1688123" y="1688123"/>
                      <a:pt x="1688123" y="1688123"/>
                    </a:cubicBezTo>
                    <a:lnTo>
                      <a:pt x="0" y="1688123"/>
                    </a:lnTo>
                    <a:lnTo>
                      <a:pt x="0" y="1266092"/>
                    </a:lnTo>
                    <a:close/>
                    <a:moveTo>
                      <a:pt x="1688123" y="1266092"/>
                    </a:moveTo>
                    <a:lnTo>
                      <a:pt x="1688123" y="422030"/>
                    </a:lnTo>
                    <a:lnTo>
                      <a:pt x="0" y="422030"/>
                    </a:lnTo>
                    <a:lnTo>
                      <a:pt x="0" y="1266092"/>
                    </a:lnTo>
                    <a:lnTo>
                      <a:pt x="1688123" y="1266092"/>
                    </a:lnTo>
                    <a:close/>
                    <a:moveTo>
                      <a:pt x="1688123" y="422030"/>
                    </a:moveTo>
                    <a:lnTo>
                      <a:pt x="1688123" y="0"/>
                    </a:lnTo>
                    <a:lnTo>
                      <a:pt x="746745" y="0"/>
                    </a:lnTo>
                    <a:cubicBezTo>
                      <a:pt x="531083" y="0"/>
                      <a:pt x="316234" y="26449"/>
                      <a:pt x="107011" y="78754"/>
                    </a:cubicBezTo>
                    <a:lnTo>
                      <a:pt x="79918" y="85528"/>
                    </a:lnTo>
                    <a:cubicBezTo>
                      <a:pt x="32950" y="97270"/>
                      <a:pt x="0" y="139471"/>
                      <a:pt x="0" y="187885"/>
                    </a:cubicBezTo>
                    <a:lnTo>
                      <a:pt x="0" y="422030"/>
                    </a:lnTo>
                    <a:lnTo>
                      <a:pt x="1688123" y="422030"/>
                    </a:ln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7" name="Rounded Rectangle 14">
                <a:extLst>
                  <a:ext uri="{FF2B5EF4-FFF2-40B4-BE49-F238E27FC236}">
                    <a16:creationId xmlns:a16="http://schemas.microsoft.com/office/drawing/2014/main" id="{CF7781A0-BE90-618C-9660-BE4814F47321}"/>
                  </a:ext>
                </a:extLst>
              </p:cNvPr>
              <p:cNvSpPr/>
              <p:nvPr/>
            </p:nvSpPr>
            <p:spPr>
              <a:xfrm>
                <a:off x="4220307" y="1160584"/>
                <a:ext cx="1688123" cy="1688123"/>
              </a:xfrm>
              <a:custGeom>
                <a:avLst/>
                <a:gdLst/>
                <a:ahLst/>
                <a:cxnLst/>
                <a:rect l="0" t="0" r="0" b="0"/>
                <a:pathLst>
                  <a:path w="1688123" h="1688123">
                    <a:moveTo>
                      <a:pt x="0" y="1266092"/>
                    </a:moveTo>
                    <a:lnTo>
                      <a:pt x="0" y="1688123"/>
                    </a:lnTo>
                    <a:lnTo>
                      <a:pt x="1688123" y="1688123"/>
                    </a:lnTo>
                    <a:lnTo>
                      <a:pt x="1688123" y="1266093"/>
                    </a:lnTo>
                    <a:moveTo>
                      <a:pt x="1688123" y="1266092"/>
                    </a:moveTo>
                    <a:lnTo>
                      <a:pt x="1688123" y="422030"/>
                    </a:lnTo>
                    <a:moveTo>
                      <a:pt x="0" y="1266092"/>
                    </a:moveTo>
                    <a:lnTo>
                      <a:pt x="0" y="422030"/>
                    </a:lnTo>
                    <a:moveTo>
                      <a:pt x="1688123" y="422030"/>
                    </a:moveTo>
                    <a:lnTo>
                      <a:pt x="1688123" y="0"/>
                    </a:lnTo>
                    <a:lnTo>
                      <a:pt x="746745" y="0"/>
                    </a:lnTo>
                    <a:cubicBezTo>
                      <a:pt x="531083" y="0"/>
                      <a:pt x="316234" y="26449"/>
                      <a:pt x="107011" y="78754"/>
                    </a:cubicBezTo>
                    <a:lnTo>
                      <a:pt x="79918" y="85528"/>
                    </a:lnTo>
                    <a:cubicBezTo>
                      <a:pt x="32950" y="97270"/>
                      <a:pt x="0" y="139471"/>
                      <a:pt x="0" y="187885"/>
                    </a:cubicBezTo>
                    <a:lnTo>
                      <a:pt x="0" y="422030"/>
                    </a:lnTo>
                    <a:moveTo>
                      <a:pt x="61546" y="92319"/>
                    </a:moveTo>
                    <a:cubicBezTo>
                      <a:pt x="145073" y="61546"/>
                      <a:pt x="171450" y="149469"/>
                      <a:pt x="171450" y="149469"/>
                    </a:cubicBezTo>
                    <a:cubicBezTo>
                      <a:pt x="342411" y="43394"/>
                      <a:pt x="562924" y="22501"/>
                      <a:pt x="712176" y="1"/>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4BCEEB9D-0C7F-053C-68A0-2A6B013979E9}"/>
                </a:ext>
              </a:extLst>
            </p:cNvPr>
            <p:cNvGrpSpPr/>
            <p:nvPr/>
          </p:nvGrpSpPr>
          <p:grpSpPr>
            <a:xfrm>
              <a:off x="6408695" y="1440817"/>
              <a:ext cx="1688123" cy="1899138"/>
              <a:chOff x="6119446" y="1266092"/>
              <a:chExt cx="1688123" cy="1899138"/>
            </a:xfrm>
          </p:grpSpPr>
          <p:sp>
            <p:nvSpPr>
              <p:cNvPr id="19" name="Rounded Rectangle 16">
                <a:extLst>
                  <a:ext uri="{FF2B5EF4-FFF2-40B4-BE49-F238E27FC236}">
                    <a16:creationId xmlns:a16="http://schemas.microsoft.com/office/drawing/2014/main" id="{8D4E310B-AB18-3430-D9ED-42DB0A88FDAD}"/>
                  </a:ext>
                </a:extLst>
              </p:cNvPr>
              <p:cNvSpPr/>
              <p:nvPr/>
            </p:nvSpPr>
            <p:spPr>
              <a:xfrm>
                <a:off x="6119446" y="1266092"/>
                <a:ext cx="1688123" cy="1899138"/>
              </a:xfrm>
              <a:custGeom>
                <a:avLst/>
                <a:gdLst/>
                <a:ahLst/>
                <a:cxnLst/>
                <a:rect l="0" t="0" r="0" b="0"/>
                <a:pathLst>
                  <a:path w="1688123" h="1899138">
                    <a:moveTo>
                      <a:pt x="0" y="1477107"/>
                    </a:moveTo>
                    <a:lnTo>
                      <a:pt x="1688123" y="1477108"/>
                    </a:lnTo>
                    <a:cubicBezTo>
                      <a:pt x="1688123" y="1710189"/>
                      <a:pt x="1688123" y="1899138"/>
                      <a:pt x="1688123" y="1899138"/>
                    </a:cubicBezTo>
                    <a:lnTo>
                      <a:pt x="0" y="1899138"/>
                    </a:lnTo>
                    <a:lnTo>
                      <a:pt x="0" y="1477107"/>
                    </a:lnTo>
                    <a:close/>
                    <a:moveTo>
                      <a:pt x="1688123" y="1477107"/>
                    </a:moveTo>
                    <a:lnTo>
                      <a:pt x="1688123" y="422030"/>
                    </a:lnTo>
                    <a:lnTo>
                      <a:pt x="0" y="422030"/>
                    </a:lnTo>
                    <a:lnTo>
                      <a:pt x="0" y="1477107"/>
                    </a:lnTo>
                    <a:lnTo>
                      <a:pt x="1688123" y="1477107"/>
                    </a:lnTo>
                    <a:close/>
                    <a:moveTo>
                      <a:pt x="0" y="422030"/>
                    </a:moveTo>
                    <a:lnTo>
                      <a:pt x="0" y="0"/>
                    </a:lnTo>
                    <a:lnTo>
                      <a:pt x="941374" y="0"/>
                    </a:lnTo>
                    <a:cubicBezTo>
                      <a:pt x="1166906" y="0"/>
                      <a:pt x="1406769" y="0"/>
                      <a:pt x="1626576" y="52753"/>
                    </a:cubicBezTo>
                    <a:cubicBezTo>
                      <a:pt x="1626576" y="52753"/>
                      <a:pt x="1688123" y="131884"/>
                      <a:pt x="1688123" y="422030"/>
                    </a:cubicBezTo>
                    <a:lnTo>
                      <a:pt x="0" y="422030"/>
                    </a:lnTo>
                    <a:close/>
                  </a:path>
                </a:pathLst>
              </a:custGeom>
              <a:solidFill>
                <a:srgbClr val="329C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20" name="Rounded Rectangle 17">
                <a:extLst>
                  <a:ext uri="{FF2B5EF4-FFF2-40B4-BE49-F238E27FC236}">
                    <a16:creationId xmlns:a16="http://schemas.microsoft.com/office/drawing/2014/main" id="{91A21282-AB7F-2FFA-2567-1D55B4CED5BB}"/>
                  </a:ext>
                </a:extLst>
              </p:cNvPr>
              <p:cNvSpPr/>
              <p:nvPr/>
            </p:nvSpPr>
            <p:spPr>
              <a:xfrm>
                <a:off x="6119446" y="1266092"/>
                <a:ext cx="1688123" cy="1899138"/>
              </a:xfrm>
              <a:custGeom>
                <a:avLst/>
                <a:gdLst/>
                <a:ahLst/>
                <a:cxnLst/>
                <a:rect l="0" t="0" r="0" b="0"/>
                <a:pathLst>
                  <a:path w="1688123" h="1899138">
                    <a:moveTo>
                      <a:pt x="0" y="1477107"/>
                    </a:moveTo>
                    <a:lnTo>
                      <a:pt x="0" y="1899138"/>
                    </a:lnTo>
                    <a:lnTo>
                      <a:pt x="1688123" y="1899138"/>
                    </a:lnTo>
                    <a:lnTo>
                      <a:pt x="1688123" y="1477108"/>
                    </a:lnTo>
                    <a:moveTo>
                      <a:pt x="1688123" y="1477107"/>
                    </a:moveTo>
                    <a:lnTo>
                      <a:pt x="1688123" y="422030"/>
                    </a:lnTo>
                    <a:moveTo>
                      <a:pt x="0" y="1477107"/>
                    </a:moveTo>
                    <a:lnTo>
                      <a:pt x="0" y="422030"/>
                    </a:lnTo>
                    <a:moveTo>
                      <a:pt x="0" y="422030"/>
                    </a:moveTo>
                    <a:lnTo>
                      <a:pt x="0" y="0"/>
                    </a:lnTo>
                    <a:lnTo>
                      <a:pt x="941377" y="0"/>
                    </a:lnTo>
                    <a:cubicBezTo>
                      <a:pt x="1166907" y="0"/>
                      <a:pt x="1406769" y="0"/>
                      <a:pt x="1626576" y="52753"/>
                    </a:cubicBezTo>
                    <a:cubicBezTo>
                      <a:pt x="1626576" y="52753"/>
                      <a:pt x="1688123" y="131884"/>
                      <a:pt x="1688123" y="422030"/>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grpSp>
        <p:sp>
          <p:nvSpPr>
            <p:cNvPr id="21" name="TextBox 20">
              <a:extLst>
                <a:ext uri="{FF2B5EF4-FFF2-40B4-BE49-F238E27FC236}">
                  <a16:creationId xmlns:a16="http://schemas.microsoft.com/office/drawing/2014/main" id="{0A4BC1EC-27F7-57CE-508D-28AEA43536A1}"/>
                </a:ext>
              </a:extLst>
            </p:cNvPr>
            <p:cNvSpPr txBox="1"/>
            <p:nvPr/>
          </p:nvSpPr>
          <p:spPr>
            <a:xfrm>
              <a:off x="1088462" y="1555117"/>
              <a:ext cx="933794" cy="216881"/>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mn-cs"/>
                </a:rPr>
                <a:t>LangChain</a:t>
              </a:r>
            </a:p>
          </p:txBody>
        </p:sp>
        <p:sp>
          <p:nvSpPr>
            <p:cNvPr id="22" name="TextBox 21">
              <a:extLst>
                <a:ext uri="{FF2B5EF4-FFF2-40B4-BE49-F238E27FC236}">
                  <a16:creationId xmlns:a16="http://schemas.microsoft.com/office/drawing/2014/main" id="{FE78BE2B-37F7-C032-ED19-DC1D3681D952}"/>
                </a:ext>
              </a:extLst>
            </p:cNvPr>
            <p:cNvSpPr txBox="1"/>
            <p:nvPr/>
          </p:nvSpPr>
          <p:spPr>
            <a:xfrm>
              <a:off x="3143241" y="1660625"/>
              <a:ext cx="622529" cy="216881"/>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mn-cs"/>
                </a:rPr>
                <a:t>CrewAI</a:t>
              </a:r>
            </a:p>
          </p:txBody>
        </p:sp>
        <p:sp>
          <p:nvSpPr>
            <p:cNvPr id="23" name="TextBox 22">
              <a:extLst>
                <a:ext uri="{FF2B5EF4-FFF2-40B4-BE49-F238E27FC236}">
                  <a16:creationId xmlns:a16="http://schemas.microsoft.com/office/drawing/2014/main" id="{BD27565C-F16F-C275-C99F-7DF1A2D14314}"/>
                </a:ext>
              </a:extLst>
            </p:cNvPr>
            <p:cNvSpPr txBox="1"/>
            <p:nvPr/>
          </p:nvSpPr>
          <p:spPr>
            <a:xfrm>
              <a:off x="4962010" y="1555117"/>
              <a:ext cx="783182" cy="216881"/>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mn-cs"/>
                </a:rPr>
                <a:t>AutoGPT</a:t>
              </a:r>
            </a:p>
          </p:txBody>
        </p:sp>
        <p:sp>
          <p:nvSpPr>
            <p:cNvPr id="24" name="TextBox 23">
              <a:extLst>
                <a:ext uri="{FF2B5EF4-FFF2-40B4-BE49-F238E27FC236}">
                  <a16:creationId xmlns:a16="http://schemas.microsoft.com/office/drawing/2014/main" id="{EC66F482-C04B-09E7-B891-8068219E89E1}"/>
                </a:ext>
              </a:extLst>
            </p:cNvPr>
            <p:cNvSpPr txBox="1"/>
            <p:nvPr/>
          </p:nvSpPr>
          <p:spPr>
            <a:xfrm>
              <a:off x="6740694" y="1660625"/>
              <a:ext cx="1024160" cy="216881"/>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mn-cs"/>
                </a:rPr>
                <a:t>SuperAgent</a:t>
              </a:r>
            </a:p>
          </p:txBody>
        </p:sp>
        <p:sp>
          <p:nvSpPr>
            <p:cNvPr id="25" name="TextBox 24">
              <a:extLst>
                <a:ext uri="{FF2B5EF4-FFF2-40B4-BE49-F238E27FC236}">
                  <a16:creationId xmlns:a16="http://schemas.microsoft.com/office/drawing/2014/main" id="{974DE1B3-E12A-73D2-DBB1-CACF4EA6FEAD}"/>
                </a:ext>
              </a:extLst>
            </p:cNvPr>
            <p:cNvSpPr txBox="1"/>
            <p:nvPr/>
          </p:nvSpPr>
          <p:spPr>
            <a:xfrm>
              <a:off x="1067729" y="1867244"/>
              <a:ext cx="975212" cy="795231"/>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Arial"/>
                  <a:ea typeface="+mn-ea"/>
                  <a:cs typeface="+mn-cs"/>
                </a:rPr>
                <a:t>Flexible LLM
workflows, modular,
large community.
Developer-focused,
higher technical
barrier.</a:t>
              </a:r>
            </a:p>
          </p:txBody>
        </p:sp>
        <p:sp>
          <p:nvSpPr>
            <p:cNvPr id="26" name="TextBox 25">
              <a:extLst>
                <a:ext uri="{FF2B5EF4-FFF2-40B4-BE49-F238E27FC236}">
                  <a16:creationId xmlns:a16="http://schemas.microsoft.com/office/drawing/2014/main" id="{D353869E-D98F-9309-1593-02F49216DE51}"/>
                </a:ext>
              </a:extLst>
            </p:cNvPr>
            <p:cNvSpPr txBox="1"/>
            <p:nvPr/>
          </p:nvSpPr>
          <p:spPr>
            <a:xfrm>
              <a:off x="2954946" y="1972751"/>
              <a:ext cx="999059" cy="1060307"/>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Arial"/>
                  <a:ea typeface="+mn-ea"/>
                  <a:cs typeface="+mn-cs"/>
                </a:rPr>
                <a:t>Multi-agent
collaboration with
task-based roles,
code-based and
visual experiences.
Effective for
coordinating "crews"
of agents.</a:t>
              </a:r>
            </a:p>
          </p:txBody>
        </p:sp>
        <p:sp>
          <p:nvSpPr>
            <p:cNvPr id="27" name="TextBox 26">
              <a:extLst>
                <a:ext uri="{FF2B5EF4-FFF2-40B4-BE49-F238E27FC236}">
                  <a16:creationId xmlns:a16="http://schemas.microsoft.com/office/drawing/2014/main" id="{33E911CD-A11C-9922-917E-33DD09C16550}"/>
                </a:ext>
              </a:extLst>
            </p:cNvPr>
            <p:cNvSpPr txBox="1"/>
            <p:nvPr/>
          </p:nvSpPr>
          <p:spPr>
            <a:xfrm>
              <a:off x="4850911" y="1867244"/>
              <a:ext cx="1005334" cy="795231"/>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Arial"/>
                  <a:ea typeface="+mn-ea"/>
                  <a:cs typeface="+mn-cs"/>
                </a:rPr>
                <a:t>Low-code, visual
drag-and-drop editor
for continuous
agents. Can be
challenging to set
up.</a:t>
              </a:r>
            </a:p>
          </p:txBody>
        </p:sp>
        <p:sp>
          <p:nvSpPr>
            <p:cNvPr id="28" name="TextBox 27">
              <a:extLst>
                <a:ext uri="{FF2B5EF4-FFF2-40B4-BE49-F238E27FC236}">
                  <a16:creationId xmlns:a16="http://schemas.microsoft.com/office/drawing/2014/main" id="{6BC7721C-95B4-6F35-114B-C40AB3DAB759}"/>
                </a:ext>
              </a:extLst>
            </p:cNvPr>
            <p:cNvSpPr txBox="1"/>
            <p:nvPr/>
          </p:nvSpPr>
          <p:spPr>
            <a:xfrm>
              <a:off x="6740703" y="1999128"/>
              <a:ext cx="1024161" cy="927769"/>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Arial"/>
                  <a:ea typeface="+mn-ea"/>
                  <a:cs typeface="+mn-cs"/>
                </a:rPr>
                <a:t>Open-source
framework and cloud
platform for AI
assistants, optimized
for fast iteration.
Developer-centric,
lacks visual builder.</a:t>
              </a:r>
            </a:p>
          </p:txBody>
        </p:sp>
        <p:sp>
          <p:nvSpPr>
            <p:cNvPr id="29" name="TextBox 28">
              <a:extLst>
                <a:ext uri="{FF2B5EF4-FFF2-40B4-BE49-F238E27FC236}">
                  <a16:creationId xmlns:a16="http://schemas.microsoft.com/office/drawing/2014/main" id="{8EF73391-4D71-24C1-4928-E1A617AC20BF}"/>
                </a:ext>
              </a:extLst>
            </p:cNvPr>
            <p:cNvSpPr txBox="1"/>
            <p:nvPr/>
          </p:nvSpPr>
          <p:spPr>
            <a:xfrm>
              <a:off x="1163785" y="3454255"/>
              <a:ext cx="783182" cy="216881"/>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mn-cs"/>
                </a:rPr>
                <a:t>MetaGPT</a:t>
              </a:r>
            </a:p>
          </p:txBody>
        </p:sp>
        <p:sp>
          <p:nvSpPr>
            <p:cNvPr id="30" name="TextBox 29">
              <a:extLst>
                <a:ext uri="{FF2B5EF4-FFF2-40B4-BE49-F238E27FC236}">
                  <a16:creationId xmlns:a16="http://schemas.microsoft.com/office/drawing/2014/main" id="{B6B96F43-8A82-B0DE-59FD-A716B03A569F}"/>
                </a:ext>
              </a:extLst>
            </p:cNvPr>
            <p:cNvSpPr txBox="1"/>
            <p:nvPr/>
          </p:nvSpPr>
          <p:spPr>
            <a:xfrm>
              <a:off x="1043911" y="3792759"/>
              <a:ext cx="1022906" cy="927769"/>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Arial"/>
                  <a:ea typeface="+mn-ea"/>
                  <a:cs typeface="+mn-cs"/>
                </a:rPr>
                <a:t>Simulates a
"development team"
to generate full-stack
software prototypes.
Niche focus on
software
development.</a:t>
              </a:r>
            </a:p>
          </p:txBody>
        </p:sp>
        <p:sp>
          <p:nvSpPr>
            <p:cNvPr id="31" name="TextBox 30">
              <a:extLst>
                <a:ext uri="{FF2B5EF4-FFF2-40B4-BE49-F238E27FC236}">
                  <a16:creationId xmlns:a16="http://schemas.microsoft.com/office/drawing/2014/main" id="{BB750ED7-D245-2E41-3064-8883C0E17B31}"/>
                </a:ext>
              </a:extLst>
            </p:cNvPr>
            <p:cNvSpPr txBox="1"/>
            <p:nvPr/>
          </p:nvSpPr>
          <p:spPr>
            <a:xfrm>
              <a:off x="3133213" y="3876286"/>
              <a:ext cx="642612" cy="216881"/>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mn-cs"/>
                </a:rPr>
                <a:t>CAMEL</a:t>
              </a:r>
            </a:p>
          </p:txBody>
        </p:sp>
        <p:sp>
          <p:nvSpPr>
            <p:cNvPr id="32" name="TextBox 31">
              <a:extLst>
                <a:ext uri="{FF2B5EF4-FFF2-40B4-BE49-F238E27FC236}">
                  <a16:creationId xmlns:a16="http://schemas.microsoft.com/office/drawing/2014/main" id="{3ABBFF83-0F09-ABCE-5B8C-2A96FD57E882}"/>
                </a:ext>
              </a:extLst>
            </p:cNvPr>
            <p:cNvSpPr txBox="1"/>
            <p:nvPr/>
          </p:nvSpPr>
          <p:spPr>
            <a:xfrm>
              <a:off x="2959975" y="4188413"/>
              <a:ext cx="989018" cy="795231"/>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Arial"/>
                  <a:ea typeface="+mn-ea"/>
                  <a:cs typeface="+mn-cs"/>
                </a:rPr>
                <a:t>Communication and
negotiation between
agents for adaptive
decision-making.
Primarily for
research.</a:t>
              </a:r>
            </a:p>
          </p:txBody>
        </p:sp>
      </p:grpSp>
    </p:spTree>
    <p:extLst>
      <p:ext uri="{BB962C8B-B14F-4D97-AF65-F5344CB8AC3E}">
        <p14:creationId xmlns:p14="http://schemas.microsoft.com/office/powerpoint/2010/main" val="1873080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0AA3E-33AE-245F-E161-75377D91A3E1}"/>
              </a:ext>
            </a:extLst>
          </p:cNvPr>
          <p:cNvSpPr>
            <a:spLocks noGrp="1"/>
          </p:cNvSpPr>
          <p:nvPr>
            <p:ph type="title"/>
          </p:nvPr>
        </p:nvSpPr>
        <p:spPr/>
        <p:txBody>
          <a:bodyPr/>
          <a:lstStyle/>
          <a:p>
            <a:r>
              <a:rPr lang="en-US"/>
              <a:t>Key Infrastructure Layers</a:t>
            </a:r>
          </a:p>
        </p:txBody>
      </p:sp>
      <p:grpSp>
        <p:nvGrpSpPr>
          <p:cNvPr id="24" name="Group 23">
            <a:extLst>
              <a:ext uri="{FF2B5EF4-FFF2-40B4-BE49-F238E27FC236}">
                <a16:creationId xmlns:a16="http://schemas.microsoft.com/office/drawing/2014/main" id="{117B5643-EB87-8F9C-06B5-E1BC1A63F46D}"/>
              </a:ext>
            </a:extLst>
          </p:cNvPr>
          <p:cNvGrpSpPr>
            <a:grpSpLocks noChangeAspect="1"/>
          </p:cNvGrpSpPr>
          <p:nvPr/>
        </p:nvGrpSpPr>
        <p:grpSpPr>
          <a:xfrm>
            <a:off x="2390275" y="1178718"/>
            <a:ext cx="7411450" cy="5120640"/>
            <a:chOff x="458366" y="1169388"/>
            <a:chExt cx="6286500" cy="4343400"/>
          </a:xfrm>
        </p:grpSpPr>
        <p:grpSp>
          <p:nvGrpSpPr>
            <p:cNvPr id="3" name="Group 2">
              <a:extLst>
                <a:ext uri="{FF2B5EF4-FFF2-40B4-BE49-F238E27FC236}">
                  <a16:creationId xmlns:a16="http://schemas.microsoft.com/office/drawing/2014/main" id="{FF8A7B9B-AA99-E058-B67C-451E98716315}"/>
                </a:ext>
              </a:extLst>
            </p:cNvPr>
            <p:cNvGrpSpPr/>
            <p:nvPr/>
          </p:nvGrpSpPr>
          <p:grpSpPr>
            <a:xfrm>
              <a:off x="458366" y="1169388"/>
              <a:ext cx="1943100" cy="1828800"/>
              <a:chOff x="457200" y="1257300"/>
              <a:chExt cx="1943100" cy="1828800"/>
            </a:xfrm>
          </p:grpSpPr>
          <p:sp>
            <p:nvSpPr>
              <p:cNvPr id="4" name="Rounded Rectangle 1">
                <a:extLst>
                  <a:ext uri="{FF2B5EF4-FFF2-40B4-BE49-F238E27FC236}">
                    <a16:creationId xmlns:a16="http://schemas.microsoft.com/office/drawing/2014/main" id="{D7716084-E6BC-EC77-EA42-7B00E23C5534}"/>
                  </a:ext>
                </a:extLst>
              </p:cNvPr>
              <p:cNvSpPr/>
              <p:nvPr/>
            </p:nvSpPr>
            <p:spPr>
              <a:xfrm>
                <a:off x="457200" y="1257300"/>
                <a:ext cx="1943100" cy="1828800"/>
              </a:xfrm>
              <a:custGeom>
                <a:avLst/>
                <a:gdLst/>
                <a:ahLst/>
                <a:cxnLst/>
                <a:rect l="0" t="0" r="0" b="0"/>
                <a:pathLst>
                  <a:path w="1943100" h="1828800">
                    <a:moveTo>
                      <a:pt x="0" y="0"/>
                    </a:moveTo>
                    <a:lnTo>
                      <a:pt x="1943100" y="0"/>
                    </a:lnTo>
                    <a:lnTo>
                      <a:pt x="1943100" y="1828800"/>
                    </a:lnTo>
                    <a:lnTo>
                      <a:pt x="0" y="1828800"/>
                    </a:lnTo>
                    <a:close/>
                  </a:path>
                </a:pathLst>
              </a:custGeom>
              <a:solidFill>
                <a:srgbClr val="0D8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2">
                <a:extLst>
                  <a:ext uri="{FF2B5EF4-FFF2-40B4-BE49-F238E27FC236}">
                    <a16:creationId xmlns:a16="http://schemas.microsoft.com/office/drawing/2014/main" id="{B4C8C070-F10A-9AC4-B9B0-5F5A97659C17}"/>
                  </a:ext>
                </a:extLst>
              </p:cNvPr>
              <p:cNvSpPr/>
              <p:nvPr/>
            </p:nvSpPr>
            <p:spPr>
              <a:xfrm>
                <a:off x="581025" y="3076575"/>
                <a:ext cx="1695450" cy="9525"/>
              </a:xfrm>
              <a:custGeom>
                <a:avLst/>
                <a:gdLst/>
                <a:ahLst/>
                <a:cxnLst/>
                <a:rect l="0" t="0" r="0" b="0"/>
                <a:pathLst>
                  <a:path w="1695450" h="9525">
                    <a:moveTo>
                      <a:pt x="0" y="0"/>
                    </a:moveTo>
                    <a:lnTo>
                      <a:pt x="1695450" y="0"/>
                    </a:ln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9B62BAFA-95E8-DD0E-2AB0-C8FB073CD84E}"/>
                </a:ext>
              </a:extLst>
            </p:cNvPr>
            <p:cNvGrpSpPr/>
            <p:nvPr/>
          </p:nvGrpSpPr>
          <p:grpSpPr>
            <a:xfrm>
              <a:off x="2630066" y="1169388"/>
              <a:ext cx="1943100" cy="1828800"/>
              <a:chOff x="2628900" y="1257300"/>
              <a:chExt cx="1943100" cy="1828800"/>
            </a:xfrm>
          </p:grpSpPr>
          <p:sp>
            <p:nvSpPr>
              <p:cNvPr id="7" name="Rounded Rectangle 4">
                <a:extLst>
                  <a:ext uri="{FF2B5EF4-FFF2-40B4-BE49-F238E27FC236}">
                    <a16:creationId xmlns:a16="http://schemas.microsoft.com/office/drawing/2014/main" id="{F5E01940-EBB3-5279-846E-E1E0917184F6}"/>
                  </a:ext>
                </a:extLst>
              </p:cNvPr>
              <p:cNvSpPr/>
              <p:nvPr/>
            </p:nvSpPr>
            <p:spPr>
              <a:xfrm>
                <a:off x="2628900" y="1257300"/>
                <a:ext cx="1943100" cy="1828800"/>
              </a:xfrm>
              <a:custGeom>
                <a:avLst/>
                <a:gdLst/>
                <a:ahLst/>
                <a:cxnLst/>
                <a:rect l="0" t="0" r="0" b="0"/>
                <a:pathLst>
                  <a:path w="1943100" h="1828800">
                    <a:moveTo>
                      <a:pt x="0" y="0"/>
                    </a:moveTo>
                    <a:lnTo>
                      <a:pt x="1943100" y="0"/>
                    </a:lnTo>
                    <a:lnTo>
                      <a:pt x="1943100" y="1828800"/>
                    </a:lnTo>
                    <a:lnTo>
                      <a:pt x="0" y="1828800"/>
                    </a:lnTo>
                    <a:close/>
                  </a:path>
                </a:pathLst>
              </a:custGeom>
              <a:solidFill>
                <a:srgbClr val="329C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8" name="Rounded Rectangle 5">
                <a:extLst>
                  <a:ext uri="{FF2B5EF4-FFF2-40B4-BE49-F238E27FC236}">
                    <a16:creationId xmlns:a16="http://schemas.microsoft.com/office/drawing/2014/main" id="{8557E6E5-8B30-17DA-6563-11783E2C1313}"/>
                  </a:ext>
                </a:extLst>
              </p:cNvPr>
              <p:cNvSpPr/>
              <p:nvPr/>
            </p:nvSpPr>
            <p:spPr>
              <a:xfrm>
                <a:off x="2752725" y="3076575"/>
                <a:ext cx="1695450" cy="9525"/>
              </a:xfrm>
              <a:custGeom>
                <a:avLst/>
                <a:gdLst/>
                <a:ahLst/>
                <a:cxnLst/>
                <a:rect l="0" t="0" r="0" b="0"/>
                <a:pathLst>
                  <a:path w="1695450" h="9525">
                    <a:moveTo>
                      <a:pt x="0" y="0"/>
                    </a:moveTo>
                    <a:lnTo>
                      <a:pt x="1695450" y="0"/>
                    </a:ln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43DFD768-1FF1-79E4-32AD-E52850E15D98}"/>
                </a:ext>
              </a:extLst>
            </p:cNvPr>
            <p:cNvGrpSpPr/>
            <p:nvPr/>
          </p:nvGrpSpPr>
          <p:grpSpPr>
            <a:xfrm>
              <a:off x="4801766" y="1169388"/>
              <a:ext cx="1943100" cy="1828800"/>
              <a:chOff x="4800600" y="1257300"/>
              <a:chExt cx="1943100" cy="1828800"/>
            </a:xfrm>
          </p:grpSpPr>
          <p:sp>
            <p:nvSpPr>
              <p:cNvPr id="10" name="Rounded Rectangle 7">
                <a:extLst>
                  <a:ext uri="{FF2B5EF4-FFF2-40B4-BE49-F238E27FC236}">
                    <a16:creationId xmlns:a16="http://schemas.microsoft.com/office/drawing/2014/main" id="{B6E7C3C1-2D13-31F0-4A71-56DC4BACD84C}"/>
                  </a:ext>
                </a:extLst>
              </p:cNvPr>
              <p:cNvSpPr/>
              <p:nvPr/>
            </p:nvSpPr>
            <p:spPr>
              <a:xfrm>
                <a:off x="4800600" y="1257300"/>
                <a:ext cx="1943100" cy="1828800"/>
              </a:xfrm>
              <a:custGeom>
                <a:avLst/>
                <a:gdLst/>
                <a:ahLst/>
                <a:cxnLst/>
                <a:rect l="0" t="0" r="0" b="0"/>
                <a:pathLst>
                  <a:path w="1943100" h="1828800">
                    <a:moveTo>
                      <a:pt x="0" y="0"/>
                    </a:moveTo>
                    <a:lnTo>
                      <a:pt x="1943100" y="0"/>
                    </a:lnTo>
                    <a:lnTo>
                      <a:pt x="1943100" y="1828800"/>
                    </a:lnTo>
                    <a:lnTo>
                      <a:pt x="0" y="1828800"/>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1" name="Rounded Rectangle 8">
                <a:extLst>
                  <a:ext uri="{FF2B5EF4-FFF2-40B4-BE49-F238E27FC236}">
                    <a16:creationId xmlns:a16="http://schemas.microsoft.com/office/drawing/2014/main" id="{5DEB6F45-6CFE-CF0C-0EF8-EA7D3B14B4CE}"/>
                  </a:ext>
                </a:extLst>
              </p:cNvPr>
              <p:cNvSpPr/>
              <p:nvPr/>
            </p:nvSpPr>
            <p:spPr>
              <a:xfrm>
                <a:off x="4924425" y="3076575"/>
                <a:ext cx="1695450" cy="9525"/>
              </a:xfrm>
              <a:custGeom>
                <a:avLst/>
                <a:gdLst/>
                <a:ahLst/>
                <a:cxnLst/>
                <a:rect l="0" t="0" r="0" b="0"/>
                <a:pathLst>
                  <a:path w="1695450" h="9525">
                    <a:moveTo>
                      <a:pt x="0" y="0"/>
                    </a:moveTo>
                    <a:lnTo>
                      <a:pt x="1695450" y="0"/>
                    </a:ln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grpSp>
        <p:sp>
          <p:nvSpPr>
            <p:cNvPr id="12" name="Rounded Rectangle 10">
              <a:extLst>
                <a:ext uri="{FF2B5EF4-FFF2-40B4-BE49-F238E27FC236}">
                  <a16:creationId xmlns:a16="http://schemas.microsoft.com/office/drawing/2014/main" id="{7C3AA6DE-456F-1E46-A476-335C6EA1FC07}"/>
                </a:ext>
              </a:extLst>
            </p:cNvPr>
            <p:cNvSpPr/>
            <p:nvPr/>
          </p:nvSpPr>
          <p:spPr>
            <a:xfrm>
              <a:off x="458366" y="2998188"/>
              <a:ext cx="1943100" cy="2514600"/>
            </a:xfrm>
            <a:custGeom>
              <a:avLst/>
              <a:gdLst/>
              <a:ahLst/>
              <a:cxnLst/>
              <a:rect l="0" t="0" r="0" b="0"/>
              <a:pathLst>
                <a:path w="1943100" h="2514600">
                  <a:moveTo>
                    <a:pt x="0" y="0"/>
                  </a:moveTo>
                  <a:lnTo>
                    <a:pt x="1943100" y="0"/>
                  </a:lnTo>
                  <a:lnTo>
                    <a:pt x="1943100" y="228600"/>
                  </a:lnTo>
                  <a:lnTo>
                    <a:pt x="0" y="228600"/>
                  </a:lnTo>
                  <a:close/>
                  <a:moveTo>
                    <a:pt x="0" y="228600"/>
                  </a:moveTo>
                  <a:lnTo>
                    <a:pt x="1943100" y="228600"/>
                  </a:lnTo>
                  <a:lnTo>
                    <a:pt x="1943100" y="2286000"/>
                  </a:lnTo>
                  <a:lnTo>
                    <a:pt x="0" y="2286000"/>
                  </a:lnTo>
                  <a:close/>
                  <a:moveTo>
                    <a:pt x="0" y="2286000"/>
                  </a:moveTo>
                  <a:lnTo>
                    <a:pt x="1943100" y="2286000"/>
                  </a:lnTo>
                  <a:lnTo>
                    <a:pt x="1943100" y="2514600"/>
                  </a:lnTo>
                  <a:lnTo>
                    <a:pt x="0" y="2514600"/>
                  </a:lnTo>
                  <a:close/>
                </a:path>
              </a:pathLst>
            </a:custGeom>
            <a:solidFill>
              <a:srgbClr val="0D8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3" name="Rounded Rectangle 11">
              <a:extLst>
                <a:ext uri="{FF2B5EF4-FFF2-40B4-BE49-F238E27FC236}">
                  <a16:creationId xmlns:a16="http://schemas.microsoft.com/office/drawing/2014/main" id="{B0372882-451A-F99B-575D-EE07047266E4}"/>
                </a:ext>
              </a:extLst>
            </p:cNvPr>
            <p:cNvSpPr/>
            <p:nvPr/>
          </p:nvSpPr>
          <p:spPr>
            <a:xfrm>
              <a:off x="2630066" y="2998188"/>
              <a:ext cx="1943100" cy="2514600"/>
            </a:xfrm>
            <a:custGeom>
              <a:avLst/>
              <a:gdLst/>
              <a:ahLst/>
              <a:cxnLst/>
              <a:rect l="0" t="0" r="0" b="0"/>
              <a:pathLst>
                <a:path w="1943100" h="2514600">
                  <a:moveTo>
                    <a:pt x="0" y="0"/>
                  </a:moveTo>
                  <a:lnTo>
                    <a:pt x="1943100" y="0"/>
                  </a:lnTo>
                  <a:lnTo>
                    <a:pt x="1943100" y="228600"/>
                  </a:lnTo>
                  <a:lnTo>
                    <a:pt x="0" y="228600"/>
                  </a:lnTo>
                  <a:close/>
                  <a:moveTo>
                    <a:pt x="0" y="228600"/>
                  </a:moveTo>
                  <a:lnTo>
                    <a:pt x="1943100" y="228600"/>
                  </a:lnTo>
                  <a:lnTo>
                    <a:pt x="1943100" y="2286000"/>
                  </a:lnTo>
                  <a:lnTo>
                    <a:pt x="0" y="2286000"/>
                  </a:lnTo>
                  <a:close/>
                  <a:moveTo>
                    <a:pt x="0" y="2286000"/>
                  </a:moveTo>
                  <a:lnTo>
                    <a:pt x="1943100" y="2286000"/>
                  </a:lnTo>
                  <a:lnTo>
                    <a:pt x="1943100" y="2514600"/>
                  </a:lnTo>
                  <a:lnTo>
                    <a:pt x="0" y="2514600"/>
                  </a:lnTo>
                  <a:close/>
                </a:path>
              </a:pathLst>
            </a:custGeom>
            <a:solidFill>
              <a:srgbClr val="329C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4" name="Rounded Rectangle 12">
              <a:extLst>
                <a:ext uri="{FF2B5EF4-FFF2-40B4-BE49-F238E27FC236}">
                  <a16:creationId xmlns:a16="http://schemas.microsoft.com/office/drawing/2014/main" id="{F7FF4A48-A8CE-4289-163D-00056F29F673}"/>
                </a:ext>
              </a:extLst>
            </p:cNvPr>
            <p:cNvSpPr/>
            <p:nvPr/>
          </p:nvSpPr>
          <p:spPr>
            <a:xfrm>
              <a:off x="4801766" y="2998188"/>
              <a:ext cx="1943100" cy="2514600"/>
            </a:xfrm>
            <a:custGeom>
              <a:avLst/>
              <a:gdLst/>
              <a:ahLst/>
              <a:cxnLst/>
              <a:rect l="0" t="0" r="0" b="0"/>
              <a:pathLst>
                <a:path w="1943100" h="2514600">
                  <a:moveTo>
                    <a:pt x="0" y="0"/>
                  </a:moveTo>
                  <a:lnTo>
                    <a:pt x="1943100" y="0"/>
                  </a:lnTo>
                  <a:lnTo>
                    <a:pt x="1943100" y="228600"/>
                  </a:lnTo>
                  <a:lnTo>
                    <a:pt x="0" y="228600"/>
                  </a:lnTo>
                  <a:close/>
                  <a:moveTo>
                    <a:pt x="0" y="228600"/>
                  </a:moveTo>
                  <a:lnTo>
                    <a:pt x="1943100" y="228600"/>
                  </a:lnTo>
                  <a:lnTo>
                    <a:pt x="1943100" y="2286000"/>
                  </a:lnTo>
                  <a:lnTo>
                    <a:pt x="0" y="2286000"/>
                  </a:lnTo>
                  <a:close/>
                  <a:moveTo>
                    <a:pt x="0" y="2286000"/>
                  </a:moveTo>
                  <a:lnTo>
                    <a:pt x="1943100" y="2286000"/>
                  </a:lnTo>
                  <a:lnTo>
                    <a:pt x="1943100" y="2514600"/>
                  </a:lnTo>
                  <a:lnTo>
                    <a:pt x="0" y="2514600"/>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5" name="TextBox 14">
              <a:extLst>
                <a:ext uri="{FF2B5EF4-FFF2-40B4-BE49-F238E27FC236}">
                  <a16:creationId xmlns:a16="http://schemas.microsoft.com/office/drawing/2014/main" id="{A6258F75-F935-481E-D79B-3DA521337DC7}"/>
                </a:ext>
              </a:extLst>
            </p:cNvPr>
            <p:cNvSpPr txBox="1"/>
            <p:nvPr/>
          </p:nvSpPr>
          <p:spPr>
            <a:xfrm>
              <a:off x="779092" y="3236313"/>
              <a:ext cx="1301659" cy="23495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1. </a:t>
              </a:r>
              <a:r>
                <a:rPr kumimoji="0" sz="1800" b="1" i="0" u="none" strike="noStrike" kern="1200" cap="none" spc="0" normalizeH="0" baseline="0" noProof="0">
                  <a:ln>
                    <a:noFill/>
                  </a:ln>
                  <a:solidFill>
                    <a:srgbClr val="FFFFFF"/>
                  </a:solidFill>
                  <a:effectLst/>
                  <a:uLnTx/>
                  <a:uFillTx/>
                  <a:latin typeface="Arial"/>
                  <a:ea typeface="+mn-ea"/>
                  <a:cs typeface="+mn-cs"/>
                </a:rPr>
                <a:t>Tools Layer</a:t>
              </a:r>
            </a:p>
          </p:txBody>
        </p:sp>
        <p:sp>
          <p:nvSpPr>
            <p:cNvPr id="16" name="TextBox 15">
              <a:extLst>
                <a:ext uri="{FF2B5EF4-FFF2-40B4-BE49-F238E27FC236}">
                  <a16:creationId xmlns:a16="http://schemas.microsoft.com/office/drawing/2014/main" id="{01EB58AB-F011-4123-5B28-B81C4CE5DA69}"/>
                </a:ext>
              </a:extLst>
            </p:cNvPr>
            <p:cNvSpPr txBox="1"/>
            <p:nvPr/>
          </p:nvSpPr>
          <p:spPr>
            <a:xfrm>
              <a:off x="2992479" y="3236313"/>
              <a:ext cx="1218283" cy="23495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2. </a:t>
              </a:r>
              <a:r>
                <a:rPr kumimoji="0" sz="1800" b="1" i="0" u="none" strike="noStrike" kern="1200" cap="none" spc="0" normalizeH="0" baseline="0" noProof="0">
                  <a:ln>
                    <a:noFill/>
                  </a:ln>
                  <a:solidFill>
                    <a:srgbClr val="FFFFFF"/>
                  </a:solidFill>
                  <a:effectLst/>
                  <a:uLnTx/>
                  <a:uFillTx/>
                  <a:latin typeface="Arial"/>
                  <a:ea typeface="+mn-ea"/>
                  <a:cs typeface="+mn-cs"/>
                </a:rPr>
                <a:t>Data Layer</a:t>
              </a:r>
            </a:p>
          </p:txBody>
        </p:sp>
        <p:sp>
          <p:nvSpPr>
            <p:cNvPr id="17" name="TextBox 16">
              <a:extLst>
                <a:ext uri="{FF2B5EF4-FFF2-40B4-BE49-F238E27FC236}">
                  <a16:creationId xmlns:a16="http://schemas.microsoft.com/office/drawing/2014/main" id="{AC480B9F-2CB2-951F-57B9-F2A052647AEA}"/>
                </a:ext>
              </a:extLst>
            </p:cNvPr>
            <p:cNvSpPr txBox="1"/>
            <p:nvPr/>
          </p:nvSpPr>
          <p:spPr>
            <a:xfrm>
              <a:off x="5022762" y="3236313"/>
              <a:ext cx="1501099" cy="469909"/>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3. </a:t>
              </a:r>
              <a:r>
                <a:rPr kumimoji="0" sz="1800" b="1" i="0" u="none" strike="noStrike" kern="1200" cap="none" spc="0" normalizeH="0" baseline="0" noProof="0">
                  <a:ln>
                    <a:noFill/>
                  </a:ln>
                  <a:solidFill>
                    <a:srgbClr val="FFFFFF"/>
                  </a:solidFill>
                  <a:effectLst/>
                  <a:uLnTx/>
                  <a:uFillTx/>
                  <a:latin typeface="Arial"/>
                  <a:ea typeface="+mn-ea"/>
                  <a:cs typeface="+mn-cs"/>
                </a:rPr>
                <a:t>Orchestration
Layer</a:t>
              </a:r>
            </a:p>
          </p:txBody>
        </p:sp>
        <p:sp>
          <p:nvSpPr>
            <p:cNvPr id="18" name="TextBox 17">
              <a:extLst>
                <a:ext uri="{FF2B5EF4-FFF2-40B4-BE49-F238E27FC236}">
                  <a16:creationId xmlns:a16="http://schemas.microsoft.com/office/drawing/2014/main" id="{796DC962-1078-35F8-5448-33995CDAD53C}"/>
                </a:ext>
              </a:extLst>
            </p:cNvPr>
            <p:cNvSpPr txBox="1"/>
            <p:nvPr/>
          </p:nvSpPr>
          <p:spPr>
            <a:xfrm>
              <a:off x="788820" y="3831625"/>
              <a:ext cx="1282188" cy="1096454"/>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Arial"/>
                  <a:ea typeface="+mn-ea"/>
                  <a:cs typeface="+mn-cs"/>
                </a:rPr>
                <a:t>Enables agents to
perform actions,
including browser
automation,
authentication, and
tool discovery.</a:t>
              </a:r>
            </a:p>
          </p:txBody>
        </p:sp>
        <p:sp>
          <p:nvSpPr>
            <p:cNvPr id="19" name="TextBox 18">
              <a:extLst>
                <a:ext uri="{FF2B5EF4-FFF2-40B4-BE49-F238E27FC236}">
                  <a16:creationId xmlns:a16="http://schemas.microsoft.com/office/drawing/2014/main" id="{C4988AD3-1C29-F76D-A673-94285AE178D1}"/>
                </a:ext>
              </a:extLst>
            </p:cNvPr>
            <p:cNvSpPr txBox="1"/>
            <p:nvPr/>
          </p:nvSpPr>
          <p:spPr>
            <a:xfrm>
              <a:off x="2838149" y="3831625"/>
              <a:ext cx="1526933" cy="1096454"/>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Arial"/>
                  <a:ea typeface="+mn-ea"/>
                  <a:cs typeface="+mn-cs"/>
                </a:rPr>
                <a:t>Provides agents with
memory and access to
information, including
memory systems,
storage solutions, and
ETL services.</a:t>
              </a:r>
            </a:p>
          </p:txBody>
        </p:sp>
        <p:sp>
          <p:nvSpPr>
            <p:cNvPr id="20" name="TextBox 19">
              <a:extLst>
                <a:ext uri="{FF2B5EF4-FFF2-40B4-BE49-F238E27FC236}">
                  <a16:creationId xmlns:a16="http://schemas.microsoft.com/office/drawing/2014/main" id="{0E4C2CBC-876B-82F1-F4C1-AA777AEAA7EB}"/>
                </a:ext>
              </a:extLst>
            </p:cNvPr>
            <p:cNvSpPr txBox="1"/>
            <p:nvPr/>
          </p:nvSpPr>
          <p:spPr>
            <a:xfrm>
              <a:off x="5013961" y="3831625"/>
              <a:ext cx="1518775" cy="1279196"/>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Arial"/>
                  <a:ea typeface="+mn-ea"/>
                  <a:cs typeface="+mn-cs"/>
                </a:rPr>
                <a:t>Manages complexity
and coordination of
multiple agents,
including managed
orchestration solutions
and persistence
engines.</a:t>
              </a:r>
            </a:p>
          </p:txBody>
        </p:sp>
        <p:sp>
          <p:nvSpPr>
            <p:cNvPr id="21" name="Rounded Rectangle 20">
              <a:extLst>
                <a:ext uri="{FF2B5EF4-FFF2-40B4-BE49-F238E27FC236}">
                  <a16:creationId xmlns:a16="http://schemas.microsoft.com/office/drawing/2014/main" id="{2B63745D-AD4E-85BC-0600-432C40ACC7CB}"/>
                </a:ext>
              </a:extLst>
            </p:cNvPr>
            <p:cNvSpPr/>
            <p:nvPr/>
          </p:nvSpPr>
          <p:spPr>
            <a:xfrm>
              <a:off x="894134" y="1560436"/>
              <a:ext cx="1071562" cy="1046702"/>
            </a:xfrm>
            <a:custGeom>
              <a:avLst/>
              <a:gdLst/>
              <a:ahLst/>
              <a:cxnLst/>
              <a:rect l="0" t="0" r="0" b="0"/>
              <a:pathLst>
                <a:path w="1071562" h="1046702">
                  <a:moveTo>
                    <a:pt x="452008" y="921257"/>
                  </a:moveTo>
                  <a:lnTo>
                    <a:pt x="622030" y="921257"/>
                  </a:lnTo>
                  <a:cubicBezTo>
                    <a:pt x="654608" y="921231"/>
                    <a:pt x="681011" y="894828"/>
                    <a:pt x="681037" y="862250"/>
                  </a:cubicBezTo>
                  <a:lnTo>
                    <a:pt x="681037" y="862250"/>
                  </a:lnTo>
                  <a:cubicBezTo>
                    <a:pt x="681037" y="829672"/>
                    <a:pt x="654655" y="803248"/>
                    <a:pt x="622077" y="803195"/>
                  </a:cubicBezTo>
                  <a:lnTo>
                    <a:pt x="452056" y="803195"/>
                  </a:lnTo>
                  <a:cubicBezTo>
                    <a:pt x="419681" y="803193"/>
                    <a:pt x="393340" y="829258"/>
                    <a:pt x="393001" y="861631"/>
                  </a:cubicBezTo>
                  <a:lnTo>
                    <a:pt x="393001" y="861631"/>
                  </a:lnTo>
                  <a:cubicBezTo>
                    <a:pt x="392849" y="877384"/>
                    <a:pt x="398997" y="892545"/>
                    <a:pt x="410078" y="903742"/>
                  </a:cubicBezTo>
                  <a:cubicBezTo>
                    <a:pt x="421159" y="914940"/>
                    <a:pt x="436255" y="921246"/>
                    <a:pt x="452008" y="921257"/>
                  </a:cubicBezTo>
                  <a:close/>
                  <a:moveTo>
                    <a:pt x="1071562" y="686895"/>
                  </a:moveTo>
                  <a:lnTo>
                    <a:pt x="1071562" y="1000172"/>
                  </a:lnTo>
                  <a:cubicBezTo>
                    <a:pt x="1071562" y="1025890"/>
                    <a:pt x="1050750" y="1046702"/>
                    <a:pt x="1025032" y="1046702"/>
                  </a:cubicBezTo>
                  <a:lnTo>
                    <a:pt x="48434" y="1046702"/>
                  </a:lnTo>
                  <a:cubicBezTo>
                    <a:pt x="22737" y="1046702"/>
                    <a:pt x="1905" y="1025870"/>
                    <a:pt x="1905" y="1000172"/>
                  </a:cubicBezTo>
                  <a:lnTo>
                    <a:pt x="1905" y="686895"/>
                  </a:lnTo>
                  <a:moveTo>
                    <a:pt x="1905" y="686895"/>
                  </a:moveTo>
                  <a:lnTo>
                    <a:pt x="1071562" y="686895"/>
                  </a:lnTo>
                  <a:moveTo>
                    <a:pt x="0" y="209311"/>
                  </a:moveTo>
                  <a:lnTo>
                    <a:pt x="0" y="46529"/>
                  </a:lnTo>
                  <a:cubicBezTo>
                    <a:pt x="0" y="20812"/>
                    <a:pt x="20812" y="0"/>
                    <a:pt x="46529" y="0"/>
                  </a:cubicBezTo>
                  <a:lnTo>
                    <a:pt x="1023127" y="0"/>
                  </a:lnTo>
                  <a:cubicBezTo>
                    <a:pt x="1048845" y="0"/>
                    <a:pt x="1069657" y="20812"/>
                    <a:pt x="1069657" y="46529"/>
                  </a:cubicBezTo>
                  <a:lnTo>
                    <a:pt x="1069657" y="209311"/>
                  </a:lnTo>
                  <a:moveTo>
                    <a:pt x="381095" y="439864"/>
                  </a:moveTo>
                  <a:cubicBezTo>
                    <a:pt x="361331" y="468241"/>
                    <a:pt x="333388" y="489921"/>
                    <a:pt x="300990" y="502015"/>
                  </a:cubicBezTo>
                  <a:lnTo>
                    <a:pt x="300418" y="686895"/>
                  </a:lnTo>
                  <a:lnTo>
                    <a:pt x="180022" y="686895"/>
                  </a:lnTo>
                  <a:lnTo>
                    <a:pt x="180641" y="501634"/>
                  </a:lnTo>
                  <a:cubicBezTo>
                    <a:pt x="114498" y="476424"/>
                    <a:pt x="70869" y="412902"/>
                    <a:pt x="71081" y="342118"/>
                  </a:cubicBezTo>
                  <a:cubicBezTo>
                    <a:pt x="71292" y="271334"/>
                    <a:pt x="115301" y="208074"/>
                    <a:pt x="181594" y="183261"/>
                  </a:cubicBezTo>
                  <a:lnTo>
                    <a:pt x="181260" y="312324"/>
                  </a:lnTo>
                  <a:lnTo>
                    <a:pt x="241268" y="372713"/>
                  </a:lnTo>
                  <a:lnTo>
                    <a:pt x="301561" y="312705"/>
                  </a:lnTo>
                  <a:lnTo>
                    <a:pt x="301942" y="183641"/>
                  </a:lnTo>
                  <a:cubicBezTo>
                    <a:pt x="350877" y="202292"/>
                    <a:pt x="388499" y="242437"/>
                    <a:pt x="403939" y="292478"/>
                  </a:cubicBezTo>
                  <a:cubicBezTo>
                    <a:pt x="419380" y="342519"/>
                    <a:pt x="410918" y="396883"/>
                    <a:pt x="381000" y="439864"/>
                  </a:cubicBezTo>
                  <a:close/>
                  <a:moveTo>
                    <a:pt x="485203" y="686895"/>
                  </a:moveTo>
                  <a:lnTo>
                    <a:pt x="485822" y="512111"/>
                  </a:lnTo>
                  <a:lnTo>
                    <a:pt x="634317" y="512206"/>
                  </a:lnTo>
                  <a:lnTo>
                    <a:pt x="634317" y="686895"/>
                  </a:lnTo>
                  <a:lnTo>
                    <a:pt x="485251" y="686895"/>
                  </a:lnTo>
                  <a:close/>
                  <a:moveTo>
                    <a:pt x="496442" y="183308"/>
                  </a:moveTo>
                  <a:lnTo>
                    <a:pt x="623839" y="183308"/>
                  </a:lnTo>
                  <a:lnTo>
                    <a:pt x="623839" y="246173"/>
                  </a:lnTo>
                  <a:cubicBezTo>
                    <a:pt x="623839" y="281353"/>
                    <a:pt x="595321" y="309872"/>
                    <a:pt x="560141" y="309872"/>
                  </a:cubicBezTo>
                  <a:cubicBezTo>
                    <a:pt x="524961" y="309872"/>
                    <a:pt x="496442" y="281353"/>
                    <a:pt x="496442" y="246173"/>
                  </a:cubicBezTo>
                  <a:close/>
                  <a:moveTo>
                    <a:pt x="559784" y="309943"/>
                  </a:moveTo>
                  <a:lnTo>
                    <a:pt x="559784" y="512111"/>
                  </a:lnTo>
                  <a:moveTo>
                    <a:pt x="919686" y="442245"/>
                  </a:moveTo>
                  <a:cubicBezTo>
                    <a:pt x="981716" y="411961"/>
                    <a:pt x="1014360" y="342631"/>
                    <a:pt x="998187" y="275524"/>
                  </a:cubicBezTo>
                  <a:cubicBezTo>
                    <a:pt x="982014" y="208417"/>
                    <a:pt x="921371" y="161570"/>
                    <a:pt x="852355" y="162868"/>
                  </a:cubicBezTo>
                  <a:cubicBezTo>
                    <a:pt x="783339" y="164166"/>
                    <a:pt x="724501" y="213259"/>
                    <a:pt x="710862" y="280927"/>
                  </a:cubicBezTo>
                  <a:cubicBezTo>
                    <a:pt x="697223" y="348594"/>
                    <a:pt x="732450" y="416647"/>
                    <a:pt x="795575" y="444579"/>
                  </a:cubicBezTo>
                  <a:lnTo>
                    <a:pt x="795242" y="686895"/>
                  </a:lnTo>
                  <a:lnTo>
                    <a:pt x="919686" y="686895"/>
                  </a:lnTo>
                  <a:close/>
                  <a:moveTo>
                    <a:pt x="799766" y="309943"/>
                  </a:moveTo>
                  <a:cubicBezTo>
                    <a:pt x="799762" y="279350"/>
                    <a:pt x="824561" y="254548"/>
                    <a:pt x="855154" y="254548"/>
                  </a:cubicBezTo>
                  <a:cubicBezTo>
                    <a:pt x="885747" y="254548"/>
                    <a:pt x="910546" y="279350"/>
                    <a:pt x="910542" y="309943"/>
                  </a:cubicBezTo>
                  <a:cubicBezTo>
                    <a:pt x="910546" y="340536"/>
                    <a:pt x="885747" y="365338"/>
                    <a:pt x="855154" y="365338"/>
                  </a:cubicBezTo>
                  <a:cubicBezTo>
                    <a:pt x="824561" y="365338"/>
                    <a:pt x="799762" y="340536"/>
                    <a:pt x="799766" y="309943"/>
                  </a:cubicBez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22" name="Rounded Rectangle 21">
              <a:extLst>
                <a:ext uri="{FF2B5EF4-FFF2-40B4-BE49-F238E27FC236}">
                  <a16:creationId xmlns:a16="http://schemas.microsoft.com/office/drawing/2014/main" id="{F7C6F907-78F2-5EE8-0CCB-511CB45D8141}"/>
                </a:ext>
              </a:extLst>
            </p:cNvPr>
            <p:cNvSpPr/>
            <p:nvPr/>
          </p:nvSpPr>
          <p:spPr>
            <a:xfrm>
              <a:off x="3172991" y="1536100"/>
              <a:ext cx="857250" cy="1095374"/>
            </a:xfrm>
            <a:custGeom>
              <a:avLst/>
              <a:gdLst/>
              <a:ahLst/>
              <a:cxnLst/>
              <a:rect l="0" t="0" r="0" b="0"/>
              <a:pathLst>
                <a:path w="857250" h="1095374">
                  <a:moveTo>
                    <a:pt x="0" y="166687"/>
                  </a:moveTo>
                  <a:cubicBezTo>
                    <a:pt x="0" y="258746"/>
                    <a:pt x="191901" y="333374"/>
                    <a:pt x="428625" y="333374"/>
                  </a:cubicBezTo>
                  <a:cubicBezTo>
                    <a:pt x="665348" y="333374"/>
                    <a:pt x="857250" y="258746"/>
                    <a:pt x="857250" y="166687"/>
                  </a:cubicBezTo>
                  <a:cubicBezTo>
                    <a:pt x="857250" y="74628"/>
                    <a:pt x="665348" y="0"/>
                    <a:pt x="428625" y="0"/>
                  </a:cubicBezTo>
                  <a:cubicBezTo>
                    <a:pt x="191901" y="0"/>
                    <a:pt x="0" y="74628"/>
                    <a:pt x="0" y="166687"/>
                  </a:cubicBezTo>
                  <a:moveTo>
                    <a:pt x="0" y="166687"/>
                  </a:moveTo>
                  <a:lnTo>
                    <a:pt x="0" y="928687"/>
                  </a:lnTo>
                  <a:cubicBezTo>
                    <a:pt x="0" y="1020746"/>
                    <a:pt x="191881" y="1095374"/>
                    <a:pt x="428625" y="1095374"/>
                  </a:cubicBezTo>
                  <a:cubicBezTo>
                    <a:pt x="665368" y="1095374"/>
                    <a:pt x="857250" y="1020746"/>
                    <a:pt x="857250" y="928687"/>
                  </a:cubicBezTo>
                  <a:lnTo>
                    <a:pt x="857250" y="166687"/>
                  </a:lnTo>
                  <a:moveTo>
                    <a:pt x="857250" y="333374"/>
                  </a:moveTo>
                  <a:cubicBezTo>
                    <a:pt x="857250" y="425434"/>
                    <a:pt x="665368" y="500062"/>
                    <a:pt x="428625" y="500062"/>
                  </a:cubicBezTo>
                  <a:cubicBezTo>
                    <a:pt x="191881" y="500062"/>
                    <a:pt x="0" y="425434"/>
                    <a:pt x="0" y="333374"/>
                  </a:cubicBezTo>
                  <a:moveTo>
                    <a:pt x="857250" y="500062"/>
                  </a:moveTo>
                  <a:cubicBezTo>
                    <a:pt x="857250" y="592121"/>
                    <a:pt x="665368" y="666749"/>
                    <a:pt x="428625" y="666749"/>
                  </a:cubicBezTo>
                  <a:cubicBezTo>
                    <a:pt x="191881" y="666749"/>
                    <a:pt x="0" y="592121"/>
                    <a:pt x="0" y="500062"/>
                  </a:cubicBez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23" name="Rounded Rectangle 22">
              <a:extLst>
                <a:ext uri="{FF2B5EF4-FFF2-40B4-BE49-F238E27FC236}">
                  <a16:creationId xmlns:a16="http://schemas.microsoft.com/office/drawing/2014/main" id="{1096FFA6-DFB9-05D1-F90C-F7909007B4CA}"/>
                </a:ext>
              </a:extLst>
            </p:cNvPr>
            <p:cNvSpPr/>
            <p:nvPr/>
          </p:nvSpPr>
          <p:spPr>
            <a:xfrm>
              <a:off x="5241294" y="1536100"/>
              <a:ext cx="1064282" cy="1095375"/>
            </a:xfrm>
            <a:custGeom>
              <a:avLst/>
              <a:gdLst/>
              <a:ahLst/>
              <a:cxnLst/>
              <a:rect l="0" t="0" r="0" b="0"/>
              <a:pathLst>
                <a:path w="1064282" h="1095375">
                  <a:moveTo>
                    <a:pt x="174834" y="797766"/>
                  </a:moveTo>
                  <a:cubicBezTo>
                    <a:pt x="174834" y="738585"/>
                    <a:pt x="222809" y="690610"/>
                    <a:pt x="281990" y="690610"/>
                  </a:cubicBezTo>
                  <a:cubicBezTo>
                    <a:pt x="341171" y="690610"/>
                    <a:pt x="389146" y="738585"/>
                    <a:pt x="389146" y="797766"/>
                  </a:cubicBezTo>
                  <a:cubicBezTo>
                    <a:pt x="389146" y="856947"/>
                    <a:pt x="341171" y="904922"/>
                    <a:pt x="281990" y="904922"/>
                  </a:cubicBezTo>
                  <a:cubicBezTo>
                    <a:pt x="222809" y="904922"/>
                    <a:pt x="174834" y="856947"/>
                    <a:pt x="174834" y="797766"/>
                  </a:cubicBezTo>
                  <a:close/>
                  <a:moveTo>
                    <a:pt x="548928" y="883158"/>
                  </a:moveTo>
                  <a:lnTo>
                    <a:pt x="500779" y="855344"/>
                  </a:lnTo>
                  <a:cubicBezTo>
                    <a:pt x="510685" y="817598"/>
                    <a:pt x="510685" y="777934"/>
                    <a:pt x="500779" y="740187"/>
                  </a:cubicBezTo>
                  <a:lnTo>
                    <a:pt x="548928" y="712374"/>
                  </a:lnTo>
                  <a:cubicBezTo>
                    <a:pt x="560317" y="705798"/>
                    <a:pt x="564219" y="691235"/>
                    <a:pt x="557644" y="679846"/>
                  </a:cubicBezTo>
                  <a:lnTo>
                    <a:pt x="521925" y="617934"/>
                  </a:lnTo>
                  <a:cubicBezTo>
                    <a:pt x="515349" y="606545"/>
                    <a:pt x="500786" y="602643"/>
                    <a:pt x="489397" y="609218"/>
                  </a:cubicBezTo>
                  <a:lnTo>
                    <a:pt x="441248" y="636984"/>
                  </a:lnTo>
                  <a:cubicBezTo>
                    <a:pt x="413518" y="609544"/>
                    <a:pt x="379164" y="589742"/>
                    <a:pt x="341521" y="579501"/>
                  </a:cubicBezTo>
                  <a:lnTo>
                    <a:pt x="341521" y="523875"/>
                  </a:lnTo>
                  <a:cubicBezTo>
                    <a:pt x="341521" y="510723"/>
                    <a:pt x="330860" y="500062"/>
                    <a:pt x="317709" y="500062"/>
                  </a:cubicBezTo>
                  <a:lnTo>
                    <a:pt x="246271" y="500062"/>
                  </a:lnTo>
                  <a:cubicBezTo>
                    <a:pt x="233120" y="500062"/>
                    <a:pt x="222459" y="510723"/>
                    <a:pt x="222459" y="523875"/>
                  </a:cubicBezTo>
                  <a:lnTo>
                    <a:pt x="222459" y="579453"/>
                  </a:lnTo>
                  <a:cubicBezTo>
                    <a:pt x="184806" y="589722"/>
                    <a:pt x="150451" y="609557"/>
                    <a:pt x="122732" y="637032"/>
                  </a:cubicBezTo>
                  <a:lnTo>
                    <a:pt x="74821" y="609314"/>
                  </a:lnTo>
                  <a:cubicBezTo>
                    <a:pt x="63432" y="602738"/>
                    <a:pt x="48869" y="606640"/>
                    <a:pt x="42294" y="618029"/>
                  </a:cubicBezTo>
                  <a:lnTo>
                    <a:pt x="6575" y="679942"/>
                  </a:lnTo>
                  <a:cubicBezTo>
                    <a:pt x="0" y="691331"/>
                    <a:pt x="3901" y="705894"/>
                    <a:pt x="15290" y="712470"/>
                  </a:cubicBezTo>
                  <a:lnTo>
                    <a:pt x="63439" y="740283"/>
                  </a:lnTo>
                  <a:cubicBezTo>
                    <a:pt x="53533" y="778029"/>
                    <a:pt x="53533" y="817693"/>
                    <a:pt x="63439" y="855440"/>
                  </a:cubicBezTo>
                  <a:lnTo>
                    <a:pt x="15290" y="883253"/>
                  </a:lnTo>
                  <a:cubicBezTo>
                    <a:pt x="3901" y="889829"/>
                    <a:pt x="0" y="904392"/>
                    <a:pt x="6575" y="915781"/>
                  </a:cubicBezTo>
                  <a:lnTo>
                    <a:pt x="42294" y="977693"/>
                  </a:lnTo>
                  <a:cubicBezTo>
                    <a:pt x="48869" y="989082"/>
                    <a:pt x="63432" y="992984"/>
                    <a:pt x="74821" y="986408"/>
                  </a:cubicBezTo>
                  <a:lnTo>
                    <a:pt x="122970" y="958643"/>
                  </a:lnTo>
                  <a:cubicBezTo>
                    <a:pt x="150644" y="986013"/>
                    <a:pt x="184911" y="1005779"/>
                    <a:pt x="222459" y="1016031"/>
                  </a:cubicBezTo>
                  <a:lnTo>
                    <a:pt x="222459" y="1071562"/>
                  </a:lnTo>
                  <a:cubicBezTo>
                    <a:pt x="222459" y="1084713"/>
                    <a:pt x="233120" y="1095375"/>
                    <a:pt x="246271" y="1095375"/>
                  </a:cubicBezTo>
                  <a:lnTo>
                    <a:pt x="317709" y="1095375"/>
                  </a:lnTo>
                  <a:cubicBezTo>
                    <a:pt x="330860" y="1095375"/>
                    <a:pt x="341521" y="1084713"/>
                    <a:pt x="341521" y="1071562"/>
                  </a:cubicBezTo>
                  <a:lnTo>
                    <a:pt x="341521" y="1016031"/>
                  </a:lnTo>
                  <a:cubicBezTo>
                    <a:pt x="379174" y="1005762"/>
                    <a:pt x="413529" y="985927"/>
                    <a:pt x="441248" y="958453"/>
                  </a:cubicBezTo>
                  <a:lnTo>
                    <a:pt x="489397" y="986218"/>
                  </a:lnTo>
                  <a:cubicBezTo>
                    <a:pt x="500786" y="992793"/>
                    <a:pt x="515349" y="988891"/>
                    <a:pt x="521925" y="977503"/>
                  </a:cubicBezTo>
                  <a:lnTo>
                    <a:pt x="557644" y="915590"/>
                  </a:lnTo>
                  <a:cubicBezTo>
                    <a:pt x="564154" y="904222"/>
                    <a:pt x="560260" y="889731"/>
                    <a:pt x="548928" y="883158"/>
                  </a:cubicBezTo>
                  <a:close/>
                  <a:moveTo>
                    <a:pt x="674896" y="297703"/>
                  </a:moveTo>
                  <a:cubicBezTo>
                    <a:pt x="674896" y="238523"/>
                    <a:pt x="722872" y="190547"/>
                    <a:pt x="782053" y="190547"/>
                  </a:cubicBezTo>
                  <a:cubicBezTo>
                    <a:pt x="841234" y="190547"/>
                    <a:pt x="889209" y="238523"/>
                    <a:pt x="889209" y="297703"/>
                  </a:cubicBezTo>
                  <a:cubicBezTo>
                    <a:pt x="889209" y="356884"/>
                    <a:pt x="841234" y="404860"/>
                    <a:pt x="782053" y="404860"/>
                  </a:cubicBezTo>
                  <a:cubicBezTo>
                    <a:pt x="722872" y="404860"/>
                    <a:pt x="674896" y="356884"/>
                    <a:pt x="674896" y="297703"/>
                  </a:cubicBezTo>
                  <a:close/>
                  <a:moveTo>
                    <a:pt x="515115" y="212312"/>
                  </a:moveTo>
                  <a:lnTo>
                    <a:pt x="563263" y="240125"/>
                  </a:lnTo>
                  <a:cubicBezTo>
                    <a:pt x="553358" y="277871"/>
                    <a:pt x="553358" y="317535"/>
                    <a:pt x="563263" y="355282"/>
                  </a:cubicBezTo>
                  <a:lnTo>
                    <a:pt x="515115" y="383095"/>
                  </a:lnTo>
                  <a:cubicBezTo>
                    <a:pt x="503726" y="389671"/>
                    <a:pt x="499824" y="404234"/>
                    <a:pt x="506399" y="415623"/>
                  </a:cubicBezTo>
                  <a:lnTo>
                    <a:pt x="542118" y="477535"/>
                  </a:lnTo>
                  <a:cubicBezTo>
                    <a:pt x="548694" y="488924"/>
                    <a:pt x="563257" y="492826"/>
                    <a:pt x="574646" y="486251"/>
                  </a:cubicBezTo>
                  <a:lnTo>
                    <a:pt x="622795" y="458485"/>
                  </a:lnTo>
                  <a:cubicBezTo>
                    <a:pt x="650524" y="485925"/>
                    <a:pt x="684879" y="505727"/>
                    <a:pt x="722521" y="515969"/>
                  </a:cubicBezTo>
                  <a:lnTo>
                    <a:pt x="722521" y="571500"/>
                  </a:lnTo>
                  <a:cubicBezTo>
                    <a:pt x="722521" y="584651"/>
                    <a:pt x="733183" y="595312"/>
                    <a:pt x="746334" y="595312"/>
                  </a:cubicBezTo>
                  <a:lnTo>
                    <a:pt x="817771" y="595312"/>
                  </a:lnTo>
                  <a:cubicBezTo>
                    <a:pt x="830923" y="595312"/>
                    <a:pt x="841584" y="584651"/>
                    <a:pt x="841584" y="571500"/>
                  </a:cubicBezTo>
                  <a:lnTo>
                    <a:pt x="841584" y="515969"/>
                  </a:lnTo>
                  <a:cubicBezTo>
                    <a:pt x="879236" y="505700"/>
                    <a:pt x="913592" y="485864"/>
                    <a:pt x="941311" y="458390"/>
                  </a:cubicBezTo>
                  <a:lnTo>
                    <a:pt x="989460" y="486156"/>
                  </a:lnTo>
                  <a:cubicBezTo>
                    <a:pt x="1000849" y="492731"/>
                    <a:pt x="1015412" y="488829"/>
                    <a:pt x="1021987" y="477440"/>
                  </a:cubicBezTo>
                  <a:lnTo>
                    <a:pt x="1057706" y="415528"/>
                  </a:lnTo>
                  <a:cubicBezTo>
                    <a:pt x="1064282" y="404139"/>
                    <a:pt x="1060380" y="389576"/>
                    <a:pt x="1048991" y="383000"/>
                  </a:cubicBezTo>
                  <a:lnTo>
                    <a:pt x="1000842" y="355282"/>
                  </a:lnTo>
                  <a:cubicBezTo>
                    <a:pt x="1010748" y="317535"/>
                    <a:pt x="1010748" y="277871"/>
                    <a:pt x="1000842" y="240125"/>
                  </a:cubicBezTo>
                  <a:lnTo>
                    <a:pt x="1048991" y="212312"/>
                  </a:lnTo>
                  <a:cubicBezTo>
                    <a:pt x="1060380" y="205736"/>
                    <a:pt x="1064282" y="191173"/>
                    <a:pt x="1057706" y="179784"/>
                  </a:cubicBezTo>
                  <a:lnTo>
                    <a:pt x="1021987" y="117871"/>
                  </a:lnTo>
                  <a:cubicBezTo>
                    <a:pt x="1015412" y="106483"/>
                    <a:pt x="1000849" y="102581"/>
                    <a:pt x="989460" y="109156"/>
                  </a:cubicBezTo>
                  <a:lnTo>
                    <a:pt x="941311" y="136921"/>
                  </a:lnTo>
                  <a:cubicBezTo>
                    <a:pt x="913581" y="109482"/>
                    <a:pt x="879227" y="89680"/>
                    <a:pt x="841584" y="79438"/>
                  </a:cubicBezTo>
                  <a:lnTo>
                    <a:pt x="841584" y="23812"/>
                  </a:lnTo>
                  <a:cubicBezTo>
                    <a:pt x="841584" y="10661"/>
                    <a:pt x="830923" y="0"/>
                    <a:pt x="817771" y="0"/>
                  </a:cubicBezTo>
                  <a:lnTo>
                    <a:pt x="746334" y="0"/>
                  </a:lnTo>
                  <a:cubicBezTo>
                    <a:pt x="733183" y="0"/>
                    <a:pt x="722521" y="10661"/>
                    <a:pt x="722521" y="23812"/>
                  </a:cubicBezTo>
                  <a:lnTo>
                    <a:pt x="722521" y="79438"/>
                  </a:lnTo>
                  <a:cubicBezTo>
                    <a:pt x="684869" y="89707"/>
                    <a:pt x="650514" y="109543"/>
                    <a:pt x="622795" y="137017"/>
                  </a:cubicBezTo>
                  <a:lnTo>
                    <a:pt x="574884" y="109251"/>
                  </a:lnTo>
                  <a:cubicBezTo>
                    <a:pt x="563495" y="102676"/>
                    <a:pt x="548932" y="106578"/>
                    <a:pt x="542356" y="117967"/>
                  </a:cubicBezTo>
                  <a:lnTo>
                    <a:pt x="506637" y="179879"/>
                  </a:lnTo>
                  <a:cubicBezTo>
                    <a:pt x="500086" y="191185"/>
                    <a:pt x="503869" y="205658"/>
                    <a:pt x="515115" y="212312"/>
                  </a:cubicBez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grpSp>
    </p:spTree>
    <p:extLst>
      <p:ext uri="{BB962C8B-B14F-4D97-AF65-F5344CB8AC3E}">
        <p14:creationId xmlns:p14="http://schemas.microsoft.com/office/powerpoint/2010/main" val="2967591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4C53A-EA40-0765-0149-81E8AF12ABDD}"/>
              </a:ext>
            </a:extLst>
          </p:cNvPr>
          <p:cNvSpPr>
            <a:spLocks noGrp="1"/>
          </p:cNvSpPr>
          <p:nvPr>
            <p:ph type="title"/>
          </p:nvPr>
        </p:nvSpPr>
        <p:spPr/>
        <p:txBody>
          <a:bodyPr/>
          <a:lstStyle/>
          <a:p>
            <a:r>
              <a:rPr lang="en-US"/>
              <a:t>Future Trends in AI Agent Development</a:t>
            </a:r>
          </a:p>
        </p:txBody>
      </p:sp>
      <p:grpSp>
        <p:nvGrpSpPr>
          <p:cNvPr id="45" name="Group 44">
            <a:extLst>
              <a:ext uri="{FF2B5EF4-FFF2-40B4-BE49-F238E27FC236}">
                <a16:creationId xmlns:a16="http://schemas.microsoft.com/office/drawing/2014/main" id="{C4812EF6-5FE6-A1B3-A530-0538734FBFD3}"/>
              </a:ext>
            </a:extLst>
          </p:cNvPr>
          <p:cNvGrpSpPr>
            <a:grpSpLocks noChangeAspect="1"/>
          </p:cNvGrpSpPr>
          <p:nvPr/>
        </p:nvGrpSpPr>
        <p:grpSpPr>
          <a:xfrm>
            <a:off x="509232" y="1157782"/>
            <a:ext cx="8466092" cy="5029200"/>
            <a:chOff x="509233" y="1157782"/>
            <a:chExt cx="7781963" cy="4622800"/>
          </a:xfrm>
        </p:grpSpPr>
        <p:grpSp>
          <p:nvGrpSpPr>
            <p:cNvPr id="3" name="Group 2">
              <a:extLst>
                <a:ext uri="{FF2B5EF4-FFF2-40B4-BE49-F238E27FC236}">
                  <a16:creationId xmlns:a16="http://schemas.microsoft.com/office/drawing/2014/main" id="{77392E58-2DDF-6ED7-2E18-78FAE61C2A82}"/>
                </a:ext>
              </a:extLst>
            </p:cNvPr>
            <p:cNvGrpSpPr/>
            <p:nvPr/>
          </p:nvGrpSpPr>
          <p:grpSpPr>
            <a:xfrm>
              <a:off x="509233" y="5120182"/>
              <a:ext cx="3838575" cy="660400"/>
              <a:chOff x="247650" y="4870450"/>
              <a:chExt cx="3838575" cy="660400"/>
            </a:xfrm>
          </p:grpSpPr>
          <p:sp>
            <p:nvSpPr>
              <p:cNvPr id="4" name="Rounded Rectangle 1">
                <a:extLst>
                  <a:ext uri="{FF2B5EF4-FFF2-40B4-BE49-F238E27FC236}">
                    <a16:creationId xmlns:a16="http://schemas.microsoft.com/office/drawing/2014/main" id="{F479CDA0-7C09-817D-7AAA-B6041E910AAC}"/>
                  </a:ext>
                </a:extLst>
              </p:cNvPr>
              <p:cNvSpPr/>
              <p:nvPr/>
            </p:nvSpPr>
            <p:spPr>
              <a:xfrm>
                <a:off x="247650" y="4870450"/>
                <a:ext cx="3838575" cy="660400"/>
              </a:xfrm>
              <a:custGeom>
                <a:avLst/>
                <a:gdLst/>
                <a:ahLst/>
                <a:cxnLst/>
                <a:rect l="0" t="0" r="0" b="0"/>
                <a:pathLst>
                  <a:path w="3838575" h="660400">
                    <a:moveTo>
                      <a:pt x="0" y="660400"/>
                    </a:moveTo>
                    <a:lnTo>
                      <a:pt x="0" y="0"/>
                    </a:lnTo>
                    <a:lnTo>
                      <a:pt x="3563408" y="0"/>
                    </a:lnTo>
                    <a:lnTo>
                      <a:pt x="3838575" y="330200"/>
                    </a:lnTo>
                    <a:lnTo>
                      <a:pt x="3563408" y="660400"/>
                    </a:lnTo>
                    <a:lnTo>
                      <a:pt x="0" y="660400"/>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2">
                <a:extLst>
                  <a:ext uri="{FF2B5EF4-FFF2-40B4-BE49-F238E27FC236}">
                    <a16:creationId xmlns:a16="http://schemas.microsoft.com/office/drawing/2014/main" id="{798A9B8F-DF4A-81F8-D39A-96E739C721D7}"/>
                  </a:ext>
                </a:extLst>
              </p:cNvPr>
              <p:cNvSpPr/>
              <p:nvPr/>
            </p:nvSpPr>
            <p:spPr>
              <a:xfrm>
                <a:off x="247650" y="4870450"/>
                <a:ext cx="3838575" cy="660400"/>
              </a:xfrm>
              <a:custGeom>
                <a:avLst/>
                <a:gdLst/>
                <a:ahLst/>
                <a:cxnLst/>
                <a:rect l="0" t="0" r="0" b="0"/>
                <a:pathLst>
                  <a:path w="3838575" h="660400">
                    <a:moveTo>
                      <a:pt x="0" y="660400"/>
                    </a:moveTo>
                    <a:lnTo>
                      <a:pt x="0" y="0"/>
                    </a:lnTo>
                    <a:lnTo>
                      <a:pt x="3563408" y="0"/>
                    </a:lnTo>
                    <a:lnTo>
                      <a:pt x="3838575" y="330200"/>
                    </a:lnTo>
                    <a:lnTo>
                      <a:pt x="3563408" y="660400"/>
                    </a:lnTo>
                    <a:lnTo>
                      <a:pt x="0" y="660400"/>
                    </a:lnTo>
                    <a:close/>
                  </a:path>
                </a:pathLst>
              </a:custGeom>
              <a:noFill/>
              <a:ln w="515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B602D5B2-70F7-7C4E-2028-535699205B0F}"/>
                </a:ext>
              </a:extLst>
            </p:cNvPr>
            <p:cNvGrpSpPr/>
            <p:nvPr/>
          </p:nvGrpSpPr>
          <p:grpSpPr>
            <a:xfrm>
              <a:off x="509233" y="4459782"/>
              <a:ext cx="3384550" cy="660400"/>
              <a:chOff x="247650" y="4210050"/>
              <a:chExt cx="3384550" cy="660400"/>
            </a:xfrm>
          </p:grpSpPr>
          <p:sp>
            <p:nvSpPr>
              <p:cNvPr id="7" name="Rounded Rectangle 4">
                <a:extLst>
                  <a:ext uri="{FF2B5EF4-FFF2-40B4-BE49-F238E27FC236}">
                    <a16:creationId xmlns:a16="http://schemas.microsoft.com/office/drawing/2014/main" id="{56CA26B7-680C-164F-78D2-E81C647E0431}"/>
                  </a:ext>
                </a:extLst>
              </p:cNvPr>
              <p:cNvSpPr/>
              <p:nvPr/>
            </p:nvSpPr>
            <p:spPr>
              <a:xfrm>
                <a:off x="247650" y="4210050"/>
                <a:ext cx="3384550" cy="660400"/>
              </a:xfrm>
              <a:custGeom>
                <a:avLst/>
                <a:gdLst/>
                <a:ahLst/>
                <a:cxnLst/>
                <a:rect l="0" t="0" r="0" b="0"/>
                <a:pathLst>
                  <a:path w="3384550" h="660400">
                    <a:moveTo>
                      <a:pt x="0" y="660400"/>
                    </a:moveTo>
                    <a:lnTo>
                      <a:pt x="0" y="0"/>
                    </a:lnTo>
                    <a:lnTo>
                      <a:pt x="3109383" y="0"/>
                    </a:lnTo>
                    <a:lnTo>
                      <a:pt x="3384550" y="330200"/>
                    </a:lnTo>
                    <a:lnTo>
                      <a:pt x="3109383" y="660400"/>
                    </a:lnTo>
                    <a:lnTo>
                      <a:pt x="0" y="660400"/>
                    </a:lnTo>
                    <a:close/>
                  </a:path>
                </a:pathLst>
              </a:custGeom>
              <a:solidFill>
                <a:srgbClr val="5DB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8" name="Rounded Rectangle 5">
                <a:extLst>
                  <a:ext uri="{FF2B5EF4-FFF2-40B4-BE49-F238E27FC236}">
                    <a16:creationId xmlns:a16="http://schemas.microsoft.com/office/drawing/2014/main" id="{53635522-0E22-00D2-8DE7-2B891B4239B0}"/>
                  </a:ext>
                </a:extLst>
              </p:cNvPr>
              <p:cNvSpPr/>
              <p:nvPr/>
            </p:nvSpPr>
            <p:spPr>
              <a:xfrm>
                <a:off x="247650" y="4210050"/>
                <a:ext cx="3384550" cy="660400"/>
              </a:xfrm>
              <a:custGeom>
                <a:avLst/>
                <a:gdLst/>
                <a:ahLst/>
                <a:cxnLst/>
                <a:rect l="0" t="0" r="0" b="0"/>
                <a:pathLst>
                  <a:path w="3384550" h="660400">
                    <a:moveTo>
                      <a:pt x="0" y="660400"/>
                    </a:moveTo>
                    <a:lnTo>
                      <a:pt x="0" y="0"/>
                    </a:lnTo>
                    <a:lnTo>
                      <a:pt x="3109383" y="0"/>
                    </a:lnTo>
                    <a:lnTo>
                      <a:pt x="3384550" y="330200"/>
                    </a:lnTo>
                    <a:lnTo>
                      <a:pt x="3109383" y="660400"/>
                    </a:lnTo>
                    <a:lnTo>
                      <a:pt x="0" y="660400"/>
                    </a:lnTo>
                    <a:close/>
                  </a:path>
                </a:pathLst>
              </a:custGeom>
              <a:noFill/>
              <a:ln w="515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D933DDCB-901C-414A-7315-4492489B44D6}"/>
                </a:ext>
              </a:extLst>
            </p:cNvPr>
            <p:cNvGrpSpPr/>
            <p:nvPr/>
          </p:nvGrpSpPr>
          <p:grpSpPr>
            <a:xfrm>
              <a:off x="509233" y="3799382"/>
              <a:ext cx="2930525" cy="660400"/>
              <a:chOff x="247650" y="3549650"/>
              <a:chExt cx="2930525" cy="660400"/>
            </a:xfrm>
          </p:grpSpPr>
          <p:sp>
            <p:nvSpPr>
              <p:cNvPr id="10" name="Rounded Rectangle 7">
                <a:extLst>
                  <a:ext uri="{FF2B5EF4-FFF2-40B4-BE49-F238E27FC236}">
                    <a16:creationId xmlns:a16="http://schemas.microsoft.com/office/drawing/2014/main" id="{ADD5B48E-942B-3217-1A3D-66DF653E836C}"/>
                  </a:ext>
                </a:extLst>
              </p:cNvPr>
              <p:cNvSpPr/>
              <p:nvPr/>
            </p:nvSpPr>
            <p:spPr>
              <a:xfrm>
                <a:off x="247650" y="3549650"/>
                <a:ext cx="2930525" cy="660400"/>
              </a:xfrm>
              <a:custGeom>
                <a:avLst/>
                <a:gdLst/>
                <a:ahLst/>
                <a:cxnLst/>
                <a:rect l="0" t="0" r="0" b="0"/>
                <a:pathLst>
                  <a:path w="2930525" h="660400">
                    <a:moveTo>
                      <a:pt x="0" y="660400"/>
                    </a:moveTo>
                    <a:lnTo>
                      <a:pt x="0" y="0"/>
                    </a:lnTo>
                    <a:lnTo>
                      <a:pt x="2655358" y="0"/>
                    </a:lnTo>
                    <a:lnTo>
                      <a:pt x="2930525" y="330200"/>
                    </a:lnTo>
                    <a:lnTo>
                      <a:pt x="2655358" y="660400"/>
                    </a:lnTo>
                    <a:lnTo>
                      <a:pt x="0" y="660400"/>
                    </a:lnTo>
                    <a:close/>
                  </a:path>
                </a:pathLst>
              </a:custGeom>
              <a:solidFill>
                <a:srgbClr val="389F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1" name="Rounded Rectangle 8">
                <a:extLst>
                  <a:ext uri="{FF2B5EF4-FFF2-40B4-BE49-F238E27FC236}">
                    <a16:creationId xmlns:a16="http://schemas.microsoft.com/office/drawing/2014/main" id="{EEC4F334-A6EA-BA8F-4BE7-F41A87079A10}"/>
                  </a:ext>
                </a:extLst>
              </p:cNvPr>
              <p:cNvSpPr/>
              <p:nvPr/>
            </p:nvSpPr>
            <p:spPr>
              <a:xfrm>
                <a:off x="247650" y="3549650"/>
                <a:ext cx="2930525" cy="660400"/>
              </a:xfrm>
              <a:custGeom>
                <a:avLst/>
                <a:gdLst/>
                <a:ahLst/>
                <a:cxnLst/>
                <a:rect l="0" t="0" r="0" b="0"/>
                <a:pathLst>
                  <a:path w="2930525" h="660400">
                    <a:moveTo>
                      <a:pt x="0" y="660400"/>
                    </a:moveTo>
                    <a:lnTo>
                      <a:pt x="0" y="0"/>
                    </a:lnTo>
                    <a:lnTo>
                      <a:pt x="2655358" y="0"/>
                    </a:lnTo>
                    <a:lnTo>
                      <a:pt x="2930525" y="330200"/>
                    </a:lnTo>
                    <a:lnTo>
                      <a:pt x="2655358" y="660400"/>
                    </a:lnTo>
                    <a:lnTo>
                      <a:pt x="0" y="660400"/>
                    </a:lnTo>
                    <a:close/>
                  </a:path>
                </a:pathLst>
              </a:custGeom>
              <a:noFill/>
              <a:ln w="515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DA8D3C0A-97D6-814B-3CBD-C80C3CF838A9}"/>
                </a:ext>
              </a:extLst>
            </p:cNvPr>
            <p:cNvGrpSpPr/>
            <p:nvPr/>
          </p:nvGrpSpPr>
          <p:grpSpPr>
            <a:xfrm>
              <a:off x="509233" y="3138982"/>
              <a:ext cx="2476500" cy="660400"/>
              <a:chOff x="247650" y="2889250"/>
              <a:chExt cx="2476500" cy="660400"/>
            </a:xfrm>
          </p:grpSpPr>
          <p:sp>
            <p:nvSpPr>
              <p:cNvPr id="13" name="Rounded Rectangle 10">
                <a:extLst>
                  <a:ext uri="{FF2B5EF4-FFF2-40B4-BE49-F238E27FC236}">
                    <a16:creationId xmlns:a16="http://schemas.microsoft.com/office/drawing/2014/main" id="{52E5F955-E556-AABC-3C3F-A1975C478CAF}"/>
                  </a:ext>
                </a:extLst>
              </p:cNvPr>
              <p:cNvSpPr/>
              <p:nvPr/>
            </p:nvSpPr>
            <p:spPr>
              <a:xfrm>
                <a:off x="247650" y="2889250"/>
                <a:ext cx="2476500" cy="660400"/>
              </a:xfrm>
              <a:custGeom>
                <a:avLst/>
                <a:gdLst/>
                <a:ahLst/>
                <a:cxnLst/>
                <a:rect l="0" t="0" r="0" b="0"/>
                <a:pathLst>
                  <a:path w="2476500" h="660400">
                    <a:moveTo>
                      <a:pt x="0" y="660400"/>
                    </a:moveTo>
                    <a:lnTo>
                      <a:pt x="0" y="0"/>
                    </a:lnTo>
                    <a:lnTo>
                      <a:pt x="2201333" y="0"/>
                    </a:lnTo>
                    <a:lnTo>
                      <a:pt x="2476500" y="330200"/>
                    </a:lnTo>
                    <a:lnTo>
                      <a:pt x="2201333" y="660400"/>
                    </a:lnTo>
                    <a:lnTo>
                      <a:pt x="0" y="660400"/>
                    </a:lnTo>
                    <a:close/>
                  </a:path>
                </a:pathLst>
              </a:custGeom>
              <a:solidFill>
                <a:srgbClr val="2897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4" name="Rounded Rectangle 11">
                <a:extLst>
                  <a:ext uri="{FF2B5EF4-FFF2-40B4-BE49-F238E27FC236}">
                    <a16:creationId xmlns:a16="http://schemas.microsoft.com/office/drawing/2014/main" id="{C7DFC752-EEDE-A050-C4AE-21B86DA770AC}"/>
                  </a:ext>
                </a:extLst>
              </p:cNvPr>
              <p:cNvSpPr/>
              <p:nvPr/>
            </p:nvSpPr>
            <p:spPr>
              <a:xfrm>
                <a:off x="247650" y="2889250"/>
                <a:ext cx="2476500" cy="660400"/>
              </a:xfrm>
              <a:custGeom>
                <a:avLst/>
                <a:gdLst/>
                <a:ahLst/>
                <a:cxnLst/>
                <a:rect l="0" t="0" r="0" b="0"/>
                <a:pathLst>
                  <a:path w="2476500" h="660400">
                    <a:moveTo>
                      <a:pt x="0" y="660400"/>
                    </a:moveTo>
                    <a:lnTo>
                      <a:pt x="0" y="0"/>
                    </a:lnTo>
                    <a:lnTo>
                      <a:pt x="2201333" y="0"/>
                    </a:lnTo>
                    <a:lnTo>
                      <a:pt x="2476500" y="330200"/>
                    </a:lnTo>
                    <a:lnTo>
                      <a:pt x="2201333" y="660400"/>
                    </a:lnTo>
                    <a:lnTo>
                      <a:pt x="0" y="660400"/>
                    </a:lnTo>
                    <a:close/>
                  </a:path>
                </a:pathLst>
              </a:custGeom>
              <a:noFill/>
              <a:ln w="515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D074A7BF-D833-18C8-5902-043127047567}"/>
                </a:ext>
              </a:extLst>
            </p:cNvPr>
            <p:cNvGrpSpPr/>
            <p:nvPr/>
          </p:nvGrpSpPr>
          <p:grpSpPr>
            <a:xfrm>
              <a:off x="509233" y="2478582"/>
              <a:ext cx="2022475" cy="660400"/>
              <a:chOff x="247650" y="2228850"/>
              <a:chExt cx="2022475" cy="660400"/>
            </a:xfrm>
          </p:grpSpPr>
          <p:sp>
            <p:nvSpPr>
              <p:cNvPr id="16" name="Rounded Rectangle 13">
                <a:extLst>
                  <a:ext uri="{FF2B5EF4-FFF2-40B4-BE49-F238E27FC236}">
                    <a16:creationId xmlns:a16="http://schemas.microsoft.com/office/drawing/2014/main" id="{8BD3FE0E-0EF8-4ED6-B523-CCB918F77216}"/>
                  </a:ext>
                </a:extLst>
              </p:cNvPr>
              <p:cNvSpPr/>
              <p:nvPr/>
            </p:nvSpPr>
            <p:spPr>
              <a:xfrm>
                <a:off x="247650" y="2228850"/>
                <a:ext cx="2022475" cy="660400"/>
              </a:xfrm>
              <a:custGeom>
                <a:avLst/>
                <a:gdLst/>
                <a:ahLst/>
                <a:cxnLst/>
                <a:rect l="0" t="0" r="0" b="0"/>
                <a:pathLst>
                  <a:path w="2022475" h="660400">
                    <a:moveTo>
                      <a:pt x="0" y="660400"/>
                    </a:moveTo>
                    <a:lnTo>
                      <a:pt x="0" y="0"/>
                    </a:lnTo>
                    <a:lnTo>
                      <a:pt x="1747308" y="0"/>
                    </a:lnTo>
                    <a:lnTo>
                      <a:pt x="2022475" y="330200"/>
                    </a:lnTo>
                    <a:lnTo>
                      <a:pt x="1747308" y="660400"/>
                    </a:lnTo>
                    <a:lnTo>
                      <a:pt x="0" y="660400"/>
                    </a:lnTo>
                    <a:close/>
                  </a:path>
                </a:pathLst>
              </a:custGeom>
              <a:solidFill>
                <a:srgbClr val="1890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17" name="Rounded Rectangle 14">
                <a:extLst>
                  <a:ext uri="{FF2B5EF4-FFF2-40B4-BE49-F238E27FC236}">
                    <a16:creationId xmlns:a16="http://schemas.microsoft.com/office/drawing/2014/main" id="{DC2C4B01-3241-DCC0-42D9-8D6070E40ADD}"/>
                  </a:ext>
                </a:extLst>
              </p:cNvPr>
              <p:cNvSpPr/>
              <p:nvPr/>
            </p:nvSpPr>
            <p:spPr>
              <a:xfrm>
                <a:off x="247650" y="2228850"/>
                <a:ext cx="2022475" cy="660400"/>
              </a:xfrm>
              <a:custGeom>
                <a:avLst/>
                <a:gdLst/>
                <a:ahLst/>
                <a:cxnLst/>
                <a:rect l="0" t="0" r="0" b="0"/>
                <a:pathLst>
                  <a:path w="2022475" h="660400">
                    <a:moveTo>
                      <a:pt x="0" y="660400"/>
                    </a:moveTo>
                    <a:lnTo>
                      <a:pt x="0" y="0"/>
                    </a:lnTo>
                    <a:lnTo>
                      <a:pt x="1747308" y="0"/>
                    </a:lnTo>
                    <a:lnTo>
                      <a:pt x="2022475" y="330200"/>
                    </a:lnTo>
                    <a:lnTo>
                      <a:pt x="1747308" y="660400"/>
                    </a:lnTo>
                    <a:lnTo>
                      <a:pt x="0" y="660400"/>
                    </a:lnTo>
                    <a:close/>
                  </a:path>
                </a:pathLst>
              </a:custGeom>
              <a:noFill/>
              <a:ln w="515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0F796C69-43FD-454B-7BE2-9B773E4231A6}"/>
                </a:ext>
              </a:extLst>
            </p:cNvPr>
            <p:cNvGrpSpPr/>
            <p:nvPr/>
          </p:nvGrpSpPr>
          <p:grpSpPr>
            <a:xfrm>
              <a:off x="509233" y="1818182"/>
              <a:ext cx="1568450" cy="660401"/>
              <a:chOff x="247650" y="1568450"/>
              <a:chExt cx="1568450" cy="660401"/>
            </a:xfrm>
          </p:grpSpPr>
          <p:sp>
            <p:nvSpPr>
              <p:cNvPr id="19" name="Rounded Rectangle 16">
                <a:extLst>
                  <a:ext uri="{FF2B5EF4-FFF2-40B4-BE49-F238E27FC236}">
                    <a16:creationId xmlns:a16="http://schemas.microsoft.com/office/drawing/2014/main" id="{81D2EE9C-8BC8-B730-CBAB-C51862A2B57B}"/>
                  </a:ext>
                </a:extLst>
              </p:cNvPr>
              <p:cNvSpPr/>
              <p:nvPr/>
            </p:nvSpPr>
            <p:spPr>
              <a:xfrm>
                <a:off x="247650" y="1568450"/>
                <a:ext cx="1568450" cy="660401"/>
              </a:xfrm>
              <a:custGeom>
                <a:avLst/>
                <a:gdLst/>
                <a:ahLst/>
                <a:cxnLst/>
                <a:rect l="0" t="0" r="0" b="0"/>
                <a:pathLst>
                  <a:path w="1568450" h="660401">
                    <a:moveTo>
                      <a:pt x="0" y="660401"/>
                    </a:moveTo>
                    <a:lnTo>
                      <a:pt x="0" y="1"/>
                    </a:lnTo>
                    <a:lnTo>
                      <a:pt x="1293283" y="0"/>
                    </a:lnTo>
                    <a:lnTo>
                      <a:pt x="1568450" y="330200"/>
                    </a:lnTo>
                    <a:lnTo>
                      <a:pt x="1293283" y="660400"/>
                    </a:lnTo>
                    <a:lnTo>
                      <a:pt x="0" y="660401"/>
                    </a:lnTo>
                    <a:close/>
                  </a:path>
                </a:pathLst>
              </a:custGeom>
              <a:solidFill>
                <a:srgbClr val="0888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0" name="Rounded Rectangle 17">
                <a:extLst>
                  <a:ext uri="{FF2B5EF4-FFF2-40B4-BE49-F238E27FC236}">
                    <a16:creationId xmlns:a16="http://schemas.microsoft.com/office/drawing/2014/main" id="{5876B0DE-D3A5-9689-06FB-926E178938AB}"/>
                  </a:ext>
                </a:extLst>
              </p:cNvPr>
              <p:cNvSpPr/>
              <p:nvPr/>
            </p:nvSpPr>
            <p:spPr>
              <a:xfrm>
                <a:off x="247650" y="1568450"/>
                <a:ext cx="1568450" cy="660401"/>
              </a:xfrm>
              <a:custGeom>
                <a:avLst/>
                <a:gdLst/>
                <a:ahLst/>
                <a:cxnLst/>
                <a:rect l="0" t="0" r="0" b="0"/>
                <a:pathLst>
                  <a:path w="1568450" h="660401">
                    <a:moveTo>
                      <a:pt x="0" y="660401"/>
                    </a:moveTo>
                    <a:lnTo>
                      <a:pt x="0" y="1"/>
                    </a:lnTo>
                    <a:lnTo>
                      <a:pt x="1293283" y="0"/>
                    </a:lnTo>
                    <a:lnTo>
                      <a:pt x="1568450" y="330200"/>
                    </a:lnTo>
                    <a:lnTo>
                      <a:pt x="1293283" y="660400"/>
                    </a:lnTo>
                    <a:lnTo>
                      <a:pt x="0" y="660401"/>
                    </a:lnTo>
                    <a:close/>
                  </a:path>
                </a:pathLst>
              </a:custGeom>
              <a:noFill/>
              <a:ln w="515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8667D3C1-AFF8-B70E-DC44-7710EF2060B2}"/>
                </a:ext>
              </a:extLst>
            </p:cNvPr>
            <p:cNvGrpSpPr/>
            <p:nvPr/>
          </p:nvGrpSpPr>
          <p:grpSpPr>
            <a:xfrm>
              <a:off x="509233" y="1157782"/>
              <a:ext cx="1114425" cy="660400"/>
              <a:chOff x="247650" y="908050"/>
              <a:chExt cx="1114425" cy="660400"/>
            </a:xfrm>
          </p:grpSpPr>
          <p:sp>
            <p:nvSpPr>
              <p:cNvPr id="22" name="Rounded Rectangle 19">
                <a:extLst>
                  <a:ext uri="{FF2B5EF4-FFF2-40B4-BE49-F238E27FC236}">
                    <a16:creationId xmlns:a16="http://schemas.microsoft.com/office/drawing/2014/main" id="{D4872440-F8D1-B46C-0259-AA0B4178C7AA}"/>
                  </a:ext>
                </a:extLst>
              </p:cNvPr>
              <p:cNvSpPr/>
              <p:nvPr/>
            </p:nvSpPr>
            <p:spPr>
              <a:xfrm>
                <a:off x="247650" y="908050"/>
                <a:ext cx="1114425" cy="660400"/>
              </a:xfrm>
              <a:custGeom>
                <a:avLst/>
                <a:gdLst/>
                <a:ahLst/>
                <a:cxnLst/>
                <a:rect l="0" t="0" r="0" b="0"/>
                <a:pathLst>
                  <a:path w="1114425" h="660400">
                    <a:moveTo>
                      <a:pt x="0" y="660400"/>
                    </a:moveTo>
                    <a:lnTo>
                      <a:pt x="0" y="0"/>
                    </a:lnTo>
                    <a:lnTo>
                      <a:pt x="839258" y="0"/>
                    </a:lnTo>
                    <a:lnTo>
                      <a:pt x="1114425" y="330200"/>
                    </a:lnTo>
                    <a:lnTo>
                      <a:pt x="839258" y="660400"/>
                    </a:lnTo>
                    <a:lnTo>
                      <a:pt x="0" y="660400"/>
                    </a:lnTo>
                    <a:close/>
                  </a:path>
                </a:pathLst>
              </a:custGeom>
              <a:solidFill>
                <a:srgbClr val="0D75D6"/>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23" name="Rounded Rectangle 20">
                <a:extLst>
                  <a:ext uri="{FF2B5EF4-FFF2-40B4-BE49-F238E27FC236}">
                    <a16:creationId xmlns:a16="http://schemas.microsoft.com/office/drawing/2014/main" id="{5615B6E3-CD94-463E-CB64-EF37EC1F6CF9}"/>
                  </a:ext>
                </a:extLst>
              </p:cNvPr>
              <p:cNvSpPr/>
              <p:nvPr/>
            </p:nvSpPr>
            <p:spPr>
              <a:xfrm>
                <a:off x="247650" y="908050"/>
                <a:ext cx="1114425" cy="660400"/>
              </a:xfrm>
              <a:custGeom>
                <a:avLst/>
                <a:gdLst/>
                <a:ahLst/>
                <a:cxnLst/>
                <a:rect l="0" t="0" r="0" b="0"/>
                <a:pathLst>
                  <a:path w="1114425" h="660400">
                    <a:moveTo>
                      <a:pt x="0" y="660400"/>
                    </a:moveTo>
                    <a:lnTo>
                      <a:pt x="0" y="0"/>
                    </a:lnTo>
                    <a:lnTo>
                      <a:pt x="839258" y="0"/>
                    </a:lnTo>
                    <a:lnTo>
                      <a:pt x="1114425" y="330200"/>
                    </a:lnTo>
                    <a:lnTo>
                      <a:pt x="839258" y="660400"/>
                    </a:lnTo>
                    <a:lnTo>
                      <a:pt x="0" y="660400"/>
                    </a:lnTo>
                    <a:close/>
                  </a:path>
                </a:pathLst>
              </a:custGeom>
              <a:noFill/>
              <a:ln w="515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1088BE1A-C9EB-F227-B641-2B1901114D03}"/>
                </a:ext>
              </a:extLst>
            </p:cNvPr>
            <p:cNvSpPr txBox="1"/>
            <p:nvPr/>
          </p:nvSpPr>
          <p:spPr>
            <a:xfrm>
              <a:off x="2256541" y="1907611"/>
              <a:ext cx="2052541" cy="226324"/>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Expanding Community</a:t>
              </a:r>
            </a:p>
          </p:txBody>
        </p:sp>
        <p:sp>
          <p:nvSpPr>
            <p:cNvPr id="25" name="TextBox 24">
              <a:extLst>
                <a:ext uri="{FF2B5EF4-FFF2-40B4-BE49-F238E27FC236}">
                  <a16:creationId xmlns:a16="http://schemas.microsoft.com/office/drawing/2014/main" id="{C5F29C87-0ADA-9342-62A5-0482BCA75392}"/>
                </a:ext>
              </a:extLst>
            </p:cNvPr>
            <p:cNvSpPr txBox="1"/>
            <p:nvPr/>
          </p:nvSpPr>
          <p:spPr>
            <a:xfrm>
              <a:off x="2256541" y="2172459"/>
              <a:ext cx="2451850" cy="15559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1A1A1A"/>
                  </a:solidFill>
                  <a:effectLst/>
                  <a:uLnTx/>
                  <a:uFillTx/>
                  <a:latin typeface="Arial"/>
                  <a:ea typeface="+mn-ea"/>
                  <a:cs typeface="+mn-cs"/>
                </a:rPr>
                <a:t>More developers simplifying agent building</a:t>
              </a:r>
            </a:p>
          </p:txBody>
        </p:sp>
        <p:sp>
          <p:nvSpPr>
            <p:cNvPr id="26" name="TextBox 25">
              <a:extLst>
                <a:ext uri="{FF2B5EF4-FFF2-40B4-BE49-F238E27FC236}">
                  <a16:creationId xmlns:a16="http://schemas.microsoft.com/office/drawing/2014/main" id="{B1F7FD8F-B8BD-8BF2-F8D6-5B9E3F96FA64}"/>
                </a:ext>
              </a:extLst>
            </p:cNvPr>
            <p:cNvSpPr txBox="1"/>
            <p:nvPr/>
          </p:nvSpPr>
          <p:spPr>
            <a:xfrm>
              <a:off x="4526666" y="5474459"/>
              <a:ext cx="2276507" cy="15559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1A1A"/>
                  </a:solidFill>
                  <a:effectLst/>
                  <a:uLnTx/>
                  <a:uFillTx/>
                  <a:latin typeface="Arial"/>
                  <a:ea typeface="+mn-ea"/>
                  <a:cs typeface="+mn-cs"/>
                </a:rPr>
                <a:t>Projected to reach $47.1 billion by 2030</a:t>
              </a:r>
            </a:p>
          </p:txBody>
        </p:sp>
        <p:sp>
          <p:nvSpPr>
            <p:cNvPr id="27" name="TextBox 26">
              <a:extLst>
                <a:ext uri="{FF2B5EF4-FFF2-40B4-BE49-F238E27FC236}">
                  <a16:creationId xmlns:a16="http://schemas.microsoft.com/office/drawing/2014/main" id="{848604B5-E47F-FBE4-66F2-94110B4A07FC}"/>
                </a:ext>
              </a:extLst>
            </p:cNvPr>
            <p:cNvSpPr txBox="1"/>
            <p:nvPr/>
          </p:nvSpPr>
          <p:spPr>
            <a:xfrm>
              <a:off x="2710566" y="2568011"/>
              <a:ext cx="1866883" cy="226324"/>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Multi-Agent Systems</a:t>
              </a:r>
            </a:p>
          </p:txBody>
        </p:sp>
        <p:sp>
          <p:nvSpPr>
            <p:cNvPr id="28" name="TextBox 27">
              <a:extLst>
                <a:ext uri="{FF2B5EF4-FFF2-40B4-BE49-F238E27FC236}">
                  <a16:creationId xmlns:a16="http://schemas.microsoft.com/office/drawing/2014/main" id="{4BA34A2A-F774-AE7A-3B10-C93C4B40AAFC}"/>
                </a:ext>
              </a:extLst>
            </p:cNvPr>
            <p:cNvSpPr txBox="1"/>
            <p:nvPr/>
          </p:nvSpPr>
          <p:spPr>
            <a:xfrm>
              <a:off x="2710566" y="2832859"/>
              <a:ext cx="2152736" cy="15559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1A1A1A"/>
                  </a:solidFill>
                  <a:effectLst/>
                  <a:uLnTx/>
                  <a:uFillTx/>
                  <a:latin typeface="Arial"/>
                  <a:ea typeface="+mn-ea"/>
                  <a:cs typeface="+mn-cs"/>
                </a:rPr>
                <a:t>Growth in coordinating complex tasks</a:t>
              </a:r>
            </a:p>
          </p:txBody>
        </p:sp>
        <p:sp>
          <p:nvSpPr>
            <p:cNvPr id="29" name="TextBox 28">
              <a:extLst>
                <a:ext uri="{FF2B5EF4-FFF2-40B4-BE49-F238E27FC236}">
                  <a16:creationId xmlns:a16="http://schemas.microsoft.com/office/drawing/2014/main" id="{5355A04B-79C8-9A04-70A3-9E8AA5DA3BD0}"/>
                </a:ext>
              </a:extLst>
            </p:cNvPr>
            <p:cNvSpPr txBox="1"/>
            <p:nvPr/>
          </p:nvSpPr>
          <p:spPr>
            <a:xfrm>
              <a:off x="1802516" y="1491421"/>
              <a:ext cx="4473091" cy="155598"/>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1A1A1A"/>
                  </a:solidFill>
                  <a:effectLst/>
                  <a:uLnTx/>
                  <a:uFillTx/>
                  <a:latin typeface="Arial"/>
                  <a:ea typeface="+mn-ea"/>
                  <a:cs typeface="+mn-cs"/>
                </a:rPr>
                <a:t>Advancements in NLP, ML, and cloud</a:t>
              </a:r>
              <a:r>
                <a:rPr kumimoji="0" lang="en-US" sz="1100" b="0" i="0" u="none" strike="noStrike" kern="1200" cap="none" spc="0" normalizeH="0" baseline="0" noProof="0">
                  <a:ln>
                    <a:noFill/>
                  </a:ln>
                  <a:solidFill>
                    <a:srgbClr val="1A1A1A"/>
                  </a:solidFill>
                  <a:effectLst/>
                  <a:uLnTx/>
                  <a:uFillTx/>
                  <a:latin typeface="Arial"/>
                  <a:ea typeface="+mn-ea"/>
                  <a:cs typeface="+mn-cs"/>
                </a:rPr>
                <a:t> </a:t>
              </a:r>
              <a:r>
                <a:rPr kumimoji="0" sz="1100" b="0" i="0" u="none" strike="noStrike" kern="1200" cap="none" spc="0" normalizeH="0" baseline="0" noProof="0">
                  <a:ln>
                    <a:noFill/>
                  </a:ln>
                  <a:solidFill>
                    <a:srgbClr val="1A1A1A"/>
                  </a:solidFill>
                  <a:effectLst/>
                  <a:uLnTx/>
                  <a:uFillTx/>
                  <a:latin typeface="Arial"/>
                  <a:ea typeface="+mn-ea"/>
                  <a:cs typeface="+mn-cs"/>
                </a:rPr>
                <a:t>computing</a:t>
              </a:r>
            </a:p>
          </p:txBody>
        </p:sp>
        <p:sp>
          <p:nvSpPr>
            <p:cNvPr id="30" name="TextBox 29">
              <a:extLst>
                <a:ext uri="{FF2B5EF4-FFF2-40B4-BE49-F238E27FC236}">
                  <a16:creationId xmlns:a16="http://schemas.microsoft.com/office/drawing/2014/main" id="{CF09CFCC-6770-2935-7F52-650094A93F72}"/>
                </a:ext>
              </a:extLst>
            </p:cNvPr>
            <p:cNvSpPr txBox="1"/>
            <p:nvPr/>
          </p:nvSpPr>
          <p:spPr>
            <a:xfrm>
              <a:off x="3164591" y="3228411"/>
              <a:ext cx="2065801" cy="226324"/>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On-premises Solutions</a:t>
              </a:r>
            </a:p>
          </p:txBody>
        </p:sp>
        <p:sp>
          <p:nvSpPr>
            <p:cNvPr id="31" name="TextBox 30">
              <a:extLst>
                <a:ext uri="{FF2B5EF4-FFF2-40B4-BE49-F238E27FC236}">
                  <a16:creationId xmlns:a16="http://schemas.microsoft.com/office/drawing/2014/main" id="{5A0D45B6-C094-B417-35FB-4D7874FBAB80}"/>
                </a:ext>
              </a:extLst>
            </p:cNvPr>
            <p:cNvSpPr txBox="1"/>
            <p:nvPr/>
          </p:nvSpPr>
          <p:spPr>
            <a:xfrm>
              <a:off x="3164591" y="3493259"/>
              <a:ext cx="2280928" cy="15559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1A1A1A"/>
                  </a:solidFill>
                  <a:effectLst/>
                  <a:uLnTx/>
                  <a:uFillTx/>
                  <a:latin typeface="Arial"/>
                  <a:ea typeface="+mn-ea"/>
                  <a:cs typeface="+mn-cs"/>
                </a:rPr>
                <a:t>Rise of open-source models for security</a:t>
              </a:r>
            </a:p>
          </p:txBody>
        </p:sp>
        <p:sp>
          <p:nvSpPr>
            <p:cNvPr id="32" name="TextBox 31">
              <a:extLst>
                <a:ext uri="{FF2B5EF4-FFF2-40B4-BE49-F238E27FC236}">
                  <a16:creationId xmlns:a16="http://schemas.microsoft.com/office/drawing/2014/main" id="{E11A05E9-B9E6-C756-573D-2E5C2B270FEC}"/>
                </a:ext>
              </a:extLst>
            </p:cNvPr>
            <p:cNvSpPr txBox="1"/>
            <p:nvPr/>
          </p:nvSpPr>
          <p:spPr>
            <a:xfrm>
              <a:off x="1802516" y="1247211"/>
              <a:ext cx="2011284" cy="226324"/>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Advanced Capabilities</a:t>
              </a:r>
            </a:p>
          </p:txBody>
        </p:sp>
        <p:sp>
          <p:nvSpPr>
            <p:cNvPr id="33" name="TextBox 32">
              <a:extLst>
                <a:ext uri="{FF2B5EF4-FFF2-40B4-BE49-F238E27FC236}">
                  <a16:creationId xmlns:a16="http://schemas.microsoft.com/office/drawing/2014/main" id="{F7CB7272-EDE2-C031-D929-A2FC1EB6BB07}"/>
                </a:ext>
              </a:extLst>
            </p:cNvPr>
            <p:cNvSpPr txBox="1"/>
            <p:nvPr/>
          </p:nvSpPr>
          <p:spPr>
            <a:xfrm>
              <a:off x="3618616" y="3888811"/>
              <a:ext cx="1616394" cy="226324"/>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Ethical Guardrails</a:t>
              </a:r>
            </a:p>
          </p:txBody>
        </p:sp>
        <p:sp>
          <p:nvSpPr>
            <p:cNvPr id="34" name="TextBox 33">
              <a:extLst>
                <a:ext uri="{FF2B5EF4-FFF2-40B4-BE49-F238E27FC236}">
                  <a16:creationId xmlns:a16="http://schemas.microsoft.com/office/drawing/2014/main" id="{85FCEE2F-6339-A27C-4704-EF81F93ADB0D}"/>
                </a:ext>
              </a:extLst>
            </p:cNvPr>
            <p:cNvSpPr txBox="1"/>
            <p:nvPr/>
          </p:nvSpPr>
          <p:spPr>
            <a:xfrm>
              <a:off x="3618616" y="4153659"/>
              <a:ext cx="2089376" cy="15559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1A1A1A"/>
                  </a:solidFill>
                  <a:effectLst/>
                  <a:uLnTx/>
                  <a:uFillTx/>
                  <a:latin typeface="Arial"/>
                  <a:ea typeface="+mn-ea"/>
                  <a:cs typeface="+mn-cs"/>
                </a:rPr>
                <a:t>Focus on explainable AI frameworks</a:t>
              </a:r>
            </a:p>
          </p:txBody>
        </p:sp>
        <p:sp>
          <p:nvSpPr>
            <p:cNvPr id="35" name="TextBox 34">
              <a:extLst>
                <a:ext uri="{FF2B5EF4-FFF2-40B4-BE49-F238E27FC236}">
                  <a16:creationId xmlns:a16="http://schemas.microsoft.com/office/drawing/2014/main" id="{82B1AB66-B2DF-EB30-4BF9-A20BD9E5FDBA}"/>
                </a:ext>
              </a:extLst>
            </p:cNvPr>
            <p:cNvSpPr txBox="1"/>
            <p:nvPr/>
          </p:nvSpPr>
          <p:spPr>
            <a:xfrm>
              <a:off x="4072641" y="4549211"/>
              <a:ext cx="1210071" cy="226324"/>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Generative AI</a:t>
              </a:r>
            </a:p>
          </p:txBody>
        </p:sp>
        <p:sp>
          <p:nvSpPr>
            <p:cNvPr id="36" name="TextBox 35">
              <a:extLst>
                <a:ext uri="{FF2B5EF4-FFF2-40B4-BE49-F238E27FC236}">
                  <a16:creationId xmlns:a16="http://schemas.microsoft.com/office/drawing/2014/main" id="{81C90C83-83AD-8AAA-A66C-6A11DCB677A7}"/>
                </a:ext>
              </a:extLst>
            </p:cNvPr>
            <p:cNvSpPr txBox="1"/>
            <p:nvPr/>
          </p:nvSpPr>
          <p:spPr>
            <a:xfrm>
              <a:off x="4072641" y="4793421"/>
              <a:ext cx="4218555" cy="155598"/>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1A1A1A"/>
                  </a:solidFill>
                  <a:effectLst/>
                  <a:uLnTx/>
                  <a:uFillTx/>
                  <a:latin typeface="Arial"/>
                  <a:ea typeface="+mn-ea"/>
                  <a:cs typeface="+mn-cs"/>
                </a:rPr>
                <a:t>Half of companies to launch multi-step pilots by</a:t>
              </a:r>
              <a:r>
                <a:rPr kumimoji="0" lang="en-US" sz="1100" b="0" i="0" u="none" strike="noStrike" kern="1200" cap="none" spc="0" normalizeH="0" baseline="0" noProof="0">
                  <a:ln>
                    <a:noFill/>
                  </a:ln>
                  <a:solidFill>
                    <a:srgbClr val="1A1A1A"/>
                  </a:solidFill>
                  <a:effectLst/>
                  <a:uLnTx/>
                  <a:uFillTx/>
                  <a:latin typeface="Arial"/>
                  <a:ea typeface="+mn-ea"/>
                  <a:cs typeface="+mn-cs"/>
                </a:rPr>
                <a:t> </a:t>
              </a:r>
              <a:r>
                <a:rPr kumimoji="0" sz="1100" b="0" i="0" u="none" strike="noStrike" kern="1200" cap="none" spc="0" normalizeH="0" baseline="0" noProof="0">
                  <a:ln>
                    <a:noFill/>
                  </a:ln>
                  <a:solidFill>
                    <a:srgbClr val="1A1A1A"/>
                  </a:solidFill>
                  <a:effectLst/>
                  <a:uLnTx/>
                  <a:uFillTx/>
                  <a:latin typeface="Arial"/>
                  <a:ea typeface="+mn-ea"/>
                  <a:cs typeface="+mn-cs"/>
                </a:rPr>
                <a:t>2027</a:t>
              </a:r>
            </a:p>
          </p:txBody>
        </p:sp>
        <p:sp>
          <p:nvSpPr>
            <p:cNvPr id="37" name="TextBox 36">
              <a:extLst>
                <a:ext uri="{FF2B5EF4-FFF2-40B4-BE49-F238E27FC236}">
                  <a16:creationId xmlns:a16="http://schemas.microsoft.com/office/drawing/2014/main" id="{A182E133-37C2-AC66-3416-118B5DC1E7A7}"/>
                </a:ext>
              </a:extLst>
            </p:cNvPr>
            <p:cNvSpPr txBox="1"/>
            <p:nvPr/>
          </p:nvSpPr>
          <p:spPr>
            <a:xfrm>
              <a:off x="4526666" y="5209611"/>
              <a:ext cx="1323174" cy="226324"/>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Market Growth</a:t>
              </a:r>
            </a:p>
          </p:txBody>
        </p:sp>
        <p:sp>
          <p:nvSpPr>
            <p:cNvPr id="38" name="Rounded Rectangle 37">
              <a:extLst>
                <a:ext uri="{FF2B5EF4-FFF2-40B4-BE49-F238E27FC236}">
                  <a16:creationId xmlns:a16="http://schemas.microsoft.com/office/drawing/2014/main" id="{32B3DB31-23BD-8C47-4CFF-5D07EB37DF3E}"/>
                </a:ext>
              </a:extLst>
            </p:cNvPr>
            <p:cNvSpPr/>
            <p:nvPr/>
          </p:nvSpPr>
          <p:spPr>
            <a:xfrm>
              <a:off x="1465437" y="1990161"/>
              <a:ext cx="316441" cy="316441"/>
            </a:xfrm>
            <a:custGeom>
              <a:avLst/>
              <a:gdLst/>
              <a:ahLst/>
              <a:cxnLst/>
              <a:rect l="0" t="0" r="0" b="0"/>
              <a:pathLst>
                <a:path w="316441" h="316441">
                  <a:moveTo>
                    <a:pt x="275166" y="123825"/>
                  </a:moveTo>
                  <a:cubicBezTo>
                    <a:pt x="275166" y="131423"/>
                    <a:pt x="269006" y="137583"/>
                    <a:pt x="261408" y="137583"/>
                  </a:cubicBezTo>
                  <a:lnTo>
                    <a:pt x="206375" y="137583"/>
                  </a:lnTo>
                  <a:lnTo>
                    <a:pt x="165100" y="178858"/>
                  </a:lnTo>
                  <a:lnTo>
                    <a:pt x="165100" y="137583"/>
                  </a:lnTo>
                  <a:lnTo>
                    <a:pt x="68791" y="137583"/>
                  </a:lnTo>
                  <a:cubicBezTo>
                    <a:pt x="61193" y="137583"/>
                    <a:pt x="55033" y="131423"/>
                    <a:pt x="55033" y="123825"/>
                  </a:cubicBezTo>
                  <a:lnTo>
                    <a:pt x="55033" y="13758"/>
                  </a:lnTo>
                  <a:cubicBezTo>
                    <a:pt x="55033" y="6159"/>
                    <a:pt x="61193" y="0"/>
                    <a:pt x="68791" y="0"/>
                  </a:cubicBezTo>
                  <a:lnTo>
                    <a:pt x="261408" y="0"/>
                  </a:lnTo>
                  <a:cubicBezTo>
                    <a:pt x="269006" y="0"/>
                    <a:pt x="275166" y="6159"/>
                    <a:pt x="275166" y="13758"/>
                  </a:cubicBezTo>
                  <a:close/>
                  <a:moveTo>
                    <a:pt x="22426" y="216693"/>
                  </a:moveTo>
                  <a:cubicBezTo>
                    <a:pt x="22426" y="237589"/>
                    <a:pt x="39365" y="254529"/>
                    <a:pt x="60261" y="254529"/>
                  </a:cubicBezTo>
                  <a:cubicBezTo>
                    <a:pt x="81157" y="254529"/>
                    <a:pt x="98096" y="237589"/>
                    <a:pt x="98096" y="216693"/>
                  </a:cubicBezTo>
                  <a:cubicBezTo>
                    <a:pt x="98096" y="195797"/>
                    <a:pt x="81157" y="178858"/>
                    <a:pt x="60261" y="178858"/>
                  </a:cubicBezTo>
                  <a:cubicBezTo>
                    <a:pt x="39365" y="178858"/>
                    <a:pt x="22426" y="195797"/>
                    <a:pt x="22426" y="216693"/>
                  </a:cubicBezTo>
                  <a:moveTo>
                    <a:pt x="120523" y="316441"/>
                  </a:moveTo>
                  <a:cubicBezTo>
                    <a:pt x="114169" y="288268"/>
                    <a:pt x="89142" y="268256"/>
                    <a:pt x="60261" y="268256"/>
                  </a:cubicBezTo>
                  <a:cubicBezTo>
                    <a:pt x="31380" y="268256"/>
                    <a:pt x="6353" y="288268"/>
                    <a:pt x="0" y="316441"/>
                  </a:cubicBezTo>
                  <a:moveTo>
                    <a:pt x="218344" y="216693"/>
                  </a:moveTo>
                  <a:cubicBezTo>
                    <a:pt x="218344" y="237589"/>
                    <a:pt x="235284" y="254529"/>
                    <a:pt x="256180" y="254529"/>
                  </a:cubicBezTo>
                  <a:cubicBezTo>
                    <a:pt x="277076" y="254529"/>
                    <a:pt x="294015" y="237589"/>
                    <a:pt x="294015" y="216693"/>
                  </a:cubicBezTo>
                  <a:cubicBezTo>
                    <a:pt x="294015" y="195797"/>
                    <a:pt x="277076" y="178858"/>
                    <a:pt x="256180" y="178858"/>
                  </a:cubicBezTo>
                  <a:cubicBezTo>
                    <a:pt x="235284" y="178858"/>
                    <a:pt x="218344" y="195797"/>
                    <a:pt x="218344" y="216693"/>
                  </a:cubicBezTo>
                  <a:moveTo>
                    <a:pt x="316441" y="316441"/>
                  </a:moveTo>
                  <a:cubicBezTo>
                    <a:pt x="310087" y="288268"/>
                    <a:pt x="285061" y="268256"/>
                    <a:pt x="256180" y="268256"/>
                  </a:cubicBezTo>
                  <a:cubicBezTo>
                    <a:pt x="227298" y="268256"/>
                    <a:pt x="202272" y="288268"/>
                    <a:pt x="195918" y="316441"/>
                  </a:cubicBezTo>
                  <a:moveTo>
                    <a:pt x="206375" y="96308"/>
                  </a:moveTo>
                  <a:lnTo>
                    <a:pt x="233891" y="68791"/>
                  </a:lnTo>
                  <a:lnTo>
                    <a:pt x="206375" y="41275"/>
                  </a:lnTo>
                  <a:moveTo>
                    <a:pt x="123825" y="41275"/>
                  </a:moveTo>
                  <a:lnTo>
                    <a:pt x="96308" y="68791"/>
                  </a:lnTo>
                  <a:lnTo>
                    <a:pt x="123825" y="96308"/>
                  </a:lnTo>
                  <a:moveTo>
                    <a:pt x="151341" y="96308"/>
                  </a:moveTo>
                  <a:lnTo>
                    <a:pt x="178858" y="41275"/>
                  </a:lnTo>
                </a:path>
              </a:pathLst>
            </a:custGeom>
            <a:noFill/>
            <a:ln w="515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39" name="Rounded Rectangle 38">
              <a:extLst>
                <a:ext uri="{FF2B5EF4-FFF2-40B4-BE49-F238E27FC236}">
                  <a16:creationId xmlns:a16="http://schemas.microsoft.com/office/drawing/2014/main" id="{BE9EAE02-D2EA-5D28-1E53-22D454ECF663}"/>
                </a:ext>
              </a:extLst>
            </p:cNvPr>
            <p:cNvSpPr/>
            <p:nvPr/>
          </p:nvSpPr>
          <p:spPr>
            <a:xfrm>
              <a:off x="2366608" y="3304082"/>
              <a:ext cx="319879" cy="319881"/>
            </a:xfrm>
            <a:custGeom>
              <a:avLst/>
              <a:gdLst/>
              <a:ahLst/>
              <a:cxnLst/>
              <a:rect l="0" t="0" r="0" b="0"/>
              <a:pathLst>
                <a:path w="319879" h="319881">
                  <a:moveTo>
                    <a:pt x="278604" y="319881"/>
                  </a:moveTo>
                  <a:cubicBezTo>
                    <a:pt x="301401" y="319881"/>
                    <a:pt x="319879" y="301402"/>
                    <a:pt x="319879" y="278606"/>
                  </a:cubicBezTo>
                  <a:cubicBezTo>
                    <a:pt x="319879" y="255810"/>
                    <a:pt x="301401" y="237331"/>
                    <a:pt x="278604" y="237331"/>
                  </a:cubicBezTo>
                  <a:cubicBezTo>
                    <a:pt x="255810" y="237331"/>
                    <a:pt x="237329" y="255810"/>
                    <a:pt x="237329" y="278606"/>
                  </a:cubicBezTo>
                  <a:cubicBezTo>
                    <a:pt x="237329" y="301402"/>
                    <a:pt x="255810" y="319881"/>
                    <a:pt x="278604" y="319881"/>
                  </a:cubicBezTo>
                  <a:close/>
                  <a:moveTo>
                    <a:pt x="237331" y="278606"/>
                  </a:moveTo>
                  <a:lnTo>
                    <a:pt x="147900" y="278606"/>
                  </a:lnTo>
                  <a:cubicBezTo>
                    <a:pt x="139645" y="278606"/>
                    <a:pt x="134142" y="273102"/>
                    <a:pt x="134142" y="264847"/>
                  </a:cubicBezTo>
                  <a:lnTo>
                    <a:pt x="134142" y="237331"/>
                  </a:lnTo>
                  <a:moveTo>
                    <a:pt x="182296" y="244210"/>
                  </a:moveTo>
                  <a:lnTo>
                    <a:pt x="182296" y="278606"/>
                  </a:lnTo>
                  <a:moveTo>
                    <a:pt x="37836" y="223572"/>
                  </a:moveTo>
                  <a:lnTo>
                    <a:pt x="37836" y="237331"/>
                  </a:lnTo>
                  <a:cubicBezTo>
                    <a:pt x="37836" y="252465"/>
                    <a:pt x="50218" y="264847"/>
                    <a:pt x="65352" y="264847"/>
                  </a:cubicBezTo>
                  <a:lnTo>
                    <a:pt x="92869" y="264847"/>
                  </a:lnTo>
                  <a:moveTo>
                    <a:pt x="37836" y="44714"/>
                  </a:moveTo>
                  <a:lnTo>
                    <a:pt x="37836" y="37835"/>
                  </a:lnTo>
                  <a:cubicBezTo>
                    <a:pt x="37836" y="22701"/>
                    <a:pt x="50218" y="10318"/>
                    <a:pt x="65352" y="10318"/>
                  </a:cubicBezTo>
                  <a:lnTo>
                    <a:pt x="244210" y="10318"/>
                  </a:lnTo>
                  <a:cubicBezTo>
                    <a:pt x="259344" y="10318"/>
                    <a:pt x="271727" y="22701"/>
                    <a:pt x="271727" y="37835"/>
                  </a:cubicBezTo>
                  <a:lnTo>
                    <a:pt x="271727" y="189177"/>
                  </a:lnTo>
                  <a:moveTo>
                    <a:pt x="65352" y="72231"/>
                  </a:moveTo>
                  <a:cubicBezTo>
                    <a:pt x="65352" y="80486"/>
                    <a:pt x="59849" y="85989"/>
                    <a:pt x="51594" y="85989"/>
                  </a:cubicBezTo>
                  <a:lnTo>
                    <a:pt x="24077" y="85989"/>
                  </a:lnTo>
                  <a:cubicBezTo>
                    <a:pt x="15822" y="85989"/>
                    <a:pt x="10319" y="80486"/>
                    <a:pt x="10319" y="72231"/>
                  </a:cubicBezTo>
                  <a:lnTo>
                    <a:pt x="10319" y="58472"/>
                  </a:lnTo>
                  <a:cubicBezTo>
                    <a:pt x="10319" y="50217"/>
                    <a:pt x="15822" y="44714"/>
                    <a:pt x="24077" y="44714"/>
                  </a:cubicBezTo>
                  <a:lnTo>
                    <a:pt x="51594" y="44714"/>
                  </a:lnTo>
                  <a:cubicBezTo>
                    <a:pt x="59849" y="44714"/>
                    <a:pt x="65352" y="50217"/>
                    <a:pt x="65352" y="58472"/>
                  </a:cubicBezTo>
                  <a:close/>
                  <a:moveTo>
                    <a:pt x="65352" y="209814"/>
                  </a:moveTo>
                  <a:cubicBezTo>
                    <a:pt x="65352" y="218069"/>
                    <a:pt x="59849" y="223572"/>
                    <a:pt x="51594" y="223572"/>
                  </a:cubicBezTo>
                  <a:lnTo>
                    <a:pt x="24077" y="223572"/>
                  </a:lnTo>
                  <a:cubicBezTo>
                    <a:pt x="15822" y="223572"/>
                    <a:pt x="10319" y="218069"/>
                    <a:pt x="10319" y="209814"/>
                  </a:cubicBezTo>
                  <a:lnTo>
                    <a:pt x="10319" y="196056"/>
                  </a:lnTo>
                  <a:cubicBezTo>
                    <a:pt x="10319" y="187801"/>
                    <a:pt x="15822" y="182297"/>
                    <a:pt x="24077" y="182297"/>
                  </a:cubicBezTo>
                  <a:lnTo>
                    <a:pt x="51594" y="182297"/>
                  </a:lnTo>
                  <a:cubicBezTo>
                    <a:pt x="59849" y="182297"/>
                    <a:pt x="65352" y="187801"/>
                    <a:pt x="65352" y="196056"/>
                  </a:cubicBezTo>
                  <a:close/>
                  <a:moveTo>
                    <a:pt x="161661" y="202935"/>
                  </a:moveTo>
                  <a:cubicBezTo>
                    <a:pt x="199654" y="202935"/>
                    <a:pt x="230452" y="172136"/>
                    <a:pt x="230452" y="134143"/>
                  </a:cubicBezTo>
                  <a:cubicBezTo>
                    <a:pt x="230452" y="96151"/>
                    <a:pt x="199654" y="65352"/>
                    <a:pt x="161661" y="65352"/>
                  </a:cubicBezTo>
                  <a:cubicBezTo>
                    <a:pt x="123668" y="65352"/>
                    <a:pt x="92869" y="96151"/>
                    <a:pt x="92869" y="134143"/>
                  </a:cubicBezTo>
                  <a:cubicBezTo>
                    <a:pt x="92869" y="172136"/>
                    <a:pt x="123668" y="202935"/>
                    <a:pt x="161661" y="202935"/>
                  </a:cubicBezTo>
                  <a:close/>
                  <a:moveTo>
                    <a:pt x="161661" y="154781"/>
                  </a:moveTo>
                  <a:cubicBezTo>
                    <a:pt x="150263" y="154781"/>
                    <a:pt x="141024" y="145541"/>
                    <a:pt x="141024" y="134143"/>
                  </a:cubicBezTo>
                  <a:cubicBezTo>
                    <a:pt x="141024" y="122745"/>
                    <a:pt x="150263" y="113506"/>
                    <a:pt x="161661" y="113506"/>
                  </a:cubicBezTo>
                  <a:cubicBezTo>
                    <a:pt x="173059" y="113506"/>
                    <a:pt x="182297" y="122745"/>
                    <a:pt x="182297" y="134143"/>
                  </a:cubicBezTo>
                  <a:cubicBezTo>
                    <a:pt x="182297" y="145541"/>
                    <a:pt x="173059" y="154781"/>
                    <a:pt x="161661" y="154781"/>
                  </a:cubicBezTo>
                  <a:close/>
                  <a:moveTo>
                    <a:pt x="0" y="0"/>
                  </a:moveTo>
                  <a:moveTo>
                    <a:pt x="230450" y="134143"/>
                  </a:moveTo>
                  <a:lnTo>
                    <a:pt x="182299" y="134143"/>
                  </a:lnTo>
                  <a:moveTo>
                    <a:pt x="37836" y="85989"/>
                  </a:moveTo>
                  <a:lnTo>
                    <a:pt x="37836" y="182297"/>
                  </a:lnTo>
                </a:path>
              </a:pathLst>
            </a:custGeom>
            <a:noFill/>
            <a:ln w="515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40" name="Rounded Rectangle 39">
              <a:extLst>
                <a:ext uri="{FF2B5EF4-FFF2-40B4-BE49-F238E27FC236}">
                  <a16:creationId xmlns:a16="http://schemas.microsoft.com/office/drawing/2014/main" id="{B0205863-6257-03EB-167E-43C76D436F91}"/>
                </a:ext>
              </a:extLst>
            </p:cNvPr>
            <p:cNvSpPr/>
            <p:nvPr/>
          </p:nvSpPr>
          <p:spPr>
            <a:xfrm>
              <a:off x="2820633" y="3964482"/>
              <a:ext cx="316883" cy="316872"/>
            </a:xfrm>
            <a:custGeom>
              <a:avLst/>
              <a:gdLst/>
              <a:ahLst/>
              <a:cxnLst/>
              <a:rect l="0" t="0" r="0" b="0"/>
              <a:pathLst>
                <a:path w="316883" h="316872">
                  <a:moveTo>
                    <a:pt x="13328" y="89214"/>
                  </a:moveTo>
                  <a:lnTo>
                    <a:pt x="13328" y="27086"/>
                  </a:lnTo>
                  <a:cubicBezTo>
                    <a:pt x="13328" y="19488"/>
                    <a:pt x="19488" y="13328"/>
                    <a:pt x="27086" y="13328"/>
                  </a:cubicBezTo>
                  <a:lnTo>
                    <a:pt x="89217" y="13328"/>
                  </a:lnTo>
                  <a:moveTo>
                    <a:pt x="13328" y="240986"/>
                  </a:moveTo>
                  <a:lnTo>
                    <a:pt x="13328" y="303113"/>
                  </a:lnTo>
                  <a:cubicBezTo>
                    <a:pt x="13328" y="310712"/>
                    <a:pt x="19488" y="316872"/>
                    <a:pt x="27086" y="316872"/>
                  </a:cubicBezTo>
                  <a:lnTo>
                    <a:pt x="89217" y="316872"/>
                  </a:lnTo>
                  <a:moveTo>
                    <a:pt x="316883" y="89214"/>
                  </a:moveTo>
                  <a:lnTo>
                    <a:pt x="316883" y="27086"/>
                  </a:lnTo>
                  <a:cubicBezTo>
                    <a:pt x="316883" y="19488"/>
                    <a:pt x="310723" y="13328"/>
                    <a:pt x="303124" y="13328"/>
                  </a:cubicBezTo>
                  <a:lnTo>
                    <a:pt x="240993" y="13328"/>
                  </a:lnTo>
                  <a:moveTo>
                    <a:pt x="316883" y="240986"/>
                  </a:moveTo>
                  <a:lnTo>
                    <a:pt x="316883" y="303113"/>
                  </a:lnTo>
                  <a:cubicBezTo>
                    <a:pt x="316883" y="310712"/>
                    <a:pt x="310723" y="316872"/>
                    <a:pt x="303124" y="316872"/>
                  </a:cubicBezTo>
                  <a:lnTo>
                    <a:pt x="240993" y="316872"/>
                  </a:lnTo>
                  <a:moveTo>
                    <a:pt x="117289" y="111566"/>
                  </a:moveTo>
                  <a:lnTo>
                    <a:pt x="212923" y="111566"/>
                  </a:lnTo>
                  <a:cubicBezTo>
                    <a:pt x="212923" y="111566"/>
                    <a:pt x="247319" y="111566"/>
                    <a:pt x="247319" y="145962"/>
                  </a:cubicBezTo>
                  <a:lnTo>
                    <a:pt x="247319" y="205081"/>
                  </a:lnTo>
                  <a:cubicBezTo>
                    <a:pt x="247319" y="205081"/>
                    <a:pt x="247319" y="239477"/>
                    <a:pt x="212923" y="239477"/>
                  </a:cubicBezTo>
                  <a:lnTo>
                    <a:pt x="117289" y="239477"/>
                  </a:lnTo>
                  <a:cubicBezTo>
                    <a:pt x="117289" y="239477"/>
                    <a:pt x="82893" y="239477"/>
                    <a:pt x="82893" y="205081"/>
                  </a:cubicBezTo>
                  <a:lnTo>
                    <a:pt x="82893" y="145962"/>
                  </a:lnTo>
                  <a:cubicBezTo>
                    <a:pt x="82893" y="145962"/>
                    <a:pt x="82893" y="111566"/>
                    <a:pt x="117289" y="111566"/>
                  </a:cubicBezTo>
                  <a:moveTo>
                    <a:pt x="0" y="0"/>
                  </a:moveTo>
                  <a:moveTo>
                    <a:pt x="165100" y="61117"/>
                  </a:moveTo>
                  <a:lnTo>
                    <a:pt x="165100" y="111571"/>
                  </a:lnTo>
                  <a:moveTo>
                    <a:pt x="0" y="0"/>
                  </a:moveTo>
                  <a:moveTo>
                    <a:pt x="135621" y="159814"/>
                  </a:moveTo>
                  <a:lnTo>
                    <a:pt x="135621" y="191272"/>
                  </a:lnTo>
                  <a:moveTo>
                    <a:pt x="0" y="0"/>
                  </a:moveTo>
                  <a:moveTo>
                    <a:pt x="194604" y="159814"/>
                  </a:moveTo>
                  <a:lnTo>
                    <a:pt x="194604" y="191272"/>
                  </a:lnTo>
                </a:path>
              </a:pathLst>
            </a:custGeom>
            <a:noFill/>
            <a:ln w="515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41" name="Rounded Rectangle 40">
              <a:extLst>
                <a:ext uri="{FF2B5EF4-FFF2-40B4-BE49-F238E27FC236}">
                  <a16:creationId xmlns:a16="http://schemas.microsoft.com/office/drawing/2014/main" id="{72E1F13C-BA5A-917B-224F-A0F3539FC185}"/>
                </a:ext>
              </a:extLst>
            </p:cNvPr>
            <p:cNvSpPr/>
            <p:nvPr/>
          </p:nvSpPr>
          <p:spPr>
            <a:xfrm>
              <a:off x="1025170" y="1329265"/>
              <a:ext cx="290494" cy="316937"/>
            </a:xfrm>
            <a:custGeom>
              <a:avLst/>
              <a:gdLst/>
              <a:ahLst/>
              <a:cxnLst/>
              <a:rect l="0" t="0" r="0" b="0"/>
              <a:pathLst>
                <a:path w="290494" h="316937">
                  <a:moveTo>
                    <a:pt x="66755" y="221179"/>
                  </a:moveTo>
                  <a:lnTo>
                    <a:pt x="31644" y="303426"/>
                  </a:lnTo>
                  <a:moveTo>
                    <a:pt x="0" y="289915"/>
                  </a:moveTo>
                  <a:lnTo>
                    <a:pt x="63274" y="316937"/>
                  </a:lnTo>
                  <a:moveTo>
                    <a:pt x="76537" y="75753"/>
                  </a:moveTo>
                  <a:lnTo>
                    <a:pt x="165100" y="113588"/>
                  </a:lnTo>
                  <a:moveTo>
                    <a:pt x="94904" y="117716"/>
                  </a:moveTo>
                  <a:lnTo>
                    <a:pt x="94904" y="117716"/>
                  </a:lnTo>
                  <a:moveTo>
                    <a:pt x="94932" y="117716"/>
                  </a:moveTo>
                  <a:cubicBezTo>
                    <a:pt x="93184" y="116971"/>
                    <a:pt x="91164" y="117785"/>
                    <a:pt x="90419" y="119532"/>
                  </a:cubicBezTo>
                  <a:cubicBezTo>
                    <a:pt x="89675" y="121280"/>
                    <a:pt x="90488" y="123300"/>
                    <a:pt x="92236" y="124045"/>
                  </a:cubicBezTo>
                  <a:cubicBezTo>
                    <a:pt x="93983" y="124789"/>
                    <a:pt x="96003" y="123976"/>
                    <a:pt x="96748" y="122229"/>
                  </a:cubicBezTo>
                  <a:cubicBezTo>
                    <a:pt x="97493" y="120481"/>
                    <a:pt x="96680" y="118461"/>
                    <a:pt x="94932" y="117716"/>
                  </a:cubicBezTo>
                  <a:moveTo>
                    <a:pt x="115542" y="158991"/>
                  </a:moveTo>
                  <a:lnTo>
                    <a:pt x="115542" y="158991"/>
                  </a:lnTo>
                  <a:moveTo>
                    <a:pt x="115569" y="158991"/>
                  </a:moveTo>
                  <a:cubicBezTo>
                    <a:pt x="113822" y="158246"/>
                    <a:pt x="111802" y="159060"/>
                    <a:pt x="111057" y="160807"/>
                  </a:cubicBezTo>
                  <a:cubicBezTo>
                    <a:pt x="110312" y="162555"/>
                    <a:pt x="111125" y="164575"/>
                    <a:pt x="112873" y="165320"/>
                  </a:cubicBezTo>
                  <a:cubicBezTo>
                    <a:pt x="114621" y="166064"/>
                    <a:pt x="116641" y="165251"/>
                    <a:pt x="117386" y="163504"/>
                  </a:cubicBezTo>
                  <a:cubicBezTo>
                    <a:pt x="118130" y="161756"/>
                    <a:pt x="117317" y="159736"/>
                    <a:pt x="115569" y="158991"/>
                  </a:cubicBezTo>
                  <a:moveTo>
                    <a:pt x="213529" y="118583"/>
                  </a:moveTo>
                  <a:cubicBezTo>
                    <a:pt x="214273" y="116835"/>
                    <a:pt x="216294" y="116022"/>
                    <a:pt x="218042" y="116767"/>
                  </a:cubicBezTo>
                  <a:lnTo>
                    <a:pt x="218042" y="116767"/>
                  </a:lnTo>
                  <a:cubicBezTo>
                    <a:pt x="219789" y="117511"/>
                    <a:pt x="220602" y="119532"/>
                    <a:pt x="219858" y="121279"/>
                  </a:cubicBezTo>
                  <a:cubicBezTo>
                    <a:pt x="219113" y="123027"/>
                    <a:pt x="217093" y="123840"/>
                    <a:pt x="215345" y="123095"/>
                  </a:cubicBezTo>
                  <a:cubicBezTo>
                    <a:pt x="213597" y="122351"/>
                    <a:pt x="212784" y="120330"/>
                    <a:pt x="213529" y="118583"/>
                  </a:cubicBezTo>
                  <a:moveTo>
                    <a:pt x="220408" y="173616"/>
                  </a:moveTo>
                  <a:cubicBezTo>
                    <a:pt x="221158" y="171874"/>
                    <a:pt x="223177" y="171067"/>
                    <a:pt x="224921" y="171814"/>
                  </a:cubicBezTo>
                  <a:lnTo>
                    <a:pt x="224921" y="171814"/>
                  </a:lnTo>
                  <a:cubicBezTo>
                    <a:pt x="226668" y="172562"/>
                    <a:pt x="227478" y="174585"/>
                    <a:pt x="226729" y="176331"/>
                  </a:cubicBezTo>
                  <a:cubicBezTo>
                    <a:pt x="225980" y="178078"/>
                    <a:pt x="223956" y="178886"/>
                    <a:pt x="222210" y="178136"/>
                  </a:cubicBezTo>
                  <a:cubicBezTo>
                    <a:pt x="220464" y="177386"/>
                    <a:pt x="219657" y="175362"/>
                    <a:pt x="220408" y="173616"/>
                  </a:cubicBezTo>
                  <a:moveTo>
                    <a:pt x="241046" y="146099"/>
                  </a:moveTo>
                  <a:cubicBezTo>
                    <a:pt x="241795" y="144357"/>
                    <a:pt x="243814" y="143551"/>
                    <a:pt x="245558" y="144297"/>
                  </a:cubicBezTo>
                  <a:lnTo>
                    <a:pt x="245558" y="144297"/>
                  </a:lnTo>
                  <a:cubicBezTo>
                    <a:pt x="247305" y="145045"/>
                    <a:pt x="248115" y="147068"/>
                    <a:pt x="247366" y="148815"/>
                  </a:cubicBezTo>
                  <a:cubicBezTo>
                    <a:pt x="246617" y="150561"/>
                    <a:pt x="244593" y="151370"/>
                    <a:pt x="242847" y="150620"/>
                  </a:cubicBezTo>
                  <a:cubicBezTo>
                    <a:pt x="241101" y="149869"/>
                    <a:pt x="240294" y="147845"/>
                    <a:pt x="241046" y="146099"/>
                  </a:cubicBezTo>
                  <a:moveTo>
                    <a:pt x="74267" y="172749"/>
                  </a:moveTo>
                  <a:lnTo>
                    <a:pt x="74267" y="172749"/>
                  </a:lnTo>
                  <a:moveTo>
                    <a:pt x="74294" y="172749"/>
                  </a:moveTo>
                  <a:cubicBezTo>
                    <a:pt x="72547" y="172005"/>
                    <a:pt x="70527" y="172818"/>
                    <a:pt x="69782" y="174565"/>
                  </a:cubicBezTo>
                  <a:cubicBezTo>
                    <a:pt x="69037" y="176313"/>
                    <a:pt x="69850" y="178333"/>
                    <a:pt x="71598" y="179078"/>
                  </a:cubicBezTo>
                  <a:cubicBezTo>
                    <a:pt x="73346" y="179823"/>
                    <a:pt x="75366" y="179010"/>
                    <a:pt x="76111" y="177262"/>
                  </a:cubicBezTo>
                  <a:cubicBezTo>
                    <a:pt x="76855" y="175514"/>
                    <a:pt x="76042" y="173494"/>
                    <a:pt x="74294" y="172749"/>
                  </a:cubicBezTo>
                  <a:moveTo>
                    <a:pt x="37780" y="148961"/>
                  </a:moveTo>
                  <a:lnTo>
                    <a:pt x="109626" y="14432"/>
                  </a:lnTo>
                  <a:cubicBezTo>
                    <a:pt x="111308" y="11290"/>
                    <a:pt x="115111" y="9952"/>
                    <a:pt x="118390" y="11350"/>
                  </a:cubicBezTo>
                  <a:lnTo>
                    <a:pt x="182710" y="38867"/>
                  </a:lnTo>
                  <a:cubicBezTo>
                    <a:pt x="185983" y="40272"/>
                    <a:pt x="187643" y="43943"/>
                    <a:pt x="186535" y="47328"/>
                  </a:cubicBezTo>
                  <a:lnTo>
                    <a:pt x="138959" y="192204"/>
                  </a:lnTo>
                  <a:cubicBezTo>
                    <a:pt x="126767" y="219741"/>
                    <a:pt x="94707" y="232364"/>
                    <a:pt x="67014" y="220532"/>
                  </a:cubicBezTo>
                  <a:cubicBezTo>
                    <a:pt x="39320" y="208700"/>
                    <a:pt x="26281" y="176806"/>
                    <a:pt x="37752" y="148961"/>
                  </a:cubicBezTo>
                  <a:close/>
                  <a:moveTo>
                    <a:pt x="240261" y="216693"/>
                  </a:moveTo>
                  <a:lnTo>
                    <a:pt x="254996" y="304898"/>
                  </a:lnTo>
                  <a:moveTo>
                    <a:pt x="288925" y="299230"/>
                  </a:moveTo>
                  <a:lnTo>
                    <a:pt x="221068" y="310567"/>
                  </a:lnTo>
                  <a:moveTo>
                    <a:pt x="265095" y="73056"/>
                  </a:moveTo>
                  <a:lnTo>
                    <a:pt x="206058" y="82921"/>
                  </a:lnTo>
                  <a:moveTo>
                    <a:pt x="176918" y="171470"/>
                  </a:moveTo>
                  <a:cubicBezTo>
                    <a:pt x="181924" y="201451"/>
                    <a:pt x="210288" y="221697"/>
                    <a:pt x="240269" y="216689"/>
                  </a:cubicBezTo>
                  <a:cubicBezTo>
                    <a:pt x="270250" y="211682"/>
                    <a:pt x="290494" y="183317"/>
                    <a:pt x="285485" y="153336"/>
                  </a:cubicBezTo>
                  <a:lnTo>
                    <a:pt x="247416" y="5654"/>
                  </a:lnTo>
                  <a:cubicBezTo>
                    <a:pt x="246523" y="2198"/>
                    <a:pt x="243135" y="0"/>
                    <a:pt x="239615" y="591"/>
                  </a:cubicBezTo>
                  <a:lnTo>
                    <a:pt x="185875" y="9575"/>
                  </a:lnTo>
                </a:path>
              </a:pathLst>
            </a:custGeom>
            <a:noFill/>
            <a:ln w="515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42" name="Rounded Rectangle 41">
              <a:extLst>
                <a:ext uri="{FF2B5EF4-FFF2-40B4-BE49-F238E27FC236}">
                  <a16:creationId xmlns:a16="http://schemas.microsoft.com/office/drawing/2014/main" id="{88806976-E907-3835-E467-F129FB573AE4}"/>
                </a:ext>
              </a:extLst>
            </p:cNvPr>
            <p:cNvSpPr/>
            <p:nvPr/>
          </p:nvSpPr>
          <p:spPr>
            <a:xfrm>
              <a:off x="3274658" y="4624882"/>
              <a:ext cx="318367" cy="318959"/>
            </a:xfrm>
            <a:custGeom>
              <a:avLst/>
              <a:gdLst/>
              <a:ahLst/>
              <a:cxnLst/>
              <a:rect l="0" t="0" r="0" b="0"/>
              <a:pathLst>
                <a:path w="318367" h="318959">
                  <a:moveTo>
                    <a:pt x="105223" y="318959"/>
                  </a:moveTo>
                  <a:lnTo>
                    <a:pt x="11837" y="277687"/>
                  </a:lnTo>
                  <a:lnTo>
                    <a:pt x="11837" y="61643"/>
                  </a:lnTo>
                  <a:lnTo>
                    <a:pt x="105223" y="102916"/>
                  </a:lnTo>
                  <a:moveTo>
                    <a:pt x="198602" y="176859"/>
                  </a:moveTo>
                  <a:lnTo>
                    <a:pt x="198602" y="277674"/>
                  </a:lnTo>
                  <a:lnTo>
                    <a:pt x="105216" y="318945"/>
                  </a:lnTo>
                  <a:lnTo>
                    <a:pt x="105216" y="102903"/>
                  </a:lnTo>
                  <a:lnTo>
                    <a:pt x="159962" y="78250"/>
                  </a:lnTo>
                  <a:moveTo>
                    <a:pt x="0" y="0"/>
                  </a:moveTo>
                  <a:moveTo>
                    <a:pt x="198596" y="277684"/>
                  </a:moveTo>
                  <a:lnTo>
                    <a:pt x="291982" y="318956"/>
                  </a:lnTo>
                  <a:lnTo>
                    <a:pt x="291982" y="176816"/>
                  </a:lnTo>
                  <a:moveTo>
                    <a:pt x="230507" y="46654"/>
                  </a:moveTo>
                  <a:lnTo>
                    <a:pt x="290851" y="46654"/>
                  </a:lnTo>
                  <a:cubicBezTo>
                    <a:pt x="290851" y="46654"/>
                    <a:pt x="318367" y="46654"/>
                    <a:pt x="318367" y="74171"/>
                  </a:cubicBezTo>
                  <a:lnTo>
                    <a:pt x="318367" y="108897"/>
                  </a:lnTo>
                  <a:cubicBezTo>
                    <a:pt x="318367" y="108897"/>
                    <a:pt x="318367" y="136413"/>
                    <a:pt x="290851" y="136413"/>
                  </a:cubicBezTo>
                  <a:lnTo>
                    <a:pt x="230507" y="136413"/>
                  </a:lnTo>
                  <a:cubicBezTo>
                    <a:pt x="230507" y="136413"/>
                    <a:pt x="202990" y="136413"/>
                    <a:pt x="202990" y="108897"/>
                  </a:cubicBezTo>
                  <a:lnTo>
                    <a:pt x="202990" y="74171"/>
                  </a:lnTo>
                  <a:cubicBezTo>
                    <a:pt x="202990" y="74171"/>
                    <a:pt x="202990" y="46654"/>
                    <a:pt x="230507" y="46654"/>
                  </a:cubicBezTo>
                  <a:moveTo>
                    <a:pt x="0" y="0"/>
                  </a:moveTo>
                  <a:moveTo>
                    <a:pt x="260683" y="11246"/>
                  </a:moveTo>
                  <a:lnTo>
                    <a:pt x="260683" y="46649"/>
                  </a:lnTo>
                  <a:moveTo>
                    <a:pt x="0" y="0"/>
                  </a:moveTo>
                  <a:moveTo>
                    <a:pt x="241765" y="83548"/>
                  </a:moveTo>
                  <a:lnTo>
                    <a:pt x="241765" y="99533"/>
                  </a:lnTo>
                  <a:moveTo>
                    <a:pt x="0" y="0"/>
                  </a:moveTo>
                  <a:moveTo>
                    <a:pt x="279600" y="83548"/>
                  </a:moveTo>
                  <a:lnTo>
                    <a:pt x="279600" y="99533"/>
                  </a:lnTo>
                </a:path>
              </a:pathLst>
            </a:custGeom>
            <a:noFill/>
            <a:ln w="515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43" name="Rounded Rectangle 42">
              <a:extLst>
                <a:ext uri="{FF2B5EF4-FFF2-40B4-BE49-F238E27FC236}">
                  <a16:creationId xmlns:a16="http://schemas.microsoft.com/office/drawing/2014/main" id="{64686A2B-D56C-81D7-BA5F-FC5532F9BF16}"/>
                </a:ext>
              </a:extLst>
            </p:cNvPr>
            <p:cNvSpPr/>
            <p:nvPr/>
          </p:nvSpPr>
          <p:spPr>
            <a:xfrm>
              <a:off x="3735837" y="5295600"/>
              <a:ext cx="315891" cy="314573"/>
            </a:xfrm>
            <a:custGeom>
              <a:avLst/>
              <a:gdLst/>
              <a:ahLst/>
              <a:cxnLst/>
              <a:rect l="0" t="0" r="0" b="0"/>
              <a:pathLst>
                <a:path w="315891" h="314573">
                  <a:moveTo>
                    <a:pt x="151341" y="0"/>
                  </a:moveTo>
                  <a:lnTo>
                    <a:pt x="192616" y="0"/>
                  </a:lnTo>
                  <a:lnTo>
                    <a:pt x="192616" y="41275"/>
                  </a:lnTo>
                  <a:moveTo>
                    <a:pt x="192616" y="0"/>
                  </a:moveTo>
                  <a:lnTo>
                    <a:pt x="121210" y="72231"/>
                  </a:lnTo>
                  <a:cubicBezTo>
                    <a:pt x="115844" y="77565"/>
                    <a:pt x="107177" y="77565"/>
                    <a:pt x="101811" y="72231"/>
                  </a:cubicBezTo>
                  <a:lnTo>
                    <a:pt x="76496" y="46228"/>
                  </a:lnTo>
                  <a:cubicBezTo>
                    <a:pt x="71130" y="40893"/>
                    <a:pt x="62463" y="40893"/>
                    <a:pt x="57097" y="46228"/>
                  </a:cubicBezTo>
                  <a:lnTo>
                    <a:pt x="0" y="103187"/>
                  </a:lnTo>
                  <a:moveTo>
                    <a:pt x="235507" y="69287"/>
                  </a:moveTo>
                  <a:lnTo>
                    <a:pt x="259675" y="99638"/>
                  </a:lnTo>
                  <a:cubicBezTo>
                    <a:pt x="259675" y="99638"/>
                    <a:pt x="268245" y="110401"/>
                    <a:pt x="257483" y="118972"/>
                  </a:cubicBezTo>
                  <a:lnTo>
                    <a:pt x="175362" y="184364"/>
                  </a:lnTo>
                  <a:cubicBezTo>
                    <a:pt x="175362" y="184364"/>
                    <a:pt x="164599" y="192934"/>
                    <a:pt x="156028" y="182171"/>
                  </a:cubicBezTo>
                  <a:lnTo>
                    <a:pt x="131860" y="151820"/>
                  </a:lnTo>
                  <a:cubicBezTo>
                    <a:pt x="131860" y="151820"/>
                    <a:pt x="123289" y="141057"/>
                    <a:pt x="134052" y="132487"/>
                  </a:cubicBezTo>
                  <a:lnTo>
                    <a:pt x="216173" y="67095"/>
                  </a:lnTo>
                  <a:cubicBezTo>
                    <a:pt x="216173" y="67095"/>
                    <a:pt x="226936" y="58524"/>
                    <a:pt x="235507" y="69287"/>
                  </a:cubicBezTo>
                  <a:moveTo>
                    <a:pt x="257831" y="97408"/>
                  </a:moveTo>
                  <a:lnTo>
                    <a:pt x="237193" y="72231"/>
                  </a:lnTo>
                  <a:lnTo>
                    <a:pt x="260307" y="53382"/>
                  </a:lnTo>
                  <a:cubicBezTo>
                    <a:pt x="264678" y="48712"/>
                    <a:pt x="271338" y="46959"/>
                    <a:pt x="277441" y="48872"/>
                  </a:cubicBezTo>
                  <a:cubicBezTo>
                    <a:pt x="283545" y="50785"/>
                    <a:pt x="288012" y="56026"/>
                    <a:pt x="288935" y="62355"/>
                  </a:cubicBezTo>
                  <a:cubicBezTo>
                    <a:pt x="289858" y="68685"/>
                    <a:pt x="287073" y="74983"/>
                    <a:pt x="281770" y="78560"/>
                  </a:cubicBezTo>
                  <a:close/>
                  <a:moveTo>
                    <a:pt x="283696" y="55308"/>
                  </a:moveTo>
                  <a:lnTo>
                    <a:pt x="307361" y="36872"/>
                  </a:lnTo>
                  <a:lnTo>
                    <a:pt x="298693" y="26140"/>
                  </a:lnTo>
                  <a:moveTo>
                    <a:pt x="315891" y="47603"/>
                  </a:moveTo>
                  <a:lnTo>
                    <a:pt x="307361" y="36872"/>
                  </a:lnTo>
                  <a:moveTo>
                    <a:pt x="34395" y="227012"/>
                  </a:moveTo>
                  <a:lnTo>
                    <a:pt x="123825" y="227012"/>
                  </a:lnTo>
                  <a:moveTo>
                    <a:pt x="61912" y="309562"/>
                  </a:moveTo>
                  <a:lnTo>
                    <a:pt x="268287" y="309562"/>
                  </a:lnTo>
                  <a:moveTo>
                    <a:pt x="234717" y="137032"/>
                  </a:moveTo>
                  <a:cubicBezTo>
                    <a:pt x="263880" y="169293"/>
                    <a:pt x="269686" y="216375"/>
                    <a:pt x="249235" y="254755"/>
                  </a:cubicBezTo>
                  <a:cubicBezTo>
                    <a:pt x="228784" y="293135"/>
                    <a:pt x="186465" y="314573"/>
                    <a:pt x="143423" y="308358"/>
                  </a:cubicBezTo>
                  <a:cubicBezTo>
                    <a:pt x="100381" y="302143"/>
                    <a:pt x="65855" y="269609"/>
                    <a:pt x="57097" y="227012"/>
                  </a:cubicBezTo>
                  <a:moveTo>
                    <a:pt x="99885" y="227012"/>
                  </a:moveTo>
                  <a:cubicBezTo>
                    <a:pt x="108304" y="251007"/>
                    <a:pt x="130539" y="267414"/>
                    <a:pt x="155949" y="268381"/>
                  </a:cubicBezTo>
                  <a:cubicBezTo>
                    <a:pt x="181360" y="269349"/>
                    <a:pt x="204778" y="254681"/>
                    <a:pt x="214998" y="231397"/>
                  </a:cubicBezTo>
                  <a:cubicBezTo>
                    <a:pt x="225218" y="208112"/>
                    <a:pt x="220161" y="180946"/>
                    <a:pt x="202247" y="162898"/>
                  </a:cubicBezTo>
                </a:path>
              </a:pathLst>
            </a:custGeom>
            <a:noFill/>
            <a:ln w="515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sp>
          <p:nvSpPr>
            <p:cNvPr id="44" name="Rounded Rectangle 43">
              <a:extLst>
                <a:ext uri="{FF2B5EF4-FFF2-40B4-BE49-F238E27FC236}">
                  <a16:creationId xmlns:a16="http://schemas.microsoft.com/office/drawing/2014/main" id="{9EC636D1-03F5-803C-9A70-28FEAC7F53DE}"/>
                </a:ext>
              </a:extLst>
            </p:cNvPr>
            <p:cNvSpPr/>
            <p:nvPr/>
          </p:nvSpPr>
          <p:spPr>
            <a:xfrm>
              <a:off x="1961638" y="2650549"/>
              <a:ext cx="232088" cy="316465"/>
            </a:xfrm>
            <a:custGeom>
              <a:avLst/>
              <a:gdLst/>
              <a:ahLst/>
              <a:cxnLst/>
              <a:rect l="0" t="0" r="0" b="0"/>
              <a:pathLst>
                <a:path w="232088" h="316465">
                  <a:moveTo>
                    <a:pt x="6" y="42208"/>
                  </a:moveTo>
                  <a:cubicBezTo>
                    <a:pt x="0" y="65517"/>
                    <a:pt x="18894" y="84417"/>
                    <a:pt x="42203" y="84417"/>
                  </a:cubicBezTo>
                  <a:cubicBezTo>
                    <a:pt x="65512" y="84417"/>
                    <a:pt x="84406" y="65517"/>
                    <a:pt x="84400" y="42208"/>
                  </a:cubicBezTo>
                  <a:cubicBezTo>
                    <a:pt x="84406" y="18899"/>
                    <a:pt x="65512" y="0"/>
                    <a:pt x="42203" y="0"/>
                  </a:cubicBezTo>
                  <a:cubicBezTo>
                    <a:pt x="18894" y="0"/>
                    <a:pt x="0" y="18899"/>
                    <a:pt x="6" y="42208"/>
                  </a:cubicBezTo>
                  <a:moveTo>
                    <a:pt x="6" y="274256"/>
                  </a:moveTo>
                  <a:cubicBezTo>
                    <a:pt x="0" y="297565"/>
                    <a:pt x="18894" y="316465"/>
                    <a:pt x="42203" y="316465"/>
                  </a:cubicBezTo>
                  <a:cubicBezTo>
                    <a:pt x="65512" y="316465"/>
                    <a:pt x="84406" y="297565"/>
                    <a:pt x="84400" y="274256"/>
                  </a:cubicBezTo>
                  <a:cubicBezTo>
                    <a:pt x="84406" y="250947"/>
                    <a:pt x="65512" y="232048"/>
                    <a:pt x="42203" y="232048"/>
                  </a:cubicBezTo>
                  <a:cubicBezTo>
                    <a:pt x="18894" y="232048"/>
                    <a:pt x="0" y="250947"/>
                    <a:pt x="6" y="274256"/>
                  </a:cubicBezTo>
                  <a:moveTo>
                    <a:pt x="147688" y="42208"/>
                  </a:moveTo>
                  <a:cubicBezTo>
                    <a:pt x="147681" y="65517"/>
                    <a:pt x="166575" y="84417"/>
                    <a:pt x="189885" y="84417"/>
                  </a:cubicBezTo>
                  <a:cubicBezTo>
                    <a:pt x="213194" y="84417"/>
                    <a:pt x="232088" y="65517"/>
                    <a:pt x="232082" y="42208"/>
                  </a:cubicBezTo>
                  <a:cubicBezTo>
                    <a:pt x="232088" y="18899"/>
                    <a:pt x="213194" y="0"/>
                    <a:pt x="189885" y="0"/>
                  </a:cubicBezTo>
                  <a:cubicBezTo>
                    <a:pt x="166575" y="0"/>
                    <a:pt x="147681" y="18899"/>
                    <a:pt x="147688" y="42208"/>
                  </a:cubicBezTo>
                  <a:moveTo>
                    <a:pt x="42203" y="84391"/>
                  </a:moveTo>
                  <a:lnTo>
                    <a:pt x="42203" y="232073"/>
                  </a:lnTo>
                  <a:moveTo>
                    <a:pt x="42203" y="168785"/>
                  </a:moveTo>
                  <a:lnTo>
                    <a:pt x="105491" y="168785"/>
                  </a:lnTo>
                  <a:cubicBezTo>
                    <a:pt x="152100" y="168785"/>
                    <a:pt x="189885" y="131000"/>
                    <a:pt x="189885" y="84391"/>
                  </a:cubicBezTo>
                </a:path>
              </a:pathLst>
            </a:custGeom>
            <a:noFill/>
            <a:ln w="515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231F20"/>
                </a:solidFill>
                <a:effectLst/>
                <a:uLnTx/>
                <a:uFillTx/>
                <a:latin typeface="Arial"/>
                <a:ea typeface="+mn-ea"/>
                <a:cs typeface="+mn-cs"/>
              </a:endParaRPr>
            </a:p>
          </p:txBody>
        </p:sp>
      </p:grpSp>
    </p:spTree>
    <p:extLst>
      <p:ext uri="{BB962C8B-B14F-4D97-AF65-F5344CB8AC3E}">
        <p14:creationId xmlns:p14="http://schemas.microsoft.com/office/powerpoint/2010/main" val="1542610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AB4ED-DDF8-F8E1-D67D-8B708207B0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6917D6-884A-BAF2-6E47-1D31D239BF18}"/>
              </a:ext>
            </a:extLst>
          </p:cNvPr>
          <p:cNvSpPr>
            <a:spLocks noGrp="1"/>
          </p:cNvSpPr>
          <p:nvPr>
            <p:ph type="title"/>
          </p:nvPr>
        </p:nvSpPr>
        <p:spPr/>
        <p:txBody>
          <a:bodyPr/>
          <a:lstStyle/>
          <a:p>
            <a:r>
              <a:rPr lang="en-US" dirty="0"/>
              <a:t>Check in on the Chat-</a:t>
            </a:r>
            <a:r>
              <a:rPr lang="en-US" dirty="0" err="1"/>
              <a:t>ter</a:t>
            </a:r>
            <a:endParaRPr lang="en-US" dirty="0"/>
          </a:p>
        </p:txBody>
      </p:sp>
      <p:grpSp>
        <p:nvGrpSpPr>
          <p:cNvPr id="4" name="Group 3">
            <a:extLst>
              <a:ext uri="{FF2B5EF4-FFF2-40B4-BE49-F238E27FC236}">
                <a16:creationId xmlns:a16="http://schemas.microsoft.com/office/drawing/2014/main" id="{09897939-F688-37F5-0ABC-F065CD4A24FB}"/>
              </a:ext>
            </a:extLst>
          </p:cNvPr>
          <p:cNvGrpSpPr/>
          <p:nvPr/>
        </p:nvGrpSpPr>
        <p:grpSpPr>
          <a:xfrm>
            <a:off x="1613454" y="2725822"/>
            <a:ext cx="967952" cy="3337479"/>
            <a:chOff x="3715326" y="1208642"/>
            <a:chExt cx="967952" cy="3337479"/>
          </a:xfrm>
        </p:grpSpPr>
        <p:grpSp>
          <p:nvGrpSpPr>
            <p:cNvPr id="5" name="Group 4">
              <a:extLst>
                <a:ext uri="{FF2B5EF4-FFF2-40B4-BE49-F238E27FC236}">
                  <a16:creationId xmlns:a16="http://schemas.microsoft.com/office/drawing/2014/main" id="{C2508C99-5943-5169-0E3D-AAC54EFC29FC}"/>
                </a:ext>
              </a:extLst>
            </p:cNvPr>
            <p:cNvGrpSpPr/>
            <p:nvPr/>
          </p:nvGrpSpPr>
          <p:grpSpPr>
            <a:xfrm>
              <a:off x="3782456" y="2416991"/>
              <a:ext cx="584036" cy="2129130"/>
              <a:chOff x="3782456" y="2416991"/>
              <a:chExt cx="584036" cy="2129130"/>
            </a:xfrm>
          </p:grpSpPr>
          <p:sp>
            <p:nvSpPr>
              <p:cNvPr id="12" name="Rectangle">
                <a:extLst>
                  <a:ext uri="{FF2B5EF4-FFF2-40B4-BE49-F238E27FC236}">
                    <a16:creationId xmlns:a16="http://schemas.microsoft.com/office/drawing/2014/main" id="{15349620-669C-8583-2EC8-E5F19146A4E8}"/>
                  </a:ext>
                </a:extLst>
              </p:cNvPr>
              <p:cNvSpPr/>
              <p:nvPr/>
            </p:nvSpPr>
            <p:spPr>
              <a:xfrm>
                <a:off x="3782456" y="2416991"/>
                <a:ext cx="584036" cy="2129130"/>
              </a:xfrm>
              <a:prstGeom prst="rect">
                <a:avLst/>
              </a:prstGeom>
              <a:solidFill>
                <a:schemeClr val="accent2"/>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13" name="Rectangle">
                <a:extLst>
                  <a:ext uri="{FF2B5EF4-FFF2-40B4-BE49-F238E27FC236}">
                    <a16:creationId xmlns:a16="http://schemas.microsoft.com/office/drawing/2014/main" id="{09952077-AC29-15E2-42C6-5EEB7B72B3DA}"/>
                  </a:ext>
                </a:extLst>
              </p:cNvPr>
              <p:cNvSpPr/>
              <p:nvPr/>
            </p:nvSpPr>
            <p:spPr>
              <a:xfrm>
                <a:off x="3782456" y="2416991"/>
                <a:ext cx="129226" cy="2129130"/>
              </a:xfrm>
              <a:prstGeom prst="rect">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 name="Group 5">
              <a:extLst>
                <a:ext uri="{FF2B5EF4-FFF2-40B4-BE49-F238E27FC236}">
                  <a16:creationId xmlns:a16="http://schemas.microsoft.com/office/drawing/2014/main" id="{8497E353-2A13-3A09-70BA-5846D27A99CC}"/>
                </a:ext>
              </a:extLst>
            </p:cNvPr>
            <p:cNvGrpSpPr/>
            <p:nvPr/>
          </p:nvGrpSpPr>
          <p:grpSpPr>
            <a:xfrm>
              <a:off x="3715326" y="1208642"/>
              <a:ext cx="967952" cy="1327508"/>
              <a:chOff x="3715326" y="1208642"/>
              <a:chExt cx="967952" cy="1327508"/>
            </a:xfrm>
          </p:grpSpPr>
          <p:sp>
            <p:nvSpPr>
              <p:cNvPr id="7" name="Shape">
                <a:extLst>
                  <a:ext uri="{FF2B5EF4-FFF2-40B4-BE49-F238E27FC236}">
                    <a16:creationId xmlns:a16="http://schemas.microsoft.com/office/drawing/2014/main" id="{B5008C61-C4FF-1F96-5D61-79D188D82440}"/>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8" name="Shape">
                <a:extLst>
                  <a:ext uri="{FF2B5EF4-FFF2-40B4-BE49-F238E27FC236}">
                    <a16:creationId xmlns:a16="http://schemas.microsoft.com/office/drawing/2014/main" id="{6A457E49-E46F-73D5-4EB7-FF8E3AE54C40}"/>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9" name="Rectangle">
                <a:extLst>
                  <a:ext uri="{FF2B5EF4-FFF2-40B4-BE49-F238E27FC236}">
                    <a16:creationId xmlns:a16="http://schemas.microsoft.com/office/drawing/2014/main" id="{CFF0887F-8AE9-F4D5-A182-83820FD427EE}"/>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10" name="Freeform: Shape 79">
                <a:extLst>
                  <a:ext uri="{FF2B5EF4-FFF2-40B4-BE49-F238E27FC236}">
                    <a16:creationId xmlns:a16="http://schemas.microsoft.com/office/drawing/2014/main" id="{E9D715DA-205C-8946-1B32-70DCE7C7210E}"/>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11" name="Circle">
                <a:extLst>
                  <a:ext uri="{FF2B5EF4-FFF2-40B4-BE49-F238E27FC236}">
                    <a16:creationId xmlns:a16="http://schemas.microsoft.com/office/drawing/2014/main" id="{58D32D40-14E4-A07F-CC8F-A9F47DBA35A6}"/>
                  </a:ext>
                </a:extLst>
              </p:cNvPr>
              <p:cNvSpPr/>
              <p:nvPr/>
            </p:nvSpPr>
            <p:spPr>
              <a:xfrm>
                <a:off x="4302718" y="2416991"/>
                <a:ext cx="70487" cy="70487"/>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46" name="Group 45">
            <a:extLst>
              <a:ext uri="{FF2B5EF4-FFF2-40B4-BE49-F238E27FC236}">
                <a16:creationId xmlns:a16="http://schemas.microsoft.com/office/drawing/2014/main" id="{DF9733ED-DF49-90B8-42D1-41FDFED6315D}"/>
              </a:ext>
            </a:extLst>
          </p:cNvPr>
          <p:cNvGrpSpPr/>
          <p:nvPr/>
        </p:nvGrpSpPr>
        <p:grpSpPr>
          <a:xfrm>
            <a:off x="2729835" y="1455246"/>
            <a:ext cx="969185" cy="3552883"/>
            <a:chOff x="5611762" y="2752644"/>
            <a:chExt cx="969185" cy="3552883"/>
          </a:xfrm>
        </p:grpSpPr>
        <p:grpSp>
          <p:nvGrpSpPr>
            <p:cNvPr id="47" name="Group 46">
              <a:extLst>
                <a:ext uri="{FF2B5EF4-FFF2-40B4-BE49-F238E27FC236}">
                  <a16:creationId xmlns:a16="http://schemas.microsoft.com/office/drawing/2014/main" id="{3DC07427-0787-AD0F-075C-145E2406D2EC}"/>
                </a:ext>
              </a:extLst>
            </p:cNvPr>
            <p:cNvGrpSpPr/>
            <p:nvPr/>
          </p:nvGrpSpPr>
          <p:grpSpPr>
            <a:xfrm>
              <a:off x="5678893" y="3960993"/>
              <a:ext cx="584036" cy="2344534"/>
              <a:chOff x="5678893" y="3960993"/>
              <a:chExt cx="584036" cy="2344534"/>
            </a:xfrm>
          </p:grpSpPr>
          <p:sp>
            <p:nvSpPr>
              <p:cNvPr id="54" name="Rectangle">
                <a:extLst>
                  <a:ext uri="{FF2B5EF4-FFF2-40B4-BE49-F238E27FC236}">
                    <a16:creationId xmlns:a16="http://schemas.microsoft.com/office/drawing/2014/main" id="{8CDC73CA-308C-B688-3D18-B579D61CBF0D}"/>
                  </a:ext>
                </a:extLst>
              </p:cNvPr>
              <p:cNvSpPr/>
              <p:nvPr/>
            </p:nvSpPr>
            <p:spPr>
              <a:xfrm>
                <a:off x="5678893" y="3960993"/>
                <a:ext cx="584036" cy="2344534"/>
              </a:xfrm>
              <a:prstGeom prst="rect">
                <a:avLst/>
              </a:prstGeom>
              <a:solidFill>
                <a:schemeClr val="accent3"/>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55" name="Rectangle">
                <a:extLst>
                  <a:ext uri="{FF2B5EF4-FFF2-40B4-BE49-F238E27FC236}">
                    <a16:creationId xmlns:a16="http://schemas.microsoft.com/office/drawing/2014/main" id="{A7A54A4C-0EB1-AC45-473A-7700581F3CA0}"/>
                  </a:ext>
                </a:extLst>
              </p:cNvPr>
              <p:cNvSpPr/>
              <p:nvPr/>
            </p:nvSpPr>
            <p:spPr>
              <a:xfrm>
                <a:off x="5678893" y="3960993"/>
                <a:ext cx="129228" cy="2344534"/>
              </a:xfrm>
              <a:prstGeom prst="rect">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48" name="Group 47">
              <a:extLst>
                <a:ext uri="{FF2B5EF4-FFF2-40B4-BE49-F238E27FC236}">
                  <a16:creationId xmlns:a16="http://schemas.microsoft.com/office/drawing/2014/main" id="{EB67263C-7C39-6CCB-13CA-FD2F1B1D85B5}"/>
                </a:ext>
              </a:extLst>
            </p:cNvPr>
            <p:cNvGrpSpPr/>
            <p:nvPr/>
          </p:nvGrpSpPr>
          <p:grpSpPr>
            <a:xfrm>
              <a:off x="5611762" y="2752644"/>
              <a:ext cx="969185" cy="1327508"/>
              <a:chOff x="5611762" y="2752644"/>
              <a:chExt cx="969185" cy="1327508"/>
            </a:xfrm>
          </p:grpSpPr>
          <p:sp>
            <p:nvSpPr>
              <p:cNvPr id="49" name="Shape">
                <a:extLst>
                  <a:ext uri="{FF2B5EF4-FFF2-40B4-BE49-F238E27FC236}">
                    <a16:creationId xmlns:a16="http://schemas.microsoft.com/office/drawing/2014/main" id="{914AF91E-F7A3-501A-E1A3-23DA75BA5F42}"/>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0" name="Shape">
                <a:extLst>
                  <a:ext uri="{FF2B5EF4-FFF2-40B4-BE49-F238E27FC236}">
                    <a16:creationId xmlns:a16="http://schemas.microsoft.com/office/drawing/2014/main" id="{50B12B13-A13B-2C3A-D0B0-6CF29BEF8843}"/>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1" name="Rectangle">
                <a:extLst>
                  <a:ext uri="{FF2B5EF4-FFF2-40B4-BE49-F238E27FC236}">
                    <a16:creationId xmlns:a16="http://schemas.microsoft.com/office/drawing/2014/main" id="{2EBEE358-DE92-8721-E80E-5EEC5138C27E}"/>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2" name="Freeform: Shape 81">
                <a:extLst>
                  <a:ext uri="{FF2B5EF4-FFF2-40B4-BE49-F238E27FC236}">
                    <a16:creationId xmlns:a16="http://schemas.microsoft.com/office/drawing/2014/main" id="{55F38FBB-1730-FF72-E63D-FFF47BB4AD7A}"/>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53" name="Circle">
                <a:extLst>
                  <a:ext uri="{FF2B5EF4-FFF2-40B4-BE49-F238E27FC236}">
                    <a16:creationId xmlns:a16="http://schemas.microsoft.com/office/drawing/2014/main" id="{F8E91997-0C04-87AC-064A-581DDEE4F5A1}"/>
                  </a:ext>
                </a:extLst>
              </p:cNvPr>
              <p:cNvSpPr/>
              <p:nvPr/>
            </p:nvSpPr>
            <p:spPr>
              <a:xfrm>
                <a:off x="6199155" y="3960993"/>
                <a:ext cx="70487" cy="70487"/>
              </a:xfrm>
              <a:prstGeom prst="ellipse">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60" name="Group 59">
            <a:extLst>
              <a:ext uri="{FF2B5EF4-FFF2-40B4-BE49-F238E27FC236}">
                <a16:creationId xmlns:a16="http://schemas.microsoft.com/office/drawing/2014/main" id="{08142B74-AA7E-A953-01F7-B9479F5C71C0}"/>
              </a:ext>
            </a:extLst>
          </p:cNvPr>
          <p:cNvGrpSpPr/>
          <p:nvPr/>
        </p:nvGrpSpPr>
        <p:grpSpPr>
          <a:xfrm>
            <a:off x="623786" y="1421682"/>
            <a:ext cx="968475" cy="3552883"/>
            <a:chOff x="1835671" y="2752644"/>
            <a:chExt cx="968475" cy="3552883"/>
          </a:xfrm>
        </p:grpSpPr>
        <p:grpSp>
          <p:nvGrpSpPr>
            <p:cNvPr id="61" name="Group 60">
              <a:extLst>
                <a:ext uri="{FF2B5EF4-FFF2-40B4-BE49-F238E27FC236}">
                  <a16:creationId xmlns:a16="http://schemas.microsoft.com/office/drawing/2014/main" id="{947EE197-2002-3383-31D3-8299600076F4}"/>
                </a:ext>
              </a:extLst>
            </p:cNvPr>
            <p:cNvGrpSpPr/>
            <p:nvPr/>
          </p:nvGrpSpPr>
          <p:grpSpPr>
            <a:xfrm>
              <a:off x="1902802" y="3960993"/>
              <a:ext cx="584036" cy="2344534"/>
              <a:chOff x="1902802" y="3960993"/>
              <a:chExt cx="584036" cy="2344534"/>
            </a:xfrm>
          </p:grpSpPr>
          <p:sp>
            <p:nvSpPr>
              <p:cNvPr id="68" name="Rectangle">
                <a:extLst>
                  <a:ext uri="{FF2B5EF4-FFF2-40B4-BE49-F238E27FC236}">
                    <a16:creationId xmlns:a16="http://schemas.microsoft.com/office/drawing/2014/main" id="{6F9ECF0E-4642-2A9D-97FF-40EBE8DD9D37}"/>
                  </a:ext>
                </a:extLst>
              </p:cNvPr>
              <p:cNvSpPr/>
              <p:nvPr/>
            </p:nvSpPr>
            <p:spPr>
              <a:xfrm>
                <a:off x="1902802" y="3960993"/>
                <a:ext cx="584036" cy="2344534"/>
              </a:xfrm>
              <a:prstGeom prst="rect">
                <a:avLst/>
              </a:prstGeom>
              <a:solidFill>
                <a:schemeClr val="accent6"/>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69" name="Rectangle">
                <a:extLst>
                  <a:ext uri="{FF2B5EF4-FFF2-40B4-BE49-F238E27FC236}">
                    <a16:creationId xmlns:a16="http://schemas.microsoft.com/office/drawing/2014/main" id="{0932C4AA-2F20-71E7-76CF-A12C4CAB25F3}"/>
                  </a:ext>
                </a:extLst>
              </p:cNvPr>
              <p:cNvSpPr/>
              <p:nvPr/>
            </p:nvSpPr>
            <p:spPr>
              <a:xfrm>
                <a:off x="1902802" y="3960993"/>
                <a:ext cx="129226" cy="2344534"/>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2" name="Group 61">
              <a:extLst>
                <a:ext uri="{FF2B5EF4-FFF2-40B4-BE49-F238E27FC236}">
                  <a16:creationId xmlns:a16="http://schemas.microsoft.com/office/drawing/2014/main" id="{CBD0766F-26AC-3821-0D6C-213DA9166083}"/>
                </a:ext>
              </a:extLst>
            </p:cNvPr>
            <p:cNvGrpSpPr/>
            <p:nvPr/>
          </p:nvGrpSpPr>
          <p:grpSpPr>
            <a:xfrm>
              <a:off x="1835671" y="2752644"/>
              <a:ext cx="968475" cy="1327508"/>
              <a:chOff x="1835671" y="2752644"/>
              <a:chExt cx="968475" cy="1327508"/>
            </a:xfrm>
          </p:grpSpPr>
          <p:sp>
            <p:nvSpPr>
              <p:cNvPr id="63" name="Shape">
                <a:extLst>
                  <a:ext uri="{FF2B5EF4-FFF2-40B4-BE49-F238E27FC236}">
                    <a16:creationId xmlns:a16="http://schemas.microsoft.com/office/drawing/2014/main" id="{9C92E508-32E9-3E9F-FE93-2D5F3D924236}"/>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FCE2DD"/>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4" name="Shape">
                <a:extLst>
                  <a:ext uri="{FF2B5EF4-FFF2-40B4-BE49-F238E27FC236}">
                    <a16:creationId xmlns:a16="http://schemas.microsoft.com/office/drawing/2014/main" id="{2024B058-E7FB-6BA2-F8A9-BA63A9ACA6B2}"/>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2959" y="21062"/>
                    </a:lnTo>
                    <a:lnTo>
                      <a:pt x="2959" y="19655"/>
                    </a:lnTo>
                    <a:lnTo>
                      <a:pt x="2959" y="18728"/>
                    </a:lnTo>
                    <a:cubicBezTo>
                      <a:pt x="2959" y="18578"/>
                      <a:pt x="2811" y="18459"/>
                      <a:pt x="2626" y="18459"/>
                    </a:cubicBezTo>
                    <a:cubicBezTo>
                      <a:pt x="2441" y="18459"/>
                      <a:pt x="2293" y="18578"/>
                      <a:pt x="2293" y="18728"/>
                    </a:cubicBezTo>
                    <a:lnTo>
                      <a:pt x="2293" y="19296"/>
                    </a:lnTo>
                    <a:cubicBezTo>
                      <a:pt x="1368" y="19027"/>
                      <a:pt x="592" y="17741"/>
                      <a:pt x="592" y="16365"/>
                    </a:cubicBezTo>
                    <a:lnTo>
                      <a:pt x="592" y="4966"/>
                    </a:lnTo>
                    <a:cubicBezTo>
                      <a:pt x="592" y="4338"/>
                      <a:pt x="1221" y="3859"/>
                      <a:pt x="1960" y="3859"/>
                    </a:cubicBezTo>
                    <a:cubicBezTo>
                      <a:pt x="2700" y="3859"/>
                      <a:pt x="3329" y="4368"/>
                      <a:pt x="3329" y="4966"/>
                    </a:cubicBezTo>
                    <a:lnTo>
                      <a:pt x="3329" y="12116"/>
                    </a:lnTo>
                    <a:cubicBezTo>
                      <a:pt x="3329" y="12266"/>
                      <a:pt x="3477" y="12386"/>
                      <a:pt x="3662" y="12386"/>
                    </a:cubicBezTo>
                    <a:cubicBezTo>
                      <a:pt x="3847" y="12386"/>
                      <a:pt x="3995" y="12266"/>
                      <a:pt x="3995" y="12116"/>
                    </a:cubicBezTo>
                    <a:lnTo>
                      <a:pt x="3995" y="4966"/>
                    </a:lnTo>
                    <a:lnTo>
                      <a:pt x="3995" y="3530"/>
                    </a:lnTo>
                    <a:cubicBezTo>
                      <a:pt x="3995" y="2902"/>
                      <a:pt x="4623" y="2423"/>
                      <a:pt x="5363" y="2423"/>
                    </a:cubicBezTo>
                    <a:cubicBezTo>
                      <a:pt x="6103" y="2423"/>
                      <a:pt x="6731" y="2932"/>
                      <a:pt x="6731" y="3530"/>
                    </a:cubicBezTo>
                    <a:lnTo>
                      <a:pt x="6731" y="10950"/>
                    </a:lnTo>
                    <a:cubicBezTo>
                      <a:pt x="6731" y="11099"/>
                      <a:pt x="6879" y="11219"/>
                      <a:pt x="7064" y="11219"/>
                    </a:cubicBezTo>
                    <a:cubicBezTo>
                      <a:pt x="7249" y="11219"/>
                      <a:pt x="7397" y="11099"/>
                      <a:pt x="7397" y="10950"/>
                    </a:cubicBezTo>
                    <a:lnTo>
                      <a:pt x="7397" y="3530"/>
                    </a:lnTo>
                    <a:lnTo>
                      <a:pt x="7397" y="1616"/>
                    </a:lnTo>
                    <a:cubicBezTo>
                      <a:pt x="7397" y="987"/>
                      <a:pt x="8026" y="509"/>
                      <a:pt x="8766" y="509"/>
                    </a:cubicBezTo>
                    <a:cubicBezTo>
                      <a:pt x="9505" y="509"/>
                      <a:pt x="10134" y="1017"/>
                      <a:pt x="10134" y="1616"/>
                    </a:cubicBezTo>
                    <a:lnTo>
                      <a:pt x="10134" y="3171"/>
                    </a:lnTo>
                    <a:lnTo>
                      <a:pt x="10134" y="9843"/>
                    </a:lnTo>
                    <a:cubicBezTo>
                      <a:pt x="10134" y="9992"/>
                      <a:pt x="10282" y="10112"/>
                      <a:pt x="10467" y="10112"/>
                    </a:cubicBezTo>
                    <a:cubicBezTo>
                      <a:pt x="10652" y="10112"/>
                      <a:pt x="10800" y="9992"/>
                      <a:pt x="10800" y="9843"/>
                    </a:cubicBezTo>
                    <a:lnTo>
                      <a:pt x="10800" y="3171"/>
                    </a:lnTo>
                    <a:cubicBezTo>
                      <a:pt x="10800" y="2543"/>
                      <a:pt x="11429" y="2064"/>
                      <a:pt x="12168" y="2064"/>
                    </a:cubicBezTo>
                    <a:cubicBezTo>
                      <a:pt x="12908" y="2064"/>
                      <a:pt x="13537" y="2573"/>
                      <a:pt x="13537" y="3171"/>
                    </a:cubicBezTo>
                    <a:lnTo>
                      <a:pt x="13537" y="15078"/>
                    </a:lnTo>
                    <a:cubicBezTo>
                      <a:pt x="13537" y="15198"/>
                      <a:pt x="13611" y="15288"/>
                      <a:pt x="13722" y="15317"/>
                    </a:cubicBezTo>
                    <a:cubicBezTo>
                      <a:pt x="13833" y="15377"/>
                      <a:pt x="13981" y="15347"/>
                      <a:pt x="14092" y="15288"/>
                    </a:cubicBezTo>
                    <a:lnTo>
                      <a:pt x="18086" y="12775"/>
                    </a:lnTo>
                    <a:cubicBezTo>
                      <a:pt x="18382" y="12595"/>
                      <a:pt x="18752" y="12505"/>
                      <a:pt x="19159" y="12535"/>
                    </a:cubicBezTo>
                    <a:cubicBezTo>
                      <a:pt x="19529" y="12565"/>
                      <a:pt x="19899" y="12745"/>
                      <a:pt x="20121" y="12984"/>
                    </a:cubicBezTo>
                    <a:cubicBezTo>
                      <a:pt x="20823" y="13493"/>
                      <a:pt x="20712" y="14240"/>
                      <a:pt x="20084" y="14629"/>
                    </a:cubicBezTo>
                    <a:close/>
                  </a:path>
                </a:pathLst>
              </a:custGeom>
              <a:solidFill>
                <a:srgbClr val="F9CAC4"/>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5" name="Rectangle">
                <a:extLst>
                  <a:ext uri="{FF2B5EF4-FFF2-40B4-BE49-F238E27FC236}">
                    <a16:creationId xmlns:a16="http://schemas.microsoft.com/office/drawing/2014/main" id="{FFB7F331-2175-B850-4AFC-3E5413CBBDF6}"/>
                  </a:ext>
                </a:extLst>
              </p:cNvPr>
              <p:cNvSpPr/>
              <p:nvPr/>
            </p:nvSpPr>
            <p:spPr>
              <a:xfrm>
                <a:off x="1835671" y="3910646"/>
                <a:ext cx="694802" cy="169506"/>
              </a:xfrm>
              <a:prstGeom prst="rect">
                <a:avLst/>
              </a:pr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6" name="Freeform: Shape 77">
                <a:extLst>
                  <a:ext uri="{FF2B5EF4-FFF2-40B4-BE49-F238E27FC236}">
                    <a16:creationId xmlns:a16="http://schemas.microsoft.com/office/drawing/2014/main" id="{8CC6AC18-6BDB-8C9B-274B-EF6359DC2E08}"/>
                  </a:ext>
                </a:extLst>
              </p:cNvPr>
              <p:cNvSpPr/>
              <p:nvPr/>
            </p:nvSpPr>
            <p:spPr>
              <a:xfrm>
                <a:off x="1869236"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2 w 884022"/>
                  <a:gd name="connsiteY13" fmla="*/ 117478 h 798432"/>
                  <a:gd name="connsiteX14" fmla="*/ 251740 w 884022"/>
                  <a:gd name="connsiteY14" fmla="*/ 167828 h 798432"/>
                  <a:gd name="connsiteX15" fmla="*/ 251740 w 884022"/>
                  <a:gd name="connsiteY15" fmla="*/ 223210 h 798432"/>
                  <a:gd name="connsiteX16" fmla="*/ 151044 w 884022"/>
                  <a:gd name="connsiteY16" fmla="*/ 223210 h 798432"/>
                  <a:gd name="connsiteX17" fmla="*/ 151044 w 884022"/>
                  <a:gd name="connsiteY17" fmla="*/ 167828 h 798432"/>
                  <a:gd name="connsiteX18" fmla="*/ 201392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2" y="117478"/>
                    </a:moveTo>
                    <a:cubicBezTo>
                      <a:pt x="229923" y="117478"/>
                      <a:pt x="251740" y="140977"/>
                      <a:pt x="251740" y="167828"/>
                    </a:cubicBezTo>
                    <a:lnTo>
                      <a:pt x="251740" y="223210"/>
                    </a:lnTo>
                    <a:cubicBezTo>
                      <a:pt x="196357" y="241673"/>
                      <a:pt x="151044" y="223210"/>
                      <a:pt x="151044" y="223210"/>
                    </a:cubicBezTo>
                    <a:lnTo>
                      <a:pt x="151044" y="167828"/>
                    </a:lnTo>
                    <a:cubicBezTo>
                      <a:pt x="151044" y="139298"/>
                      <a:pt x="174540" y="117478"/>
                      <a:pt x="201392" y="117478"/>
                    </a:cubicBezTo>
                    <a:close/>
                    <a:moveTo>
                      <a:pt x="520262" y="83913"/>
                    </a:moveTo>
                    <a:cubicBezTo>
                      <a:pt x="548793" y="83913"/>
                      <a:pt x="570610" y="107412"/>
                      <a:pt x="570610" y="134263"/>
                    </a:cubicBezTo>
                    <a:lnTo>
                      <a:pt x="570610" y="189645"/>
                    </a:lnTo>
                    <a:cubicBezTo>
                      <a:pt x="515227" y="208108"/>
                      <a:pt x="469914"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20548" y="105732"/>
                      <a:pt x="318870" y="105732"/>
                    </a:cubicBezTo>
                    <a:lnTo>
                      <a:pt x="318870" y="50350"/>
                    </a:lnTo>
                    <a:cubicBezTo>
                      <a:pt x="318870" y="21820"/>
                      <a:pt x="342366" y="0"/>
                      <a:pt x="369218" y="0"/>
                    </a:cubicBezTo>
                    <a:close/>
                  </a:path>
                </a:pathLst>
              </a:custGeom>
              <a:solidFill>
                <a:srgbClr val="FEF3F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67" name="Circle">
                <a:extLst>
                  <a:ext uri="{FF2B5EF4-FFF2-40B4-BE49-F238E27FC236}">
                    <a16:creationId xmlns:a16="http://schemas.microsoft.com/office/drawing/2014/main" id="{1AEC363A-3E80-522F-ACEC-C313CF582222}"/>
                  </a:ext>
                </a:extLst>
              </p:cNvPr>
              <p:cNvSpPr/>
              <p:nvPr/>
            </p:nvSpPr>
            <p:spPr>
              <a:xfrm>
                <a:off x="2406280" y="3960993"/>
                <a:ext cx="70487" cy="70487"/>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pic>
        <p:nvPicPr>
          <p:cNvPr id="74" name="Picture 73" descr="A screenshot of a chat&#10;&#10;Description automatically generated">
            <a:extLst>
              <a:ext uri="{FF2B5EF4-FFF2-40B4-BE49-F238E27FC236}">
                <a16:creationId xmlns:a16="http://schemas.microsoft.com/office/drawing/2014/main" id="{AACA576C-FD8A-B442-5144-43337CF80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640" y="1056574"/>
            <a:ext cx="4329514" cy="5068990"/>
          </a:xfrm>
          <a:prstGeom prst="rect">
            <a:avLst/>
          </a:prstGeom>
        </p:spPr>
      </p:pic>
    </p:spTree>
    <p:extLst>
      <p:ext uri="{BB962C8B-B14F-4D97-AF65-F5344CB8AC3E}">
        <p14:creationId xmlns:p14="http://schemas.microsoft.com/office/powerpoint/2010/main" val="617451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82535-99A5-7C25-3AA6-6D3D724783CD}"/>
              </a:ext>
            </a:extLst>
          </p:cNvPr>
          <p:cNvSpPr>
            <a:spLocks noGrp="1"/>
          </p:cNvSpPr>
          <p:nvPr>
            <p:ph type="title"/>
          </p:nvPr>
        </p:nvSpPr>
        <p:spPr/>
        <p:txBody>
          <a:bodyPr/>
          <a:lstStyle/>
          <a:p>
            <a:r>
              <a:rPr lang="en-US" dirty="0"/>
              <a:t>Knowledge Check</a:t>
            </a:r>
          </a:p>
        </p:txBody>
      </p:sp>
      <p:sp>
        <p:nvSpPr>
          <p:cNvPr id="5" name="Rectangle: Rounded Corners 59">
            <a:extLst>
              <a:ext uri="{FF2B5EF4-FFF2-40B4-BE49-F238E27FC236}">
                <a16:creationId xmlns:a16="http://schemas.microsoft.com/office/drawing/2014/main" id="{0A5FC198-36CA-3984-878C-D5EF8DB8E340}"/>
              </a:ext>
            </a:extLst>
          </p:cNvPr>
          <p:cNvSpPr/>
          <p:nvPr/>
        </p:nvSpPr>
        <p:spPr>
          <a:xfrm>
            <a:off x="1816100" y="2624581"/>
            <a:ext cx="8204200" cy="3354304"/>
          </a:xfrm>
          <a:prstGeom prst="roundRect">
            <a:avLst>
              <a:gd name="adj" fmla="val 4548"/>
            </a:avLst>
          </a:prstGeom>
          <a:solidFill>
            <a:schemeClr val="bg1"/>
          </a:solidFill>
          <a:ln w="9525">
            <a:solidFill>
              <a:schemeClr val="bg1">
                <a:lumMod val="75000"/>
                <a:alpha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6" name="TextBox 5">
            <a:extLst>
              <a:ext uri="{FF2B5EF4-FFF2-40B4-BE49-F238E27FC236}">
                <a16:creationId xmlns:a16="http://schemas.microsoft.com/office/drawing/2014/main" id="{D8096F68-FA24-7C7A-D6B6-20580A10D0EE}"/>
              </a:ext>
            </a:extLst>
          </p:cNvPr>
          <p:cNvSpPr txBox="1"/>
          <p:nvPr/>
        </p:nvSpPr>
        <p:spPr>
          <a:xfrm>
            <a:off x="4392950" y="3122327"/>
            <a:ext cx="3050500" cy="461665"/>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How to Respond</a:t>
            </a:r>
          </a:p>
        </p:txBody>
      </p:sp>
      <p:pic>
        <p:nvPicPr>
          <p:cNvPr id="7" name="Graphic 6">
            <a:extLst>
              <a:ext uri="{FF2B5EF4-FFF2-40B4-BE49-F238E27FC236}">
                <a16:creationId xmlns:a16="http://schemas.microsoft.com/office/drawing/2014/main" id="{B6EC1C90-48C0-C7BD-DD64-6C72069F0EC3}"/>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2295693" y="3787651"/>
            <a:ext cx="1606294" cy="1160959"/>
          </a:xfrm>
          <a:prstGeom prst="rect">
            <a:avLst/>
          </a:prstGeom>
        </p:spPr>
      </p:pic>
      <p:sp>
        <p:nvSpPr>
          <p:cNvPr id="8" name="Oval 7">
            <a:extLst>
              <a:ext uri="{FF2B5EF4-FFF2-40B4-BE49-F238E27FC236}">
                <a16:creationId xmlns:a16="http://schemas.microsoft.com/office/drawing/2014/main" id="{2DD24BF4-5F50-1A20-7DF3-86BA6B7532E5}"/>
              </a:ext>
            </a:extLst>
          </p:cNvPr>
          <p:cNvSpPr/>
          <p:nvPr/>
        </p:nvSpPr>
        <p:spPr>
          <a:xfrm>
            <a:off x="2460303" y="4999401"/>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1</a:t>
            </a:r>
          </a:p>
        </p:txBody>
      </p:sp>
      <p:grpSp>
        <p:nvGrpSpPr>
          <p:cNvPr id="9" name="Group 8">
            <a:extLst>
              <a:ext uri="{FF2B5EF4-FFF2-40B4-BE49-F238E27FC236}">
                <a16:creationId xmlns:a16="http://schemas.microsoft.com/office/drawing/2014/main" id="{A1E51B6C-AC87-CCBE-30D0-A39D4B54F8C0}"/>
              </a:ext>
            </a:extLst>
          </p:cNvPr>
          <p:cNvGrpSpPr/>
          <p:nvPr/>
        </p:nvGrpSpPr>
        <p:grpSpPr>
          <a:xfrm>
            <a:off x="4814636" y="3969002"/>
            <a:ext cx="1828800" cy="307777"/>
            <a:chOff x="7255294" y="3880953"/>
            <a:chExt cx="1828800" cy="307777"/>
          </a:xfrm>
        </p:grpSpPr>
        <p:grpSp>
          <p:nvGrpSpPr>
            <p:cNvPr id="10" name="Group 9">
              <a:extLst>
                <a:ext uri="{FF2B5EF4-FFF2-40B4-BE49-F238E27FC236}">
                  <a16:creationId xmlns:a16="http://schemas.microsoft.com/office/drawing/2014/main" id="{7694F114-DFB6-4A34-0615-91E7E50C5556}"/>
                </a:ext>
              </a:extLst>
            </p:cNvPr>
            <p:cNvGrpSpPr/>
            <p:nvPr/>
          </p:nvGrpSpPr>
          <p:grpSpPr>
            <a:xfrm>
              <a:off x="7255294" y="3904103"/>
              <a:ext cx="1828800" cy="274320"/>
              <a:chOff x="7438174" y="3962400"/>
              <a:chExt cx="2194560" cy="329184"/>
            </a:xfrm>
          </p:grpSpPr>
          <p:sp>
            <p:nvSpPr>
              <p:cNvPr id="13" name="Rectangle 12">
                <a:extLst>
                  <a:ext uri="{FF2B5EF4-FFF2-40B4-BE49-F238E27FC236}">
                    <a16:creationId xmlns:a16="http://schemas.microsoft.com/office/drawing/2014/main" id="{59589FE4-E5DC-8A04-9B4A-26810349AF8E}"/>
                  </a:ext>
                </a:extLst>
              </p:cNvPr>
              <p:cNvSpPr/>
              <p:nvPr/>
            </p:nvSpPr>
            <p:spPr>
              <a:xfrm>
                <a:off x="7438174" y="3962400"/>
                <a:ext cx="1780032"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14" name="Rectangle 13">
                <a:extLst>
                  <a:ext uri="{FF2B5EF4-FFF2-40B4-BE49-F238E27FC236}">
                    <a16:creationId xmlns:a16="http://schemas.microsoft.com/office/drawing/2014/main" id="{77E32F53-BACA-35CF-3903-38FC45745891}"/>
                  </a:ext>
                </a:extLst>
              </p:cNvPr>
              <p:cNvSpPr/>
              <p:nvPr/>
            </p:nvSpPr>
            <p:spPr>
              <a:xfrm>
                <a:off x="9218206" y="3962400"/>
                <a:ext cx="414528"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pic>
          <p:nvPicPr>
            <p:cNvPr id="11" name="Graphic 10" descr="Play">
              <a:extLst>
                <a:ext uri="{FF2B5EF4-FFF2-40B4-BE49-F238E27FC236}">
                  <a16:creationId xmlns:a16="http://schemas.microsoft.com/office/drawing/2014/main" id="{2F711174-1F59-B6D5-28ED-7CDE06D21075}"/>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19851" y="3931152"/>
              <a:ext cx="220222" cy="220222"/>
            </a:xfrm>
            <a:prstGeom prst="rect">
              <a:avLst/>
            </a:prstGeom>
          </p:spPr>
        </p:pic>
        <p:sp>
          <p:nvSpPr>
            <p:cNvPr id="12" name="TextBox 11">
              <a:extLst>
                <a:ext uri="{FF2B5EF4-FFF2-40B4-BE49-F238E27FC236}">
                  <a16:creationId xmlns:a16="http://schemas.microsoft.com/office/drawing/2014/main" id="{1658FF55-922F-9D11-80EB-A94066D1D5FE}"/>
                </a:ext>
              </a:extLst>
            </p:cNvPr>
            <p:cNvSpPr txBox="1"/>
            <p:nvPr/>
          </p:nvSpPr>
          <p:spPr>
            <a:xfrm>
              <a:off x="7265888" y="3880953"/>
              <a:ext cx="1491114" cy="307777"/>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Helvetica Neue" panose="02000503040000020004" pitchFamily="2" charset="0"/>
                  <a:ea typeface="+mn-ea"/>
                  <a:cs typeface="Arial" panose="020B0604020202020204" pitchFamily="34" charset="0"/>
                </a:rPr>
                <a:t>www.menti.com</a:t>
              </a:r>
              <a:endParaRPr kumimoji="0" lang="en-US" sz="14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endParaRPr>
            </a:p>
          </p:txBody>
        </p:sp>
      </p:grpSp>
      <p:sp>
        <p:nvSpPr>
          <p:cNvPr id="15" name="Oval 14">
            <a:extLst>
              <a:ext uri="{FF2B5EF4-FFF2-40B4-BE49-F238E27FC236}">
                <a16:creationId xmlns:a16="http://schemas.microsoft.com/office/drawing/2014/main" id="{95493D1C-485F-6761-96ED-28082398194A}"/>
              </a:ext>
            </a:extLst>
          </p:cNvPr>
          <p:cNvSpPr/>
          <p:nvPr/>
        </p:nvSpPr>
        <p:spPr>
          <a:xfrm>
            <a:off x="4802801" y="4969019"/>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2</a:t>
            </a:r>
          </a:p>
        </p:txBody>
      </p:sp>
      <p:grpSp>
        <p:nvGrpSpPr>
          <p:cNvPr id="16" name="Group 15">
            <a:extLst>
              <a:ext uri="{FF2B5EF4-FFF2-40B4-BE49-F238E27FC236}">
                <a16:creationId xmlns:a16="http://schemas.microsoft.com/office/drawing/2014/main" id="{60CE0A16-AE9D-C378-73B7-A6C60BB2914B}"/>
              </a:ext>
            </a:extLst>
          </p:cNvPr>
          <p:cNvGrpSpPr/>
          <p:nvPr/>
        </p:nvGrpSpPr>
        <p:grpSpPr>
          <a:xfrm>
            <a:off x="7544251" y="3503084"/>
            <a:ext cx="1908048" cy="1653119"/>
            <a:chOff x="9509760" y="3429000"/>
            <a:chExt cx="1908048" cy="1653119"/>
          </a:xfrm>
        </p:grpSpPr>
        <p:pic>
          <p:nvPicPr>
            <p:cNvPr id="17" name="Graphic 16">
              <a:extLst>
                <a:ext uri="{FF2B5EF4-FFF2-40B4-BE49-F238E27FC236}">
                  <a16:creationId xmlns:a16="http://schemas.microsoft.com/office/drawing/2014/main" id="{A01EADBC-D6F9-72FA-BDF3-BDACDC33B715}"/>
                </a:ext>
              </a:extLst>
            </p:cNvPr>
            <p:cNvPicPr>
              <a:picLocks noChangeAspect="1"/>
            </p:cNvPicPr>
            <p:nvPr/>
          </p:nvPicPr>
          <p:blipFill rotWithShape="1">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50649"/>
            <a:stretch/>
          </p:blipFill>
          <p:spPr>
            <a:xfrm>
              <a:off x="9657944" y="3429000"/>
              <a:ext cx="1586401" cy="1589299"/>
            </a:xfrm>
            <a:prstGeom prst="rect">
              <a:avLst/>
            </a:prstGeom>
          </p:spPr>
        </p:pic>
        <p:sp>
          <p:nvSpPr>
            <p:cNvPr id="18" name="Rectangle 17">
              <a:extLst>
                <a:ext uri="{FF2B5EF4-FFF2-40B4-BE49-F238E27FC236}">
                  <a16:creationId xmlns:a16="http://schemas.microsoft.com/office/drawing/2014/main" id="{E6F8422C-0312-5460-F7A6-FB3A1F3C1358}"/>
                </a:ext>
              </a:extLst>
            </p:cNvPr>
            <p:cNvSpPr/>
            <p:nvPr/>
          </p:nvSpPr>
          <p:spPr>
            <a:xfrm>
              <a:off x="9509760" y="3734254"/>
              <a:ext cx="1908048" cy="1347865"/>
            </a:xfrm>
            <a:prstGeom prst="rect">
              <a:avLst/>
            </a:prstGeom>
            <a:gradFill flip="none" rotWithShape="1">
              <a:gsLst>
                <a:gs pos="26000">
                  <a:schemeClr val="bg1"/>
                </a:gs>
                <a:gs pos="85000">
                  <a:srgbClr val="F5F5F4">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sp>
        <p:nvSpPr>
          <p:cNvPr id="19" name="TextBox 18">
            <a:extLst>
              <a:ext uri="{FF2B5EF4-FFF2-40B4-BE49-F238E27FC236}">
                <a16:creationId xmlns:a16="http://schemas.microsoft.com/office/drawing/2014/main" id="{FA2686D6-A93C-87DE-2160-C646263670BA}"/>
              </a:ext>
            </a:extLst>
          </p:cNvPr>
          <p:cNvSpPr txBox="1"/>
          <p:nvPr/>
        </p:nvSpPr>
        <p:spPr>
          <a:xfrm>
            <a:off x="7829196" y="3808338"/>
            <a:ext cx="1314784" cy="230832"/>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65000"/>
                  </a:srgbClr>
                </a:solidFill>
                <a:effectLst/>
                <a:uLnTx/>
                <a:uFillTx/>
                <a:latin typeface="Helvetica Neue" panose="02000503040000020004" pitchFamily="2" charset="0"/>
                <a:ea typeface="+mn-ea"/>
                <a:cs typeface="Arial" panose="020B0604020202020204" pitchFamily="34" charset="0"/>
              </a:rPr>
              <a:t>Please enter the code</a:t>
            </a:r>
          </a:p>
        </p:txBody>
      </p:sp>
      <p:grpSp>
        <p:nvGrpSpPr>
          <p:cNvPr id="20" name="Group 19">
            <a:extLst>
              <a:ext uri="{FF2B5EF4-FFF2-40B4-BE49-F238E27FC236}">
                <a16:creationId xmlns:a16="http://schemas.microsoft.com/office/drawing/2014/main" id="{26D9CBF2-F75B-47CD-198F-030A5AA07E9E}"/>
              </a:ext>
            </a:extLst>
          </p:cNvPr>
          <p:cNvGrpSpPr/>
          <p:nvPr/>
        </p:nvGrpSpPr>
        <p:grpSpPr>
          <a:xfrm>
            <a:off x="7916568" y="4122891"/>
            <a:ext cx="1196144" cy="200055"/>
            <a:chOff x="7255294" y="3880953"/>
            <a:chExt cx="1828800" cy="305867"/>
          </a:xfrm>
        </p:grpSpPr>
        <p:grpSp>
          <p:nvGrpSpPr>
            <p:cNvPr id="21" name="Group 20">
              <a:extLst>
                <a:ext uri="{FF2B5EF4-FFF2-40B4-BE49-F238E27FC236}">
                  <a16:creationId xmlns:a16="http://schemas.microsoft.com/office/drawing/2014/main" id="{1F2A8D61-7309-9ABB-4780-76ACBC552A6E}"/>
                </a:ext>
              </a:extLst>
            </p:cNvPr>
            <p:cNvGrpSpPr/>
            <p:nvPr/>
          </p:nvGrpSpPr>
          <p:grpSpPr>
            <a:xfrm>
              <a:off x="7255294" y="3904103"/>
              <a:ext cx="1828800" cy="274320"/>
              <a:chOff x="7438174" y="3962400"/>
              <a:chExt cx="2194560" cy="329184"/>
            </a:xfrm>
          </p:grpSpPr>
          <p:sp>
            <p:nvSpPr>
              <p:cNvPr id="23" name="Rectangle 22">
                <a:extLst>
                  <a:ext uri="{FF2B5EF4-FFF2-40B4-BE49-F238E27FC236}">
                    <a16:creationId xmlns:a16="http://schemas.microsoft.com/office/drawing/2014/main" id="{0CF5D942-2B7C-6AD8-A822-3DA93A6CB583}"/>
                  </a:ext>
                </a:extLst>
              </p:cNvPr>
              <p:cNvSpPr/>
              <p:nvPr/>
            </p:nvSpPr>
            <p:spPr>
              <a:xfrm>
                <a:off x="7438174" y="3962400"/>
                <a:ext cx="1780032"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24" name="Rectangle 23">
                <a:extLst>
                  <a:ext uri="{FF2B5EF4-FFF2-40B4-BE49-F238E27FC236}">
                    <a16:creationId xmlns:a16="http://schemas.microsoft.com/office/drawing/2014/main" id="{8FA34AF2-F210-7BBF-DA5A-A2667353EF30}"/>
                  </a:ext>
                </a:extLst>
              </p:cNvPr>
              <p:cNvSpPr/>
              <p:nvPr/>
            </p:nvSpPr>
            <p:spPr>
              <a:xfrm>
                <a:off x="9218206" y="3962400"/>
                <a:ext cx="414528"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sp>
          <p:nvSpPr>
            <p:cNvPr id="22" name="TextBox 21">
              <a:extLst>
                <a:ext uri="{FF2B5EF4-FFF2-40B4-BE49-F238E27FC236}">
                  <a16:creationId xmlns:a16="http://schemas.microsoft.com/office/drawing/2014/main" id="{5F5E067A-533E-FFF8-07FF-8073A69BAC09}"/>
                </a:ext>
              </a:extLst>
            </p:cNvPr>
            <p:cNvSpPr txBox="1"/>
            <p:nvPr/>
          </p:nvSpPr>
          <p:spPr>
            <a:xfrm>
              <a:off x="7265888" y="3880953"/>
              <a:ext cx="929363" cy="305867"/>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rPr>
                <a:t>2790 4530</a:t>
              </a:r>
            </a:p>
          </p:txBody>
        </p:sp>
      </p:grpSp>
      <p:sp>
        <p:nvSpPr>
          <p:cNvPr id="25" name="Rectangle: Rounded Corners 81">
            <a:extLst>
              <a:ext uri="{FF2B5EF4-FFF2-40B4-BE49-F238E27FC236}">
                <a16:creationId xmlns:a16="http://schemas.microsoft.com/office/drawing/2014/main" id="{E7D5160A-3143-2AEE-C557-5C75EEA2F28C}"/>
              </a:ext>
            </a:extLst>
          </p:cNvPr>
          <p:cNvSpPr/>
          <p:nvPr/>
        </p:nvSpPr>
        <p:spPr>
          <a:xfrm>
            <a:off x="8140063" y="4420727"/>
            <a:ext cx="749454" cy="200055"/>
          </a:xfrm>
          <a:prstGeom prst="roundRect">
            <a:avLst>
              <a:gd name="adj" fmla="val 50000"/>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lumMod val="75000"/>
                  </a:srgbClr>
                </a:solidFill>
                <a:effectLst/>
                <a:uLnTx/>
                <a:uFillTx/>
                <a:latin typeface="Helvetica Neue" panose="02000503040000020004" pitchFamily="2" charset="0"/>
                <a:ea typeface="+mn-ea"/>
                <a:cs typeface="Arial" panose="020B0604020202020204" pitchFamily="34" charset="0"/>
              </a:rPr>
              <a:t>SUBMIT</a:t>
            </a:r>
          </a:p>
        </p:txBody>
      </p:sp>
      <p:sp>
        <p:nvSpPr>
          <p:cNvPr id="26" name="Oval 25">
            <a:extLst>
              <a:ext uri="{FF2B5EF4-FFF2-40B4-BE49-F238E27FC236}">
                <a16:creationId xmlns:a16="http://schemas.microsoft.com/office/drawing/2014/main" id="{677E9A45-5819-1CDD-BF53-491C4EBF00DC}"/>
              </a:ext>
            </a:extLst>
          </p:cNvPr>
          <p:cNvSpPr/>
          <p:nvPr/>
        </p:nvSpPr>
        <p:spPr>
          <a:xfrm>
            <a:off x="7673940" y="4978204"/>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3</a:t>
            </a:r>
          </a:p>
        </p:txBody>
      </p:sp>
      <p:pic>
        <p:nvPicPr>
          <p:cNvPr id="27" name="Graphic 26" descr="Key">
            <a:extLst>
              <a:ext uri="{FF2B5EF4-FFF2-40B4-BE49-F238E27FC236}">
                <a16:creationId xmlns:a16="http://schemas.microsoft.com/office/drawing/2014/main" id="{ECF9D642-ACA9-240B-471F-4C898A757ACA}"/>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0610922">
            <a:off x="8906485" y="4138497"/>
            <a:ext cx="193830" cy="193830"/>
          </a:xfrm>
          <a:prstGeom prst="rect">
            <a:avLst/>
          </a:prstGeom>
        </p:spPr>
      </p:pic>
      <p:cxnSp>
        <p:nvCxnSpPr>
          <p:cNvPr id="28" name="Straight Connector 27">
            <a:extLst>
              <a:ext uri="{FF2B5EF4-FFF2-40B4-BE49-F238E27FC236}">
                <a16:creationId xmlns:a16="http://schemas.microsoft.com/office/drawing/2014/main" id="{27CA2E52-455B-622F-D62D-5C389E2A598F}"/>
              </a:ext>
            </a:extLst>
          </p:cNvPr>
          <p:cNvCxnSpPr>
            <a:cxnSpLocks/>
          </p:cNvCxnSpPr>
          <p:nvPr/>
        </p:nvCxnSpPr>
        <p:spPr>
          <a:xfrm>
            <a:off x="4352394" y="3619878"/>
            <a:ext cx="0" cy="1465311"/>
          </a:xfrm>
          <a:prstGeom prst="line">
            <a:avLst/>
          </a:prstGeom>
          <a:ln w="12700">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510F331-401F-D1AE-57A8-24767E1ED704}"/>
              </a:ext>
            </a:extLst>
          </p:cNvPr>
          <p:cNvCxnSpPr>
            <a:cxnSpLocks/>
          </p:cNvCxnSpPr>
          <p:nvPr/>
        </p:nvCxnSpPr>
        <p:spPr>
          <a:xfrm>
            <a:off x="7093843" y="3619878"/>
            <a:ext cx="0" cy="1465311"/>
          </a:xfrm>
          <a:prstGeom prst="line">
            <a:avLst/>
          </a:prstGeom>
          <a:ln w="12700">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152EBEF-C3C2-F7F5-606C-9EDFFE05AC9B}"/>
              </a:ext>
            </a:extLst>
          </p:cNvPr>
          <p:cNvGrpSpPr/>
          <p:nvPr/>
        </p:nvGrpSpPr>
        <p:grpSpPr>
          <a:xfrm>
            <a:off x="3022600" y="2028296"/>
            <a:ext cx="5791200" cy="1013926"/>
            <a:chOff x="3200400" y="1264716"/>
            <a:chExt cx="5791200" cy="1013926"/>
          </a:xfrm>
          <a:solidFill>
            <a:schemeClr val="accent1"/>
          </a:solidFill>
        </p:grpSpPr>
        <p:sp>
          <p:nvSpPr>
            <p:cNvPr id="31" name="Rectangle: Rounded Corners 87">
              <a:extLst>
                <a:ext uri="{FF2B5EF4-FFF2-40B4-BE49-F238E27FC236}">
                  <a16:creationId xmlns:a16="http://schemas.microsoft.com/office/drawing/2014/main" id="{18B0C683-0ED4-A0D8-BCE6-3F9C70546F86}"/>
                </a:ext>
              </a:extLst>
            </p:cNvPr>
            <p:cNvSpPr/>
            <p:nvPr/>
          </p:nvSpPr>
          <p:spPr>
            <a:xfrm>
              <a:off x="3200400" y="1264716"/>
              <a:ext cx="5791200" cy="1013926"/>
            </a:xfrm>
            <a:prstGeom prst="roundRect">
              <a:avLst>
                <a:gd name="adj" fmla="val 50000"/>
              </a:avLst>
            </a:prstGeom>
            <a:grpFill/>
            <a:ln>
              <a:solidFill>
                <a:schemeClr val="bg1">
                  <a:lumMod val="8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32" name="TextBox 31">
              <a:extLst>
                <a:ext uri="{FF2B5EF4-FFF2-40B4-BE49-F238E27FC236}">
                  <a16:creationId xmlns:a16="http://schemas.microsoft.com/office/drawing/2014/main" id="{33FB7CE7-2B35-C1EC-468A-953F76DE695F}"/>
                </a:ext>
              </a:extLst>
            </p:cNvPr>
            <p:cNvSpPr txBox="1"/>
            <p:nvPr/>
          </p:nvSpPr>
          <p:spPr>
            <a:xfrm>
              <a:off x="3453016" y="1417736"/>
              <a:ext cx="5285968" cy="707886"/>
            </a:xfrm>
            <a:prstGeom prst="rect">
              <a:avLst/>
            </a:prstGeom>
            <a:grpFill/>
          </p:spPr>
          <p:txBody>
            <a:bodyPr wrap="square" rtlCol="0">
              <a:spAutoFit/>
            </a:bodyPr>
            <a:lstStyle/>
            <a:p>
              <a:pPr algn="ctr" defTabSz="228600">
                <a:defRPr/>
              </a:pPr>
              <a:r>
                <a:rPr kumimoji="0" lang="en-US" sz="4000" b="1" i="0" u="none" strike="noStrike" kern="1200" cap="none" spc="0" normalizeH="0" baseline="0" noProof="0" dirty="0">
                  <a:ln>
                    <a:noFill/>
                  </a:ln>
                  <a:solidFill>
                    <a:srgbClr val="FFFFFF"/>
                  </a:solidFill>
                  <a:effectLst/>
                  <a:uLnTx/>
                  <a:uFillTx/>
                  <a:latin typeface="Helvetica Neue" panose="02000503040000020004" pitchFamily="2" charset="0"/>
                  <a:ea typeface="+mn-ea"/>
                  <a:cs typeface="Arial" panose="020B0604020202020204" pitchFamily="34" charset="0"/>
                </a:rPr>
                <a:t>Code:  8259 7672</a:t>
              </a:r>
              <a:endParaRPr kumimoji="0" lang="en-GB" sz="4000" b="1" i="0" u="none" strike="noStrike" kern="1200" cap="none" spc="0" normalizeH="0" baseline="0" noProof="0" dirty="0">
                <a:ln>
                  <a:noFill/>
                </a:ln>
                <a:solidFill>
                  <a:srgbClr val="FFFFFF"/>
                </a:solidFill>
                <a:effectLst/>
                <a:uLnTx/>
                <a:uFillTx/>
                <a:latin typeface="Helvetica Neue" panose="02000503040000020004" pitchFamily="2" charset="0"/>
                <a:ea typeface="+mn-ea"/>
                <a:cs typeface="+mn-cs"/>
              </a:endParaRPr>
            </a:p>
          </p:txBody>
        </p:sp>
      </p:grpSp>
      <p:sp>
        <p:nvSpPr>
          <p:cNvPr id="33" name="TextBox 32">
            <a:extLst>
              <a:ext uri="{FF2B5EF4-FFF2-40B4-BE49-F238E27FC236}">
                <a16:creationId xmlns:a16="http://schemas.microsoft.com/office/drawing/2014/main" id="{5FE6BDAD-D12F-2511-76F4-D49D36A2D460}"/>
              </a:ext>
            </a:extLst>
          </p:cNvPr>
          <p:cNvSpPr txBox="1"/>
          <p:nvPr/>
        </p:nvSpPr>
        <p:spPr>
          <a:xfrm>
            <a:off x="2449713" y="5421430"/>
            <a:ext cx="1163780" cy="184666"/>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rPr>
              <a:t>Grab your phone</a:t>
            </a:r>
          </a:p>
        </p:txBody>
      </p:sp>
      <p:sp>
        <p:nvSpPr>
          <p:cNvPr id="34" name="TextBox 33">
            <a:extLst>
              <a:ext uri="{FF2B5EF4-FFF2-40B4-BE49-F238E27FC236}">
                <a16:creationId xmlns:a16="http://schemas.microsoft.com/office/drawing/2014/main" id="{AAE61DE9-E085-0376-ACC8-5E30E942040D}"/>
              </a:ext>
            </a:extLst>
          </p:cNvPr>
          <p:cNvSpPr txBox="1"/>
          <p:nvPr/>
        </p:nvSpPr>
        <p:spPr>
          <a:xfrm>
            <a:off x="4789431" y="5391048"/>
            <a:ext cx="1550104" cy="184666"/>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Go to </a:t>
            </a:r>
            <a:r>
              <a:rPr kumimoji="0" lang="en-US" sz="1200" b="0" i="0" u="none" strike="noStrike" kern="1200" cap="none" spc="0" normalizeH="0" baseline="0" noProof="0" dirty="0" err="1">
                <a:ln>
                  <a:noFill/>
                </a:ln>
                <a:solidFill>
                  <a:srgbClr val="000000"/>
                </a:solidFill>
                <a:effectLst/>
                <a:uLnTx/>
                <a:uFillTx/>
                <a:latin typeface="Helvetica Neue" panose="02000503040000020004" pitchFamily="2" charset="0"/>
                <a:ea typeface="+mn-ea"/>
                <a:cs typeface="Arial" panose="020B0604020202020204" pitchFamily="34" charset="0"/>
              </a:rPr>
              <a:t>www.menti.com</a:t>
            </a:r>
            <a:endPar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endParaRPr>
          </a:p>
        </p:txBody>
      </p:sp>
      <p:sp>
        <p:nvSpPr>
          <p:cNvPr id="35" name="TextBox 34">
            <a:extLst>
              <a:ext uri="{FF2B5EF4-FFF2-40B4-BE49-F238E27FC236}">
                <a16:creationId xmlns:a16="http://schemas.microsoft.com/office/drawing/2014/main" id="{AADF88D8-B129-FD20-3484-D3C1FC74A45C}"/>
              </a:ext>
            </a:extLst>
          </p:cNvPr>
          <p:cNvSpPr txBox="1"/>
          <p:nvPr/>
        </p:nvSpPr>
        <p:spPr>
          <a:xfrm>
            <a:off x="7646079" y="5400233"/>
            <a:ext cx="1806220" cy="369332"/>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Enter the code provided above and respond!</a:t>
            </a:r>
          </a:p>
        </p:txBody>
      </p:sp>
      <p:sp>
        <p:nvSpPr>
          <p:cNvPr id="36" name="TextBox 35">
            <a:extLst>
              <a:ext uri="{FF2B5EF4-FFF2-40B4-BE49-F238E27FC236}">
                <a16:creationId xmlns:a16="http://schemas.microsoft.com/office/drawing/2014/main" id="{8649C559-337B-2ABC-229D-F2641A15D587}"/>
              </a:ext>
            </a:extLst>
          </p:cNvPr>
          <p:cNvSpPr txBox="1"/>
          <p:nvPr/>
        </p:nvSpPr>
        <p:spPr>
          <a:xfrm>
            <a:off x="507996" y="1038660"/>
            <a:ext cx="10721658" cy="815608"/>
          </a:xfrm>
          <a:prstGeom prst="rect">
            <a:avLst/>
          </a:prstGeom>
          <a:noFill/>
        </p:spPr>
        <p:txBody>
          <a:bodyPr wrap="square" lIns="0">
            <a:spAutoFit/>
          </a:bodyPr>
          <a:lstStyle/>
          <a:p>
            <a:pPr marL="0" marR="0" lvl="1" indent="0" algn="l" defTabSz="228600" rtl="0" eaLnBrk="1" fontAlgn="auto" latinLnBrk="0" hangingPunct="1">
              <a:lnSpc>
                <a:spcPct val="100000"/>
              </a:lnSpc>
              <a:spcBef>
                <a:spcPts val="600"/>
              </a:spcBef>
              <a:spcAft>
                <a:spcPts val="12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Visit </a:t>
            </a: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hlinkClick r:id="rId6">
                  <a:extLst>
                    <a:ext uri="{A12FA001-AC4F-418D-AE19-62706E023703}">
                      <ahyp:hlinkClr xmlns:ahyp="http://schemas.microsoft.com/office/drawing/2018/hyperlinkcolor" val="tx"/>
                    </a:ext>
                  </a:extLst>
                </a:hlinkClick>
              </a:rPr>
              <a:t>www.menti.com</a:t>
            </a: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 on your phone or computer and enter the code</a:t>
            </a:r>
            <a:r>
              <a:rPr kumimoji="0" lang="en-GB" sz="14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a:t>
            </a:r>
          </a:p>
          <a:p>
            <a:pPr marL="342900" marR="0" lvl="1" indent="-342900" algn="l" defTabSz="914400" rtl="0" eaLnBrk="1" fontAlgn="auto" latinLnBrk="0" hangingPunct="1">
              <a:lnSpc>
                <a:spcPct val="100000"/>
              </a:lnSpc>
              <a:spcBef>
                <a:spcPts val="600"/>
              </a:spcBef>
              <a:spcAft>
                <a:spcPts val="1200"/>
              </a:spcAft>
              <a:buClrTx/>
              <a:buSzTx/>
              <a:buFont typeface="+mj-lt"/>
              <a:buAutoNum type="arabicPeriod"/>
              <a:tabLst/>
              <a:defRPr/>
            </a:pPr>
            <a:endParaRPr kumimoji="0" lang="en-US"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endParaRPr>
          </a:p>
        </p:txBody>
      </p:sp>
    </p:spTree>
    <p:extLst>
      <p:ext uri="{BB962C8B-B14F-4D97-AF65-F5344CB8AC3E}">
        <p14:creationId xmlns:p14="http://schemas.microsoft.com/office/powerpoint/2010/main" val="4193739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87693-F35B-9294-D1FC-81FB53ED0E2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51775AB-3FDE-7C24-7434-4EB17C97D0E1}"/>
              </a:ext>
            </a:extLst>
          </p:cNvPr>
          <p:cNvPicPr>
            <a:picLocks noGrp="1" noChangeAspect="1"/>
          </p:cNvPicPr>
          <p:nvPr>
            <p:ph sz="quarter" idx="11"/>
          </p:nvPr>
        </p:nvPicPr>
        <p:blipFill>
          <a:blip r:embed="rId2">
            <a:alphaModFix amt="17000"/>
          </a:blip>
          <a:stretch>
            <a:fillRect/>
          </a:stretch>
        </p:blipFill>
        <p:spPr>
          <a:xfrm>
            <a:off x="82853" y="102231"/>
            <a:ext cx="12014489" cy="6650698"/>
          </a:xfrm>
        </p:spPr>
      </p:pic>
      <p:sp>
        <p:nvSpPr>
          <p:cNvPr id="2" name="Text Placeholder 1">
            <a:extLst>
              <a:ext uri="{FF2B5EF4-FFF2-40B4-BE49-F238E27FC236}">
                <a16:creationId xmlns:a16="http://schemas.microsoft.com/office/drawing/2014/main" id="{8F7BFC36-D92E-49F0-A992-DA27C603A9D9}"/>
              </a:ext>
            </a:extLst>
          </p:cNvPr>
          <p:cNvSpPr>
            <a:spLocks noGrp="1"/>
          </p:cNvSpPr>
          <p:nvPr>
            <p:ph type="body" sz="quarter" idx="10"/>
          </p:nvPr>
        </p:nvSpPr>
        <p:spPr>
          <a:xfrm>
            <a:off x="4284134" y="1966286"/>
            <a:ext cx="3611926" cy="604909"/>
          </a:xfrm>
        </p:spPr>
        <p:txBody>
          <a:bodyPr/>
          <a:lstStyle/>
          <a:p>
            <a:pPr marL="0" indent="0">
              <a:buNone/>
            </a:pPr>
            <a:r>
              <a:rPr lang="en-US" sz="4800" b="1" dirty="0"/>
              <a:t>Questions?</a:t>
            </a:r>
          </a:p>
        </p:txBody>
      </p:sp>
    </p:spTree>
    <p:extLst>
      <p:ext uri="{BB962C8B-B14F-4D97-AF65-F5344CB8AC3E}">
        <p14:creationId xmlns:p14="http://schemas.microsoft.com/office/powerpoint/2010/main" val="1457350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F7EE6-1E78-7EB3-178C-A44067A72D9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FFA8A54-E42D-AF4A-49CD-78B3CA1DE0DE}"/>
              </a:ext>
            </a:extLst>
          </p:cNvPr>
          <p:cNvSpPr/>
          <p:nvPr/>
        </p:nvSpPr>
        <p:spPr>
          <a:xfrm>
            <a:off x="0" y="0"/>
            <a:ext cx="12192000" cy="6858000"/>
          </a:xfrm>
          <a:prstGeom prst="rect">
            <a:avLst/>
          </a:prstGeom>
          <a:solidFill>
            <a:srgbClr val="EFE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71FBC4AF-FAB3-EFC8-7E28-3A2F299C4D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9" b="9452"/>
          <a:stretch>
            <a:fillRect/>
          </a:stretch>
        </p:blipFill>
        <p:spPr bwMode="auto">
          <a:xfrm>
            <a:off x="94835" y="92279"/>
            <a:ext cx="12002330" cy="66728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BC51AF6-3CB8-1D9C-5F05-10811BD62E37}"/>
              </a:ext>
            </a:extLst>
          </p:cNvPr>
          <p:cNvSpPr/>
          <p:nvPr/>
        </p:nvSpPr>
        <p:spPr>
          <a:xfrm>
            <a:off x="8219090" y="2557726"/>
            <a:ext cx="3233866"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600" b="1">
                <a:solidFill>
                  <a:srgbClr val="E0D9CE"/>
                </a:solidFill>
                <a:latin typeface="Graphik" panose="020B0503030202060203" pitchFamily="34" charset="0"/>
              </a:rPr>
              <a:t>Break</a:t>
            </a:r>
          </a:p>
        </p:txBody>
      </p:sp>
      <p:sp>
        <p:nvSpPr>
          <p:cNvPr id="12" name="Rectangle 11">
            <a:extLst>
              <a:ext uri="{FF2B5EF4-FFF2-40B4-BE49-F238E27FC236}">
                <a16:creationId xmlns:a16="http://schemas.microsoft.com/office/drawing/2014/main" id="{D8283901-B3E9-1315-5E98-ADB29FC670B7}"/>
              </a:ext>
            </a:extLst>
          </p:cNvPr>
          <p:cNvSpPr/>
          <p:nvPr/>
        </p:nvSpPr>
        <p:spPr>
          <a:xfrm>
            <a:off x="8214930" y="5384833"/>
            <a:ext cx="3882235" cy="588578"/>
          </a:xfrm>
          <a:prstGeom prst="rect">
            <a:avLst/>
          </a:prstGeom>
          <a:solidFill>
            <a:srgbClr val="00CBA2"/>
          </a:solidFill>
          <a:ln w="28575">
            <a:solidFill>
              <a:srgbClr val="EFEA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EFEAE5"/>
                </a:solidFill>
                <a:latin typeface="Graphik" panose="020B0503030202060203" pitchFamily="34" charset="0"/>
              </a:rPr>
              <a:t>15 minutes</a:t>
            </a:r>
          </a:p>
        </p:txBody>
      </p:sp>
    </p:spTree>
    <p:extLst>
      <p:ext uri="{BB962C8B-B14F-4D97-AF65-F5344CB8AC3E}">
        <p14:creationId xmlns:p14="http://schemas.microsoft.com/office/powerpoint/2010/main" val="2085052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4DC0A-8776-5986-0B61-8C79E81C1AE0}"/>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B81C9023-DC0C-4861-F4BD-1DE800BE8E72}"/>
              </a:ext>
            </a:extLst>
          </p:cNvPr>
          <p:cNvGrpSpPr/>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12799891-8B4E-8145-C625-717DAE9CB144}"/>
                </a:ext>
              </a:extLst>
            </p:cNvPr>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29F5C9B7-7238-EE0F-D9F5-848E4EB03FF3}"/>
                </a:ext>
              </a:extLst>
            </p:cNvPr>
            <p:cNvPicPr>
              <a:picLocks noChangeAspect="1"/>
            </p:cNvPicPr>
            <p:nvPr/>
          </p:nvPicPr>
          <p:blipFill>
            <a:blip r:embed="rId4"/>
            <a:srcRect t="3857" b="4037"/>
            <a:stretch>
              <a:fillRect/>
            </a:stretch>
          </p:blipFill>
          <p:spPr>
            <a:xfrm>
              <a:off x="91439" y="84913"/>
              <a:ext cx="12006072" cy="6675121"/>
            </a:xfrm>
            <a:prstGeom prst="rect">
              <a:avLst/>
            </a:prstGeom>
          </p:spPr>
        </p:pic>
      </p:grpSp>
      <p:graphicFrame>
        <p:nvGraphicFramePr>
          <p:cNvPr id="199" name="think-cell data - do not delete" hidden="1">
            <a:extLst>
              <a:ext uri="{FF2B5EF4-FFF2-40B4-BE49-F238E27FC236}">
                <a16:creationId xmlns:a16="http://schemas.microsoft.com/office/drawing/2014/main" id="{9A6E1342-A91C-9974-85F3-188CFD440F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99" name="think-cell data - do not delete" hidden="1">
                        <a:extLst>
                          <a:ext uri="{FF2B5EF4-FFF2-40B4-BE49-F238E27FC236}">
                            <a16:creationId xmlns:a16="http://schemas.microsoft.com/office/drawing/2014/main" id="{9A6E1342-A91C-9974-85F3-188CFD440F1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2" name="Title 2">
            <a:extLst>
              <a:ext uri="{FF2B5EF4-FFF2-40B4-BE49-F238E27FC236}">
                <a16:creationId xmlns:a16="http://schemas.microsoft.com/office/drawing/2014/main" id="{E4B195E2-F719-591B-BCF0-154A1C764B3F}"/>
              </a:ext>
            </a:extLst>
          </p:cNvPr>
          <p:cNvSpPr txBox="1">
            <a:spLocks/>
          </p:cNvSpPr>
          <p:nvPr/>
        </p:nvSpPr>
        <p:spPr>
          <a:xfrm>
            <a:off x="655077" y="3598301"/>
            <a:ext cx="9994449" cy="600296"/>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92"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48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Citizens AI Academy</a:t>
            </a:r>
            <a:endParaRPr kumimoji="0" lang="en-US" sz="48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endParaRPr>
          </a:p>
        </p:txBody>
      </p:sp>
      <p:grpSp>
        <p:nvGrpSpPr>
          <p:cNvPr id="36" name="Group 35">
            <a:extLst>
              <a:ext uri="{FF2B5EF4-FFF2-40B4-BE49-F238E27FC236}">
                <a16:creationId xmlns:a16="http://schemas.microsoft.com/office/drawing/2014/main" id="{010E03A6-BD36-FED8-6714-357CBA53E9E8}"/>
              </a:ext>
            </a:extLst>
          </p:cNvPr>
          <p:cNvGrpSpPr/>
          <p:nvPr/>
        </p:nvGrpSpPr>
        <p:grpSpPr>
          <a:xfrm>
            <a:off x="384445" y="2767404"/>
            <a:ext cx="4788470" cy="661596"/>
            <a:chOff x="384445" y="2767404"/>
            <a:chExt cx="4788470" cy="661596"/>
          </a:xfrm>
        </p:grpSpPr>
        <p:pic>
          <p:nvPicPr>
            <p:cNvPr id="33" name="Picture 32" descr="A black background with a black square&#10;&#10;Description automatically generated with medium confidence">
              <a:extLst>
                <a:ext uri="{FF2B5EF4-FFF2-40B4-BE49-F238E27FC236}">
                  <a16:creationId xmlns:a16="http://schemas.microsoft.com/office/drawing/2014/main" id="{117AFD16-7C5A-BF8F-4C80-B3348A09529B}"/>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98050" y="2767404"/>
              <a:ext cx="1774865" cy="468765"/>
            </a:xfrm>
            <a:prstGeom prst="rect">
              <a:avLst/>
            </a:prstGeom>
          </p:spPr>
        </p:pic>
        <p:cxnSp>
          <p:nvCxnSpPr>
            <p:cNvPr id="34" name="Straight Connector 33">
              <a:extLst>
                <a:ext uri="{FF2B5EF4-FFF2-40B4-BE49-F238E27FC236}">
                  <a16:creationId xmlns:a16="http://schemas.microsoft.com/office/drawing/2014/main" id="{215EBAF2-DB9E-D817-FD00-9F20F1824A13}"/>
                </a:ext>
              </a:extLst>
            </p:cNvPr>
            <p:cNvCxnSpPr>
              <a:cxnSpLocks/>
            </p:cNvCxnSpPr>
            <p:nvPr/>
          </p:nvCxnSpPr>
          <p:spPr>
            <a:xfrm>
              <a:off x="3204099" y="2767404"/>
              <a:ext cx="0" cy="6615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Picture 34" descr="A close up of a logo&#10;&#10;Description automatically generated">
              <a:extLst>
                <a:ext uri="{FF2B5EF4-FFF2-40B4-BE49-F238E27FC236}">
                  <a16:creationId xmlns:a16="http://schemas.microsoft.com/office/drawing/2014/main" id="{BF6E12D6-D903-E46C-BA34-F285A745CDF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t="29087" b="33997"/>
            <a:stretch/>
          </p:blipFill>
          <p:spPr>
            <a:xfrm>
              <a:off x="384445" y="2798361"/>
              <a:ext cx="2721690" cy="565180"/>
            </a:xfrm>
            <a:prstGeom prst="rect">
              <a:avLst/>
            </a:prstGeom>
          </p:spPr>
        </p:pic>
      </p:grpSp>
      <p:sp>
        <p:nvSpPr>
          <p:cNvPr id="37" name="Title 2">
            <a:extLst>
              <a:ext uri="{FF2B5EF4-FFF2-40B4-BE49-F238E27FC236}">
                <a16:creationId xmlns:a16="http://schemas.microsoft.com/office/drawing/2014/main" id="{1C83C3F0-5CBF-F249-B13B-305356C5F563}"/>
              </a:ext>
            </a:extLst>
          </p:cNvPr>
          <p:cNvSpPr txBox="1">
            <a:spLocks/>
          </p:cNvSpPr>
          <p:nvPr/>
        </p:nvSpPr>
        <p:spPr>
          <a:xfrm>
            <a:off x="732711" y="4253902"/>
            <a:ext cx="9994449" cy="1978353"/>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92"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Track C / Understanding Agents</a:t>
            </a:r>
            <a:b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r>
              <a:rPr kumimoji="0" lang="en-US" sz="24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rPr>
              <a:t>September 2025</a:t>
            </a:r>
            <a:endParaRPr kumimoji="0" lang="en-US" sz="48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endParaRPr>
          </a:p>
        </p:txBody>
      </p:sp>
    </p:spTree>
    <p:extLst>
      <p:ext uri="{BB962C8B-B14F-4D97-AF65-F5344CB8AC3E}">
        <p14:creationId xmlns:p14="http://schemas.microsoft.com/office/powerpoint/2010/main" val="2417982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2C400-F6BC-C09F-80E7-22CAC792C6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4BABA98-53C3-541F-8A15-FA978730CFF2}"/>
              </a:ext>
            </a:extLst>
          </p:cNvPr>
          <p:cNvSpPr/>
          <p:nvPr/>
        </p:nvSpPr>
        <p:spPr>
          <a:xfrm>
            <a:off x="3125165" y="2744059"/>
            <a:ext cx="8569529"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600" b="1" dirty="0">
                <a:latin typeface="Graphik" panose="020B0503030202060203" pitchFamily="34" charset="0"/>
              </a:rPr>
              <a:t>Understanding Agents</a:t>
            </a:r>
          </a:p>
        </p:txBody>
      </p:sp>
    </p:spTree>
    <p:extLst>
      <p:ext uri="{BB962C8B-B14F-4D97-AF65-F5344CB8AC3E}">
        <p14:creationId xmlns:p14="http://schemas.microsoft.com/office/powerpoint/2010/main" val="551935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B7DA-C64E-2B9B-FBAE-A6A84B5F60BA}"/>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236B895B-0523-5429-D8AB-BF0DE75516BB}"/>
              </a:ext>
            </a:extLst>
          </p:cNvPr>
          <p:cNvGrpSpPr/>
          <p:nvPr/>
        </p:nvGrpSpPr>
        <p:grpSpPr>
          <a:xfrm>
            <a:off x="1909003" y="1155293"/>
            <a:ext cx="3657600" cy="2469438"/>
            <a:chOff x="1416290" y="1645209"/>
            <a:chExt cx="3657600" cy="2469438"/>
          </a:xfrm>
        </p:grpSpPr>
        <p:sp>
          <p:nvSpPr>
            <p:cNvPr id="5" name="Rectangle 4">
              <a:extLst>
                <a:ext uri="{FF2B5EF4-FFF2-40B4-BE49-F238E27FC236}">
                  <a16:creationId xmlns:a16="http://schemas.microsoft.com/office/drawing/2014/main" id="{91BBBC19-74A4-F86E-BCCB-ADC4087FF949}"/>
                </a:ext>
              </a:extLst>
            </p:cNvPr>
            <p:cNvSpPr/>
            <p:nvPr/>
          </p:nvSpPr>
          <p:spPr>
            <a:xfrm>
              <a:off x="1573403" y="2092503"/>
              <a:ext cx="3343374" cy="19688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450"/>
                  </a:solidFill>
                  <a:effectLst/>
                  <a:uLnTx/>
                  <a:uFillTx/>
                  <a:latin typeface="Graphik" panose="020B0503030202060203" pitchFamily="34" charset="0"/>
                  <a:ea typeface="+mn-ea"/>
                  <a:cs typeface="+mn-cs"/>
                </a:rPr>
                <a:t>Uplift performance of Pods</a:t>
              </a:r>
              <a:r>
                <a:rPr kumimoji="0" lang="en-US" sz="1800" b="0" i="0" u="none" strike="noStrike" kern="1200" cap="none" spc="0" normalizeH="0" baseline="0" noProof="0">
                  <a:ln>
                    <a:noFill/>
                  </a:ln>
                  <a:solidFill>
                    <a:srgbClr val="006450"/>
                  </a:solidFill>
                  <a:effectLst/>
                  <a:uLnTx/>
                  <a:uFillTx/>
                  <a:latin typeface="Graphik" panose="020B0503030202060203" pitchFamily="34" charset="0"/>
                  <a:ea typeface="+mn-ea"/>
                  <a:cs typeface="+mn-cs"/>
                </a:rPr>
                <a:t> by augmenting agile ways of working and PDLC processes with GenAI</a:t>
              </a:r>
            </a:p>
          </p:txBody>
        </p:sp>
        <p:sp>
          <p:nvSpPr>
            <p:cNvPr id="3" name="Rectangle: Rounded Corners 2">
              <a:extLst>
                <a:ext uri="{FF2B5EF4-FFF2-40B4-BE49-F238E27FC236}">
                  <a16:creationId xmlns:a16="http://schemas.microsoft.com/office/drawing/2014/main" id="{96425E62-B910-E06D-8E7A-7A04E4109E8D}"/>
                </a:ext>
              </a:extLst>
            </p:cNvPr>
            <p:cNvSpPr/>
            <p:nvPr/>
          </p:nvSpPr>
          <p:spPr>
            <a:xfrm>
              <a:off x="1416290" y="2028181"/>
              <a:ext cx="3657600" cy="2086466"/>
            </a:xfrm>
            <a:prstGeom prst="roundRect">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D4AB37E5-F623-619F-7150-92C118D661D9}"/>
                </a:ext>
              </a:extLst>
            </p:cNvPr>
            <p:cNvGrpSpPr/>
            <p:nvPr/>
          </p:nvGrpSpPr>
          <p:grpSpPr>
            <a:xfrm>
              <a:off x="2879199" y="1645209"/>
              <a:ext cx="731782" cy="710943"/>
              <a:chOff x="2879199" y="1645209"/>
              <a:chExt cx="731782" cy="710943"/>
            </a:xfrm>
          </p:grpSpPr>
          <p:sp>
            <p:nvSpPr>
              <p:cNvPr id="9" name="Rectangle 8">
                <a:extLst>
                  <a:ext uri="{FF2B5EF4-FFF2-40B4-BE49-F238E27FC236}">
                    <a16:creationId xmlns:a16="http://schemas.microsoft.com/office/drawing/2014/main" id="{051F54B0-51B4-47D1-64AD-941F16B47054}"/>
                  </a:ext>
                </a:extLst>
              </p:cNvPr>
              <p:cNvSpPr/>
              <p:nvPr/>
            </p:nvSpPr>
            <p:spPr>
              <a:xfrm>
                <a:off x="2879199" y="1645209"/>
                <a:ext cx="731782" cy="7109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Graphic 7" descr="Artificial Intelligence outline">
                <a:extLst>
                  <a:ext uri="{FF2B5EF4-FFF2-40B4-BE49-F238E27FC236}">
                    <a16:creationId xmlns:a16="http://schemas.microsoft.com/office/drawing/2014/main" id="{ED7AC099-119A-D6C0-5913-CC8F54C44FE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922157" y="1677747"/>
                <a:ext cx="645866" cy="645866"/>
              </a:xfrm>
              <a:prstGeom prst="rect">
                <a:avLst/>
              </a:prstGeom>
            </p:spPr>
          </p:pic>
        </p:grpSp>
      </p:grpSp>
      <p:grpSp>
        <p:nvGrpSpPr>
          <p:cNvPr id="24" name="Group 23">
            <a:extLst>
              <a:ext uri="{FF2B5EF4-FFF2-40B4-BE49-F238E27FC236}">
                <a16:creationId xmlns:a16="http://schemas.microsoft.com/office/drawing/2014/main" id="{548435DD-C3E6-6724-7F94-7F9A1064CDBD}"/>
              </a:ext>
            </a:extLst>
          </p:cNvPr>
          <p:cNvGrpSpPr/>
          <p:nvPr/>
        </p:nvGrpSpPr>
        <p:grpSpPr>
          <a:xfrm>
            <a:off x="6625397" y="1168236"/>
            <a:ext cx="3657600" cy="2456495"/>
            <a:chOff x="6235797" y="1658152"/>
            <a:chExt cx="3657600" cy="2456495"/>
          </a:xfrm>
        </p:grpSpPr>
        <p:sp>
          <p:nvSpPr>
            <p:cNvPr id="14" name="Rectangle 13">
              <a:extLst>
                <a:ext uri="{FF2B5EF4-FFF2-40B4-BE49-F238E27FC236}">
                  <a16:creationId xmlns:a16="http://schemas.microsoft.com/office/drawing/2014/main" id="{1113C35A-7893-C1C2-C2F3-70C4960B129C}"/>
                </a:ext>
              </a:extLst>
            </p:cNvPr>
            <p:cNvSpPr/>
            <p:nvPr/>
          </p:nvSpPr>
          <p:spPr>
            <a:xfrm>
              <a:off x="6392910" y="2092503"/>
              <a:ext cx="3343374" cy="19688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450"/>
                  </a:solidFill>
                  <a:effectLst/>
                  <a:uLnTx/>
                  <a:uFillTx/>
                  <a:latin typeface="Graphik" panose="020B0503030202060203" pitchFamily="34" charset="0"/>
                  <a:ea typeface="+mn-ea"/>
                  <a:cs typeface="+mn-cs"/>
                </a:rPr>
                <a:t>Accelerate AI-driven business outcomes </a:t>
              </a:r>
              <a:r>
                <a:rPr kumimoji="0" lang="en-US" sz="1800" b="0" i="0" u="none" strike="noStrike" kern="1200" cap="none" spc="0" normalizeH="0" baseline="0" noProof="0">
                  <a:ln>
                    <a:noFill/>
                  </a:ln>
                  <a:solidFill>
                    <a:srgbClr val="006450"/>
                  </a:solidFill>
                  <a:effectLst/>
                  <a:uLnTx/>
                  <a:uFillTx/>
                  <a:latin typeface="Graphik" panose="020B0503030202060203" pitchFamily="34" charset="0"/>
                  <a:ea typeface="+mn-ea"/>
                  <a:cs typeface="+mn-cs"/>
                </a:rPr>
                <a:t>by rapidly building advanced AI engineering skills</a:t>
              </a:r>
            </a:p>
          </p:txBody>
        </p:sp>
        <p:sp>
          <p:nvSpPr>
            <p:cNvPr id="15" name="Rectangle: Rounded Corners 14">
              <a:extLst>
                <a:ext uri="{FF2B5EF4-FFF2-40B4-BE49-F238E27FC236}">
                  <a16:creationId xmlns:a16="http://schemas.microsoft.com/office/drawing/2014/main" id="{376A8CE4-1086-4364-158D-7660D6900C58}"/>
                </a:ext>
              </a:extLst>
            </p:cNvPr>
            <p:cNvSpPr/>
            <p:nvPr/>
          </p:nvSpPr>
          <p:spPr>
            <a:xfrm>
              <a:off x="6235797" y="2028181"/>
              <a:ext cx="3657600" cy="2086466"/>
            </a:xfrm>
            <a:prstGeom prst="roundRect">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A13CC8EA-7825-C46E-8F67-ED1F8E832A85}"/>
                </a:ext>
              </a:extLst>
            </p:cNvPr>
            <p:cNvGrpSpPr/>
            <p:nvPr/>
          </p:nvGrpSpPr>
          <p:grpSpPr>
            <a:xfrm>
              <a:off x="7691618" y="1658152"/>
              <a:ext cx="731782" cy="710943"/>
              <a:chOff x="7691618" y="1658152"/>
              <a:chExt cx="731782" cy="710943"/>
            </a:xfrm>
          </p:grpSpPr>
          <p:sp>
            <p:nvSpPr>
              <p:cNvPr id="17" name="Rectangle 16">
                <a:extLst>
                  <a:ext uri="{FF2B5EF4-FFF2-40B4-BE49-F238E27FC236}">
                    <a16:creationId xmlns:a16="http://schemas.microsoft.com/office/drawing/2014/main" id="{05172227-8EA2-32B0-6460-7AFBC01BBE93}"/>
                  </a:ext>
                </a:extLst>
              </p:cNvPr>
              <p:cNvSpPr/>
              <p:nvPr/>
            </p:nvSpPr>
            <p:spPr>
              <a:xfrm>
                <a:off x="7691618" y="1658152"/>
                <a:ext cx="731782" cy="7109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0" name="Graphic 19" descr="Bar graph with upward trend outline">
                <a:extLst>
                  <a:ext uri="{FF2B5EF4-FFF2-40B4-BE49-F238E27FC236}">
                    <a16:creationId xmlns:a16="http://schemas.microsoft.com/office/drawing/2014/main" id="{668CA5B4-99C8-E66E-39F9-ED41E305BFC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779829" y="1740715"/>
                <a:ext cx="597036" cy="597036"/>
              </a:xfrm>
              <a:prstGeom prst="rect">
                <a:avLst/>
              </a:prstGeom>
            </p:spPr>
          </p:pic>
        </p:grpSp>
      </p:grpSp>
      <p:grpSp>
        <p:nvGrpSpPr>
          <p:cNvPr id="6" name="Group 5">
            <a:extLst>
              <a:ext uri="{FF2B5EF4-FFF2-40B4-BE49-F238E27FC236}">
                <a16:creationId xmlns:a16="http://schemas.microsoft.com/office/drawing/2014/main" id="{136E7A51-EA96-837D-5D69-F17939F432AF}"/>
              </a:ext>
            </a:extLst>
          </p:cNvPr>
          <p:cNvGrpSpPr/>
          <p:nvPr/>
        </p:nvGrpSpPr>
        <p:grpSpPr>
          <a:xfrm>
            <a:off x="-1" y="4627622"/>
            <a:ext cx="12192000" cy="1600791"/>
            <a:chOff x="75852" y="4578184"/>
            <a:chExt cx="12192000" cy="1600791"/>
          </a:xfrm>
        </p:grpSpPr>
        <p:sp>
          <p:nvSpPr>
            <p:cNvPr id="26" name="Rectangle 25">
              <a:extLst>
                <a:ext uri="{FF2B5EF4-FFF2-40B4-BE49-F238E27FC236}">
                  <a16:creationId xmlns:a16="http://schemas.microsoft.com/office/drawing/2014/main" id="{3829C166-678C-56CD-66A5-F26B56B6C99A}"/>
                </a:ext>
              </a:extLst>
            </p:cNvPr>
            <p:cNvSpPr/>
            <p:nvPr/>
          </p:nvSpPr>
          <p:spPr>
            <a:xfrm>
              <a:off x="75852" y="4578184"/>
              <a:ext cx="12192000" cy="160079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FFFFFF"/>
                </a:solidFill>
                <a:effectLst/>
                <a:uLnTx/>
                <a:uFillTx/>
                <a:latin typeface="Graphik" panose="020B0503030202060203" pitchFamily="34" charset="0"/>
                <a:ea typeface="+mn-ea"/>
                <a:cs typeface="+mn-cs"/>
              </a:endParaRPr>
            </a:p>
          </p:txBody>
        </p:sp>
        <p:sp>
          <p:nvSpPr>
            <p:cNvPr id="4" name="Rectangle 3">
              <a:extLst>
                <a:ext uri="{FF2B5EF4-FFF2-40B4-BE49-F238E27FC236}">
                  <a16:creationId xmlns:a16="http://schemas.microsoft.com/office/drawing/2014/main" id="{7E19A088-5E7E-19F4-3007-9C9A9429F308}"/>
                </a:ext>
              </a:extLst>
            </p:cNvPr>
            <p:cNvSpPr/>
            <p:nvPr/>
          </p:nvSpPr>
          <p:spPr>
            <a:xfrm>
              <a:off x="3068077" y="4674851"/>
              <a:ext cx="7923257" cy="144439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Graphik" panose="020B0503030202060203" pitchFamily="34" charset="0"/>
                  <a:ea typeface="+mn-ea"/>
                  <a:cs typeface="+mn-cs"/>
                </a:rPr>
                <a:t>Train entire Pods, i.e. POs, SMs, BAs, Engineers, Testers, etc.</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Graphik" panose="020B0503030202060203" pitchFamily="34" charset="0"/>
                  <a:ea typeface="+mn-ea"/>
                  <a:cs typeface="+mn-cs"/>
                </a:rPr>
                <a:t>Align content and practice to real Pod backlog</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Graphik" panose="020B0503030202060203" pitchFamily="34" charset="0"/>
                  <a:ea typeface="+mn-ea"/>
                  <a:cs typeface="+mn-cs"/>
                </a:rPr>
                <a:t>Use Citizens environments, tools, platforms, and data</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Graphik" panose="020B0503030202060203" pitchFamily="34" charset="0"/>
                  <a:ea typeface="+mn-ea"/>
                  <a:cs typeface="+mn-cs"/>
                </a:rPr>
                <a:t>Measure skills acquisition and learning outcomes</a:t>
              </a:r>
            </a:p>
          </p:txBody>
        </p:sp>
      </p:grpSp>
      <p:grpSp>
        <p:nvGrpSpPr>
          <p:cNvPr id="30" name="Group 29">
            <a:extLst>
              <a:ext uri="{FF2B5EF4-FFF2-40B4-BE49-F238E27FC236}">
                <a16:creationId xmlns:a16="http://schemas.microsoft.com/office/drawing/2014/main" id="{20393BA9-E906-8867-62E8-1FAA2848B9FA}"/>
              </a:ext>
            </a:extLst>
          </p:cNvPr>
          <p:cNvGrpSpPr/>
          <p:nvPr/>
        </p:nvGrpSpPr>
        <p:grpSpPr>
          <a:xfrm>
            <a:off x="3737803" y="4126429"/>
            <a:ext cx="4563688" cy="597860"/>
            <a:chOff x="3899651" y="2735416"/>
            <a:chExt cx="4563688" cy="597860"/>
          </a:xfrm>
        </p:grpSpPr>
        <p:sp>
          <p:nvSpPr>
            <p:cNvPr id="29" name="Isosceles Triangle 28">
              <a:extLst>
                <a:ext uri="{FF2B5EF4-FFF2-40B4-BE49-F238E27FC236}">
                  <a16:creationId xmlns:a16="http://schemas.microsoft.com/office/drawing/2014/main" id="{F3DB2DFB-A5A1-983E-B56F-B18080EB79C9}"/>
                </a:ext>
              </a:extLst>
            </p:cNvPr>
            <p:cNvSpPr/>
            <p:nvPr/>
          </p:nvSpPr>
          <p:spPr>
            <a:xfrm rot="10800000">
              <a:off x="3899651" y="2842825"/>
              <a:ext cx="4563688" cy="490451"/>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Isosceles Triangle 26">
              <a:extLst>
                <a:ext uri="{FF2B5EF4-FFF2-40B4-BE49-F238E27FC236}">
                  <a16:creationId xmlns:a16="http://schemas.microsoft.com/office/drawing/2014/main" id="{AF44565A-7B72-1D0A-212D-DD66873D31CD}"/>
                </a:ext>
              </a:extLst>
            </p:cNvPr>
            <p:cNvSpPr/>
            <p:nvPr/>
          </p:nvSpPr>
          <p:spPr>
            <a:xfrm rot="10800000">
              <a:off x="3899651" y="2735416"/>
              <a:ext cx="4563688" cy="490451"/>
            </a:xfrm>
            <a:prstGeom prst="triangle">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Title 1">
            <a:extLst>
              <a:ext uri="{FF2B5EF4-FFF2-40B4-BE49-F238E27FC236}">
                <a16:creationId xmlns:a16="http://schemas.microsoft.com/office/drawing/2014/main" id="{1C97B481-C03B-D96F-8633-6C49F5B77031}"/>
              </a:ext>
            </a:extLst>
          </p:cNvPr>
          <p:cNvSpPr>
            <a:spLocks noGrp="1"/>
          </p:cNvSpPr>
          <p:nvPr>
            <p:ph type="title"/>
          </p:nvPr>
        </p:nvSpPr>
        <p:spPr/>
        <p:txBody>
          <a:bodyPr/>
          <a:lstStyle/>
          <a:p>
            <a:r>
              <a:rPr lang="en-US"/>
              <a:t>Goals and Approach of AI Academy Program</a:t>
            </a:r>
          </a:p>
        </p:txBody>
      </p:sp>
      <p:sp>
        <p:nvSpPr>
          <p:cNvPr id="7" name="Text Placeholder 6">
            <a:extLst>
              <a:ext uri="{FF2B5EF4-FFF2-40B4-BE49-F238E27FC236}">
                <a16:creationId xmlns:a16="http://schemas.microsoft.com/office/drawing/2014/main" id="{D38F3499-171B-9D09-EC56-FBC5A9D98249}"/>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00219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F33F4-4B7B-BDBA-BA8F-F10FA16526A9}"/>
            </a:ext>
          </a:extLst>
        </p:cNvPr>
        <p:cNvGrpSpPr/>
        <p:nvPr/>
      </p:nvGrpSpPr>
      <p:grpSpPr>
        <a:xfrm>
          <a:off x="0" y="0"/>
          <a:ext cx="0" cy="0"/>
          <a:chOff x="0" y="0"/>
          <a:chExt cx="0" cy="0"/>
        </a:xfrm>
      </p:grpSpPr>
      <p:sp>
        <p:nvSpPr>
          <p:cNvPr id="142" name="Title 1">
            <a:extLst>
              <a:ext uri="{FF2B5EF4-FFF2-40B4-BE49-F238E27FC236}">
                <a16:creationId xmlns:a16="http://schemas.microsoft.com/office/drawing/2014/main" id="{0A9F8987-2FEC-1F19-C71A-5AB61483FE5A}"/>
              </a:ext>
            </a:extLst>
          </p:cNvPr>
          <p:cNvSpPr>
            <a:spLocks noGrp="1"/>
          </p:cNvSpPr>
          <p:nvPr>
            <p:ph type="title"/>
          </p:nvPr>
        </p:nvSpPr>
        <p:spPr>
          <a:prstGeom prst="rect">
            <a:avLst/>
          </a:prstGeom>
        </p:spPr>
        <p:txBody>
          <a:bodyPr vert="horz" wrap="square" lIns="0" tIns="0" rIns="0" bIns="0" rtlCol="0" anchor="t" anchorCtr="0">
            <a:noAutofit/>
          </a:bodyPr>
          <a:lstStyle/>
          <a:p>
            <a:pPr>
              <a:lnSpc>
                <a:spcPct val="80000"/>
              </a:lnSpc>
            </a:pPr>
            <a:r>
              <a:rPr lang="en-GB" sz="2800" b="0" dirty="0">
                <a:solidFill>
                  <a:srgbClr val="231F20"/>
                </a:solidFill>
                <a:latin typeface="Graphik-Light" panose="020B0403030202060203"/>
                <a:ea typeface="+mj-ea"/>
                <a:cs typeface="+mj-cs"/>
              </a:rPr>
              <a:t>Agenda and Learning Objectives</a:t>
            </a:r>
            <a:endParaRPr lang="en-GB" sz="2800" b="0" i="1" dirty="0">
              <a:solidFill>
                <a:schemeClr val="accent1"/>
              </a:solidFill>
              <a:latin typeface="Graphik-Light" panose="020B0403030202060203"/>
              <a:ea typeface="+mj-ea"/>
              <a:cs typeface="+mj-cs"/>
            </a:endParaRPr>
          </a:p>
        </p:txBody>
      </p:sp>
      <p:sp>
        <p:nvSpPr>
          <p:cNvPr id="2" name="Rectangle 1">
            <a:extLst>
              <a:ext uri="{FF2B5EF4-FFF2-40B4-BE49-F238E27FC236}">
                <a16:creationId xmlns:a16="http://schemas.microsoft.com/office/drawing/2014/main" id="{541FFEF5-E3B8-E9EB-6A92-BF4CB86EEF41}"/>
              </a:ext>
            </a:extLst>
          </p:cNvPr>
          <p:cNvSpPr/>
          <p:nvPr/>
        </p:nvSpPr>
        <p:spPr>
          <a:xfrm>
            <a:off x="267327" y="2037376"/>
            <a:ext cx="4790136" cy="2912335"/>
          </a:xfrm>
          <a:prstGeom prst="rect">
            <a:avLst/>
          </a:prstGeom>
          <a:solidFill>
            <a:schemeClr val="tx2"/>
          </a:solidFill>
          <a:ln w="38100">
            <a:solidFill>
              <a:schemeClr val="bg1">
                <a:lumMod val="8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400" dirty="0">
                <a:solidFill>
                  <a:srgbClr val="FFFFFF"/>
                </a:solidFill>
                <a:latin typeface="Graphik" panose="020B0503030202060203" pitchFamily="34" charset="0"/>
              </a:rPr>
              <a:t>Differentiate single-agent vs multi-agent systems</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400" dirty="0">
                <a:solidFill>
                  <a:srgbClr val="FFFFFF"/>
                </a:solidFill>
                <a:latin typeface="Graphik" panose="020B0503030202060203" pitchFamily="34" charset="0"/>
              </a:rPr>
              <a:t>Apply the SPAR framework</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400" dirty="0">
                <a:solidFill>
                  <a:srgbClr val="FFFFFF"/>
                </a:solidFill>
                <a:latin typeface="Graphik" panose="020B0503030202060203" pitchFamily="34" charset="0"/>
              </a:rPr>
              <a:t>Understand Agentic Components, Collaboration and Communication</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400" dirty="0">
                <a:solidFill>
                  <a:srgbClr val="FFFFFF"/>
                </a:solidFill>
                <a:latin typeface="Graphik" panose="020B0503030202060203" pitchFamily="34" charset="0"/>
              </a:rPr>
              <a:t>Identify how agents scale from simple tools to orchestrated systems</a:t>
            </a:r>
          </a:p>
        </p:txBody>
      </p:sp>
      <p:sp>
        <p:nvSpPr>
          <p:cNvPr id="3" name="Trapezoid 2">
            <a:extLst>
              <a:ext uri="{FF2B5EF4-FFF2-40B4-BE49-F238E27FC236}">
                <a16:creationId xmlns:a16="http://schemas.microsoft.com/office/drawing/2014/main" id="{067357A2-37BC-D6CE-8CDE-FFBAA2A57706}"/>
              </a:ext>
            </a:extLst>
          </p:cNvPr>
          <p:cNvSpPr/>
          <p:nvPr/>
        </p:nvSpPr>
        <p:spPr>
          <a:xfrm rot="16200000">
            <a:off x="3120691" y="2777057"/>
            <a:ext cx="5459562" cy="1615998"/>
          </a:xfrm>
          <a:prstGeom prst="trapezoid">
            <a:avLst>
              <a:gd name="adj" fmla="val 82092"/>
            </a:avLst>
          </a:prstGeom>
          <a:gradFill>
            <a:gsLst>
              <a:gs pos="54000">
                <a:srgbClr val="E5E5E5"/>
              </a:gs>
              <a:gs pos="0">
                <a:schemeClr val="bg1">
                  <a:lumMod val="75000"/>
                </a:schemeClr>
              </a:gs>
              <a:gs pos="85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D3E3550-1D4C-CD1F-4BFE-9C9C6F875440}"/>
              </a:ext>
            </a:extLst>
          </p:cNvPr>
          <p:cNvSpPr/>
          <p:nvPr/>
        </p:nvSpPr>
        <p:spPr>
          <a:xfrm>
            <a:off x="6329082" y="1038301"/>
            <a:ext cx="5505651" cy="5276536"/>
          </a:xfrm>
          <a:prstGeom prst="rect">
            <a:avLst/>
          </a:prstGeom>
          <a:noFill/>
          <a:ln w="19050">
            <a:solidFill>
              <a:srgbClr val="00645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kumimoji="0" lang="en-US" sz="180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Agents vs. Multi-Agent Systems</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The SPAR Framework</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Components of a Single Agent</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Building Systems of Agents</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Multi-Agent Orchestration and Collaboration Strategies</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Open Standards &amp; Coordination Protocols</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Agentic Progression Levels and Human-in-the-Loop</a:t>
            </a:r>
            <a:endParaRPr lang="en-US" dirty="0"/>
          </a:p>
        </p:txBody>
      </p:sp>
      <p:sp>
        <p:nvSpPr>
          <p:cNvPr id="5" name="Title 1">
            <a:extLst>
              <a:ext uri="{FF2B5EF4-FFF2-40B4-BE49-F238E27FC236}">
                <a16:creationId xmlns:a16="http://schemas.microsoft.com/office/drawing/2014/main" id="{BD302ED5-72A2-5DB6-9D99-7C48FA6EEDB5}"/>
              </a:ext>
            </a:extLst>
          </p:cNvPr>
          <p:cNvSpPr txBox="1">
            <a:spLocks/>
          </p:cNvSpPr>
          <p:nvPr/>
        </p:nvSpPr>
        <p:spPr>
          <a:xfrm>
            <a:off x="796858" y="1370875"/>
            <a:ext cx="3716085" cy="666501"/>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Light" panose="020B0403030202060203" pitchFamily="34" charset="77"/>
                <a:ea typeface="+mj-ea"/>
                <a:cs typeface="Arial"/>
              </a:defRPr>
            </a:lvl1pPr>
          </a:lstStyle>
          <a:p>
            <a:pPr marL="0" marR="0" lvl="0" indent="0" algn="ctr" defTabSz="457192" rtl="0" eaLnBrk="1" fontAlgn="auto" latinLnBrk="0" hangingPunct="1">
              <a:lnSpc>
                <a:spcPct val="8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6450"/>
                </a:solidFill>
                <a:effectLst/>
                <a:uLnTx/>
                <a:uFillTx/>
                <a:latin typeface="Graphik" panose="020B0503030202060203" pitchFamily="34" charset="0"/>
                <a:ea typeface="+mj-ea"/>
                <a:cs typeface="Arial"/>
              </a:rPr>
              <a:t>Learning Objectives</a:t>
            </a:r>
          </a:p>
        </p:txBody>
      </p:sp>
      <p:sp>
        <p:nvSpPr>
          <p:cNvPr id="6" name="Title 1">
            <a:extLst>
              <a:ext uri="{FF2B5EF4-FFF2-40B4-BE49-F238E27FC236}">
                <a16:creationId xmlns:a16="http://schemas.microsoft.com/office/drawing/2014/main" id="{5F271C7A-8B50-B9A6-4EC1-25567E4DC5CF}"/>
              </a:ext>
            </a:extLst>
          </p:cNvPr>
          <p:cNvSpPr txBox="1">
            <a:spLocks/>
          </p:cNvSpPr>
          <p:nvPr/>
        </p:nvSpPr>
        <p:spPr>
          <a:xfrm>
            <a:off x="6523661" y="844337"/>
            <a:ext cx="1615998" cy="387927"/>
          </a:xfrm>
          <a:prstGeom prst="rect">
            <a:avLst/>
          </a:prstGeom>
          <a:solidFill>
            <a:schemeClr val="bg1"/>
          </a:solidFill>
        </p:spPr>
        <p:txBody>
          <a:bodyPr vert="horz" wrap="square" lIns="0" tIns="0" rIns="0" bIns="0" anchor="ctr" anchorCtr="0">
            <a:noAutofit/>
          </a:bodyPr>
          <a:lstStyle>
            <a:lvl1pPr marL="0" indent="0" algn="l" defTabSz="457192" rtl="0" eaLnBrk="1" latinLnBrk="0" hangingPunct="1">
              <a:lnSpc>
                <a:spcPct val="80000"/>
              </a:lnSpc>
              <a:spcBef>
                <a:spcPct val="0"/>
              </a:spcBef>
              <a:spcAft>
                <a:spcPts val="0"/>
              </a:spcAft>
              <a:buFontTx/>
              <a:buNone/>
              <a:defRPr lang="en-US" sz="2800" b="0" i="0" kern="1200" cap="none">
                <a:solidFill>
                  <a:srgbClr val="231F20"/>
                </a:solidFill>
                <a:latin typeface="Graphik-Light" panose="020B0403030202060203"/>
                <a:ea typeface="+mj-ea"/>
                <a:cs typeface="Arial"/>
              </a:defRPr>
            </a:lvl1pPr>
          </a:lstStyle>
          <a:p>
            <a:pPr algn="ctr"/>
            <a:r>
              <a:rPr lang="en-US" b="1">
                <a:solidFill>
                  <a:schemeClr val="tx2"/>
                </a:solidFill>
                <a:latin typeface="Graphik" panose="020B0503030202060203" pitchFamily="34" charset="0"/>
              </a:rPr>
              <a:t>Agenda</a:t>
            </a:r>
          </a:p>
        </p:txBody>
      </p:sp>
    </p:spTree>
    <p:extLst>
      <p:ext uri="{BB962C8B-B14F-4D97-AF65-F5344CB8AC3E}">
        <p14:creationId xmlns:p14="http://schemas.microsoft.com/office/powerpoint/2010/main" val="2002064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15EFA-AFB0-B553-1DE1-0EB2D1F1E1E6}"/>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B43F301-F5EA-40B6-EFB8-EB158D9912BE}"/>
              </a:ext>
            </a:extLst>
          </p:cNvPr>
          <p:cNvPicPr>
            <a:picLocks noGrp="1" noChangeAspect="1"/>
          </p:cNvPicPr>
          <p:nvPr>
            <p:ph sz="quarter" idx="11"/>
          </p:nvPr>
        </p:nvPicPr>
        <p:blipFill>
          <a:blip r:embed="rId2">
            <a:alphaModFix amt="17000"/>
          </a:blip>
          <a:stretch>
            <a:fillRect/>
          </a:stretch>
        </p:blipFill>
        <p:spPr>
          <a:xfrm>
            <a:off x="83051" y="0"/>
            <a:ext cx="11992039" cy="6739003"/>
          </a:xfrm>
        </p:spPr>
      </p:pic>
      <p:sp>
        <p:nvSpPr>
          <p:cNvPr id="2" name="Text Placeholder 1">
            <a:extLst>
              <a:ext uri="{FF2B5EF4-FFF2-40B4-BE49-F238E27FC236}">
                <a16:creationId xmlns:a16="http://schemas.microsoft.com/office/drawing/2014/main" id="{F5CA1F98-EA46-33F7-AD6B-6185716468D9}"/>
              </a:ext>
            </a:extLst>
          </p:cNvPr>
          <p:cNvSpPr>
            <a:spLocks noGrp="1"/>
          </p:cNvSpPr>
          <p:nvPr>
            <p:ph type="body" sz="quarter" idx="10"/>
          </p:nvPr>
        </p:nvSpPr>
        <p:spPr>
          <a:xfrm>
            <a:off x="728991" y="3067046"/>
            <a:ext cx="11346099" cy="604909"/>
          </a:xfrm>
        </p:spPr>
        <p:txBody>
          <a:bodyPr anchor="ctr"/>
          <a:lstStyle/>
          <a:p>
            <a:pPr marL="0" indent="0">
              <a:buNone/>
            </a:pPr>
            <a:r>
              <a:rPr lang="en-US" sz="4800" b="1" dirty="0"/>
              <a:t>Foundations of Intelligent Agents</a:t>
            </a:r>
          </a:p>
        </p:txBody>
      </p:sp>
    </p:spTree>
    <p:extLst>
      <p:ext uri="{BB962C8B-B14F-4D97-AF65-F5344CB8AC3E}">
        <p14:creationId xmlns:p14="http://schemas.microsoft.com/office/powerpoint/2010/main" val="1585812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BFA84-1A9A-88C0-C872-20A9B1946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9FF654-3FC5-978F-4A19-46B32BDBE48F}"/>
              </a:ext>
            </a:extLst>
          </p:cNvPr>
          <p:cNvSpPr>
            <a:spLocks noGrp="1"/>
          </p:cNvSpPr>
          <p:nvPr>
            <p:ph type="title"/>
          </p:nvPr>
        </p:nvSpPr>
        <p:spPr/>
        <p:txBody>
          <a:bodyPr/>
          <a:lstStyle/>
          <a:p>
            <a:r>
              <a:rPr lang="en-US"/>
              <a:t>A Single Agent View</a:t>
            </a:r>
          </a:p>
        </p:txBody>
      </p:sp>
      <p:sp>
        <p:nvSpPr>
          <p:cNvPr id="3" name="Text Placeholder 2">
            <a:extLst>
              <a:ext uri="{FF2B5EF4-FFF2-40B4-BE49-F238E27FC236}">
                <a16:creationId xmlns:a16="http://schemas.microsoft.com/office/drawing/2014/main" id="{67460FAE-9BDA-9F79-1E43-1EE2235419F1}"/>
              </a:ext>
            </a:extLst>
          </p:cNvPr>
          <p:cNvSpPr>
            <a:spLocks noGrp="1"/>
          </p:cNvSpPr>
          <p:nvPr>
            <p:ph type="body" sz="quarter" idx="10"/>
          </p:nvPr>
        </p:nvSpPr>
        <p:spPr/>
        <p:txBody>
          <a:bodyPr/>
          <a:lstStyle/>
          <a:p>
            <a:pPr marL="0" indent="0">
              <a:buNone/>
            </a:pPr>
            <a:r>
              <a:rPr lang="en-US" sz="1800" dirty="0"/>
              <a:t>The components of a single agent are:</a:t>
            </a:r>
            <a:br>
              <a:rPr lang="en-US" sz="1800" dirty="0"/>
            </a:br>
            <a:endParaRPr lang="en-US" sz="1800" dirty="0"/>
          </a:p>
          <a:p>
            <a:r>
              <a:rPr lang="en-US" sz="1800" dirty="0"/>
              <a:t>Action and tool use</a:t>
            </a:r>
          </a:p>
          <a:p>
            <a:r>
              <a:rPr lang="en-US" sz="1800" dirty="0"/>
              <a:t>Reasoning and evaluation</a:t>
            </a:r>
          </a:p>
          <a:p>
            <a:r>
              <a:rPr lang="en-US" sz="1800" dirty="0"/>
              <a:t>Profile and persona</a:t>
            </a:r>
          </a:p>
          <a:p>
            <a:r>
              <a:rPr lang="en-US" sz="1800" dirty="0"/>
              <a:t>Memory and knowledge</a:t>
            </a:r>
          </a:p>
          <a:p>
            <a:r>
              <a:rPr lang="en-US" sz="1800" dirty="0"/>
              <a:t>Planning and feedback</a:t>
            </a:r>
          </a:p>
          <a:p>
            <a:pPr marL="457192" lvl="1" indent="0">
              <a:buNone/>
            </a:pPr>
            <a:endParaRPr lang="en-US" sz="1800" dirty="0"/>
          </a:p>
          <a:p>
            <a:pPr marL="457192" lvl="1" indent="0">
              <a:buNone/>
            </a:pPr>
            <a:endParaRPr lang="en-US" sz="1800" dirty="0"/>
          </a:p>
        </p:txBody>
      </p:sp>
      <p:sp>
        <p:nvSpPr>
          <p:cNvPr id="4" name="Rounded Rectangle 3">
            <a:extLst>
              <a:ext uri="{FF2B5EF4-FFF2-40B4-BE49-F238E27FC236}">
                <a16:creationId xmlns:a16="http://schemas.microsoft.com/office/drawing/2014/main" id="{661166DE-F6CB-41B7-0F7B-8B7BA54EFD6E}"/>
              </a:ext>
            </a:extLst>
          </p:cNvPr>
          <p:cNvSpPr/>
          <p:nvPr/>
        </p:nvSpPr>
        <p:spPr>
          <a:xfrm>
            <a:off x="5077811" y="1231900"/>
            <a:ext cx="6901132" cy="981526"/>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Cross-cutting Issues</a:t>
            </a:r>
          </a:p>
        </p:txBody>
      </p:sp>
      <p:sp>
        <p:nvSpPr>
          <p:cNvPr id="5" name="Rounded Rectangle 4">
            <a:extLst>
              <a:ext uri="{FF2B5EF4-FFF2-40B4-BE49-F238E27FC236}">
                <a16:creationId xmlns:a16="http://schemas.microsoft.com/office/drawing/2014/main" id="{9CFA582A-E3EC-89F0-7826-57E73BF72A41}"/>
              </a:ext>
            </a:extLst>
          </p:cNvPr>
          <p:cNvSpPr/>
          <p:nvPr/>
        </p:nvSpPr>
        <p:spPr>
          <a:xfrm>
            <a:off x="5077810" y="2327455"/>
            <a:ext cx="3830127" cy="3571336"/>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Core Competencies</a:t>
            </a:r>
          </a:p>
        </p:txBody>
      </p:sp>
      <p:sp>
        <p:nvSpPr>
          <p:cNvPr id="6" name="Rounded Rectangle 5">
            <a:extLst>
              <a:ext uri="{FF2B5EF4-FFF2-40B4-BE49-F238E27FC236}">
                <a16:creationId xmlns:a16="http://schemas.microsoft.com/office/drawing/2014/main" id="{B215A857-ABA8-5433-3C5D-8378E7810EE1}"/>
              </a:ext>
            </a:extLst>
          </p:cNvPr>
          <p:cNvSpPr/>
          <p:nvPr/>
        </p:nvSpPr>
        <p:spPr>
          <a:xfrm>
            <a:off x="8994202" y="2327455"/>
            <a:ext cx="2984740" cy="3571336"/>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Environments</a:t>
            </a:r>
          </a:p>
        </p:txBody>
      </p:sp>
      <p:sp>
        <p:nvSpPr>
          <p:cNvPr id="7" name="Rounded Rectangle 6">
            <a:extLst>
              <a:ext uri="{FF2B5EF4-FFF2-40B4-BE49-F238E27FC236}">
                <a16:creationId xmlns:a16="http://schemas.microsoft.com/office/drawing/2014/main" id="{B65E983B-7C28-E70B-09EA-E6C66B483C70}"/>
              </a:ext>
            </a:extLst>
          </p:cNvPr>
          <p:cNvSpPr/>
          <p:nvPr/>
        </p:nvSpPr>
        <p:spPr>
          <a:xfrm>
            <a:off x="5230493" y="1720075"/>
            <a:ext cx="75912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Safety</a:t>
            </a:r>
          </a:p>
        </p:txBody>
      </p:sp>
      <p:sp>
        <p:nvSpPr>
          <p:cNvPr id="8" name="Rounded Rectangle 7">
            <a:extLst>
              <a:ext uri="{FF2B5EF4-FFF2-40B4-BE49-F238E27FC236}">
                <a16:creationId xmlns:a16="http://schemas.microsoft.com/office/drawing/2014/main" id="{794E44C9-7193-0192-502C-083C8027EC55}"/>
              </a:ext>
            </a:extLst>
          </p:cNvPr>
          <p:cNvSpPr/>
          <p:nvPr/>
        </p:nvSpPr>
        <p:spPr>
          <a:xfrm>
            <a:off x="7724998" y="1720075"/>
            <a:ext cx="1078237"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Evaluation</a:t>
            </a:r>
          </a:p>
        </p:txBody>
      </p:sp>
      <p:sp>
        <p:nvSpPr>
          <p:cNvPr id="9" name="Rounded Rectangle 8">
            <a:extLst>
              <a:ext uri="{FF2B5EF4-FFF2-40B4-BE49-F238E27FC236}">
                <a16:creationId xmlns:a16="http://schemas.microsoft.com/office/drawing/2014/main" id="{699E2885-650C-A9CD-CF5F-DA29BED79CD6}"/>
              </a:ext>
            </a:extLst>
          </p:cNvPr>
          <p:cNvSpPr/>
          <p:nvPr/>
        </p:nvSpPr>
        <p:spPr>
          <a:xfrm>
            <a:off x="10418039" y="1720075"/>
            <a:ext cx="138904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Synthetic Data</a:t>
            </a:r>
          </a:p>
        </p:txBody>
      </p:sp>
      <p:sp>
        <p:nvSpPr>
          <p:cNvPr id="10" name="Rounded Rectangle 9">
            <a:extLst>
              <a:ext uri="{FF2B5EF4-FFF2-40B4-BE49-F238E27FC236}">
                <a16:creationId xmlns:a16="http://schemas.microsoft.com/office/drawing/2014/main" id="{CC2BE3E1-457D-7DAF-4540-C66F6EC5D153}"/>
              </a:ext>
            </a:extLst>
          </p:cNvPr>
          <p:cNvSpPr/>
          <p:nvPr/>
        </p:nvSpPr>
        <p:spPr>
          <a:xfrm>
            <a:off x="9004566" y="1720075"/>
            <a:ext cx="1212141"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Applications</a:t>
            </a:r>
          </a:p>
        </p:txBody>
      </p:sp>
      <p:sp>
        <p:nvSpPr>
          <p:cNvPr id="11" name="Rounded Rectangle 10">
            <a:extLst>
              <a:ext uri="{FF2B5EF4-FFF2-40B4-BE49-F238E27FC236}">
                <a16:creationId xmlns:a16="http://schemas.microsoft.com/office/drawing/2014/main" id="{E70AAE85-C0B0-4B4E-E33D-9667FEDA1BE1}"/>
              </a:ext>
            </a:extLst>
          </p:cNvPr>
          <p:cNvSpPr/>
          <p:nvPr/>
        </p:nvSpPr>
        <p:spPr>
          <a:xfrm>
            <a:off x="6190949" y="1720075"/>
            <a:ext cx="1332718"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Efficiency</a:t>
            </a:r>
          </a:p>
        </p:txBody>
      </p:sp>
      <p:sp>
        <p:nvSpPr>
          <p:cNvPr id="12" name="Rounded Rectangle 11">
            <a:extLst>
              <a:ext uri="{FF2B5EF4-FFF2-40B4-BE49-F238E27FC236}">
                <a16:creationId xmlns:a16="http://schemas.microsoft.com/office/drawing/2014/main" id="{0F249B02-2C1C-EE66-2C45-67708F7C15B5}"/>
              </a:ext>
            </a:extLst>
          </p:cNvPr>
          <p:cNvSpPr/>
          <p:nvPr/>
        </p:nvSpPr>
        <p:spPr>
          <a:xfrm>
            <a:off x="7643222" y="3426771"/>
            <a:ext cx="110422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Multi-agent</a:t>
            </a:r>
          </a:p>
        </p:txBody>
      </p:sp>
      <p:sp>
        <p:nvSpPr>
          <p:cNvPr id="13" name="Rounded Rectangle 12">
            <a:extLst>
              <a:ext uri="{FF2B5EF4-FFF2-40B4-BE49-F238E27FC236}">
                <a16:creationId xmlns:a16="http://schemas.microsoft.com/office/drawing/2014/main" id="{6752751C-F3E6-24F9-8E1E-9426FFF4DFC3}"/>
              </a:ext>
            </a:extLst>
          </p:cNvPr>
          <p:cNvSpPr/>
          <p:nvPr/>
        </p:nvSpPr>
        <p:spPr>
          <a:xfrm>
            <a:off x="6281865" y="3901497"/>
            <a:ext cx="994545" cy="555828"/>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Continual Learning</a:t>
            </a:r>
          </a:p>
        </p:txBody>
      </p:sp>
      <p:sp>
        <p:nvSpPr>
          <p:cNvPr id="14" name="Rounded Rectangle 13">
            <a:extLst>
              <a:ext uri="{FF2B5EF4-FFF2-40B4-BE49-F238E27FC236}">
                <a16:creationId xmlns:a16="http://schemas.microsoft.com/office/drawing/2014/main" id="{B91E2B98-444B-5FEB-15FB-2EB8C4988681}"/>
              </a:ext>
            </a:extLst>
          </p:cNvPr>
          <p:cNvSpPr/>
          <p:nvPr/>
        </p:nvSpPr>
        <p:spPr>
          <a:xfrm>
            <a:off x="6546156" y="4609630"/>
            <a:ext cx="1060919"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Grounding</a:t>
            </a:r>
          </a:p>
        </p:txBody>
      </p:sp>
      <p:sp>
        <p:nvSpPr>
          <p:cNvPr id="15" name="Rounded Rectangle 14">
            <a:extLst>
              <a:ext uri="{FF2B5EF4-FFF2-40B4-BE49-F238E27FC236}">
                <a16:creationId xmlns:a16="http://schemas.microsoft.com/office/drawing/2014/main" id="{EE3A8701-FF46-86A2-A2A8-AF6DF0610786}"/>
              </a:ext>
            </a:extLst>
          </p:cNvPr>
          <p:cNvSpPr/>
          <p:nvPr/>
        </p:nvSpPr>
        <p:spPr>
          <a:xfrm>
            <a:off x="5220199" y="4010796"/>
            <a:ext cx="930269"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Planning</a:t>
            </a:r>
          </a:p>
        </p:txBody>
      </p:sp>
      <p:sp>
        <p:nvSpPr>
          <p:cNvPr id="16" name="Rounded Rectangle 15">
            <a:extLst>
              <a:ext uri="{FF2B5EF4-FFF2-40B4-BE49-F238E27FC236}">
                <a16:creationId xmlns:a16="http://schemas.microsoft.com/office/drawing/2014/main" id="{C3EAB6D8-0810-A449-D60C-127C5EEB5D3F}"/>
              </a:ext>
            </a:extLst>
          </p:cNvPr>
          <p:cNvSpPr/>
          <p:nvPr/>
        </p:nvSpPr>
        <p:spPr>
          <a:xfrm>
            <a:off x="7798738" y="2902933"/>
            <a:ext cx="956898"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Tool Use</a:t>
            </a:r>
          </a:p>
        </p:txBody>
      </p:sp>
      <p:sp>
        <p:nvSpPr>
          <p:cNvPr id="17" name="Rounded Rectangle 16">
            <a:extLst>
              <a:ext uri="{FF2B5EF4-FFF2-40B4-BE49-F238E27FC236}">
                <a16:creationId xmlns:a16="http://schemas.microsoft.com/office/drawing/2014/main" id="{4E68BA26-7D49-B9DB-EF84-0E032EEB6453}"/>
              </a:ext>
            </a:extLst>
          </p:cNvPr>
          <p:cNvSpPr/>
          <p:nvPr/>
        </p:nvSpPr>
        <p:spPr>
          <a:xfrm>
            <a:off x="5211617" y="4609630"/>
            <a:ext cx="1091301"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Reasoning</a:t>
            </a:r>
          </a:p>
        </p:txBody>
      </p:sp>
      <p:sp>
        <p:nvSpPr>
          <p:cNvPr id="18" name="Rounded Rectangle 17">
            <a:extLst>
              <a:ext uri="{FF2B5EF4-FFF2-40B4-BE49-F238E27FC236}">
                <a16:creationId xmlns:a16="http://schemas.microsoft.com/office/drawing/2014/main" id="{6DDB9B68-C058-CC6B-289D-892BEE032D24}"/>
              </a:ext>
            </a:extLst>
          </p:cNvPr>
          <p:cNvSpPr/>
          <p:nvPr/>
        </p:nvSpPr>
        <p:spPr>
          <a:xfrm>
            <a:off x="5211617" y="5163133"/>
            <a:ext cx="89713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World Models</a:t>
            </a:r>
          </a:p>
        </p:txBody>
      </p:sp>
      <p:sp>
        <p:nvSpPr>
          <p:cNvPr id="19" name="Rounded Rectangle 18">
            <a:extLst>
              <a:ext uri="{FF2B5EF4-FFF2-40B4-BE49-F238E27FC236}">
                <a16:creationId xmlns:a16="http://schemas.microsoft.com/office/drawing/2014/main" id="{9B048243-ED57-69B4-9B7E-C03AD2B3F25D}"/>
              </a:ext>
            </a:extLst>
          </p:cNvPr>
          <p:cNvSpPr/>
          <p:nvPr/>
        </p:nvSpPr>
        <p:spPr>
          <a:xfrm>
            <a:off x="6262591" y="5166530"/>
            <a:ext cx="1087243"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Multimodal </a:t>
            </a:r>
          </a:p>
        </p:txBody>
      </p:sp>
      <p:sp>
        <p:nvSpPr>
          <p:cNvPr id="20" name="Rounded Rectangle 19">
            <a:extLst>
              <a:ext uri="{FF2B5EF4-FFF2-40B4-BE49-F238E27FC236}">
                <a16:creationId xmlns:a16="http://schemas.microsoft.com/office/drawing/2014/main" id="{74620633-7540-F272-AE3A-9D099FCC6A16}"/>
              </a:ext>
            </a:extLst>
          </p:cNvPr>
          <p:cNvSpPr/>
          <p:nvPr/>
        </p:nvSpPr>
        <p:spPr>
          <a:xfrm>
            <a:off x="7850312" y="4609630"/>
            <a:ext cx="89713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Memory</a:t>
            </a:r>
          </a:p>
        </p:txBody>
      </p:sp>
      <p:sp>
        <p:nvSpPr>
          <p:cNvPr id="21" name="Rounded Rectangle 20">
            <a:extLst>
              <a:ext uri="{FF2B5EF4-FFF2-40B4-BE49-F238E27FC236}">
                <a16:creationId xmlns:a16="http://schemas.microsoft.com/office/drawing/2014/main" id="{505FD0A3-5E2B-FAE7-C1E5-EED57E99E051}"/>
              </a:ext>
            </a:extLst>
          </p:cNvPr>
          <p:cNvSpPr/>
          <p:nvPr/>
        </p:nvSpPr>
        <p:spPr>
          <a:xfrm>
            <a:off x="7523667" y="5154482"/>
            <a:ext cx="1253282"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Embodiment</a:t>
            </a:r>
          </a:p>
        </p:txBody>
      </p:sp>
      <p:sp>
        <p:nvSpPr>
          <p:cNvPr id="22" name="Rounded Rectangle 21">
            <a:extLst>
              <a:ext uri="{FF2B5EF4-FFF2-40B4-BE49-F238E27FC236}">
                <a16:creationId xmlns:a16="http://schemas.microsoft.com/office/drawing/2014/main" id="{378A0CF7-03B7-7D90-1952-9F6D6A384168}"/>
              </a:ext>
            </a:extLst>
          </p:cNvPr>
          <p:cNvSpPr/>
          <p:nvPr/>
        </p:nvSpPr>
        <p:spPr>
          <a:xfrm>
            <a:off x="9920149" y="4620408"/>
            <a:ext cx="915042"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Humans</a:t>
            </a:r>
          </a:p>
        </p:txBody>
      </p:sp>
      <p:sp>
        <p:nvSpPr>
          <p:cNvPr id="23" name="Rounded Rectangle 22">
            <a:extLst>
              <a:ext uri="{FF2B5EF4-FFF2-40B4-BE49-F238E27FC236}">
                <a16:creationId xmlns:a16="http://schemas.microsoft.com/office/drawing/2014/main" id="{863097CE-2F86-363D-21B8-4635558BECDF}"/>
              </a:ext>
            </a:extLst>
          </p:cNvPr>
          <p:cNvSpPr/>
          <p:nvPr/>
        </p:nvSpPr>
        <p:spPr>
          <a:xfrm>
            <a:off x="10236754" y="4118966"/>
            <a:ext cx="814623"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Agents</a:t>
            </a:r>
          </a:p>
        </p:txBody>
      </p:sp>
      <p:sp>
        <p:nvSpPr>
          <p:cNvPr id="24" name="Rounded Rectangle 23">
            <a:extLst>
              <a:ext uri="{FF2B5EF4-FFF2-40B4-BE49-F238E27FC236}">
                <a16:creationId xmlns:a16="http://schemas.microsoft.com/office/drawing/2014/main" id="{5E0867B5-F5C1-3D38-D4C3-395923348279}"/>
              </a:ext>
            </a:extLst>
          </p:cNvPr>
          <p:cNvSpPr/>
          <p:nvPr/>
        </p:nvSpPr>
        <p:spPr>
          <a:xfrm>
            <a:off x="9063816" y="4642107"/>
            <a:ext cx="75912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Web</a:t>
            </a:r>
          </a:p>
        </p:txBody>
      </p:sp>
      <p:sp>
        <p:nvSpPr>
          <p:cNvPr id="25" name="Rounded Rectangle 24">
            <a:extLst>
              <a:ext uri="{FF2B5EF4-FFF2-40B4-BE49-F238E27FC236}">
                <a16:creationId xmlns:a16="http://schemas.microsoft.com/office/drawing/2014/main" id="{F3406D8B-536D-2D83-D185-E3E009291407}"/>
              </a:ext>
            </a:extLst>
          </p:cNvPr>
          <p:cNvSpPr/>
          <p:nvPr/>
        </p:nvSpPr>
        <p:spPr>
          <a:xfrm>
            <a:off x="10773632" y="5154481"/>
            <a:ext cx="1155283"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Documents</a:t>
            </a:r>
          </a:p>
        </p:txBody>
      </p:sp>
      <p:sp>
        <p:nvSpPr>
          <p:cNvPr id="26" name="Rounded Rectangle 25">
            <a:extLst>
              <a:ext uri="{FF2B5EF4-FFF2-40B4-BE49-F238E27FC236}">
                <a16:creationId xmlns:a16="http://schemas.microsoft.com/office/drawing/2014/main" id="{6F36A67B-6448-0AF7-0D74-E785C44E8CAF}"/>
              </a:ext>
            </a:extLst>
          </p:cNvPr>
          <p:cNvSpPr/>
          <p:nvPr/>
        </p:nvSpPr>
        <p:spPr>
          <a:xfrm>
            <a:off x="9080020" y="4108683"/>
            <a:ext cx="1089052"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Databases</a:t>
            </a:r>
          </a:p>
        </p:txBody>
      </p:sp>
      <p:sp>
        <p:nvSpPr>
          <p:cNvPr id="27" name="Rounded Rectangle 26">
            <a:extLst>
              <a:ext uri="{FF2B5EF4-FFF2-40B4-BE49-F238E27FC236}">
                <a16:creationId xmlns:a16="http://schemas.microsoft.com/office/drawing/2014/main" id="{B402EFE9-FE8D-3451-8975-37C661851EC7}"/>
              </a:ext>
            </a:extLst>
          </p:cNvPr>
          <p:cNvSpPr/>
          <p:nvPr/>
        </p:nvSpPr>
        <p:spPr>
          <a:xfrm>
            <a:off x="9063817" y="5158907"/>
            <a:ext cx="75912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APIs</a:t>
            </a:r>
          </a:p>
        </p:txBody>
      </p:sp>
      <p:sp>
        <p:nvSpPr>
          <p:cNvPr id="28" name="Rounded Rectangle 27">
            <a:extLst>
              <a:ext uri="{FF2B5EF4-FFF2-40B4-BE49-F238E27FC236}">
                <a16:creationId xmlns:a16="http://schemas.microsoft.com/office/drawing/2014/main" id="{D47EC486-0343-237C-9551-5B8C21A997F7}"/>
              </a:ext>
            </a:extLst>
          </p:cNvPr>
          <p:cNvSpPr/>
          <p:nvPr/>
        </p:nvSpPr>
        <p:spPr>
          <a:xfrm>
            <a:off x="10932398" y="4628896"/>
            <a:ext cx="1011213"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Physical World</a:t>
            </a:r>
          </a:p>
        </p:txBody>
      </p:sp>
      <p:sp>
        <p:nvSpPr>
          <p:cNvPr id="29" name="Rounded Rectangle 28">
            <a:extLst>
              <a:ext uri="{FF2B5EF4-FFF2-40B4-BE49-F238E27FC236}">
                <a16:creationId xmlns:a16="http://schemas.microsoft.com/office/drawing/2014/main" id="{938EA898-41CC-2584-7E37-94E078E213FF}"/>
              </a:ext>
            </a:extLst>
          </p:cNvPr>
          <p:cNvSpPr/>
          <p:nvPr/>
        </p:nvSpPr>
        <p:spPr>
          <a:xfrm>
            <a:off x="9918725" y="5163133"/>
            <a:ext cx="75912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LLMs</a:t>
            </a:r>
          </a:p>
        </p:txBody>
      </p:sp>
      <p:sp>
        <p:nvSpPr>
          <p:cNvPr id="30" name="Rounded Rectangle 29">
            <a:extLst>
              <a:ext uri="{FF2B5EF4-FFF2-40B4-BE49-F238E27FC236}">
                <a16:creationId xmlns:a16="http://schemas.microsoft.com/office/drawing/2014/main" id="{0390D209-2994-B654-1CB1-CCF6459C0622}"/>
              </a:ext>
            </a:extLst>
          </p:cNvPr>
          <p:cNvSpPr/>
          <p:nvPr/>
        </p:nvSpPr>
        <p:spPr>
          <a:xfrm>
            <a:off x="5220199" y="3437207"/>
            <a:ext cx="1015843"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Reflection</a:t>
            </a:r>
          </a:p>
        </p:txBody>
      </p:sp>
      <p:sp>
        <p:nvSpPr>
          <p:cNvPr id="31" name="Rounded Rectangle 30">
            <a:extLst>
              <a:ext uri="{FF2B5EF4-FFF2-40B4-BE49-F238E27FC236}">
                <a16:creationId xmlns:a16="http://schemas.microsoft.com/office/drawing/2014/main" id="{2DA1F18C-7E6C-AAE2-6F38-3A1CB590EA9A}"/>
              </a:ext>
            </a:extLst>
          </p:cNvPr>
          <p:cNvSpPr/>
          <p:nvPr/>
        </p:nvSpPr>
        <p:spPr>
          <a:xfrm>
            <a:off x="5211617" y="2902934"/>
            <a:ext cx="132265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Explainability</a:t>
            </a:r>
          </a:p>
        </p:txBody>
      </p:sp>
      <p:sp>
        <p:nvSpPr>
          <p:cNvPr id="32" name="Rounded Rectangle 31">
            <a:extLst>
              <a:ext uri="{FF2B5EF4-FFF2-40B4-BE49-F238E27FC236}">
                <a16:creationId xmlns:a16="http://schemas.microsoft.com/office/drawing/2014/main" id="{9709D789-1B93-9F52-927E-7593B7F331BF}"/>
              </a:ext>
            </a:extLst>
          </p:cNvPr>
          <p:cNvSpPr/>
          <p:nvPr/>
        </p:nvSpPr>
        <p:spPr>
          <a:xfrm>
            <a:off x="6411692" y="3419734"/>
            <a:ext cx="1055880"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Guardrails</a:t>
            </a:r>
          </a:p>
        </p:txBody>
      </p:sp>
      <p:sp>
        <p:nvSpPr>
          <p:cNvPr id="33" name="Rounded Rectangle 32">
            <a:extLst>
              <a:ext uri="{FF2B5EF4-FFF2-40B4-BE49-F238E27FC236}">
                <a16:creationId xmlns:a16="http://schemas.microsoft.com/office/drawing/2014/main" id="{979E33F7-285E-4510-C654-331017EC1471}"/>
              </a:ext>
            </a:extLst>
          </p:cNvPr>
          <p:cNvSpPr/>
          <p:nvPr/>
        </p:nvSpPr>
        <p:spPr>
          <a:xfrm>
            <a:off x="6630120" y="2909971"/>
            <a:ext cx="1072770"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Calibration</a:t>
            </a:r>
          </a:p>
        </p:txBody>
      </p:sp>
      <p:sp>
        <p:nvSpPr>
          <p:cNvPr id="34" name="Rounded Rectangle 33">
            <a:extLst>
              <a:ext uri="{FF2B5EF4-FFF2-40B4-BE49-F238E27FC236}">
                <a16:creationId xmlns:a16="http://schemas.microsoft.com/office/drawing/2014/main" id="{2B1C763A-306E-59A8-23D7-392B44CD4EF0}"/>
              </a:ext>
            </a:extLst>
          </p:cNvPr>
          <p:cNvSpPr/>
          <p:nvPr/>
        </p:nvSpPr>
        <p:spPr>
          <a:xfrm>
            <a:off x="7407807" y="4010795"/>
            <a:ext cx="1357999"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Transparency</a:t>
            </a:r>
          </a:p>
        </p:txBody>
      </p:sp>
      <p:sp>
        <p:nvSpPr>
          <p:cNvPr id="36" name="Rounded Rectangle 35">
            <a:extLst>
              <a:ext uri="{FF2B5EF4-FFF2-40B4-BE49-F238E27FC236}">
                <a16:creationId xmlns:a16="http://schemas.microsoft.com/office/drawing/2014/main" id="{4875BC20-9574-FF1A-BD1F-967ECE7E476E}"/>
              </a:ext>
            </a:extLst>
          </p:cNvPr>
          <p:cNvSpPr/>
          <p:nvPr/>
        </p:nvSpPr>
        <p:spPr>
          <a:xfrm>
            <a:off x="10698015" y="3597992"/>
            <a:ext cx="1230900"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IoT &amp; 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Devices	</a:t>
            </a:r>
          </a:p>
        </p:txBody>
      </p:sp>
      <p:sp>
        <p:nvSpPr>
          <p:cNvPr id="37" name="Rounded Rectangle 36">
            <a:extLst>
              <a:ext uri="{FF2B5EF4-FFF2-40B4-BE49-F238E27FC236}">
                <a16:creationId xmlns:a16="http://schemas.microsoft.com/office/drawing/2014/main" id="{A400A2D6-C4DE-5322-3621-E20BE8D28390}"/>
              </a:ext>
            </a:extLst>
          </p:cNvPr>
          <p:cNvSpPr/>
          <p:nvPr/>
        </p:nvSpPr>
        <p:spPr>
          <a:xfrm>
            <a:off x="10133744" y="3080235"/>
            <a:ext cx="1795171"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Knowledge Graphs</a:t>
            </a:r>
          </a:p>
        </p:txBody>
      </p:sp>
      <p:sp>
        <p:nvSpPr>
          <p:cNvPr id="38" name="Rounded Rectangle 37">
            <a:extLst>
              <a:ext uri="{FF2B5EF4-FFF2-40B4-BE49-F238E27FC236}">
                <a16:creationId xmlns:a16="http://schemas.microsoft.com/office/drawing/2014/main" id="{8DCCDCDB-BE32-6867-1736-CF8A7B6BE9B4}"/>
              </a:ext>
            </a:extLst>
          </p:cNvPr>
          <p:cNvSpPr/>
          <p:nvPr/>
        </p:nvSpPr>
        <p:spPr>
          <a:xfrm>
            <a:off x="9068893" y="3088042"/>
            <a:ext cx="1011213"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Event Streams</a:t>
            </a:r>
          </a:p>
        </p:txBody>
      </p:sp>
      <p:sp>
        <p:nvSpPr>
          <p:cNvPr id="39" name="Rounded Rectangle 38">
            <a:extLst>
              <a:ext uri="{FF2B5EF4-FFF2-40B4-BE49-F238E27FC236}">
                <a16:creationId xmlns:a16="http://schemas.microsoft.com/office/drawing/2014/main" id="{96346CF4-EC29-19F0-6C59-CB561D9D271E}"/>
              </a:ext>
            </a:extLst>
          </p:cNvPr>
          <p:cNvSpPr/>
          <p:nvPr/>
        </p:nvSpPr>
        <p:spPr>
          <a:xfrm>
            <a:off x="9061882" y="3595825"/>
            <a:ext cx="1462274"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E-Commerce</a:t>
            </a:r>
          </a:p>
        </p:txBody>
      </p:sp>
      <p:sp>
        <p:nvSpPr>
          <p:cNvPr id="41" name="Rounded Rectangle 40">
            <a:extLst>
              <a:ext uri="{FF2B5EF4-FFF2-40B4-BE49-F238E27FC236}">
                <a16:creationId xmlns:a16="http://schemas.microsoft.com/office/drawing/2014/main" id="{BC654981-FFBB-4AF4-926B-9279D51881A1}"/>
              </a:ext>
            </a:extLst>
          </p:cNvPr>
          <p:cNvSpPr/>
          <p:nvPr/>
        </p:nvSpPr>
        <p:spPr>
          <a:xfrm>
            <a:off x="11119059" y="4113444"/>
            <a:ext cx="814623"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Search</a:t>
            </a:r>
          </a:p>
        </p:txBody>
      </p:sp>
    </p:spTree>
    <p:extLst>
      <p:ext uri="{BB962C8B-B14F-4D97-AF65-F5344CB8AC3E}">
        <p14:creationId xmlns:p14="http://schemas.microsoft.com/office/powerpoint/2010/main" val="2287658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6C3DB-A555-1D8A-26FC-7C4F0105A342}"/>
              </a:ext>
            </a:extLst>
          </p:cNvPr>
          <p:cNvSpPr>
            <a:spLocks noGrp="1"/>
          </p:cNvSpPr>
          <p:nvPr>
            <p:ph type="title"/>
          </p:nvPr>
        </p:nvSpPr>
        <p:spPr/>
        <p:txBody>
          <a:bodyPr/>
          <a:lstStyle/>
          <a:p>
            <a:r>
              <a:rPr lang="en-US"/>
              <a:t>The Rise of Language Agents</a:t>
            </a:r>
          </a:p>
        </p:txBody>
      </p:sp>
      <p:sp>
        <p:nvSpPr>
          <p:cNvPr id="3" name="Text Placeholder 2">
            <a:extLst>
              <a:ext uri="{FF2B5EF4-FFF2-40B4-BE49-F238E27FC236}">
                <a16:creationId xmlns:a16="http://schemas.microsoft.com/office/drawing/2014/main" id="{9187D018-D6CD-39F4-9957-7D35F4D32A35}"/>
              </a:ext>
            </a:extLst>
          </p:cNvPr>
          <p:cNvSpPr>
            <a:spLocks noGrp="1"/>
          </p:cNvSpPr>
          <p:nvPr>
            <p:ph type="body" sz="quarter" idx="10"/>
          </p:nvPr>
        </p:nvSpPr>
        <p:spPr>
          <a:xfrm>
            <a:off x="383843" y="1125537"/>
            <a:ext cx="11595100" cy="4957763"/>
          </a:xfrm>
        </p:spPr>
        <p:txBody>
          <a:bodyPr/>
          <a:lstStyle/>
          <a:p>
            <a:r>
              <a:rPr lang="en-US" sz="2000" dirty="0"/>
              <a:t>Today we are focused on Language Agents using LLMs.</a:t>
            </a:r>
          </a:p>
          <a:p>
            <a:r>
              <a:rPr lang="en-US" sz="2000" dirty="0"/>
              <a:t>Modern Agents use LLMs + External Resources</a:t>
            </a:r>
          </a:p>
          <a:p>
            <a:r>
              <a:rPr lang="en-US" sz="2000" dirty="0"/>
              <a:t>Contemporary “LLMs” are not just LLMs anymore!</a:t>
            </a:r>
          </a:p>
          <a:p>
            <a:r>
              <a:rPr lang="en-US" sz="2000" dirty="0"/>
              <a:t>Language is a vehicle for…. ?</a:t>
            </a:r>
          </a:p>
          <a:p>
            <a:pPr marL="0" indent="0">
              <a:buNone/>
            </a:pPr>
            <a:endParaRPr lang="en-US" sz="2000" dirty="0"/>
          </a:p>
        </p:txBody>
      </p:sp>
      <p:pic>
        <p:nvPicPr>
          <p:cNvPr id="4" name="Picture 3">
            <a:extLst>
              <a:ext uri="{FF2B5EF4-FFF2-40B4-BE49-F238E27FC236}">
                <a16:creationId xmlns:a16="http://schemas.microsoft.com/office/drawing/2014/main" id="{5D1E5584-94B2-7E34-3C1C-51CE12108422}"/>
              </a:ext>
            </a:extLst>
          </p:cNvPr>
          <p:cNvPicPr>
            <a:picLocks noChangeAspect="1"/>
          </p:cNvPicPr>
          <p:nvPr/>
        </p:nvPicPr>
        <p:blipFill>
          <a:blip r:embed="rId2"/>
          <a:stretch>
            <a:fillRect/>
          </a:stretch>
        </p:blipFill>
        <p:spPr>
          <a:xfrm>
            <a:off x="8370145" y="4031245"/>
            <a:ext cx="1857232" cy="1857232"/>
          </a:xfrm>
          <a:prstGeom prst="rect">
            <a:avLst/>
          </a:prstGeom>
        </p:spPr>
      </p:pic>
      <p:sp>
        <p:nvSpPr>
          <p:cNvPr id="5" name="TextBox 4">
            <a:extLst>
              <a:ext uri="{FF2B5EF4-FFF2-40B4-BE49-F238E27FC236}">
                <a16:creationId xmlns:a16="http://schemas.microsoft.com/office/drawing/2014/main" id="{BC5AB019-2D45-3790-241D-D203BEA83AAA}"/>
              </a:ext>
            </a:extLst>
          </p:cNvPr>
          <p:cNvSpPr txBox="1"/>
          <p:nvPr/>
        </p:nvSpPr>
        <p:spPr>
          <a:xfrm>
            <a:off x="888521" y="3674853"/>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Input</a:t>
            </a:r>
          </a:p>
        </p:txBody>
      </p:sp>
      <p:cxnSp>
        <p:nvCxnSpPr>
          <p:cNvPr id="7" name="Straight Arrow Connector 6">
            <a:extLst>
              <a:ext uri="{FF2B5EF4-FFF2-40B4-BE49-F238E27FC236}">
                <a16:creationId xmlns:a16="http://schemas.microsoft.com/office/drawing/2014/main" id="{05FF8903-5E13-31F1-D4F0-AC52CD0D8D44}"/>
              </a:ext>
            </a:extLst>
          </p:cNvPr>
          <p:cNvCxnSpPr>
            <a:cxnSpLocks/>
            <a:stCxn id="5" idx="3"/>
          </p:cNvCxnSpPr>
          <p:nvPr/>
        </p:nvCxnSpPr>
        <p:spPr>
          <a:xfrm>
            <a:off x="1586148" y="3859519"/>
            <a:ext cx="1579746"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pic>
        <p:nvPicPr>
          <p:cNvPr id="10" name="Graphic 9" descr="Artificial Intelligence outline">
            <a:extLst>
              <a:ext uri="{FF2B5EF4-FFF2-40B4-BE49-F238E27FC236}">
                <a16:creationId xmlns:a16="http://schemas.microsoft.com/office/drawing/2014/main" id="{36B1B218-5DD5-A612-F735-0AD54453788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35731" y="3337943"/>
            <a:ext cx="914400" cy="914400"/>
          </a:xfrm>
          <a:prstGeom prst="rect">
            <a:avLst/>
          </a:prstGeom>
        </p:spPr>
      </p:pic>
      <p:cxnSp>
        <p:nvCxnSpPr>
          <p:cNvPr id="13" name="Straight Arrow Connector 12">
            <a:extLst>
              <a:ext uri="{FF2B5EF4-FFF2-40B4-BE49-F238E27FC236}">
                <a16:creationId xmlns:a16="http://schemas.microsoft.com/office/drawing/2014/main" id="{FECB21A9-7C99-EE1F-4449-FB02CC7F2EE9}"/>
              </a:ext>
            </a:extLst>
          </p:cNvPr>
          <p:cNvCxnSpPr>
            <a:cxnSpLocks/>
          </p:cNvCxnSpPr>
          <p:nvPr/>
        </p:nvCxnSpPr>
        <p:spPr>
          <a:xfrm>
            <a:off x="4115999" y="3859519"/>
            <a:ext cx="1669450"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30791CB1-9729-D6BC-DBFD-F6BA48555FF9}"/>
              </a:ext>
            </a:extLst>
          </p:cNvPr>
          <p:cNvSpPr txBox="1"/>
          <p:nvPr/>
        </p:nvSpPr>
        <p:spPr>
          <a:xfrm>
            <a:off x="5831270" y="3674853"/>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Output</a:t>
            </a:r>
          </a:p>
        </p:txBody>
      </p:sp>
      <p:pic>
        <p:nvPicPr>
          <p:cNvPr id="16" name="Graphic 15" descr="Earth globe: Americas with solid fill">
            <a:extLst>
              <a:ext uri="{FF2B5EF4-FFF2-40B4-BE49-F238E27FC236}">
                <a16:creationId xmlns:a16="http://schemas.microsoft.com/office/drawing/2014/main" id="{580D4DAD-F4D2-FCFB-90B4-AD9BF7F1969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35731" y="5168900"/>
            <a:ext cx="914400" cy="914400"/>
          </a:xfrm>
          <a:prstGeom prst="rect">
            <a:avLst/>
          </a:prstGeom>
        </p:spPr>
      </p:pic>
      <p:cxnSp>
        <p:nvCxnSpPr>
          <p:cNvPr id="18" name="Curved Connector 17">
            <a:extLst>
              <a:ext uri="{FF2B5EF4-FFF2-40B4-BE49-F238E27FC236}">
                <a16:creationId xmlns:a16="http://schemas.microsoft.com/office/drawing/2014/main" id="{AF7354C1-DA40-1B6A-8438-A748505219BE}"/>
              </a:ext>
            </a:extLst>
          </p:cNvPr>
          <p:cNvCxnSpPr>
            <a:stCxn id="14" idx="2"/>
            <a:endCxn id="16" idx="3"/>
          </p:cNvCxnSpPr>
          <p:nvPr/>
        </p:nvCxnSpPr>
        <p:spPr>
          <a:xfrm rot="5400000">
            <a:off x="4369035" y="3725282"/>
            <a:ext cx="1581915" cy="2219721"/>
          </a:xfrm>
          <a:prstGeom prst="curvedConnector2">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20" name="Curved Connector 19">
            <a:extLst>
              <a:ext uri="{FF2B5EF4-FFF2-40B4-BE49-F238E27FC236}">
                <a16:creationId xmlns:a16="http://schemas.microsoft.com/office/drawing/2014/main" id="{506C6EC6-80DE-8720-0BEB-7FF12D88B9CD}"/>
              </a:ext>
            </a:extLst>
          </p:cNvPr>
          <p:cNvCxnSpPr>
            <a:endCxn id="5" idx="2"/>
          </p:cNvCxnSpPr>
          <p:nvPr/>
        </p:nvCxnSpPr>
        <p:spPr>
          <a:xfrm rot="10800000">
            <a:off x="1237335" y="4044186"/>
            <a:ext cx="1898396" cy="1581915"/>
          </a:xfrm>
          <a:prstGeom prst="curvedConnector2">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28E5C0D-07D6-4E01-97EF-507D6997633A}"/>
              </a:ext>
            </a:extLst>
          </p:cNvPr>
          <p:cNvSpPr txBox="1"/>
          <p:nvPr/>
        </p:nvSpPr>
        <p:spPr>
          <a:xfrm>
            <a:off x="5857336" y="5279366"/>
            <a:ext cx="9412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Actions</a:t>
            </a:r>
          </a:p>
        </p:txBody>
      </p:sp>
      <p:sp>
        <p:nvSpPr>
          <p:cNvPr id="22" name="TextBox 21">
            <a:extLst>
              <a:ext uri="{FF2B5EF4-FFF2-40B4-BE49-F238E27FC236}">
                <a16:creationId xmlns:a16="http://schemas.microsoft.com/office/drawing/2014/main" id="{28138CC5-9E51-FC16-17FE-6A11021BCFC6}"/>
              </a:ext>
            </a:extLst>
          </p:cNvPr>
          <p:cNvSpPr txBox="1"/>
          <p:nvPr/>
        </p:nvSpPr>
        <p:spPr>
          <a:xfrm>
            <a:off x="535860" y="5300702"/>
            <a:ext cx="14029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Perceptions</a:t>
            </a:r>
          </a:p>
        </p:txBody>
      </p:sp>
      <p:sp>
        <p:nvSpPr>
          <p:cNvPr id="23" name="Cloud Callout 22">
            <a:extLst>
              <a:ext uri="{FF2B5EF4-FFF2-40B4-BE49-F238E27FC236}">
                <a16:creationId xmlns:a16="http://schemas.microsoft.com/office/drawing/2014/main" id="{82D77144-B373-6EF3-780C-B54E243D8FC2}"/>
              </a:ext>
            </a:extLst>
          </p:cNvPr>
          <p:cNvSpPr/>
          <p:nvPr/>
        </p:nvSpPr>
        <p:spPr>
          <a:xfrm>
            <a:off x="7172691" y="2325557"/>
            <a:ext cx="4130788" cy="1404502"/>
          </a:xfrm>
          <a:prstGeom prst="cloudCallout">
            <a:avLst>
              <a:gd name="adj1" fmla="val 1721"/>
              <a:gd name="adj2" fmla="val 6495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What about getting feedback, asking for help, consensus, and self-reflection?</a:t>
            </a:r>
          </a:p>
        </p:txBody>
      </p:sp>
      <p:sp>
        <p:nvSpPr>
          <p:cNvPr id="25" name="TextBox 24">
            <a:extLst>
              <a:ext uri="{FF2B5EF4-FFF2-40B4-BE49-F238E27FC236}">
                <a16:creationId xmlns:a16="http://schemas.microsoft.com/office/drawing/2014/main" id="{1805021D-D9BA-E575-FCA5-74DBE88B6733}"/>
              </a:ext>
            </a:extLst>
          </p:cNvPr>
          <p:cNvSpPr txBox="1"/>
          <p:nvPr/>
        </p:nvSpPr>
        <p:spPr>
          <a:xfrm>
            <a:off x="4337704" y="2843857"/>
            <a:ext cx="314916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a:ea typeface="+mn-ea"/>
                <a:cs typeface="+mn-cs"/>
              </a:rPr>
              <a:t>Instructions, personas, in context learning, reasoning, planning, tool use, etc.</a:t>
            </a:r>
          </a:p>
        </p:txBody>
      </p:sp>
    </p:spTree>
    <p:extLst>
      <p:ext uri="{BB962C8B-B14F-4D97-AF65-F5344CB8AC3E}">
        <p14:creationId xmlns:p14="http://schemas.microsoft.com/office/powerpoint/2010/main" val="120161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E078E-0F30-4951-51C6-BEABE7DA3B83}"/>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9FF04A4-0DAC-3033-DD0A-D4F7B490D52E}"/>
              </a:ext>
            </a:extLst>
          </p:cNvPr>
          <p:cNvPicPr>
            <a:picLocks noGrp="1" noChangeAspect="1"/>
          </p:cNvPicPr>
          <p:nvPr>
            <p:ph sz="quarter" idx="11"/>
          </p:nvPr>
        </p:nvPicPr>
        <p:blipFill>
          <a:blip r:embed="rId2">
            <a:alphaModFix amt="17000"/>
          </a:blip>
          <a:stretch>
            <a:fillRect/>
          </a:stretch>
        </p:blipFill>
        <p:spPr>
          <a:xfrm>
            <a:off x="83051" y="0"/>
            <a:ext cx="11992039" cy="6739003"/>
          </a:xfrm>
        </p:spPr>
      </p:pic>
      <p:sp>
        <p:nvSpPr>
          <p:cNvPr id="2" name="Text Placeholder 1">
            <a:extLst>
              <a:ext uri="{FF2B5EF4-FFF2-40B4-BE49-F238E27FC236}">
                <a16:creationId xmlns:a16="http://schemas.microsoft.com/office/drawing/2014/main" id="{1FFE328F-1BC7-FFAB-7DDB-5150FCFFD590}"/>
              </a:ext>
            </a:extLst>
          </p:cNvPr>
          <p:cNvSpPr>
            <a:spLocks noGrp="1"/>
          </p:cNvSpPr>
          <p:nvPr>
            <p:ph type="body" sz="quarter" idx="10"/>
          </p:nvPr>
        </p:nvSpPr>
        <p:spPr>
          <a:xfrm>
            <a:off x="728991" y="3067046"/>
            <a:ext cx="11346099" cy="604909"/>
          </a:xfrm>
        </p:spPr>
        <p:txBody>
          <a:bodyPr anchor="ctr"/>
          <a:lstStyle/>
          <a:p>
            <a:pPr marL="0" indent="0">
              <a:buNone/>
            </a:pPr>
            <a:r>
              <a:rPr lang="en-US" sz="4800" b="1" dirty="0"/>
              <a:t>Architecting Agentic Systems</a:t>
            </a:r>
          </a:p>
        </p:txBody>
      </p:sp>
    </p:spTree>
    <p:extLst>
      <p:ext uri="{BB962C8B-B14F-4D97-AF65-F5344CB8AC3E}">
        <p14:creationId xmlns:p14="http://schemas.microsoft.com/office/powerpoint/2010/main" val="1250610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881333-820E-2F11-BB4E-A51E8D533F63}"/>
              </a:ext>
            </a:extLst>
          </p:cNvPr>
          <p:cNvSpPr>
            <a:spLocks noGrp="1"/>
          </p:cNvSpPr>
          <p:nvPr>
            <p:ph type="title"/>
          </p:nvPr>
        </p:nvSpPr>
        <p:spPr/>
        <p:txBody>
          <a:bodyPr/>
          <a:lstStyle/>
          <a:p>
            <a:r>
              <a:rPr lang="en-US"/>
              <a:t>Is everything with an LLM an Agent?</a:t>
            </a:r>
          </a:p>
        </p:txBody>
      </p:sp>
      <p:sp>
        <p:nvSpPr>
          <p:cNvPr id="5" name="Text Placeholder 4">
            <a:extLst>
              <a:ext uri="{FF2B5EF4-FFF2-40B4-BE49-F238E27FC236}">
                <a16:creationId xmlns:a16="http://schemas.microsoft.com/office/drawing/2014/main" id="{D9306E2B-852C-C2B6-4E9C-3B5B8F423954}"/>
              </a:ext>
            </a:extLst>
          </p:cNvPr>
          <p:cNvSpPr>
            <a:spLocks noGrp="1"/>
          </p:cNvSpPr>
          <p:nvPr>
            <p:ph type="body" sz="quarter" idx="10"/>
          </p:nvPr>
        </p:nvSpPr>
        <p:spPr/>
        <p:txBody>
          <a:bodyPr/>
          <a:lstStyle/>
          <a:p>
            <a:r>
              <a:rPr lang="en-US" sz="1800" dirty="0"/>
              <a:t>How do we distinguish between simple automation tools and truly autonomous agents?</a:t>
            </a:r>
          </a:p>
          <a:p>
            <a:endParaRPr lang="en-US" sz="1800" dirty="0"/>
          </a:p>
          <a:p>
            <a:r>
              <a:rPr lang="en-US" sz="1800" dirty="0"/>
              <a:t>Technical Leaders often dive headfirst into deployment without truly understanding the capabilities. We wouldn’t assign sophisticated tasks to a new hire!</a:t>
            </a:r>
            <a:br>
              <a:rPr lang="en-US" sz="1800" dirty="0"/>
            </a:br>
            <a:endParaRPr lang="en-US" sz="1800" dirty="0"/>
          </a:p>
          <a:p>
            <a:r>
              <a:rPr lang="en-US" sz="1800" dirty="0"/>
              <a:t>Digital colleagues have their own characteristics, skills, limitations, and ways of thinking. We will have to learn how to build an effective partnership that maximizes human and AI.</a:t>
            </a:r>
          </a:p>
        </p:txBody>
      </p:sp>
    </p:spTree>
    <p:extLst>
      <p:ext uri="{BB962C8B-B14F-4D97-AF65-F5344CB8AC3E}">
        <p14:creationId xmlns:p14="http://schemas.microsoft.com/office/powerpoint/2010/main" val="1095660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DCA4F-0F55-62D8-A368-7211B148618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C4A203-887B-76F5-2EAB-AF97FBB6EACC}"/>
              </a:ext>
            </a:extLst>
          </p:cNvPr>
          <p:cNvSpPr>
            <a:spLocks noGrp="1"/>
          </p:cNvSpPr>
          <p:nvPr>
            <p:ph type="title"/>
          </p:nvPr>
        </p:nvSpPr>
        <p:spPr/>
        <p:txBody>
          <a:bodyPr/>
          <a:lstStyle/>
          <a:p>
            <a:r>
              <a:rPr lang="en-US"/>
              <a:t>Is everything with an LLM an Agent?</a:t>
            </a:r>
          </a:p>
        </p:txBody>
      </p:sp>
      <p:sp>
        <p:nvSpPr>
          <p:cNvPr id="5" name="Text Placeholder 4">
            <a:extLst>
              <a:ext uri="{FF2B5EF4-FFF2-40B4-BE49-F238E27FC236}">
                <a16:creationId xmlns:a16="http://schemas.microsoft.com/office/drawing/2014/main" id="{E825CE3C-CE84-163D-165E-E469B27BED66}"/>
              </a:ext>
            </a:extLst>
          </p:cNvPr>
          <p:cNvSpPr>
            <a:spLocks noGrp="1"/>
          </p:cNvSpPr>
          <p:nvPr>
            <p:ph type="body" sz="quarter" idx="10"/>
          </p:nvPr>
        </p:nvSpPr>
        <p:spPr>
          <a:xfrm>
            <a:off x="354293" y="4221776"/>
            <a:ext cx="11595100" cy="4957763"/>
          </a:xfrm>
        </p:spPr>
        <p:txBody>
          <a:bodyPr/>
          <a:lstStyle/>
          <a:p>
            <a:r>
              <a:rPr lang="en-US" sz="1800" dirty="0"/>
              <a:t>No industry consensus on what truly defines an “Agent”</a:t>
            </a:r>
          </a:p>
          <a:p>
            <a:r>
              <a:rPr lang="en-US" sz="1800" dirty="0"/>
              <a:t>The dichotomy of agent vs not agent is problematic in the AI landscape</a:t>
            </a:r>
          </a:p>
          <a:p>
            <a:r>
              <a:rPr lang="en-US" sz="1800" dirty="0"/>
              <a:t>Fails to capture nuance capabilities of different systems often misaligning expectations or underestimates the potential.</a:t>
            </a:r>
          </a:p>
          <a:p>
            <a:r>
              <a:rPr lang="en-US" sz="1800" dirty="0"/>
              <a:t>The agent-not agent dichotomy does align with the incremental nature of AI development in real world applications.</a:t>
            </a:r>
          </a:p>
        </p:txBody>
      </p:sp>
      <p:grpSp>
        <p:nvGrpSpPr>
          <p:cNvPr id="20" name="Group 19">
            <a:extLst>
              <a:ext uri="{FF2B5EF4-FFF2-40B4-BE49-F238E27FC236}">
                <a16:creationId xmlns:a16="http://schemas.microsoft.com/office/drawing/2014/main" id="{C13DE28E-64BD-ABF6-B8F2-71ECC46AB5B4}"/>
              </a:ext>
            </a:extLst>
          </p:cNvPr>
          <p:cNvGrpSpPr/>
          <p:nvPr/>
        </p:nvGrpSpPr>
        <p:grpSpPr>
          <a:xfrm>
            <a:off x="1048549" y="1252478"/>
            <a:ext cx="10206587" cy="2676646"/>
            <a:chOff x="992707" y="2090677"/>
            <a:chExt cx="10206587" cy="2676646"/>
          </a:xfrm>
        </p:grpSpPr>
        <p:sp>
          <p:nvSpPr>
            <p:cNvPr id="2" name="Freeform 5">
              <a:extLst>
                <a:ext uri="{FF2B5EF4-FFF2-40B4-BE49-F238E27FC236}">
                  <a16:creationId xmlns:a16="http://schemas.microsoft.com/office/drawing/2014/main" id="{3CF0E380-96E0-4F2C-113C-D485D7BED6DC}"/>
                </a:ext>
              </a:extLst>
            </p:cNvPr>
            <p:cNvSpPr/>
            <p:nvPr/>
          </p:nvSpPr>
          <p:spPr>
            <a:xfrm>
              <a:off x="6938636" y="2090677"/>
              <a:ext cx="3559143" cy="2676646"/>
            </a:xfrm>
            <a:custGeom>
              <a:avLst/>
              <a:gdLst>
                <a:gd name="connsiteX0" fmla="*/ 0 w 643326"/>
                <a:gd name="connsiteY0" fmla="*/ 0 h 483812"/>
                <a:gd name="connsiteX1" fmla="*/ 441474 w 643326"/>
                <a:gd name="connsiteY1" fmla="*/ 0 h 483812"/>
                <a:gd name="connsiteX2" fmla="*/ 643326 w 643326"/>
                <a:gd name="connsiteY2" fmla="*/ 108931 h 483812"/>
                <a:gd name="connsiteX3" fmla="*/ 606537 w 643326"/>
                <a:gd name="connsiteY3" fmla="*/ 120462 h 483812"/>
                <a:gd name="connsiteX4" fmla="*/ 441474 w 643326"/>
                <a:gd name="connsiteY4" fmla="*/ 36801 h 483812"/>
                <a:gd name="connsiteX5" fmla="*/ 46600 w 643326"/>
                <a:gd name="connsiteY5" fmla="*/ 36801 h 483812"/>
                <a:gd name="connsiteX6" fmla="*/ 0 w 643326"/>
                <a:gd name="connsiteY6" fmla="*/ 0 h 483812"/>
                <a:gd name="connsiteX7" fmla="*/ 441474 w 643326"/>
                <a:gd name="connsiteY7" fmla="*/ 447011 h 483812"/>
                <a:gd name="connsiteX8" fmla="*/ 46600 w 643326"/>
                <a:gd name="connsiteY8" fmla="*/ 447011 h 483812"/>
                <a:gd name="connsiteX9" fmla="*/ 0 w 643326"/>
                <a:gd name="connsiteY9" fmla="*/ 483812 h 483812"/>
                <a:gd name="connsiteX10" fmla="*/ 441474 w 643326"/>
                <a:gd name="connsiteY10" fmla="*/ 483812 h 483812"/>
                <a:gd name="connsiteX11" fmla="*/ 643326 w 643326"/>
                <a:gd name="connsiteY11" fmla="*/ 374881 h 483812"/>
                <a:gd name="connsiteX12" fmla="*/ 606537 w 643326"/>
                <a:gd name="connsiteY12" fmla="*/ 363350 h 483812"/>
                <a:gd name="connsiteX13" fmla="*/ 441474 w 643326"/>
                <a:gd name="connsiteY13" fmla="*/ 447011 h 4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3326" h="483812">
                  <a:moveTo>
                    <a:pt x="0" y="0"/>
                  </a:moveTo>
                  <a:lnTo>
                    <a:pt x="441474" y="0"/>
                  </a:lnTo>
                  <a:cubicBezTo>
                    <a:pt x="525600" y="0"/>
                    <a:pt x="599915" y="43425"/>
                    <a:pt x="643326" y="108931"/>
                  </a:cubicBezTo>
                  <a:cubicBezTo>
                    <a:pt x="630327" y="111139"/>
                    <a:pt x="618064" y="115065"/>
                    <a:pt x="606537" y="120462"/>
                  </a:cubicBezTo>
                  <a:cubicBezTo>
                    <a:pt x="569257" y="69677"/>
                    <a:pt x="509167" y="36801"/>
                    <a:pt x="441474" y="36801"/>
                  </a:cubicBezTo>
                  <a:lnTo>
                    <a:pt x="46600" y="36801"/>
                  </a:lnTo>
                  <a:cubicBezTo>
                    <a:pt x="32375" y="23062"/>
                    <a:pt x="16678" y="10550"/>
                    <a:pt x="0" y="0"/>
                  </a:cubicBezTo>
                  <a:close/>
                  <a:moveTo>
                    <a:pt x="441474" y="447011"/>
                  </a:moveTo>
                  <a:lnTo>
                    <a:pt x="46600" y="447011"/>
                  </a:lnTo>
                  <a:cubicBezTo>
                    <a:pt x="32375" y="460750"/>
                    <a:pt x="16678" y="473263"/>
                    <a:pt x="0" y="483812"/>
                  </a:cubicBezTo>
                  <a:lnTo>
                    <a:pt x="441474" y="483812"/>
                  </a:lnTo>
                  <a:cubicBezTo>
                    <a:pt x="525600" y="483812"/>
                    <a:pt x="599915" y="440387"/>
                    <a:pt x="643326" y="374881"/>
                  </a:cubicBezTo>
                  <a:cubicBezTo>
                    <a:pt x="630327" y="372673"/>
                    <a:pt x="618064" y="368747"/>
                    <a:pt x="606537" y="363350"/>
                  </a:cubicBezTo>
                  <a:cubicBezTo>
                    <a:pt x="569257" y="414135"/>
                    <a:pt x="509167" y="447011"/>
                    <a:pt x="441474" y="447011"/>
                  </a:cubicBezTo>
                  <a:close/>
                </a:path>
              </a:pathLst>
            </a:custGeom>
            <a:solidFill>
              <a:schemeClr val="accent4"/>
            </a:solidFill>
            <a:ln w="2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 name="Freeform 6">
              <a:extLst>
                <a:ext uri="{FF2B5EF4-FFF2-40B4-BE49-F238E27FC236}">
                  <a16:creationId xmlns:a16="http://schemas.microsoft.com/office/drawing/2014/main" id="{3A2F822D-C9BF-6F66-F1A3-E4B1713CD5ED}"/>
                </a:ext>
              </a:extLst>
            </p:cNvPr>
            <p:cNvSpPr/>
            <p:nvPr/>
          </p:nvSpPr>
          <p:spPr>
            <a:xfrm>
              <a:off x="1694222" y="2090677"/>
              <a:ext cx="3559143" cy="2676646"/>
            </a:xfrm>
            <a:custGeom>
              <a:avLst/>
              <a:gdLst>
                <a:gd name="connsiteX0" fmla="*/ 36790 w 643326"/>
                <a:gd name="connsiteY0" fmla="*/ 120462 h 483812"/>
                <a:gd name="connsiteX1" fmla="*/ 0 w 643326"/>
                <a:gd name="connsiteY1" fmla="*/ 108931 h 483812"/>
                <a:gd name="connsiteX2" fmla="*/ 201852 w 643326"/>
                <a:gd name="connsiteY2" fmla="*/ 0 h 483812"/>
                <a:gd name="connsiteX3" fmla="*/ 643326 w 643326"/>
                <a:gd name="connsiteY3" fmla="*/ 0 h 483812"/>
                <a:gd name="connsiteX4" fmla="*/ 596726 w 643326"/>
                <a:gd name="connsiteY4" fmla="*/ 36801 h 483812"/>
                <a:gd name="connsiteX5" fmla="*/ 201852 w 643326"/>
                <a:gd name="connsiteY5" fmla="*/ 36801 h 483812"/>
                <a:gd name="connsiteX6" fmla="*/ 36790 w 643326"/>
                <a:gd name="connsiteY6" fmla="*/ 120462 h 483812"/>
                <a:gd name="connsiteX7" fmla="*/ 596726 w 643326"/>
                <a:gd name="connsiteY7" fmla="*/ 447011 h 483812"/>
                <a:gd name="connsiteX8" fmla="*/ 201852 w 643326"/>
                <a:gd name="connsiteY8" fmla="*/ 447011 h 483812"/>
                <a:gd name="connsiteX9" fmla="*/ 36790 w 643326"/>
                <a:gd name="connsiteY9" fmla="*/ 363350 h 483812"/>
                <a:gd name="connsiteX10" fmla="*/ 0 w 643326"/>
                <a:gd name="connsiteY10" fmla="*/ 374881 h 483812"/>
                <a:gd name="connsiteX11" fmla="*/ 201852 w 643326"/>
                <a:gd name="connsiteY11" fmla="*/ 483812 h 483812"/>
                <a:gd name="connsiteX12" fmla="*/ 643326 w 643326"/>
                <a:gd name="connsiteY12" fmla="*/ 483812 h 483812"/>
                <a:gd name="connsiteX13" fmla="*/ 596726 w 643326"/>
                <a:gd name="connsiteY13" fmla="*/ 447011 h 4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3326" h="483812">
                  <a:moveTo>
                    <a:pt x="36790" y="120462"/>
                  </a:moveTo>
                  <a:cubicBezTo>
                    <a:pt x="25262" y="114820"/>
                    <a:pt x="12999" y="110894"/>
                    <a:pt x="0" y="108931"/>
                  </a:cubicBezTo>
                  <a:cubicBezTo>
                    <a:pt x="43412" y="43425"/>
                    <a:pt x="117726" y="0"/>
                    <a:pt x="201852" y="0"/>
                  </a:cubicBezTo>
                  <a:lnTo>
                    <a:pt x="643326" y="0"/>
                  </a:lnTo>
                  <a:cubicBezTo>
                    <a:pt x="626403" y="10550"/>
                    <a:pt x="610951" y="23062"/>
                    <a:pt x="596726" y="36801"/>
                  </a:cubicBezTo>
                  <a:lnTo>
                    <a:pt x="201852" y="36801"/>
                  </a:lnTo>
                  <a:cubicBezTo>
                    <a:pt x="134159" y="36801"/>
                    <a:pt x="74070" y="69677"/>
                    <a:pt x="36790" y="120462"/>
                  </a:cubicBezTo>
                  <a:close/>
                  <a:moveTo>
                    <a:pt x="596726" y="447011"/>
                  </a:moveTo>
                  <a:lnTo>
                    <a:pt x="201852" y="447011"/>
                  </a:lnTo>
                  <a:cubicBezTo>
                    <a:pt x="134159" y="447011"/>
                    <a:pt x="74070" y="414135"/>
                    <a:pt x="36790" y="363350"/>
                  </a:cubicBezTo>
                  <a:cubicBezTo>
                    <a:pt x="25262" y="368993"/>
                    <a:pt x="12999" y="372918"/>
                    <a:pt x="0" y="374881"/>
                  </a:cubicBezTo>
                  <a:cubicBezTo>
                    <a:pt x="43412" y="440387"/>
                    <a:pt x="117726" y="483812"/>
                    <a:pt x="201852" y="483812"/>
                  </a:cubicBezTo>
                  <a:lnTo>
                    <a:pt x="643326" y="483812"/>
                  </a:lnTo>
                  <a:cubicBezTo>
                    <a:pt x="626403" y="473263"/>
                    <a:pt x="610951" y="460750"/>
                    <a:pt x="596726" y="447011"/>
                  </a:cubicBezTo>
                  <a:close/>
                </a:path>
              </a:pathLst>
            </a:custGeom>
            <a:solidFill>
              <a:schemeClr val="accent1"/>
            </a:solidFill>
            <a:ln w="2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DA16F985-B3F0-102F-504D-8160F4EA8B1D}"/>
                </a:ext>
              </a:extLst>
            </p:cNvPr>
            <p:cNvGrpSpPr/>
            <p:nvPr/>
          </p:nvGrpSpPr>
          <p:grpSpPr>
            <a:xfrm>
              <a:off x="4847657" y="2180261"/>
              <a:ext cx="2496688" cy="2497479"/>
              <a:chOff x="4847656" y="2149038"/>
              <a:chExt cx="2496688" cy="2497479"/>
            </a:xfrm>
          </p:grpSpPr>
          <p:sp>
            <p:nvSpPr>
              <p:cNvPr id="7" name="Freeform 3">
                <a:extLst>
                  <a:ext uri="{FF2B5EF4-FFF2-40B4-BE49-F238E27FC236}">
                    <a16:creationId xmlns:a16="http://schemas.microsoft.com/office/drawing/2014/main" id="{073A24C1-C730-26D1-187B-26E6FD88404B}"/>
                  </a:ext>
                </a:extLst>
              </p:cNvPr>
              <p:cNvSpPr/>
              <p:nvPr/>
            </p:nvSpPr>
            <p:spPr>
              <a:xfrm>
                <a:off x="4847656" y="2149038"/>
                <a:ext cx="1248344" cy="2497479"/>
              </a:xfrm>
              <a:custGeom>
                <a:avLst/>
                <a:gdLst>
                  <a:gd name="connsiteX0" fmla="*/ 225642 w 225642"/>
                  <a:gd name="connsiteY0" fmla="*/ 12512 h 451427"/>
                  <a:gd name="connsiteX1" fmla="*/ 225642 w 225642"/>
                  <a:gd name="connsiteY1" fmla="*/ 0 h 451427"/>
                  <a:gd name="connsiteX2" fmla="*/ 0 w 225642"/>
                  <a:gd name="connsiteY2" fmla="*/ 225714 h 451427"/>
                  <a:gd name="connsiteX3" fmla="*/ 225642 w 225642"/>
                  <a:gd name="connsiteY3" fmla="*/ 451427 h 451427"/>
                  <a:gd name="connsiteX4" fmla="*/ 225642 w 225642"/>
                  <a:gd name="connsiteY4" fmla="*/ 438915 h 451427"/>
                  <a:gd name="connsiteX5" fmla="*/ 12754 w 225642"/>
                  <a:gd name="connsiteY5" fmla="*/ 225959 h 451427"/>
                  <a:gd name="connsiteX6" fmla="*/ 225642 w 225642"/>
                  <a:gd name="connsiteY6" fmla="*/ 13003 h 45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642" h="451427">
                    <a:moveTo>
                      <a:pt x="225642" y="12512"/>
                    </a:moveTo>
                    <a:lnTo>
                      <a:pt x="225642" y="0"/>
                    </a:lnTo>
                    <a:cubicBezTo>
                      <a:pt x="101294" y="0"/>
                      <a:pt x="0" y="101080"/>
                      <a:pt x="0" y="225714"/>
                    </a:cubicBezTo>
                    <a:cubicBezTo>
                      <a:pt x="0" y="350347"/>
                      <a:pt x="101049" y="451427"/>
                      <a:pt x="225642" y="451427"/>
                    </a:cubicBezTo>
                    <a:lnTo>
                      <a:pt x="225642" y="438915"/>
                    </a:lnTo>
                    <a:cubicBezTo>
                      <a:pt x="108161" y="438915"/>
                      <a:pt x="12754" y="343477"/>
                      <a:pt x="12754" y="225959"/>
                    </a:cubicBezTo>
                    <a:cubicBezTo>
                      <a:pt x="12754" y="108441"/>
                      <a:pt x="108161" y="13003"/>
                      <a:pt x="225642" y="13003"/>
                    </a:cubicBezTo>
                    <a:close/>
                  </a:path>
                </a:pathLst>
              </a:custGeom>
              <a:solidFill>
                <a:schemeClr val="accent1"/>
              </a:solidFill>
              <a:ln w="2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8" name="Freeform 4">
                <a:extLst>
                  <a:ext uri="{FF2B5EF4-FFF2-40B4-BE49-F238E27FC236}">
                    <a16:creationId xmlns:a16="http://schemas.microsoft.com/office/drawing/2014/main" id="{8BA633EB-2B22-2C79-344B-01A559359714}"/>
                  </a:ext>
                </a:extLst>
              </p:cNvPr>
              <p:cNvSpPr/>
              <p:nvPr/>
            </p:nvSpPr>
            <p:spPr>
              <a:xfrm>
                <a:off x="6096000" y="2149038"/>
                <a:ext cx="1248344" cy="2497479"/>
              </a:xfrm>
              <a:custGeom>
                <a:avLst/>
                <a:gdLst>
                  <a:gd name="connsiteX0" fmla="*/ 0 w 225642"/>
                  <a:gd name="connsiteY0" fmla="*/ 12512 h 451427"/>
                  <a:gd name="connsiteX1" fmla="*/ 0 w 225642"/>
                  <a:gd name="connsiteY1" fmla="*/ 0 h 451427"/>
                  <a:gd name="connsiteX2" fmla="*/ 225642 w 225642"/>
                  <a:gd name="connsiteY2" fmla="*/ 225714 h 451427"/>
                  <a:gd name="connsiteX3" fmla="*/ 0 w 225642"/>
                  <a:gd name="connsiteY3" fmla="*/ 451427 h 451427"/>
                  <a:gd name="connsiteX4" fmla="*/ 0 w 225642"/>
                  <a:gd name="connsiteY4" fmla="*/ 438915 h 451427"/>
                  <a:gd name="connsiteX5" fmla="*/ 212889 w 225642"/>
                  <a:gd name="connsiteY5" fmla="*/ 225959 h 451427"/>
                  <a:gd name="connsiteX6" fmla="*/ 0 w 225642"/>
                  <a:gd name="connsiteY6" fmla="*/ 13003 h 45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642" h="451427">
                    <a:moveTo>
                      <a:pt x="0" y="12512"/>
                    </a:moveTo>
                    <a:lnTo>
                      <a:pt x="0" y="0"/>
                    </a:lnTo>
                    <a:cubicBezTo>
                      <a:pt x="124349" y="0"/>
                      <a:pt x="225642" y="101080"/>
                      <a:pt x="225642" y="225714"/>
                    </a:cubicBezTo>
                    <a:cubicBezTo>
                      <a:pt x="225642" y="350347"/>
                      <a:pt x="124349" y="451427"/>
                      <a:pt x="0" y="451427"/>
                    </a:cubicBezTo>
                    <a:lnTo>
                      <a:pt x="0" y="438915"/>
                    </a:lnTo>
                    <a:cubicBezTo>
                      <a:pt x="117481" y="438915"/>
                      <a:pt x="212889" y="343477"/>
                      <a:pt x="212889" y="225959"/>
                    </a:cubicBezTo>
                    <a:cubicBezTo>
                      <a:pt x="212889" y="108441"/>
                      <a:pt x="117481" y="13003"/>
                      <a:pt x="0" y="13003"/>
                    </a:cubicBezTo>
                    <a:close/>
                  </a:path>
                </a:pathLst>
              </a:custGeom>
              <a:solidFill>
                <a:schemeClr val="accent4"/>
              </a:solidFill>
              <a:ln w="2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sp>
          <p:nvSpPr>
            <p:cNvPr id="9" name="Freeform 7">
              <a:extLst>
                <a:ext uri="{FF2B5EF4-FFF2-40B4-BE49-F238E27FC236}">
                  <a16:creationId xmlns:a16="http://schemas.microsoft.com/office/drawing/2014/main" id="{DF2D6FF3-421F-DAA2-897E-893CC97742A1}"/>
                </a:ext>
              </a:extLst>
            </p:cNvPr>
            <p:cNvSpPr/>
            <p:nvPr/>
          </p:nvSpPr>
          <p:spPr>
            <a:xfrm>
              <a:off x="992707" y="2846709"/>
              <a:ext cx="1164218" cy="1164583"/>
            </a:xfrm>
            <a:custGeom>
              <a:avLst/>
              <a:gdLst>
                <a:gd name="connsiteX0" fmla="*/ 105218 w 210436"/>
                <a:gd name="connsiteY0" fmla="*/ 210502 h 210502"/>
                <a:gd name="connsiteX1" fmla="*/ 0 w 210436"/>
                <a:gd name="connsiteY1" fmla="*/ 105251 h 210502"/>
                <a:gd name="connsiteX2" fmla="*/ 105218 w 210436"/>
                <a:gd name="connsiteY2" fmla="*/ 0 h 210502"/>
                <a:gd name="connsiteX3" fmla="*/ 210436 w 210436"/>
                <a:gd name="connsiteY3" fmla="*/ 105251 h 210502"/>
                <a:gd name="connsiteX4" fmla="*/ 105218 w 210436"/>
                <a:gd name="connsiteY4" fmla="*/ 210502 h 210502"/>
                <a:gd name="connsiteX5" fmla="*/ 105218 w 210436"/>
                <a:gd name="connsiteY5" fmla="*/ 12758 h 210502"/>
                <a:gd name="connsiteX6" fmla="*/ 12754 w 210436"/>
                <a:gd name="connsiteY6" fmla="*/ 105251 h 210502"/>
                <a:gd name="connsiteX7" fmla="*/ 105218 w 210436"/>
                <a:gd name="connsiteY7" fmla="*/ 197745 h 210502"/>
                <a:gd name="connsiteX8" fmla="*/ 197682 w 210436"/>
                <a:gd name="connsiteY8" fmla="*/ 105251 h 210502"/>
                <a:gd name="connsiteX9" fmla="*/ 105218 w 210436"/>
                <a:gd name="connsiteY9" fmla="*/ 12758 h 2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436" h="210502">
                  <a:moveTo>
                    <a:pt x="105218" y="210502"/>
                  </a:moveTo>
                  <a:cubicBezTo>
                    <a:pt x="47336" y="210502"/>
                    <a:pt x="0" y="163397"/>
                    <a:pt x="0" y="105251"/>
                  </a:cubicBezTo>
                  <a:cubicBezTo>
                    <a:pt x="0" y="47105"/>
                    <a:pt x="47091" y="0"/>
                    <a:pt x="105218" y="0"/>
                  </a:cubicBezTo>
                  <a:cubicBezTo>
                    <a:pt x="163345" y="0"/>
                    <a:pt x="210436" y="47105"/>
                    <a:pt x="210436" y="105251"/>
                  </a:cubicBezTo>
                  <a:cubicBezTo>
                    <a:pt x="210436" y="163397"/>
                    <a:pt x="163345" y="210502"/>
                    <a:pt x="105218" y="210502"/>
                  </a:cubicBezTo>
                  <a:close/>
                  <a:moveTo>
                    <a:pt x="105218" y="12758"/>
                  </a:moveTo>
                  <a:cubicBezTo>
                    <a:pt x="54203" y="12758"/>
                    <a:pt x="12754" y="54220"/>
                    <a:pt x="12754" y="105251"/>
                  </a:cubicBezTo>
                  <a:cubicBezTo>
                    <a:pt x="12754" y="156282"/>
                    <a:pt x="54203" y="197745"/>
                    <a:pt x="105218" y="197745"/>
                  </a:cubicBezTo>
                  <a:cubicBezTo>
                    <a:pt x="156233" y="197745"/>
                    <a:pt x="197682" y="156282"/>
                    <a:pt x="197682" y="105251"/>
                  </a:cubicBezTo>
                  <a:cubicBezTo>
                    <a:pt x="197682" y="54220"/>
                    <a:pt x="156233" y="12758"/>
                    <a:pt x="105218" y="12758"/>
                  </a:cubicBezTo>
                  <a:close/>
                </a:path>
              </a:pathLst>
            </a:custGeom>
            <a:solidFill>
              <a:schemeClr val="accent1">
                <a:lumMod val="75000"/>
              </a:schemeClr>
            </a:solidFill>
            <a:ln w="2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0" name="Freeform 8">
              <a:extLst>
                <a:ext uri="{FF2B5EF4-FFF2-40B4-BE49-F238E27FC236}">
                  <a16:creationId xmlns:a16="http://schemas.microsoft.com/office/drawing/2014/main" id="{0A18F9B3-B3F4-887C-2EC8-E9CC24EE3641}"/>
                </a:ext>
              </a:extLst>
            </p:cNvPr>
            <p:cNvSpPr/>
            <p:nvPr/>
          </p:nvSpPr>
          <p:spPr>
            <a:xfrm>
              <a:off x="10035076" y="2846709"/>
              <a:ext cx="1164218" cy="1164583"/>
            </a:xfrm>
            <a:custGeom>
              <a:avLst/>
              <a:gdLst>
                <a:gd name="connsiteX0" fmla="*/ 105218 w 210436"/>
                <a:gd name="connsiteY0" fmla="*/ 210502 h 210502"/>
                <a:gd name="connsiteX1" fmla="*/ 0 w 210436"/>
                <a:gd name="connsiteY1" fmla="*/ 105251 h 210502"/>
                <a:gd name="connsiteX2" fmla="*/ 105218 w 210436"/>
                <a:gd name="connsiteY2" fmla="*/ 0 h 210502"/>
                <a:gd name="connsiteX3" fmla="*/ 210436 w 210436"/>
                <a:gd name="connsiteY3" fmla="*/ 105251 h 210502"/>
                <a:gd name="connsiteX4" fmla="*/ 105218 w 210436"/>
                <a:gd name="connsiteY4" fmla="*/ 210502 h 210502"/>
                <a:gd name="connsiteX5" fmla="*/ 105218 w 210436"/>
                <a:gd name="connsiteY5" fmla="*/ 12758 h 210502"/>
                <a:gd name="connsiteX6" fmla="*/ 12754 w 210436"/>
                <a:gd name="connsiteY6" fmla="*/ 105251 h 210502"/>
                <a:gd name="connsiteX7" fmla="*/ 105218 w 210436"/>
                <a:gd name="connsiteY7" fmla="*/ 197745 h 210502"/>
                <a:gd name="connsiteX8" fmla="*/ 197682 w 210436"/>
                <a:gd name="connsiteY8" fmla="*/ 105251 h 210502"/>
                <a:gd name="connsiteX9" fmla="*/ 105218 w 210436"/>
                <a:gd name="connsiteY9" fmla="*/ 12758 h 2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436" h="210502">
                  <a:moveTo>
                    <a:pt x="105218" y="210502"/>
                  </a:moveTo>
                  <a:cubicBezTo>
                    <a:pt x="47336" y="210502"/>
                    <a:pt x="0" y="163397"/>
                    <a:pt x="0" y="105251"/>
                  </a:cubicBezTo>
                  <a:cubicBezTo>
                    <a:pt x="0" y="47105"/>
                    <a:pt x="47091" y="0"/>
                    <a:pt x="105218" y="0"/>
                  </a:cubicBezTo>
                  <a:cubicBezTo>
                    <a:pt x="163346" y="0"/>
                    <a:pt x="210436" y="47105"/>
                    <a:pt x="210436" y="105251"/>
                  </a:cubicBezTo>
                  <a:cubicBezTo>
                    <a:pt x="210436" y="163397"/>
                    <a:pt x="163346" y="210502"/>
                    <a:pt x="105218" y="210502"/>
                  </a:cubicBezTo>
                  <a:close/>
                  <a:moveTo>
                    <a:pt x="105218" y="12758"/>
                  </a:moveTo>
                  <a:cubicBezTo>
                    <a:pt x="54203" y="12758"/>
                    <a:pt x="12754" y="54220"/>
                    <a:pt x="12754" y="105251"/>
                  </a:cubicBezTo>
                  <a:cubicBezTo>
                    <a:pt x="12754" y="156282"/>
                    <a:pt x="54203" y="197745"/>
                    <a:pt x="105218" y="197745"/>
                  </a:cubicBezTo>
                  <a:cubicBezTo>
                    <a:pt x="156233" y="197745"/>
                    <a:pt x="197682" y="156282"/>
                    <a:pt x="197682" y="105251"/>
                  </a:cubicBezTo>
                  <a:cubicBezTo>
                    <a:pt x="197682" y="54220"/>
                    <a:pt x="156233" y="12758"/>
                    <a:pt x="105218" y="12758"/>
                  </a:cubicBezTo>
                  <a:close/>
                </a:path>
              </a:pathLst>
            </a:custGeom>
            <a:solidFill>
              <a:schemeClr val="accent4">
                <a:lumMod val="75000"/>
              </a:schemeClr>
            </a:solidFill>
            <a:ln w="2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DFD9495E-86DA-4BF6-A08A-0F7492C79FD8}"/>
                </a:ext>
              </a:extLst>
            </p:cNvPr>
            <p:cNvGrpSpPr/>
            <p:nvPr/>
          </p:nvGrpSpPr>
          <p:grpSpPr>
            <a:xfrm>
              <a:off x="2636982" y="2783924"/>
              <a:ext cx="1730616" cy="1290153"/>
              <a:chOff x="332936" y="2627766"/>
              <a:chExt cx="2926080" cy="1290153"/>
            </a:xfrm>
          </p:grpSpPr>
          <p:sp>
            <p:nvSpPr>
              <p:cNvPr id="12" name="TextBox 11">
                <a:extLst>
                  <a:ext uri="{FF2B5EF4-FFF2-40B4-BE49-F238E27FC236}">
                    <a16:creationId xmlns:a16="http://schemas.microsoft.com/office/drawing/2014/main" id="{F238EF23-5C4F-F7C5-03B3-4BE55C5C7D7E}"/>
                  </a:ext>
                </a:extLst>
              </p:cNvPr>
              <p:cNvSpPr txBox="1"/>
              <p:nvPr/>
            </p:nvSpPr>
            <p:spPr>
              <a:xfrm>
                <a:off x="332936" y="2627766"/>
                <a:ext cx="2926080" cy="461665"/>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231F20"/>
                    </a:solidFill>
                    <a:effectLst/>
                    <a:uLnTx/>
                    <a:uFillTx/>
                    <a:latin typeface="Arial"/>
                    <a:ea typeface="+mn-ea"/>
                    <a:cs typeface="+mn-cs"/>
                  </a:rPr>
                  <a:t>Not Agent</a:t>
                </a:r>
              </a:p>
            </p:txBody>
          </p:sp>
          <p:sp>
            <p:nvSpPr>
              <p:cNvPr id="13" name="TextBox 12">
                <a:extLst>
                  <a:ext uri="{FF2B5EF4-FFF2-40B4-BE49-F238E27FC236}">
                    <a16:creationId xmlns:a16="http://schemas.microsoft.com/office/drawing/2014/main" id="{30F02355-678F-6938-3C11-EE75F1F471BC}"/>
                  </a:ext>
                </a:extLst>
              </p:cNvPr>
              <p:cNvSpPr txBox="1"/>
              <p:nvPr/>
            </p:nvSpPr>
            <p:spPr>
              <a:xfrm>
                <a:off x="332936" y="3086922"/>
                <a:ext cx="2926080" cy="830997"/>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rPr>
                  <a:t>If we adopt a narrow definition of an agent, we miss the opportunity unfolding with AI agents.</a:t>
                </a:r>
              </a:p>
            </p:txBody>
          </p:sp>
        </p:grpSp>
        <p:grpSp>
          <p:nvGrpSpPr>
            <p:cNvPr id="14" name="Group 13">
              <a:extLst>
                <a:ext uri="{FF2B5EF4-FFF2-40B4-BE49-F238E27FC236}">
                  <a16:creationId xmlns:a16="http://schemas.microsoft.com/office/drawing/2014/main" id="{0C862090-3843-AB6F-06D1-8B8B75CD90FA}"/>
                </a:ext>
              </a:extLst>
            </p:cNvPr>
            <p:cNvGrpSpPr/>
            <p:nvPr/>
          </p:nvGrpSpPr>
          <p:grpSpPr>
            <a:xfrm>
              <a:off x="7829467" y="2783924"/>
              <a:ext cx="1730616" cy="1844151"/>
              <a:chOff x="332936" y="2627766"/>
              <a:chExt cx="2926080" cy="1844151"/>
            </a:xfrm>
          </p:grpSpPr>
          <p:sp>
            <p:nvSpPr>
              <p:cNvPr id="15" name="TextBox 14">
                <a:extLst>
                  <a:ext uri="{FF2B5EF4-FFF2-40B4-BE49-F238E27FC236}">
                    <a16:creationId xmlns:a16="http://schemas.microsoft.com/office/drawing/2014/main" id="{5C6132B0-55E2-AE79-3A43-9A94714CE4C0}"/>
                  </a:ext>
                </a:extLst>
              </p:cNvPr>
              <p:cNvSpPr txBox="1"/>
              <p:nvPr/>
            </p:nvSpPr>
            <p:spPr>
              <a:xfrm>
                <a:off x="332936" y="2627766"/>
                <a:ext cx="2926080" cy="461665"/>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231F20"/>
                    </a:solidFill>
                    <a:effectLst/>
                    <a:uLnTx/>
                    <a:uFillTx/>
                    <a:latin typeface="Arial"/>
                    <a:ea typeface="+mn-ea"/>
                    <a:cs typeface="+mn-cs"/>
                  </a:rPr>
                  <a:t>Agent</a:t>
                </a:r>
              </a:p>
            </p:txBody>
          </p:sp>
          <p:sp>
            <p:nvSpPr>
              <p:cNvPr id="16" name="TextBox 15">
                <a:extLst>
                  <a:ext uri="{FF2B5EF4-FFF2-40B4-BE49-F238E27FC236}">
                    <a16:creationId xmlns:a16="http://schemas.microsoft.com/office/drawing/2014/main" id="{367A8585-D604-D5A5-811C-536783E886B4}"/>
                  </a:ext>
                </a:extLst>
              </p:cNvPr>
              <p:cNvSpPr txBox="1"/>
              <p:nvPr/>
            </p:nvSpPr>
            <p:spPr>
              <a:xfrm>
                <a:off x="332936" y="3086922"/>
                <a:ext cx="2926080" cy="1384995"/>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rPr>
                  <a:t>If we say something is agentic because it has an LLM then we miss the innovations of the future where language is a mode of agentic capabilities.</a:t>
                </a:r>
              </a:p>
            </p:txBody>
          </p:sp>
        </p:grpSp>
        <p:pic>
          <p:nvPicPr>
            <p:cNvPr id="17" name="Graphic 16" descr="Artificial Intelligence with solid fill">
              <a:extLst>
                <a:ext uri="{FF2B5EF4-FFF2-40B4-BE49-F238E27FC236}">
                  <a16:creationId xmlns:a16="http://schemas.microsoft.com/office/drawing/2014/main" id="{33FA650D-F2EE-8C70-546B-E5BF405FA185}"/>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0251425" y="3063240"/>
              <a:ext cx="731520" cy="731520"/>
            </a:xfrm>
            <a:prstGeom prst="rect">
              <a:avLst/>
            </a:prstGeom>
          </p:spPr>
        </p:pic>
        <p:pic>
          <p:nvPicPr>
            <p:cNvPr id="18" name="Graphic 17" descr="Robot Hand with solid fill">
              <a:extLst>
                <a:ext uri="{FF2B5EF4-FFF2-40B4-BE49-F238E27FC236}">
                  <a16:creationId xmlns:a16="http://schemas.microsoft.com/office/drawing/2014/main" id="{67048D95-3E52-B7E0-3D90-FF8623C022CD}"/>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209056" y="3063240"/>
              <a:ext cx="731520" cy="731520"/>
            </a:xfrm>
            <a:prstGeom prst="rect">
              <a:avLst/>
            </a:prstGeom>
          </p:spPr>
        </p:pic>
        <p:sp>
          <p:nvSpPr>
            <p:cNvPr id="19" name="TextBox 18">
              <a:extLst>
                <a:ext uri="{FF2B5EF4-FFF2-40B4-BE49-F238E27FC236}">
                  <a16:creationId xmlns:a16="http://schemas.microsoft.com/office/drawing/2014/main" id="{BA07422F-9C60-65C7-A4AD-B1564DF16E61}"/>
                </a:ext>
              </a:extLst>
            </p:cNvPr>
            <p:cNvSpPr txBox="1"/>
            <p:nvPr/>
          </p:nvSpPr>
          <p:spPr>
            <a:xfrm>
              <a:off x="5347443" y="3228944"/>
              <a:ext cx="1497116" cy="400110"/>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1">
                  <a:ln>
                    <a:noFill/>
                  </a:ln>
                  <a:solidFill>
                    <a:srgbClr val="231F20"/>
                  </a:solidFill>
                  <a:effectLst/>
                  <a:uLnTx/>
                  <a:uFillTx/>
                  <a:latin typeface="Arial"/>
                  <a:ea typeface="+mn-ea"/>
                  <a:cs typeface="+mn-cs"/>
                </a:rPr>
                <a:t>Dichotomy</a:t>
              </a:r>
            </a:p>
          </p:txBody>
        </p:sp>
      </p:grpSp>
    </p:spTree>
    <p:extLst>
      <p:ext uri="{BB962C8B-B14F-4D97-AF65-F5344CB8AC3E}">
        <p14:creationId xmlns:p14="http://schemas.microsoft.com/office/powerpoint/2010/main" val="1207074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21D98-24A7-BDE3-CE72-265416DC3B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B5FD08-595D-E5A8-8DFD-AD57F595C6E4}"/>
              </a:ext>
            </a:extLst>
          </p:cNvPr>
          <p:cNvSpPr>
            <a:spLocks noGrp="1"/>
          </p:cNvSpPr>
          <p:nvPr>
            <p:ph type="title"/>
          </p:nvPr>
        </p:nvSpPr>
        <p:spPr/>
        <p:txBody>
          <a:bodyPr/>
          <a:lstStyle/>
          <a:p>
            <a:r>
              <a:rPr lang="en-US"/>
              <a:t>Building a System of Agents</a:t>
            </a:r>
          </a:p>
        </p:txBody>
      </p:sp>
      <p:pic>
        <p:nvPicPr>
          <p:cNvPr id="6" name="Graphic 5" descr="User with solid fill">
            <a:extLst>
              <a:ext uri="{FF2B5EF4-FFF2-40B4-BE49-F238E27FC236}">
                <a16:creationId xmlns:a16="http://schemas.microsoft.com/office/drawing/2014/main" id="{5199FA15-F314-DABD-EB70-0D850FCFCA4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10419" y="767678"/>
            <a:ext cx="1161047" cy="1060078"/>
          </a:xfrm>
          <a:prstGeom prst="rect">
            <a:avLst/>
          </a:prstGeom>
        </p:spPr>
      </p:pic>
      <p:cxnSp>
        <p:nvCxnSpPr>
          <p:cNvPr id="16" name="Straight Arrow Connector 15">
            <a:extLst>
              <a:ext uri="{FF2B5EF4-FFF2-40B4-BE49-F238E27FC236}">
                <a16:creationId xmlns:a16="http://schemas.microsoft.com/office/drawing/2014/main" id="{CBBD7E29-09E4-F2D1-9248-437316ACA8EB}"/>
              </a:ext>
            </a:extLst>
          </p:cNvPr>
          <p:cNvCxnSpPr>
            <a:cxnSpLocks/>
          </p:cNvCxnSpPr>
          <p:nvPr/>
        </p:nvCxnSpPr>
        <p:spPr>
          <a:xfrm>
            <a:off x="6503265" y="1759763"/>
            <a:ext cx="0" cy="3766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C4B5CEF-3884-B863-5055-04467618E2E5}"/>
              </a:ext>
            </a:extLst>
          </p:cNvPr>
          <p:cNvCxnSpPr>
            <a:cxnSpLocks/>
          </p:cNvCxnSpPr>
          <p:nvPr/>
        </p:nvCxnSpPr>
        <p:spPr>
          <a:xfrm>
            <a:off x="6712201" y="1786202"/>
            <a:ext cx="0" cy="350169"/>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0FD1BA-F314-56CC-CF62-BF7AB6B01B40}"/>
              </a:ext>
            </a:extLst>
          </p:cNvPr>
          <p:cNvSpPr txBox="1"/>
          <p:nvPr/>
        </p:nvSpPr>
        <p:spPr>
          <a:xfrm>
            <a:off x="7422434" y="1376510"/>
            <a:ext cx="1114343" cy="537170"/>
          </a:xfrm>
          <a:prstGeom prst="rect">
            <a:avLst/>
          </a:prstGeom>
          <a:noFill/>
        </p:spPr>
        <p:txBody>
          <a:bodyPr wrap="squar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231F20"/>
                </a:solidFill>
                <a:effectLst/>
                <a:uLnTx/>
                <a:uFillTx/>
                <a:latin typeface="Arial"/>
                <a:ea typeface="+mn-ea"/>
                <a:cs typeface="+mn-cs"/>
              </a:rPr>
              <a:t>Please create a report of last years sales</a:t>
            </a:r>
          </a:p>
        </p:txBody>
      </p:sp>
      <p:sp>
        <p:nvSpPr>
          <p:cNvPr id="19" name="TextBox 18">
            <a:extLst>
              <a:ext uri="{FF2B5EF4-FFF2-40B4-BE49-F238E27FC236}">
                <a16:creationId xmlns:a16="http://schemas.microsoft.com/office/drawing/2014/main" id="{2EA01326-20EE-D396-76DB-ABBC5F021809}"/>
              </a:ext>
            </a:extLst>
          </p:cNvPr>
          <p:cNvSpPr txBox="1"/>
          <p:nvPr/>
        </p:nvSpPr>
        <p:spPr>
          <a:xfrm>
            <a:off x="3372649" y="1756952"/>
            <a:ext cx="676843" cy="140945"/>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Answer</a:t>
            </a:r>
          </a:p>
        </p:txBody>
      </p:sp>
      <p:sp>
        <p:nvSpPr>
          <p:cNvPr id="62" name="Rounded Rectangle 61">
            <a:extLst>
              <a:ext uri="{FF2B5EF4-FFF2-40B4-BE49-F238E27FC236}">
                <a16:creationId xmlns:a16="http://schemas.microsoft.com/office/drawing/2014/main" id="{0AB46A40-EEF9-BE06-8045-F3ADF65239D4}"/>
              </a:ext>
            </a:extLst>
          </p:cNvPr>
          <p:cNvSpPr/>
          <p:nvPr/>
        </p:nvSpPr>
        <p:spPr>
          <a:xfrm>
            <a:off x="2547901" y="2184962"/>
            <a:ext cx="8523952" cy="161364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TextBox 62">
            <a:extLst>
              <a:ext uri="{FF2B5EF4-FFF2-40B4-BE49-F238E27FC236}">
                <a16:creationId xmlns:a16="http://schemas.microsoft.com/office/drawing/2014/main" id="{A1693CB7-DFE6-20D1-0B8D-3B9D0E438695}"/>
              </a:ext>
            </a:extLst>
          </p:cNvPr>
          <p:cNvSpPr txBox="1"/>
          <p:nvPr/>
        </p:nvSpPr>
        <p:spPr>
          <a:xfrm>
            <a:off x="2775734" y="2328143"/>
            <a:ext cx="4530437"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Arial"/>
                <a:ea typeface="+mn-ea"/>
                <a:cs typeface="+mn-cs"/>
              </a:rPr>
              <a:t>Planning: Agent takes the goal and breaks it into tasks.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a:ln>
                  <a:noFill/>
                </a:ln>
                <a:solidFill>
                  <a:srgbClr val="231F20"/>
                </a:solidFill>
                <a:effectLst/>
                <a:uLnTx/>
                <a:uFillTx/>
                <a:latin typeface="Arial"/>
                <a:ea typeface="+mn-ea"/>
                <a:cs typeface="+mn-cs"/>
              </a:rPr>
              <a:t>Collect data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a:ln>
                  <a:noFill/>
                </a:ln>
                <a:solidFill>
                  <a:srgbClr val="231F20"/>
                </a:solidFill>
                <a:effectLst/>
                <a:uLnTx/>
                <a:uFillTx/>
                <a:latin typeface="Arial"/>
                <a:ea typeface="+mn-ea"/>
                <a:cs typeface="+mn-cs"/>
              </a:rPr>
              <a:t>Annotate Data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a:ln>
                  <a:noFill/>
                </a:ln>
                <a:solidFill>
                  <a:srgbClr val="231F20"/>
                </a:solidFill>
                <a:effectLst/>
                <a:uLnTx/>
                <a:uFillTx/>
                <a:latin typeface="Arial"/>
                <a:ea typeface="+mn-ea"/>
                <a:cs typeface="+mn-cs"/>
              </a:rPr>
              <a:t>Format data and create visual representations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a:ln>
                  <a:noFill/>
                </a:ln>
                <a:solidFill>
                  <a:srgbClr val="231F20"/>
                </a:solidFill>
                <a:effectLst/>
                <a:uLnTx/>
                <a:uFillTx/>
                <a:latin typeface="Arial"/>
                <a:ea typeface="+mn-ea"/>
                <a:cs typeface="+mn-cs"/>
              </a:rPr>
              <a:t>Present the report.</a:t>
            </a:r>
          </a:p>
        </p:txBody>
      </p:sp>
      <p:sp>
        <p:nvSpPr>
          <p:cNvPr id="68" name="Rounded Rectangle 67">
            <a:extLst>
              <a:ext uri="{FF2B5EF4-FFF2-40B4-BE49-F238E27FC236}">
                <a16:creationId xmlns:a16="http://schemas.microsoft.com/office/drawing/2014/main" id="{D216A5DC-3CF1-9510-69E5-01615ADCE6EC}"/>
              </a:ext>
            </a:extLst>
          </p:cNvPr>
          <p:cNvSpPr/>
          <p:nvPr/>
        </p:nvSpPr>
        <p:spPr>
          <a:xfrm>
            <a:off x="2547902" y="3865418"/>
            <a:ext cx="8458150" cy="349135"/>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Natural Language Semantic Layer</a:t>
            </a:r>
          </a:p>
        </p:txBody>
      </p:sp>
      <p:pic>
        <p:nvPicPr>
          <p:cNvPr id="70" name="Graphic 69" descr="Database with solid fill">
            <a:extLst>
              <a:ext uri="{FF2B5EF4-FFF2-40B4-BE49-F238E27FC236}">
                <a16:creationId xmlns:a16="http://schemas.microsoft.com/office/drawing/2014/main" id="{55B01583-9061-1019-54C6-CD3E4FC721B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96670" y="4642192"/>
            <a:ext cx="914400" cy="914400"/>
          </a:xfrm>
          <a:prstGeom prst="rect">
            <a:avLst/>
          </a:prstGeom>
        </p:spPr>
      </p:pic>
      <p:sp>
        <p:nvSpPr>
          <p:cNvPr id="71" name="TextBox 70">
            <a:extLst>
              <a:ext uri="{FF2B5EF4-FFF2-40B4-BE49-F238E27FC236}">
                <a16:creationId xmlns:a16="http://schemas.microsoft.com/office/drawing/2014/main" id="{DB10882B-D638-B2D5-789D-39CFF93C980A}"/>
              </a:ext>
            </a:extLst>
          </p:cNvPr>
          <p:cNvSpPr txBox="1"/>
          <p:nvPr/>
        </p:nvSpPr>
        <p:spPr>
          <a:xfrm>
            <a:off x="243596" y="4633262"/>
            <a:ext cx="20199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31F20"/>
                </a:solidFill>
                <a:effectLst/>
                <a:uLnTx/>
                <a:uFillTx/>
                <a:latin typeface="Arial"/>
                <a:ea typeface="+mn-ea"/>
                <a:cs typeface="+mn-cs"/>
              </a:rPr>
              <a:t>Natural language query is converted to SQL</a:t>
            </a:r>
          </a:p>
        </p:txBody>
      </p:sp>
      <p:sp>
        <p:nvSpPr>
          <p:cNvPr id="72" name="TextBox 71">
            <a:extLst>
              <a:ext uri="{FF2B5EF4-FFF2-40B4-BE49-F238E27FC236}">
                <a16:creationId xmlns:a16="http://schemas.microsoft.com/office/drawing/2014/main" id="{A6DDDF7E-DCF1-46B7-8BD4-6808ECFDB894}"/>
              </a:ext>
            </a:extLst>
          </p:cNvPr>
          <p:cNvSpPr txBox="1"/>
          <p:nvPr/>
        </p:nvSpPr>
        <p:spPr>
          <a:xfrm>
            <a:off x="3836402" y="4771761"/>
            <a:ext cx="17089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31F20"/>
                </a:solidFill>
                <a:effectLst/>
                <a:uLnTx/>
                <a:uFillTx/>
                <a:latin typeface="Arial"/>
                <a:ea typeface="+mn-ea"/>
                <a:cs typeface="+mn-cs"/>
              </a:rPr>
              <a:t>Database returns entries</a:t>
            </a:r>
          </a:p>
        </p:txBody>
      </p:sp>
      <p:cxnSp>
        <p:nvCxnSpPr>
          <p:cNvPr id="73" name="Straight Arrow Connector 72">
            <a:extLst>
              <a:ext uri="{FF2B5EF4-FFF2-40B4-BE49-F238E27FC236}">
                <a16:creationId xmlns:a16="http://schemas.microsoft.com/office/drawing/2014/main" id="{62345E31-DCED-117D-8508-749291603F4B}"/>
              </a:ext>
            </a:extLst>
          </p:cNvPr>
          <p:cNvCxnSpPr>
            <a:cxnSpLocks/>
          </p:cNvCxnSpPr>
          <p:nvPr/>
        </p:nvCxnSpPr>
        <p:spPr>
          <a:xfrm>
            <a:off x="2432800" y="2184962"/>
            <a:ext cx="0" cy="34843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D3782D2-236E-F85E-EE2F-740894A6102C}"/>
              </a:ext>
            </a:extLst>
          </p:cNvPr>
          <p:cNvCxnSpPr>
            <a:cxnSpLocks/>
          </p:cNvCxnSpPr>
          <p:nvPr/>
        </p:nvCxnSpPr>
        <p:spPr>
          <a:xfrm flipV="1">
            <a:off x="11197185" y="2184962"/>
            <a:ext cx="0" cy="34843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CE2E78EB-5035-CF89-F091-4C86E5E49747}"/>
              </a:ext>
            </a:extLst>
          </p:cNvPr>
          <p:cNvSpPr txBox="1"/>
          <p:nvPr/>
        </p:nvSpPr>
        <p:spPr>
          <a:xfrm>
            <a:off x="229416" y="1159233"/>
            <a:ext cx="214071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1F20"/>
                </a:solidFill>
                <a:effectLst/>
                <a:uLnTx/>
                <a:uFillTx/>
                <a:latin typeface="Arial"/>
                <a:ea typeface="+mn-ea"/>
                <a:cs typeface="+mn-cs"/>
              </a:rPr>
              <a:t>Semantic Layer does heavy lifting of Data2NL tasks such as result ranking.</a:t>
            </a:r>
          </a:p>
        </p:txBody>
      </p:sp>
      <p:cxnSp>
        <p:nvCxnSpPr>
          <p:cNvPr id="85" name="Curved Connector 84">
            <a:extLst>
              <a:ext uri="{FF2B5EF4-FFF2-40B4-BE49-F238E27FC236}">
                <a16:creationId xmlns:a16="http://schemas.microsoft.com/office/drawing/2014/main" id="{90D816AF-D9B1-3D5B-5CC9-68C30E03496E}"/>
              </a:ext>
            </a:extLst>
          </p:cNvPr>
          <p:cNvCxnSpPr>
            <a:stCxn id="83" idx="2"/>
            <a:endCxn id="68" idx="1"/>
          </p:cNvCxnSpPr>
          <p:nvPr/>
        </p:nvCxnSpPr>
        <p:spPr>
          <a:xfrm rot="16200000" flipH="1">
            <a:off x="1022071" y="2514154"/>
            <a:ext cx="1803535" cy="1248127"/>
          </a:xfrm>
          <a:prstGeom prst="curvedConnector2">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9" name="Graphic 88" descr="Artificial Intelligence with solid fill">
            <a:extLst>
              <a:ext uri="{FF2B5EF4-FFF2-40B4-BE49-F238E27FC236}">
                <a16:creationId xmlns:a16="http://schemas.microsoft.com/office/drawing/2014/main" id="{47CD25E7-946A-83B2-1F43-D3D5C4B90BF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194523" y="4633262"/>
            <a:ext cx="914400" cy="914400"/>
          </a:xfrm>
          <a:prstGeom prst="rect">
            <a:avLst/>
          </a:prstGeom>
        </p:spPr>
      </p:pic>
      <p:sp>
        <p:nvSpPr>
          <p:cNvPr id="90" name="TextBox 89">
            <a:extLst>
              <a:ext uri="{FF2B5EF4-FFF2-40B4-BE49-F238E27FC236}">
                <a16:creationId xmlns:a16="http://schemas.microsoft.com/office/drawing/2014/main" id="{A7154836-0BAD-1F94-C332-A2B4F722CEDD}"/>
              </a:ext>
            </a:extLst>
          </p:cNvPr>
          <p:cNvSpPr txBox="1"/>
          <p:nvPr/>
        </p:nvSpPr>
        <p:spPr>
          <a:xfrm>
            <a:off x="7174305" y="4767296"/>
            <a:ext cx="17089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31F20"/>
                </a:solidFill>
                <a:effectLst/>
                <a:uLnTx/>
                <a:uFillTx/>
                <a:latin typeface="Arial"/>
                <a:ea typeface="+mn-ea"/>
                <a:cs typeface="+mn-cs"/>
              </a:rPr>
              <a:t>GPTs</a:t>
            </a:r>
          </a:p>
        </p:txBody>
      </p:sp>
      <p:pic>
        <p:nvPicPr>
          <p:cNvPr id="91" name="Graphic 90" descr="Artificial Intelligence with solid fill">
            <a:extLst>
              <a:ext uri="{FF2B5EF4-FFF2-40B4-BE49-F238E27FC236}">
                <a16:creationId xmlns:a16="http://schemas.microsoft.com/office/drawing/2014/main" id="{837FE8D2-381C-DE7C-44BA-C52C372F471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49950" y="5115703"/>
            <a:ext cx="553577" cy="553577"/>
          </a:xfrm>
          <a:prstGeom prst="rect">
            <a:avLst/>
          </a:prstGeom>
        </p:spPr>
      </p:pic>
      <p:pic>
        <p:nvPicPr>
          <p:cNvPr id="92" name="Graphic 91" descr="Artificial Intelligence with solid fill">
            <a:extLst>
              <a:ext uri="{FF2B5EF4-FFF2-40B4-BE49-F238E27FC236}">
                <a16:creationId xmlns:a16="http://schemas.microsoft.com/office/drawing/2014/main" id="{C293DBA1-702C-CBC3-C41B-0F22AFEC42F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49950" y="4574819"/>
            <a:ext cx="553577" cy="553577"/>
          </a:xfrm>
          <a:prstGeom prst="rect">
            <a:avLst/>
          </a:prstGeom>
        </p:spPr>
      </p:pic>
      <p:pic>
        <p:nvPicPr>
          <p:cNvPr id="94" name="Graphic 93" descr="Qr Code with solid fill">
            <a:extLst>
              <a:ext uri="{FF2B5EF4-FFF2-40B4-BE49-F238E27FC236}">
                <a16:creationId xmlns:a16="http://schemas.microsoft.com/office/drawing/2014/main" id="{3CFCDBF0-A797-1C6D-E7FE-29A29613519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28859" y="4804363"/>
            <a:ext cx="448421" cy="448421"/>
          </a:xfrm>
          <a:prstGeom prst="rect">
            <a:avLst/>
          </a:prstGeom>
        </p:spPr>
      </p:pic>
      <p:sp>
        <p:nvSpPr>
          <p:cNvPr id="95" name="TextBox 94">
            <a:extLst>
              <a:ext uri="{FF2B5EF4-FFF2-40B4-BE49-F238E27FC236}">
                <a16:creationId xmlns:a16="http://schemas.microsoft.com/office/drawing/2014/main" id="{DE885616-20B2-E01A-0DE2-CECDFA66F045}"/>
              </a:ext>
            </a:extLst>
          </p:cNvPr>
          <p:cNvSpPr txBox="1"/>
          <p:nvPr/>
        </p:nvSpPr>
        <p:spPr>
          <a:xfrm>
            <a:off x="10202612" y="4843907"/>
            <a:ext cx="17089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31F20"/>
                </a:solidFill>
                <a:effectLst/>
                <a:uLnTx/>
                <a:uFillTx/>
                <a:latin typeface="Arial"/>
                <a:ea typeface="+mn-ea"/>
                <a:cs typeface="+mn-cs"/>
              </a:rPr>
              <a:t>Agents</a:t>
            </a:r>
          </a:p>
        </p:txBody>
      </p:sp>
      <p:sp>
        <p:nvSpPr>
          <p:cNvPr id="96" name="TextBox 95">
            <a:extLst>
              <a:ext uri="{FF2B5EF4-FFF2-40B4-BE49-F238E27FC236}">
                <a16:creationId xmlns:a16="http://schemas.microsoft.com/office/drawing/2014/main" id="{BE658ECE-12D9-A094-D493-E768D02A77F2}"/>
              </a:ext>
            </a:extLst>
          </p:cNvPr>
          <p:cNvSpPr txBox="1"/>
          <p:nvPr/>
        </p:nvSpPr>
        <p:spPr>
          <a:xfrm>
            <a:off x="9047955" y="2228168"/>
            <a:ext cx="1814842"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sng" strike="noStrike" kern="1200" cap="none" spc="0" normalizeH="0" baseline="0" noProof="0">
                <a:ln>
                  <a:noFill/>
                </a:ln>
                <a:solidFill>
                  <a:srgbClr val="231F20"/>
                </a:solidFill>
                <a:effectLst/>
                <a:uLnTx/>
                <a:uFillTx/>
                <a:latin typeface="Arial"/>
                <a:ea typeface="+mn-ea"/>
                <a:cs typeface="+mn-cs"/>
              </a:rPr>
              <a:t>Agent interface layer</a:t>
            </a:r>
          </a:p>
        </p:txBody>
      </p:sp>
      <p:cxnSp>
        <p:nvCxnSpPr>
          <p:cNvPr id="100" name="Straight Arrow Connector 99">
            <a:extLst>
              <a:ext uri="{FF2B5EF4-FFF2-40B4-BE49-F238E27FC236}">
                <a16:creationId xmlns:a16="http://schemas.microsoft.com/office/drawing/2014/main" id="{601B24A7-AADB-148B-33E8-FF09CE34B92E}"/>
              </a:ext>
            </a:extLst>
          </p:cNvPr>
          <p:cNvCxnSpPr>
            <a:stCxn id="68" idx="2"/>
          </p:cNvCxnSpPr>
          <p:nvPr/>
        </p:nvCxnSpPr>
        <p:spPr>
          <a:xfrm flipH="1">
            <a:off x="4365744" y="4214553"/>
            <a:ext cx="2411233" cy="418709"/>
          </a:xfrm>
          <a:prstGeom prst="straightConnector1">
            <a:avLst/>
          </a:prstGeom>
          <a:ln>
            <a:headEnd type="triangle"/>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99094BD9-B58D-F096-D577-BBCEF68FCCBF}"/>
              </a:ext>
            </a:extLst>
          </p:cNvPr>
          <p:cNvCxnSpPr>
            <a:stCxn id="68" idx="2"/>
          </p:cNvCxnSpPr>
          <p:nvPr/>
        </p:nvCxnSpPr>
        <p:spPr>
          <a:xfrm>
            <a:off x="6776977" y="4214553"/>
            <a:ext cx="0" cy="418709"/>
          </a:xfrm>
          <a:prstGeom prst="straightConnector1">
            <a:avLst/>
          </a:prstGeom>
          <a:ln>
            <a:headEnd type="triangle"/>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3918CA90-A956-EAC8-B7EF-49DE1F65C4A0}"/>
              </a:ext>
            </a:extLst>
          </p:cNvPr>
          <p:cNvCxnSpPr>
            <a:cxnSpLocks/>
            <a:stCxn id="92" idx="0"/>
          </p:cNvCxnSpPr>
          <p:nvPr/>
        </p:nvCxnSpPr>
        <p:spPr>
          <a:xfrm flipH="1" flipV="1">
            <a:off x="6776976" y="4214554"/>
            <a:ext cx="2449763" cy="360265"/>
          </a:xfrm>
          <a:prstGeom prst="straightConnector1">
            <a:avLst/>
          </a:prstGeom>
          <a:ln>
            <a:headEnd type="triangle"/>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828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7BB2-61F0-002B-593F-3F0CCAD8AA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9ED08C-C9F9-8A95-C9EB-7A355E3960E1}"/>
              </a:ext>
            </a:extLst>
          </p:cNvPr>
          <p:cNvSpPr>
            <a:spLocks noGrp="1"/>
          </p:cNvSpPr>
          <p:nvPr>
            <p:ph type="title"/>
          </p:nvPr>
        </p:nvSpPr>
        <p:spPr/>
        <p:txBody>
          <a:bodyPr/>
          <a:lstStyle/>
          <a:p>
            <a:r>
              <a:rPr lang="en-US" sz="3200"/>
              <a:t>Multi-Agent Systems</a:t>
            </a:r>
          </a:p>
        </p:txBody>
      </p:sp>
      <p:sp>
        <p:nvSpPr>
          <p:cNvPr id="3" name="Content Placeholder 2">
            <a:extLst>
              <a:ext uri="{FF2B5EF4-FFF2-40B4-BE49-F238E27FC236}">
                <a16:creationId xmlns:a16="http://schemas.microsoft.com/office/drawing/2014/main" id="{0DD0FB5A-7B8D-8145-E621-E62887828D4A}"/>
              </a:ext>
            </a:extLst>
          </p:cNvPr>
          <p:cNvSpPr>
            <a:spLocks noGrp="1"/>
          </p:cNvSpPr>
          <p:nvPr>
            <p:ph type="body" sz="quarter" idx="10"/>
          </p:nvPr>
        </p:nvSpPr>
        <p:spPr>
          <a:xfrm>
            <a:off x="298450" y="829580"/>
            <a:ext cx="11595100" cy="4957763"/>
          </a:xfrm>
        </p:spPr>
        <p:txBody>
          <a:bodyPr/>
          <a:lstStyle/>
          <a:p>
            <a:pPr marL="0" indent="0">
              <a:buNone/>
            </a:pPr>
            <a:r>
              <a:rPr lang="en-US" sz="1400" b="1" dirty="0"/>
              <a:t>AI Agent: </a:t>
            </a:r>
            <a:r>
              <a:rPr lang="en-US" sz="1400" dirty="0"/>
              <a:t>A software component that has agency to act on behalf of a user or system to perform a task..</a:t>
            </a:r>
            <a:endParaRPr lang="en-US" sz="1400" b="1" dirty="0"/>
          </a:p>
        </p:txBody>
      </p:sp>
      <p:grpSp>
        <p:nvGrpSpPr>
          <p:cNvPr id="121" name="Group 120">
            <a:extLst>
              <a:ext uri="{FF2B5EF4-FFF2-40B4-BE49-F238E27FC236}">
                <a16:creationId xmlns:a16="http://schemas.microsoft.com/office/drawing/2014/main" id="{713382F6-5E8B-7031-93A9-727981A8FA3E}"/>
              </a:ext>
            </a:extLst>
          </p:cNvPr>
          <p:cNvGrpSpPr/>
          <p:nvPr/>
        </p:nvGrpSpPr>
        <p:grpSpPr>
          <a:xfrm>
            <a:off x="1260738" y="1034374"/>
            <a:ext cx="10550262" cy="5264826"/>
            <a:chOff x="1910366" y="1389398"/>
            <a:chExt cx="8309020" cy="4541322"/>
          </a:xfrm>
        </p:grpSpPr>
        <p:sp>
          <p:nvSpPr>
            <p:cNvPr id="6" name="Oval 5">
              <a:extLst>
                <a:ext uri="{FF2B5EF4-FFF2-40B4-BE49-F238E27FC236}">
                  <a16:creationId xmlns:a16="http://schemas.microsoft.com/office/drawing/2014/main" id="{DDB82428-1F3F-3426-6AEA-8B4403842CF1}"/>
                </a:ext>
              </a:extLst>
            </p:cNvPr>
            <p:cNvSpPr/>
            <p:nvPr/>
          </p:nvSpPr>
          <p:spPr>
            <a:xfrm>
              <a:off x="2079938" y="1918951"/>
              <a:ext cx="8139448" cy="4011769"/>
            </a:xfrm>
            <a:prstGeom prst="ellipse">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8139448"/>
                        <a:gd name="connsiteY0" fmla="*/ 2228045 h 4456090"/>
                        <a:gd name="connsiteX1" fmla="*/ 4069724 w 8139448"/>
                        <a:gd name="connsiteY1" fmla="*/ 0 h 4456090"/>
                        <a:gd name="connsiteX2" fmla="*/ 8139448 w 8139448"/>
                        <a:gd name="connsiteY2" fmla="*/ 2228045 h 4456090"/>
                        <a:gd name="connsiteX3" fmla="*/ 4069724 w 8139448"/>
                        <a:gd name="connsiteY3" fmla="*/ 4456090 h 4456090"/>
                        <a:gd name="connsiteX4" fmla="*/ 0 w 8139448"/>
                        <a:gd name="connsiteY4" fmla="*/ 2228045 h 4456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9448" h="4456090" extrusionOk="0">
                          <a:moveTo>
                            <a:pt x="0" y="2228045"/>
                          </a:moveTo>
                          <a:cubicBezTo>
                            <a:pt x="-111860" y="928532"/>
                            <a:pt x="1485351" y="126379"/>
                            <a:pt x="4069724" y="0"/>
                          </a:cubicBezTo>
                          <a:cubicBezTo>
                            <a:pt x="6343377" y="5475"/>
                            <a:pt x="8050431" y="1000360"/>
                            <a:pt x="8139448" y="2228045"/>
                          </a:cubicBezTo>
                          <a:cubicBezTo>
                            <a:pt x="7858304" y="3733112"/>
                            <a:pt x="6293176" y="4589822"/>
                            <a:pt x="4069724" y="4456090"/>
                          </a:cubicBezTo>
                          <a:cubicBezTo>
                            <a:pt x="1808366" y="4448589"/>
                            <a:pt x="203733" y="3555905"/>
                            <a:pt x="0" y="222804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pic>
          <p:nvPicPr>
            <p:cNvPr id="8" name="Graphic 7" descr="User with solid fill">
              <a:extLst>
                <a:ext uri="{FF2B5EF4-FFF2-40B4-BE49-F238E27FC236}">
                  <a16:creationId xmlns:a16="http://schemas.microsoft.com/office/drawing/2014/main" id="{D276AE3A-08A7-3B46-D3FA-347D5CF8832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10366" y="1389398"/>
              <a:ext cx="914400" cy="914400"/>
            </a:xfrm>
            <a:prstGeom prst="rect">
              <a:avLst/>
            </a:prstGeom>
          </p:spPr>
        </p:pic>
        <p:sp>
          <p:nvSpPr>
            <p:cNvPr id="22" name="Rectangle 21">
              <a:extLst>
                <a:ext uri="{FF2B5EF4-FFF2-40B4-BE49-F238E27FC236}">
                  <a16:creationId xmlns:a16="http://schemas.microsoft.com/office/drawing/2014/main" id="{12B02D24-4D03-E19B-F5D1-D730AF096353}"/>
                </a:ext>
              </a:extLst>
            </p:cNvPr>
            <p:cNvSpPr/>
            <p:nvPr/>
          </p:nvSpPr>
          <p:spPr>
            <a:xfrm>
              <a:off x="3498656" y="2452519"/>
              <a:ext cx="1490785" cy="856543"/>
            </a:xfrm>
            <a:prstGeom prst="rect">
              <a:avLst/>
            </a:prstGeom>
            <a:noFill/>
            <a:ln w="317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F2BD46FE-E98C-90B3-1248-6EAA5BD5BEF9}"/>
                </a:ext>
              </a:extLst>
            </p:cNvPr>
            <p:cNvSpPr txBox="1"/>
            <p:nvPr/>
          </p:nvSpPr>
          <p:spPr>
            <a:xfrm>
              <a:off x="3580261" y="3350976"/>
              <a:ext cx="836492" cy="156047"/>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Orchestrator (Controller)</a:t>
              </a:r>
            </a:p>
          </p:txBody>
        </p:sp>
        <p:sp>
          <p:nvSpPr>
            <p:cNvPr id="33" name="Rectangle 32">
              <a:extLst>
                <a:ext uri="{FF2B5EF4-FFF2-40B4-BE49-F238E27FC236}">
                  <a16:creationId xmlns:a16="http://schemas.microsoft.com/office/drawing/2014/main" id="{303EF340-85F1-153F-A00E-9E52CE9B81AE}"/>
                </a:ext>
              </a:extLst>
            </p:cNvPr>
            <p:cNvSpPr/>
            <p:nvPr/>
          </p:nvSpPr>
          <p:spPr>
            <a:xfrm>
              <a:off x="5570229" y="2330806"/>
              <a:ext cx="2126066" cy="959505"/>
            </a:xfrm>
            <a:prstGeom prst="rect">
              <a:avLst/>
            </a:prstGeom>
            <a:noFill/>
            <a:ln w="317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34" name="TextBox 33">
              <a:extLst>
                <a:ext uri="{FF2B5EF4-FFF2-40B4-BE49-F238E27FC236}">
                  <a16:creationId xmlns:a16="http://schemas.microsoft.com/office/drawing/2014/main" id="{543EB3D9-A5FE-04CA-6747-C5635C9E4756}"/>
                </a:ext>
              </a:extLst>
            </p:cNvPr>
            <p:cNvSpPr txBox="1"/>
            <p:nvPr/>
          </p:nvSpPr>
          <p:spPr>
            <a:xfrm>
              <a:off x="5607853" y="3374282"/>
              <a:ext cx="3846878" cy="177254"/>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Software Planner (Super Agent)</a:t>
              </a:r>
            </a:p>
          </p:txBody>
        </p:sp>
        <p:grpSp>
          <p:nvGrpSpPr>
            <p:cNvPr id="64" name="Group 63">
              <a:extLst>
                <a:ext uri="{FF2B5EF4-FFF2-40B4-BE49-F238E27FC236}">
                  <a16:creationId xmlns:a16="http://schemas.microsoft.com/office/drawing/2014/main" id="{DF72EF59-7BE9-CE98-E3EE-779645708BD8}"/>
                </a:ext>
              </a:extLst>
            </p:cNvPr>
            <p:cNvGrpSpPr/>
            <p:nvPr/>
          </p:nvGrpSpPr>
          <p:grpSpPr>
            <a:xfrm>
              <a:off x="7696295" y="4030618"/>
              <a:ext cx="1599175" cy="1173121"/>
              <a:chOff x="5478882" y="4060128"/>
              <a:chExt cx="1599175" cy="1173121"/>
            </a:xfrm>
          </p:grpSpPr>
          <p:sp>
            <p:nvSpPr>
              <p:cNvPr id="43" name="Rectangle 42">
                <a:extLst>
                  <a:ext uri="{FF2B5EF4-FFF2-40B4-BE49-F238E27FC236}">
                    <a16:creationId xmlns:a16="http://schemas.microsoft.com/office/drawing/2014/main" id="{9A5CC6A6-C6EE-2439-577F-B3F34B4653F3}"/>
                  </a:ext>
                </a:extLst>
              </p:cNvPr>
              <p:cNvSpPr/>
              <p:nvPr/>
            </p:nvSpPr>
            <p:spPr>
              <a:xfrm>
                <a:off x="5478882" y="4060128"/>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44" name="TextBox 43">
                <a:extLst>
                  <a:ext uri="{FF2B5EF4-FFF2-40B4-BE49-F238E27FC236}">
                    <a16:creationId xmlns:a16="http://schemas.microsoft.com/office/drawing/2014/main" id="{47EE51B6-B277-3543-ADC0-8FE1A435931C}"/>
                  </a:ext>
                </a:extLst>
              </p:cNvPr>
              <p:cNvSpPr txBox="1"/>
              <p:nvPr/>
            </p:nvSpPr>
            <p:spPr>
              <a:xfrm>
                <a:off x="5631124" y="5077202"/>
                <a:ext cx="836492" cy="156047"/>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Tester ( Worker Agent)</a:t>
                </a:r>
              </a:p>
            </p:txBody>
          </p:sp>
        </p:grpSp>
        <p:grpSp>
          <p:nvGrpSpPr>
            <p:cNvPr id="65" name="Group 64">
              <a:extLst>
                <a:ext uri="{FF2B5EF4-FFF2-40B4-BE49-F238E27FC236}">
                  <a16:creationId xmlns:a16="http://schemas.microsoft.com/office/drawing/2014/main" id="{4C431485-1F11-7174-83BA-434A834AACDF}"/>
                </a:ext>
              </a:extLst>
            </p:cNvPr>
            <p:cNvGrpSpPr/>
            <p:nvPr/>
          </p:nvGrpSpPr>
          <p:grpSpPr>
            <a:xfrm>
              <a:off x="5424222" y="4413147"/>
              <a:ext cx="1599175" cy="1187439"/>
              <a:chOff x="3136172" y="4016300"/>
              <a:chExt cx="1599175" cy="1187439"/>
            </a:xfrm>
          </p:grpSpPr>
          <p:sp>
            <p:nvSpPr>
              <p:cNvPr id="53" name="Rectangle 52">
                <a:extLst>
                  <a:ext uri="{FF2B5EF4-FFF2-40B4-BE49-F238E27FC236}">
                    <a16:creationId xmlns:a16="http://schemas.microsoft.com/office/drawing/2014/main" id="{A6A9508F-8403-37A0-ACDC-A1E7B5048E92}"/>
                  </a:ext>
                </a:extLst>
              </p:cNvPr>
              <p:cNvSpPr/>
              <p:nvPr/>
            </p:nvSpPr>
            <p:spPr>
              <a:xfrm>
                <a:off x="3136172" y="4016300"/>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56" name="TextBox 55">
                <a:extLst>
                  <a:ext uri="{FF2B5EF4-FFF2-40B4-BE49-F238E27FC236}">
                    <a16:creationId xmlns:a16="http://schemas.microsoft.com/office/drawing/2014/main" id="{EF4F57B3-DC5A-7536-A6D5-BF437BC5B186}"/>
                  </a:ext>
                </a:extLst>
              </p:cNvPr>
              <p:cNvSpPr txBox="1"/>
              <p:nvPr/>
            </p:nvSpPr>
            <p:spPr>
              <a:xfrm>
                <a:off x="3252982" y="5047692"/>
                <a:ext cx="836492" cy="156047"/>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Utility (Worker Agent)</a:t>
                </a:r>
              </a:p>
            </p:txBody>
          </p:sp>
          <p:pic>
            <p:nvPicPr>
              <p:cNvPr id="58" name="Graphic 57" descr="Programmer female with solid fill">
                <a:extLst>
                  <a:ext uri="{FF2B5EF4-FFF2-40B4-BE49-F238E27FC236}">
                    <a16:creationId xmlns:a16="http://schemas.microsoft.com/office/drawing/2014/main" id="{21C97A10-1F10-6572-66F4-762020E04C4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68224" y="4168762"/>
                <a:ext cx="601301" cy="601301"/>
              </a:xfrm>
              <a:prstGeom prst="rect">
                <a:avLst/>
              </a:prstGeom>
            </p:spPr>
          </p:pic>
        </p:grpSp>
        <p:pic>
          <p:nvPicPr>
            <p:cNvPr id="60" name="Graphic 59" descr="Call center with solid fill">
              <a:extLst>
                <a:ext uri="{FF2B5EF4-FFF2-40B4-BE49-F238E27FC236}">
                  <a16:creationId xmlns:a16="http://schemas.microsoft.com/office/drawing/2014/main" id="{BDB1F4EC-A3E1-6C34-AC96-7268A2E015F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32550" y="2574282"/>
              <a:ext cx="535224" cy="535224"/>
            </a:xfrm>
            <a:prstGeom prst="rect">
              <a:avLst/>
            </a:prstGeom>
          </p:spPr>
        </p:pic>
        <p:pic>
          <p:nvPicPr>
            <p:cNvPr id="62" name="Graphic 61" descr="Scientist male with solid fill">
              <a:extLst>
                <a:ext uri="{FF2B5EF4-FFF2-40B4-BE49-F238E27FC236}">
                  <a16:creationId xmlns:a16="http://schemas.microsoft.com/office/drawing/2014/main" id="{BEF81EB0-BF6E-D6A2-3862-16CD4B23690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806680" y="4222520"/>
              <a:ext cx="560395" cy="560395"/>
            </a:xfrm>
            <a:prstGeom prst="rect">
              <a:avLst/>
            </a:prstGeom>
          </p:spPr>
        </p:pic>
        <p:grpSp>
          <p:nvGrpSpPr>
            <p:cNvPr id="66" name="Group 65">
              <a:extLst>
                <a:ext uri="{FF2B5EF4-FFF2-40B4-BE49-F238E27FC236}">
                  <a16:creationId xmlns:a16="http://schemas.microsoft.com/office/drawing/2014/main" id="{7A359C4A-D103-7FB4-A911-4F24DB4F573F}"/>
                </a:ext>
              </a:extLst>
            </p:cNvPr>
            <p:cNvGrpSpPr/>
            <p:nvPr/>
          </p:nvGrpSpPr>
          <p:grpSpPr>
            <a:xfrm>
              <a:off x="2757907" y="3812157"/>
              <a:ext cx="2176129" cy="1201979"/>
              <a:chOff x="5989992" y="2792929"/>
              <a:chExt cx="2176129" cy="1201979"/>
            </a:xfrm>
          </p:grpSpPr>
          <p:sp>
            <p:nvSpPr>
              <p:cNvPr id="67" name="Rectangle 66">
                <a:extLst>
                  <a:ext uri="{FF2B5EF4-FFF2-40B4-BE49-F238E27FC236}">
                    <a16:creationId xmlns:a16="http://schemas.microsoft.com/office/drawing/2014/main" id="{EA149A5C-97E8-189C-4BE6-27CC21E81B8E}"/>
                  </a:ext>
                </a:extLst>
              </p:cNvPr>
              <p:cNvSpPr/>
              <p:nvPr/>
            </p:nvSpPr>
            <p:spPr>
              <a:xfrm>
                <a:off x="6217648" y="2792929"/>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68" name="TextBox 67">
                <a:extLst>
                  <a:ext uri="{FF2B5EF4-FFF2-40B4-BE49-F238E27FC236}">
                    <a16:creationId xmlns:a16="http://schemas.microsoft.com/office/drawing/2014/main" id="{75675AD5-D16B-02CC-7D6D-2F53DB0E751C}"/>
                  </a:ext>
                </a:extLst>
              </p:cNvPr>
              <p:cNvSpPr txBox="1"/>
              <p:nvPr/>
            </p:nvSpPr>
            <p:spPr>
              <a:xfrm>
                <a:off x="5989992" y="3817654"/>
                <a:ext cx="2176129" cy="177254"/>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Secure Code (Worker Agent)</a:t>
                </a:r>
              </a:p>
            </p:txBody>
          </p:sp>
        </p:grpSp>
        <p:cxnSp>
          <p:nvCxnSpPr>
            <p:cNvPr id="70" name="Straight Arrow Connector 69">
              <a:extLst>
                <a:ext uri="{FF2B5EF4-FFF2-40B4-BE49-F238E27FC236}">
                  <a16:creationId xmlns:a16="http://schemas.microsoft.com/office/drawing/2014/main" id="{939E3139-2618-95BB-BAF5-A0333DE900A9}"/>
                </a:ext>
              </a:extLst>
            </p:cNvPr>
            <p:cNvCxnSpPr/>
            <p:nvPr/>
          </p:nvCxnSpPr>
          <p:spPr>
            <a:xfrm>
              <a:off x="2769755" y="1918951"/>
              <a:ext cx="689318" cy="4633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6E1C984-6703-67A1-1F3D-AE8E02956F36}"/>
                </a:ext>
              </a:extLst>
            </p:cNvPr>
            <p:cNvCxnSpPr/>
            <p:nvPr/>
          </p:nvCxnSpPr>
          <p:spPr>
            <a:xfrm>
              <a:off x="2939327" y="1820986"/>
              <a:ext cx="689318" cy="463351"/>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47F6ED6-858C-B1E6-4ECA-FCEED69FE196}"/>
                </a:ext>
              </a:extLst>
            </p:cNvPr>
            <p:cNvSpPr txBox="1"/>
            <p:nvPr/>
          </p:nvSpPr>
          <p:spPr>
            <a:xfrm>
              <a:off x="2480107" y="2254423"/>
              <a:ext cx="689318" cy="177255"/>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231F20"/>
                  </a:solidFill>
                  <a:effectLst/>
                  <a:uLnTx/>
                  <a:uFillTx/>
                  <a:latin typeface="Arial"/>
                  <a:ea typeface="+mn-ea"/>
                  <a:cs typeface="+mn-cs"/>
                </a:rPr>
                <a:t>User Query</a:t>
              </a:r>
            </a:p>
          </p:txBody>
        </p:sp>
        <p:sp>
          <p:nvSpPr>
            <p:cNvPr id="73" name="TextBox 72">
              <a:extLst>
                <a:ext uri="{FF2B5EF4-FFF2-40B4-BE49-F238E27FC236}">
                  <a16:creationId xmlns:a16="http://schemas.microsoft.com/office/drawing/2014/main" id="{2383926C-DA77-5B59-79CD-CF96927F3349}"/>
                </a:ext>
              </a:extLst>
            </p:cNvPr>
            <p:cNvSpPr txBox="1"/>
            <p:nvPr/>
          </p:nvSpPr>
          <p:spPr>
            <a:xfrm>
              <a:off x="3573634" y="2012678"/>
              <a:ext cx="533058" cy="121576"/>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Answer</a:t>
              </a:r>
            </a:p>
          </p:txBody>
        </p:sp>
        <p:sp>
          <p:nvSpPr>
            <p:cNvPr id="4" name="TextBox 3">
              <a:extLst>
                <a:ext uri="{FF2B5EF4-FFF2-40B4-BE49-F238E27FC236}">
                  <a16:creationId xmlns:a16="http://schemas.microsoft.com/office/drawing/2014/main" id="{DF964238-B1C7-DEFE-2C27-0BC1204CD4A4}"/>
                </a:ext>
              </a:extLst>
            </p:cNvPr>
            <p:cNvSpPr txBox="1"/>
            <p:nvPr/>
          </p:nvSpPr>
          <p:spPr>
            <a:xfrm>
              <a:off x="4026833" y="2593039"/>
              <a:ext cx="836492" cy="757937"/>
            </a:xfrm>
            <a:prstGeom prst="rect">
              <a:avLst/>
            </a:prstGeom>
            <a:noFill/>
          </p:spPr>
          <p:txBody>
            <a:bodyPr wrap="square" lIns="0" tIns="0" rIns="0" bIns="0" rtlCol="0">
              <a:norm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231F20"/>
                  </a:solidFill>
                  <a:effectLst/>
                  <a:uLnTx/>
                  <a:uFillTx/>
                  <a:latin typeface="Arial"/>
                  <a:ea typeface="+mn-ea"/>
                  <a:cs typeface="+mn-cs"/>
                </a:rPr>
                <a:t>The controller agent plans the task on the user’s behalf.</a:t>
              </a:r>
            </a:p>
          </p:txBody>
        </p:sp>
        <p:sp>
          <p:nvSpPr>
            <p:cNvPr id="5" name="TextBox 4">
              <a:extLst>
                <a:ext uri="{FF2B5EF4-FFF2-40B4-BE49-F238E27FC236}">
                  <a16:creationId xmlns:a16="http://schemas.microsoft.com/office/drawing/2014/main" id="{7B40BE06-163E-C494-443D-4675707AF094}"/>
                </a:ext>
              </a:extLst>
            </p:cNvPr>
            <p:cNvSpPr txBox="1"/>
            <p:nvPr/>
          </p:nvSpPr>
          <p:spPr>
            <a:xfrm>
              <a:off x="6416910" y="2589210"/>
              <a:ext cx="1144472" cy="520296"/>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The software planner builds a sets of tasks based on capabilities.</a:t>
              </a:r>
            </a:p>
          </p:txBody>
        </p:sp>
        <p:pic>
          <p:nvPicPr>
            <p:cNvPr id="9" name="Graphic 8" descr="Aspiration outline">
              <a:extLst>
                <a:ext uri="{FF2B5EF4-FFF2-40B4-BE49-F238E27FC236}">
                  <a16:creationId xmlns:a16="http://schemas.microsoft.com/office/drawing/2014/main" id="{33C0F79A-9B40-B727-DA31-A81391B0A92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651050" y="2452519"/>
              <a:ext cx="731534" cy="731534"/>
            </a:xfrm>
            <a:prstGeom prst="rect">
              <a:avLst/>
            </a:prstGeom>
          </p:spPr>
        </p:pic>
        <p:cxnSp>
          <p:nvCxnSpPr>
            <p:cNvPr id="11" name="Straight Arrow Connector 10">
              <a:extLst>
                <a:ext uri="{FF2B5EF4-FFF2-40B4-BE49-F238E27FC236}">
                  <a16:creationId xmlns:a16="http://schemas.microsoft.com/office/drawing/2014/main" id="{A15FE14E-5F66-B717-CE38-5310F9D3FED8}"/>
                </a:ext>
              </a:extLst>
            </p:cNvPr>
            <p:cNvCxnSpPr>
              <a:cxnSpLocks/>
            </p:cNvCxnSpPr>
            <p:nvPr/>
          </p:nvCxnSpPr>
          <p:spPr>
            <a:xfrm>
              <a:off x="6205928" y="3551536"/>
              <a:ext cx="0" cy="798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3F98DD9A-5C2D-9A57-8F78-305F4B20533D}"/>
                </a:ext>
              </a:extLst>
            </p:cNvPr>
            <p:cNvCxnSpPr>
              <a:cxnSpLocks/>
            </p:cNvCxnSpPr>
            <p:nvPr/>
          </p:nvCxnSpPr>
          <p:spPr>
            <a:xfrm flipV="1">
              <a:off x="6377524" y="3551536"/>
              <a:ext cx="0" cy="798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457DCAA7-4417-53E3-8113-747CE35CB37F}"/>
                </a:ext>
              </a:extLst>
            </p:cNvPr>
            <p:cNvSpPr txBox="1"/>
            <p:nvPr/>
          </p:nvSpPr>
          <p:spPr>
            <a:xfrm>
              <a:off x="5441430" y="3859967"/>
              <a:ext cx="0" cy="0"/>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4" name="TextBox 23">
              <a:extLst>
                <a:ext uri="{FF2B5EF4-FFF2-40B4-BE49-F238E27FC236}">
                  <a16:creationId xmlns:a16="http://schemas.microsoft.com/office/drawing/2014/main" id="{DB052105-8AA4-0C5E-D424-2DB8142F20C8}"/>
                </a:ext>
              </a:extLst>
            </p:cNvPr>
            <p:cNvSpPr txBox="1"/>
            <p:nvPr/>
          </p:nvSpPr>
          <p:spPr>
            <a:xfrm>
              <a:off x="5140105" y="3931994"/>
              <a:ext cx="1276805" cy="124438"/>
            </a:xfrm>
            <a:prstGeom prst="rect">
              <a:avLst/>
            </a:prstGeom>
            <a:noFill/>
          </p:spPr>
          <p:txBody>
            <a:bodyPr wrap="square" lIns="0" tIns="0" rIns="0" bIns="0" rtlCol="0">
              <a:normAutofit fontScale="9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231F20"/>
                  </a:solidFill>
                  <a:effectLst/>
                  <a:uLnTx/>
                  <a:uFillTx/>
                  <a:latin typeface="Arial"/>
                  <a:ea typeface="+mn-ea"/>
                  <a:cs typeface="+mn-cs"/>
                </a:rPr>
                <a:t>Feature Request</a:t>
              </a:r>
            </a:p>
          </p:txBody>
        </p:sp>
        <p:sp>
          <p:nvSpPr>
            <p:cNvPr id="26" name="TextBox 25">
              <a:extLst>
                <a:ext uri="{FF2B5EF4-FFF2-40B4-BE49-F238E27FC236}">
                  <a16:creationId xmlns:a16="http://schemas.microsoft.com/office/drawing/2014/main" id="{72AB7E54-B2CB-661C-3608-D6C6F66750C7}"/>
                </a:ext>
              </a:extLst>
            </p:cNvPr>
            <p:cNvSpPr txBox="1"/>
            <p:nvPr/>
          </p:nvSpPr>
          <p:spPr>
            <a:xfrm>
              <a:off x="6473102" y="3935307"/>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Code</a:t>
              </a:r>
            </a:p>
          </p:txBody>
        </p:sp>
        <p:sp>
          <p:nvSpPr>
            <p:cNvPr id="27" name="TextBox 26">
              <a:extLst>
                <a:ext uri="{FF2B5EF4-FFF2-40B4-BE49-F238E27FC236}">
                  <a16:creationId xmlns:a16="http://schemas.microsoft.com/office/drawing/2014/main" id="{3EDFC62F-9198-BC56-7300-35CF782B701B}"/>
                </a:ext>
              </a:extLst>
            </p:cNvPr>
            <p:cNvSpPr txBox="1"/>
            <p:nvPr/>
          </p:nvSpPr>
          <p:spPr>
            <a:xfrm>
              <a:off x="7351046" y="3693315"/>
              <a:ext cx="668755" cy="177254"/>
            </a:xfrm>
            <a:prstGeom prst="rect">
              <a:avLst/>
            </a:prstGeom>
            <a:noFill/>
          </p:spPr>
          <p:txBody>
            <a:bodyPr wrap="square" lIns="0" tIns="0" rIns="0" bIns="0" rtlCol="0">
              <a:norm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Unit Tests</a:t>
              </a:r>
            </a:p>
          </p:txBody>
        </p:sp>
        <p:grpSp>
          <p:nvGrpSpPr>
            <p:cNvPr id="45" name="Group 44">
              <a:extLst>
                <a:ext uri="{FF2B5EF4-FFF2-40B4-BE49-F238E27FC236}">
                  <a16:creationId xmlns:a16="http://schemas.microsoft.com/office/drawing/2014/main" id="{92E47FBD-B6CF-2237-EEA0-C507FFE1A888}"/>
                </a:ext>
              </a:extLst>
            </p:cNvPr>
            <p:cNvGrpSpPr/>
            <p:nvPr/>
          </p:nvGrpSpPr>
          <p:grpSpPr>
            <a:xfrm>
              <a:off x="6070489" y="4491637"/>
              <a:ext cx="882414" cy="799685"/>
              <a:chOff x="5988376" y="4485530"/>
              <a:chExt cx="882414" cy="799685"/>
            </a:xfrm>
          </p:grpSpPr>
          <p:sp>
            <p:nvSpPr>
              <p:cNvPr id="39" name="Rounded Rectangle 38">
                <a:extLst>
                  <a:ext uri="{FF2B5EF4-FFF2-40B4-BE49-F238E27FC236}">
                    <a16:creationId xmlns:a16="http://schemas.microsoft.com/office/drawing/2014/main" id="{5F2D5C79-7817-060B-9007-6915BB41AD5E}"/>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LLM</a:t>
                </a:r>
              </a:p>
            </p:txBody>
          </p:sp>
          <p:pic>
            <p:nvPicPr>
              <p:cNvPr id="42" name="Graphic 41" descr="Brain with solid fill">
                <a:extLst>
                  <a:ext uri="{FF2B5EF4-FFF2-40B4-BE49-F238E27FC236}">
                    <a16:creationId xmlns:a16="http://schemas.microsoft.com/office/drawing/2014/main" id="{5CEE47EA-CC77-419D-8F40-9DC6BFCC25C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154154" y="4485530"/>
                <a:ext cx="490775" cy="490775"/>
              </a:xfrm>
              <a:prstGeom prst="rect">
                <a:avLst/>
              </a:prstGeom>
            </p:spPr>
          </p:pic>
        </p:grpSp>
        <p:grpSp>
          <p:nvGrpSpPr>
            <p:cNvPr id="46" name="Group 45">
              <a:extLst>
                <a:ext uri="{FF2B5EF4-FFF2-40B4-BE49-F238E27FC236}">
                  <a16:creationId xmlns:a16="http://schemas.microsoft.com/office/drawing/2014/main" id="{C048FED6-4F6C-9C7E-0062-930E4BA6A263}"/>
                </a:ext>
              </a:extLst>
            </p:cNvPr>
            <p:cNvGrpSpPr/>
            <p:nvPr/>
          </p:nvGrpSpPr>
          <p:grpSpPr>
            <a:xfrm>
              <a:off x="3630305" y="3882495"/>
              <a:ext cx="882414" cy="799685"/>
              <a:chOff x="5988376" y="4485530"/>
              <a:chExt cx="882414" cy="799685"/>
            </a:xfrm>
          </p:grpSpPr>
          <p:sp>
            <p:nvSpPr>
              <p:cNvPr id="47" name="Rounded Rectangle 46">
                <a:extLst>
                  <a:ext uri="{FF2B5EF4-FFF2-40B4-BE49-F238E27FC236}">
                    <a16:creationId xmlns:a16="http://schemas.microsoft.com/office/drawing/2014/main" id="{B3F242A0-9AA6-AB69-A41A-6C98C4D8590E}"/>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LLM</a:t>
                </a:r>
              </a:p>
            </p:txBody>
          </p:sp>
          <p:pic>
            <p:nvPicPr>
              <p:cNvPr id="48" name="Graphic 47" descr="Brain with solid fill">
                <a:extLst>
                  <a:ext uri="{FF2B5EF4-FFF2-40B4-BE49-F238E27FC236}">
                    <a16:creationId xmlns:a16="http://schemas.microsoft.com/office/drawing/2014/main" id="{8A365270-766F-2290-B418-D496C9DC914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154154" y="4485530"/>
                <a:ext cx="490775" cy="490775"/>
              </a:xfrm>
              <a:prstGeom prst="rect">
                <a:avLst/>
              </a:prstGeom>
            </p:spPr>
          </p:pic>
        </p:grpSp>
        <p:grpSp>
          <p:nvGrpSpPr>
            <p:cNvPr id="49" name="Group 48">
              <a:extLst>
                <a:ext uri="{FF2B5EF4-FFF2-40B4-BE49-F238E27FC236}">
                  <a16:creationId xmlns:a16="http://schemas.microsoft.com/office/drawing/2014/main" id="{2490EE81-EB53-6CCC-6CA6-CA7DB2A2D1B7}"/>
                </a:ext>
              </a:extLst>
            </p:cNvPr>
            <p:cNvGrpSpPr/>
            <p:nvPr/>
          </p:nvGrpSpPr>
          <p:grpSpPr>
            <a:xfrm>
              <a:off x="8325353" y="4097719"/>
              <a:ext cx="882414" cy="799685"/>
              <a:chOff x="5988376" y="4485530"/>
              <a:chExt cx="882414" cy="799685"/>
            </a:xfrm>
          </p:grpSpPr>
          <p:sp>
            <p:nvSpPr>
              <p:cNvPr id="50" name="Rounded Rectangle 49">
                <a:extLst>
                  <a:ext uri="{FF2B5EF4-FFF2-40B4-BE49-F238E27FC236}">
                    <a16:creationId xmlns:a16="http://schemas.microsoft.com/office/drawing/2014/main" id="{75819007-C1C1-E59B-7C43-3AC7257D1721}"/>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LLM</a:t>
                </a:r>
              </a:p>
            </p:txBody>
          </p:sp>
          <p:pic>
            <p:nvPicPr>
              <p:cNvPr id="51" name="Graphic 50" descr="Brain with solid fill">
                <a:extLst>
                  <a:ext uri="{FF2B5EF4-FFF2-40B4-BE49-F238E27FC236}">
                    <a16:creationId xmlns:a16="http://schemas.microsoft.com/office/drawing/2014/main" id="{76251DD7-8676-E4DD-79DC-44FE59B015D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154154" y="4485530"/>
                <a:ext cx="490775" cy="490775"/>
              </a:xfrm>
              <a:prstGeom prst="rect">
                <a:avLst/>
              </a:prstGeom>
            </p:spPr>
          </p:pic>
        </p:grpSp>
        <p:pic>
          <p:nvPicPr>
            <p:cNvPr id="54" name="Graphic 53" descr="Shield Tick with solid fill">
              <a:extLst>
                <a:ext uri="{FF2B5EF4-FFF2-40B4-BE49-F238E27FC236}">
                  <a16:creationId xmlns:a16="http://schemas.microsoft.com/office/drawing/2014/main" id="{7F602CF7-7D06-56A1-AA2F-E87A6992FF7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976832" y="3946668"/>
              <a:ext cx="679818" cy="679818"/>
            </a:xfrm>
            <a:prstGeom prst="rect">
              <a:avLst/>
            </a:prstGeom>
          </p:spPr>
        </p:pic>
        <p:cxnSp>
          <p:nvCxnSpPr>
            <p:cNvPr id="55" name="Straight Arrow Connector 54">
              <a:extLst>
                <a:ext uri="{FF2B5EF4-FFF2-40B4-BE49-F238E27FC236}">
                  <a16:creationId xmlns:a16="http://schemas.microsoft.com/office/drawing/2014/main" id="{99DC8F8F-8949-A146-B436-7622C44ABCDD}"/>
                </a:ext>
              </a:extLst>
            </p:cNvPr>
            <p:cNvCxnSpPr>
              <a:cxnSpLocks/>
            </p:cNvCxnSpPr>
            <p:nvPr/>
          </p:nvCxnSpPr>
          <p:spPr>
            <a:xfrm flipH="1" flipV="1">
              <a:off x="7712493" y="3350976"/>
              <a:ext cx="554290" cy="6220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CB62AD78-13A7-8B82-2C0E-06DE4085ED7C}"/>
                </a:ext>
              </a:extLst>
            </p:cNvPr>
            <p:cNvCxnSpPr>
              <a:cxnSpLocks/>
            </p:cNvCxnSpPr>
            <p:nvPr/>
          </p:nvCxnSpPr>
          <p:spPr>
            <a:xfrm>
              <a:off x="7778275" y="3199107"/>
              <a:ext cx="668755" cy="761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FC6E9EA9-8213-2243-B659-B8468D9AA2E7}"/>
                </a:ext>
              </a:extLst>
            </p:cNvPr>
            <p:cNvSpPr txBox="1"/>
            <p:nvPr/>
          </p:nvSpPr>
          <p:spPr>
            <a:xfrm>
              <a:off x="8188557" y="3505061"/>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Code</a:t>
              </a:r>
            </a:p>
          </p:txBody>
        </p:sp>
        <p:cxnSp>
          <p:nvCxnSpPr>
            <p:cNvPr id="79" name="Straight Arrow Connector 78">
              <a:extLst>
                <a:ext uri="{FF2B5EF4-FFF2-40B4-BE49-F238E27FC236}">
                  <a16:creationId xmlns:a16="http://schemas.microsoft.com/office/drawing/2014/main" id="{D6D37876-A853-9AAD-3B85-8A7A969C9FAA}"/>
                </a:ext>
              </a:extLst>
            </p:cNvPr>
            <p:cNvCxnSpPr>
              <a:cxnSpLocks/>
            </p:cNvCxnSpPr>
            <p:nvPr/>
          </p:nvCxnSpPr>
          <p:spPr>
            <a:xfrm flipH="1">
              <a:off x="5041065" y="2873198"/>
              <a:ext cx="4999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76F41E56-8C9B-7832-2C98-4421252412DB}"/>
                </a:ext>
              </a:extLst>
            </p:cNvPr>
            <p:cNvCxnSpPr>
              <a:cxnSpLocks/>
            </p:cNvCxnSpPr>
            <p:nvPr/>
          </p:nvCxnSpPr>
          <p:spPr>
            <a:xfrm>
              <a:off x="5027394" y="2984582"/>
              <a:ext cx="5428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3FFB7EB8-13B5-EDA8-88C1-985ACABCE89F}"/>
                </a:ext>
              </a:extLst>
            </p:cNvPr>
            <p:cNvSpPr txBox="1"/>
            <p:nvPr/>
          </p:nvSpPr>
          <p:spPr>
            <a:xfrm>
              <a:off x="5104231" y="2724920"/>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Code</a:t>
              </a:r>
            </a:p>
          </p:txBody>
        </p:sp>
        <p:sp>
          <p:nvSpPr>
            <p:cNvPr id="92" name="TextBox 91">
              <a:extLst>
                <a:ext uri="{FF2B5EF4-FFF2-40B4-BE49-F238E27FC236}">
                  <a16:creationId xmlns:a16="http://schemas.microsoft.com/office/drawing/2014/main" id="{83A8D188-25F8-6D25-AD90-479593D43B86}"/>
                </a:ext>
              </a:extLst>
            </p:cNvPr>
            <p:cNvSpPr txBox="1"/>
            <p:nvPr/>
          </p:nvSpPr>
          <p:spPr>
            <a:xfrm>
              <a:off x="5077025" y="3038502"/>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Criteria</a:t>
              </a:r>
            </a:p>
          </p:txBody>
        </p:sp>
        <p:cxnSp>
          <p:nvCxnSpPr>
            <p:cNvPr id="99" name="Curved Connector 98">
              <a:extLst>
                <a:ext uri="{FF2B5EF4-FFF2-40B4-BE49-F238E27FC236}">
                  <a16:creationId xmlns:a16="http://schemas.microsoft.com/office/drawing/2014/main" id="{56156D3E-A169-B846-86BD-EBD6B92F9A55}"/>
                </a:ext>
              </a:extLst>
            </p:cNvPr>
            <p:cNvCxnSpPr>
              <a:stCxn id="22" idx="1"/>
              <a:endCxn id="67" idx="1"/>
            </p:cNvCxnSpPr>
            <p:nvPr/>
          </p:nvCxnSpPr>
          <p:spPr>
            <a:xfrm rot="10800000" flipV="1">
              <a:off x="2985564" y="2880790"/>
              <a:ext cx="513093" cy="1411119"/>
            </a:xfrm>
            <a:prstGeom prst="curvedConnector3">
              <a:avLst>
                <a:gd name="adj1" fmla="val 163543"/>
              </a:avLst>
            </a:prstGeom>
            <a:ln>
              <a:tailEnd type="triangle"/>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EF9E0108-AF7D-8710-C317-25A689A9885D}"/>
                </a:ext>
              </a:extLst>
            </p:cNvPr>
            <p:cNvSpPr txBox="1"/>
            <p:nvPr/>
          </p:nvSpPr>
          <p:spPr>
            <a:xfrm>
              <a:off x="2305494" y="3567280"/>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Code</a:t>
              </a:r>
            </a:p>
          </p:txBody>
        </p:sp>
        <p:cxnSp>
          <p:nvCxnSpPr>
            <p:cNvPr id="102" name="Curved Connector 101">
              <a:extLst>
                <a:ext uri="{FF2B5EF4-FFF2-40B4-BE49-F238E27FC236}">
                  <a16:creationId xmlns:a16="http://schemas.microsoft.com/office/drawing/2014/main" id="{C0B632F8-ACEA-E003-D4CD-221343666224}"/>
                </a:ext>
              </a:extLst>
            </p:cNvPr>
            <p:cNvCxnSpPr>
              <a:cxnSpLocks/>
              <a:stCxn id="108" idx="1"/>
            </p:cNvCxnSpPr>
            <p:nvPr/>
          </p:nvCxnSpPr>
          <p:spPr>
            <a:xfrm rot="10800000" flipH="1">
              <a:off x="3059285" y="3100722"/>
              <a:ext cx="617260" cy="831273"/>
            </a:xfrm>
            <a:prstGeom prst="curvedConnector4">
              <a:avLst>
                <a:gd name="adj1" fmla="val -37035"/>
                <a:gd name="adj2" fmla="val 53742"/>
              </a:avLst>
            </a:prstGeom>
            <a:ln>
              <a:tailEnd type="triangle"/>
            </a:ln>
          </p:spPr>
          <p:style>
            <a:lnRef idx="1">
              <a:schemeClr val="dk1"/>
            </a:lnRef>
            <a:fillRef idx="0">
              <a:schemeClr val="dk1"/>
            </a:fillRef>
            <a:effectRef idx="0">
              <a:schemeClr val="dk1"/>
            </a:effectRef>
            <a:fontRef idx="minor">
              <a:schemeClr val="tx1"/>
            </a:fontRef>
          </p:style>
        </p:cxnSp>
        <p:sp>
          <p:nvSpPr>
            <p:cNvPr id="108" name="TextBox 107">
              <a:extLst>
                <a:ext uri="{FF2B5EF4-FFF2-40B4-BE49-F238E27FC236}">
                  <a16:creationId xmlns:a16="http://schemas.microsoft.com/office/drawing/2014/main" id="{6900AAC9-FD00-2A74-7EC4-4333480F4FA9}"/>
                </a:ext>
              </a:extLst>
            </p:cNvPr>
            <p:cNvSpPr txBox="1"/>
            <p:nvPr/>
          </p:nvSpPr>
          <p:spPr>
            <a:xfrm>
              <a:off x="3059285" y="3869775"/>
              <a:ext cx="428045" cy="124438"/>
            </a:xfrm>
            <a:prstGeom prst="rect">
              <a:avLst/>
            </a:prstGeom>
            <a:noFill/>
          </p:spPr>
          <p:txBody>
            <a:bodyPr wrap="square" lIns="0" tIns="0" rIns="0" bIns="0" rtlCol="0">
              <a:normAutofit fontScale="550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Approval</a:t>
              </a:r>
            </a:p>
          </p:txBody>
        </p:sp>
      </p:grpSp>
      <p:sp>
        <p:nvSpPr>
          <p:cNvPr id="7" name="Snip Diagonal Corner Rectangle 6">
            <a:extLst>
              <a:ext uri="{FF2B5EF4-FFF2-40B4-BE49-F238E27FC236}">
                <a16:creationId xmlns:a16="http://schemas.microsoft.com/office/drawing/2014/main" id="{80D71713-D88E-91AF-3B09-608303DC39BD}"/>
              </a:ext>
            </a:extLst>
          </p:cNvPr>
          <p:cNvSpPr/>
          <p:nvPr/>
        </p:nvSpPr>
        <p:spPr>
          <a:xfrm>
            <a:off x="1307397" y="2582666"/>
            <a:ext cx="1790700" cy="459348"/>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Agent</a:t>
            </a:r>
          </a:p>
        </p:txBody>
      </p:sp>
      <p:sp>
        <p:nvSpPr>
          <p:cNvPr id="10" name="Snip Diagonal Corner Rectangle 9">
            <a:extLst>
              <a:ext uri="{FF2B5EF4-FFF2-40B4-BE49-F238E27FC236}">
                <a16:creationId xmlns:a16="http://schemas.microsoft.com/office/drawing/2014/main" id="{0C7C0421-2279-60DB-3D34-D4C17005C47C}"/>
              </a:ext>
            </a:extLst>
          </p:cNvPr>
          <p:cNvSpPr/>
          <p:nvPr/>
        </p:nvSpPr>
        <p:spPr>
          <a:xfrm>
            <a:off x="624665" y="4375604"/>
            <a:ext cx="1790700" cy="459348"/>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Agent</a:t>
            </a:r>
          </a:p>
        </p:txBody>
      </p:sp>
      <p:sp>
        <p:nvSpPr>
          <p:cNvPr id="12" name="Snip Diagonal Corner Rectangle 11">
            <a:extLst>
              <a:ext uri="{FF2B5EF4-FFF2-40B4-BE49-F238E27FC236}">
                <a16:creationId xmlns:a16="http://schemas.microsoft.com/office/drawing/2014/main" id="{874B8131-BB92-31F9-4979-BDF86820CE83}"/>
              </a:ext>
            </a:extLst>
          </p:cNvPr>
          <p:cNvSpPr/>
          <p:nvPr/>
        </p:nvSpPr>
        <p:spPr>
          <a:xfrm>
            <a:off x="3797155" y="5328261"/>
            <a:ext cx="1790700" cy="459348"/>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Agent</a:t>
            </a:r>
          </a:p>
        </p:txBody>
      </p:sp>
      <p:sp>
        <p:nvSpPr>
          <p:cNvPr id="13" name="Snip Diagonal Corner Rectangle 12">
            <a:extLst>
              <a:ext uri="{FF2B5EF4-FFF2-40B4-BE49-F238E27FC236}">
                <a16:creationId xmlns:a16="http://schemas.microsoft.com/office/drawing/2014/main" id="{41CCC2FA-C265-3347-451A-483F32B6A704}"/>
              </a:ext>
            </a:extLst>
          </p:cNvPr>
          <p:cNvSpPr/>
          <p:nvPr/>
        </p:nvSpPr>
        <p:spPr>
          <a:xfrm>
            <a:off x="9648805" y="5523140"/>
            <a:ext cx="1790700" cy="459348"/>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Agent</a:t>
            </a:r>
          </a:p>
        </p:txBody>
      </p:sp>
      <p:sp>
        <p:nvSpPr>
          <p:cNvPr id="14" name="Snip Diagonal Corner Rectangle 13">
            <a:extLst>
              <a:ext uri="{FF2B5EF4-FFF2-40B4-BE49-F238E27FC236}">
                <a16:creationId xmlns:a16="http://schemas.microsoft.com/office/drawing/2014/main" id="{8D90F4A9-0D40-0FA9-D2C8-BB7BF501B0BF}"/>
              </a:ext>
            </a:extLst>
          </p:cNvPr>
          <p:cNvSpPr/>
          <p:nvPr/>
        </p:nvSpPr>
        <p:spPr>
          <a:xfrm>
            <a:off x="8792258" y="2407489"/>
            <a:ext cx="1790700" cy="459348"/>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Agent</a:t>
            </a:r>
          </a:p>
        </p:txBody>
      </p:sp>
      <p:sp>
        <p:nvSpPr>
          <p:cNvPr id="15" name="TextBox 14">
            <a:extLst>
              <a:ext uri="{FF2B5EF4-FFF2-40B4-BE49-F238E27FC236}">
                <a16:creationId xmlns:a16="http://schemas.microsoft.com/office/drawing/2014/main" id="{9132F38B-097D-E7EF-739F-24039344A3ED}"/>
              </a:ext>
            </a:extLst>
          </p:cNvPr>
          <p:cNvSpPr txBox="1"/>
          <p:nvPr/>
        </p:nvSpPr>
        <p:spPr>
          <a:xfrm>
            <a:off x="6231669" y="1287836"/>
            <a:ext cx="1294283" cy="263261"/>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Workflow</a:t>
            </a:r>
          </a:p>
        </p:txBody>
      </p:sp>
    </p:spTree>
    <p:extLst>
      <p:ext uri="{BB962C8B-B14F-4D97-AF65-F5344CB8AC3E}">
        <p14:creationId xmlns:p14="http://schemas.microsoft.com/office/powerpoint/2010/main" val="37585861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1334A-1F15-8065-AA72-4C32A061C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FBB8D-D911-AF64-F6E1-C11ED075DF29}"/>
              </a:ext>
            </a:extLst>
          </p:cNvPr>
          <p:cNvSpPr>
            <a:spLocks noGrp="1"/>
          </p:cNvSpPr>
          <p:nvPr>
            <p:ph type="title"/>
          </p:nvPr>
        </p:nvSpPr>
        <p:spPr/>
        <p:txBody>
          <a:bodyPr/>
          <a:lstStyle/>
          <a:p>
            <a:r>
              <a:rPr lang="en-US" sz="3200"/>
              <a:t>Multi-Agent Systems</a:t>
            </a:r>
          </a:p>
        </p:txBody>
      </p:sp>
      <p:sp>
        <p:nvSpPr>
          <p:cNvPr id="3" name="Content Placeholder 2">
            <a:extLst>
              <a:ext uri="{FF2B5EF4-FFF2-40B4-BE49-F238E27FC236}">
                <a16:creationId xmlns:a16="http://schemas.microsoft.com/office/drawing/2014/main" id="{4999BC6B-58B2-D115-01C9-174B8302AA2A}"/>
              </a:ext>
            </a:extLst>
          </p:cNvPr>
          <p:cNvSpPr>
            <a:spLocks noGrp="1"/>
          </p:cNvSpPr>
          <p:nvPr>
            <p:ph type="body" sz="quarter" idx="10"/>
          </p:nvPr>
        </p:nvSpPr>
        <p:spPr>
          <a:xfrm>
            <a:off x="298450" y="694460"/>
            <a:ext cx="11595100" cy="4957763"/>
          </a:xfrm>
        </p:spPr>
        <p:txBody>
          <a:bodyPr/>
          <a:lstStyle/>
          <a:p>
            <a:pPr marL="0" indent="0">
              <a:buNone/>
            </a:pPr>
            <a:r>
              <a:rPr lang="en-US" sz="1400" b="1" dirty="0"/>
              <a:t>Agent Orchestration:</a:t>
            </a:r>
            <a:r>
              <a:rPr lang="en-US" sz="1400" dirty="0"/>
              <a:t> Users can coordinate complex workflows and activities amongst multiple agents, apply logic, and solve challenging problems.</a:t>
            </a:r>
            <a:endParaRPr lang="en-US" sz="1400" b="1" dirty="0"/>
          </a:p>
        </p:txBody>
      </p:sp>
      <p:grpSp>
        <p:nvGrpSpPr>
          <p:cNvPr id="121" name="Group 120">
            <a:extLst>
              <a:ext uri="{FF2B5EF4-FFF2-40B4-BE49-F238E27FC236}">
                <a16:creationId xmlns:a16="http://schemas.microsoft.com/office/drawing/2014/main" id="{6E030F07-CDBA-BAB0-E128-F94B5DAD62B7}"/>
              </a:ext>
            </a:extLst>
          </p:cNvPr>
          <p:cNvGrpSpPr/>
          <p:nvPr/>
        </p:nvGrpSpPr>
        <p:grpSpPr>
          <a:xfrm>
            <a:off x="1260738" y="1034374"/>
            <a:ext cx="10550262" cy="5264826"/>
            <a:chOff x="1910366" y="1389398"/>
            <a:chExt cx="8309020" cy="4541322"/>
          </a:xfrm>
        </p:grpSpPr>
        <p:sp>
          <p:nvSpPr>
            <p:cNvPr id="6" name="Oval 5">
              <a:extLst>
                <a:ext uri="{FF2B5EF4-FFF2-40B4-BE49-F238E27FC236}">
                  <a16:creationId xmlns:a16="http://schemas.microsoft.com/office/drawing/2014/main" id="{B46A0FE5-A2FF-EDA8-5FC0-213AFA7EF198}"/>
                </a:ext>
              </a:extLst>
            </p:cNvPr>
            <p:cNvSpPr/>
            <p:nvPr/>
          </p:nvSpPr>
          <p:spPr>
            <a:xfrm>
              <a:off x="2079938" y="1918951"/>
              <a:ext cx="8139448" cy="4011769"/>
            </a:xfrm>
            <a:prstGeom prst="ellipse">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8139448"/>
                        <a:gd name="connsiteY0" fmla="*/ 2228045 h 4456090"/>
                        <a:gd name="connsiteX1" fmla="*/ 4069724 w 8139448"/>
                        <a:gd name="connsiteY1" fmla="*/ 0 h 4456090"/>
                        <a:gd name="connsiteX2" fmla="*/ 8139448 w 8139448"/>
                        <a:gd name="connsiteY2" fmla="*/ 2228045 h 4456090"/>
                        <a:gd name="connsiteX3" fmla="*/ 4069724 w 8139448"/>
                        <a:gd name="connsiteY3" fmla="*/ 4456090 h 4456090"/>
                        <a:gd name="connsiteX4" fmla="*/ 0 w 8139448"/>
                        <a:gd name="connsiteY4" fmla="*/ 2228045 h 4456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9448" h="4456090" extrusionOk="0">
                          <a:moveTo>
                            <a:pt x="0" y="2228045"/>
                          </a:moveTo>
                          <a:cubicBezTo>
                            <a:pt x="-111860" y="928532"/>
                            <a:pt x="1485351" y="126379"/>
                            <a:pt x="4069724" y="0"/>
                          </a:cubicBezTo>
                          <a:cubicBezTo>
                            <a:pt x="6343377" y="5475"/>
                            <a:pt x="8050431" y="1000360"/>
                            <a:pt x="8139448" y="2228045"/>
                          </a:cubicBezTo>
                          <a:cubicBezTo>
                            <a:pt x="7858304" y="3733112"/>
                            <a:pt x="6293176" y="4589822"/>
                            <a:pt x="4069724" y="4456090"/>
                          </a:cubicBezTo>
                          <a:cubicBezTo>
                            <a:pt x="1808366" y="4448589"/>
                            <a:pt x="203733" y="3555905"/>
                            <a:pt x="0" y="222804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pic>
          <p:nvPicPr>
            <p:cNvPr id="8" name="Graphic 7" descr="User with solid fill">
              <a:extLst>
                <a:ext uri="{FF2B5EF4-FFF2-40B4-BE49-F238E27FC236}">
                  <a16:creationId xmlns:a16="http://schemas.microsoft.com/office/drawing/2014/main" id="{E98D42E9-6FC2-7F25-6042-A2F0C21B781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10366" y="1389398"/>
              <a:ext cx="914400" cy="914400"/>
            </a:xfrm>
            <a:prstGeom prst="rect">
              <a:avLst/>
            </a:prstGeom>
          </p:spPr>
        </p:pic>
        <p:sp>
          <p:nvSpPr>
            <p:cNvPr id="22" name="Rectangle 21">
              <a:extLst>
                <a:ext uri="{FF2B5EF4-FFF2-40B4-BE49-F238E27FC236}">
                  <a16:creationId xmlns:a16="http://schemas.microsoft.com/office/drawing/2014/main" id="{9CF7B4DD-223E-7708-8BD7-A2740DC0C4BD}"/>
                </a:ext>
              </a:extLst>
            </p:cNvPr>
            <p:cNvSpPr/>
            <p:nvPr/>
          </p:nvSpPr>
          <p:spPr>
            <a:xfrm>
              <a:off x="3498656" y="2452519"/>
              <a:ext cx="1490785" cy="856543"/>
            </a:xfrm>
            <a:prstGeom prst="rect">
              <a:avLst/>
            </a:prstGeom>
            <a:noFill/>
            <a:ln w="317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1A73F9D3-F593-9236-74DB-6F0B696E202B}"/>
                </a:ext>
              </a:extLst>
            </p:cNvPr>
            <p:cNvSpPr txBox="1"/>
            <p:nvPr/>
          </p:nvSpPr>
          <p:spPr>
            <a:xfrm>
              <a:off x="3580261" y="3350976"/>
              <a:ext cx="836492" cy="156047"/>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Orchestrator (Controller)</a:t>
              </a:r>
            </a:p>
          </p:txBody>
        </p:sp>
        <p:sp>
          <p:nvSpPr>
            <p:cNvPr id="33" name="Rectangle 32">
              <a:extLst>
                <a:ext uri="{FF2B5EF4-FFF2-40B4-BE49-F238E27FC236}">
                  <a16:creationId xmlns:a16="http://schemas.microsoft.com/office/drawing/2014/main" id="{0BCD782D-6068-CFE9-15C1-3B82FD587222}"/>
                </a:ext>
              </a:extLst>
            </p:cNvPr>
            <p:cNvSpPr/>
            <p:nvPr/>
          </p:nvSpPr>
          <p:spPr>
            <a:xfrm>
              <a:off x="5570229" y="2330806"/>
              <a:ext cx="2126066" cy="959505"/>
            </a:xfrm>
            <a:prstGeom prst="rect">
              <a:avLst/>
            </a:prstGeom>
            <a:noFill/>
            <a:ln w="317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34" name="TextBox 33">
              <a:extLst>
                <a:ext uri="{FF2B5EF4-FFF2-40B4-BE49-F238E27FC236}">
                  <a16:creationId xmlns:a16="http://schemas.microsoft.com/office/drawing/2014/main" id="{A77D84F9-10C1-AC55-82ED-198CDB57FFA7}"/>
                </a:ext>
              </a:extLst>
            </p:cNvPr>
            <p:cNvSpPr txBox="1"/>
            <p:nvPr/>
          </p:nvSpPr>
          <p:spPr>
            <a:xfrm>
              <a:off x="5607853" y="3374282"/>
              <a:ext cx="3846878" cy="177254"/>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Software Planner (Super Agent)</a:t>
              </a:r>
            </a:p>
          </p:txBody>
        </p:sp>
        <p:grpSp>
          <p:nvGrpSpPr>
            <p:cNvPr id="64" name="Group 63">
              <a:extLst>
                <a:ext uri="{FF2B5EF4-FFF2-40B4-BE49-F238E27FC236}">
                  <a16:creationId xmlns:a16="http://schemas.microsoft.com/office/drawing/2014/main" id="{80401B54-2262-5EB1-70E8-05EFB6BE53C2}"/>
                </a:ext>
              </a:extLst>
            </p:cNvPr>
            <p:cNvGrpSpPr/>
            <p:nvPr/>
          </p:nvGrpSpPr>
          <p:grpSpPr>
            <a:xfrm>
              <a:off x="7696295" y="4030618"/>
              <a:ext cx="1599175" cy="1173121"/>
              <a:chOff x="5478882" y="4060128"/>
              <a:chExt cx="1599175" cy="1173121"/>
            </a:xfrm>
          </p:grpSpPr>
          <p:sp>
            <p:nvSpPr>
              <p:cNvPr id="43" name="Rectangle 42">
                <a:extLst>
                  <a:ext uri="{FF2B5EF4-FFF2-40B4-BE49-F238E27FC236}">
                    <a16:creationId xmlns:a16="http://schemas.microsoft.com/office/drawing/2014/main" id="{D34BE6AC-1D47-9C10-6F7B-F9D6B989FE03}"/>
                  </a:ext>
                </a:extLst>
              </p:cNvPr>
              <p:cNvSpPr/>
              <p:nvPr/>
            </p:nvSpPr>
            <p:spPr>
              <a:xfrm>
                <a:off x="5478882" y="4060128"/>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44" name="TextBox 43">
                <a:extLst>
                  <a:ext uri="{FF2B5EF4-FFF2-40B4-BE49-F238E27FC236}">
                    <a16:creationId xmlns:a16="http://schemas.microsoft.com/office/drawing/2014/main" id="{3D8F60F7-561C-72DC-93BE-9EB1A354116C}"/>
                  </a:ext>
                </a:extLst>
              </p:cNvPr>
              <p:cNvSpPr txBox="1"/>
              <p:nvPr/>
            </p:nvSpPr>
            <p:spPr>
              <a:xfrm>
                <a:off x="5631124" y="5077202"/>
                <a:ext cx="836492" cy="156047"/>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Tester ( Worker Agent)</a:t>
                </a:r>
              </a:p>
            </p:txBody>
          </p:sp>
        </p:grpSp>
        <p:grpSp>
          <p:nvGrpSpPr>
            <p:cNvPr id="65" name="Group 64">
              <a:extLst>
                <a:ext uri="{FF2B5EF4-FFF2-40B4-BE49-F238E27FC236}">
                  <a16:creationId xmlns:a16="http://schemas.microsoft.com/office/drawing/2014/main" id="{2AC12019-D64B-4CBF-15F4-2586FA38584F}"/>
                </a:ext>
              </a:extLst>
            </p:cNvPr>
            <p:cNvGrpSpPr/>
            <p:nvPr/>
          </p:nvGrpSpPr>
          <p:grpSpPr>
            <a:xfrm>
              <a:off x="5424222" y="4413147"/>
              <a:ext cx="1599175" cy="1187439"/>
              <a:chOff x="3136172" y="4016300"/>
              <a:chExt cx="1599175" cy="1187439"/>
            </a:xfrm>
          </p:grpSpPr>
          <p:sp>
            <p:nvSpPr>
              <p:cNvPr id="53" name="Rectangle 52">
                <a:extLst>
                  <a:ext uri="{FF2B5EF4-FFF2-40B4-BE49-F238E27FC236}">
                    <a16:creationId xmlns:a16="http://schemas.microsoft.com/office/drawing/2014/main" id="{5441A6F1-BAEF-B242-EF81-3081EC9CFF23}"/>
                  </a:ext>
                </a:extLst>
              </p:cNvPr>
              <p:cNvSpPr/>
              <p:nvPr/>
            </p:nvSpPr>
            <p:spPr>
              <a:xfrm>
                <a:off x="3136172" y="4016300"/>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56" name="TextBox 55">
                <a:extLst>
                  <a:ext uri="{FF2B5EF4-FFF2-40B4-BE49-F238E27FC236}">
                    <a16:creationId xmlns:a16="http://schemas.microsoft.com/office/drawing/2014/main" id="{5CA59CC7-9FF3-A423-899D-D64D06E0F492}"/>
                  </a:ext>
                </a:extLst>
              </p:cNvPr>
              <p:cNvSpPr txBox="1"/>
              <p:nvPr/>
            </p:nvSpPr>
            <p:spPr>
              <a:xfrm>
                <a:off x="3252982" y="5047692"/>
                <a:ext cx="836492" cy="156047"/>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Utility (Worker Agent)</a:t>
                </a:r>
              </a:p>
            </p:txBody>
          </p:sp>
          <p:pic>
            <p:nvPicPr>
              <p:cNvPr id="58" name="Graphic 57" descr="Programmer female with solid fill">
                <a:extLst>
                  <a:ext uri="{FF2B5EF4-FFF2-40B4-BE49-F238E27FC236}">
                    <a16:creationId xmlns:a16="http://schemas.microsoft.com/office/drawing/2014/main" id="{51B70333-614C-3171-7D63-67B960B4938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68224" y="4168762"/>
                <a:ext cx="601301" cy="601301"/>
              </a:xfrm>
              <a:prstGeom prst="rect">
                <a:avLst/>
              </a:prstGeom>
            </p:spPr>
          </p:pic>
        </p:grpSp>
        <p:pic>
          <p:nvPicPr>
            <p:cNvPr id="60" name="Graphic 59" descr="Call center with solid fill">
              <a:extLst>
                <a:ext uri="{FF2B5EF4-FFF2-40B4-BE49-F238E27FC236}">
                  <a16:creationId xmlns:a16="http://schemas.microsoft.com/office/drawing/2014/main" id="{886285AC-8207-4B2F-63C6-D0EE8900301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32550" y="2574282"/>
              <a:ext cx="535224" cy="535224"/>
            </a:xfrm>
            <a:prstGeom prst="rect">
              <a:avLst/>
            </a:prstGeom>
          </p:spPr>
        </p:pic>
        <p:pic>
          <p:nvPicPr>
            <p:cNvPr id="62" name="Graphic 61" descr="Scientist male with solid fill">
              <a:extLst>
                <a:ext uri="{FF2B5EF4-FFF2-40B4-BE49-F238E27FC236}">
                  <a16:creationId xmlns:a16="http://schemas.microsoft.com/office/drawing/2014/main" id="{6534A942-4F1B-FEA1-70FA-F5982DEA949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806680" y="4222520"/>
              <a:ext cx="560395" cy="560395"/>
            </a:xfrm>
            <a:prstGeom prst="rect">
              <a:avLst/>
            </a:prstGeom>
          </p:spPr>
        </p:pic>
        <p:grpSp>
          <p:nvGrpSpPr>
            <p:cNvPr id="66" name="Group 65">
              <a:extLst>
                <a:ext uri="{FF2B5EF4-FFF2-40B4-BE49-F238E27FC236}">
                  <a16:creationId xmlns:a16="http://schemas.microsoft.com/office/drawing/2014/main" id="{A86227BB-6AC0-0D38-7DF0-88BEA873F778}"/>
                </a:ext>
              </a:extLst>
            </p:cNvPr>
            <p:cNvGrpSpPr/>
            <p:nvPr/>
          </p:nvGrpSpPr>
          <p:grpSpPr>
            <a:xfrm>
              <a:off x="2757907" y="3812157"/>
              <a:ext cx="2176129" cy="1201979"/>
              <a:chOff x="5989992" y="2792929"/>
              <a:chExt cx="2176129" cy="1201979"/>
            </a:xfrm>
          </p:grpSpPr>
          <p:sp>
            <p:nvSpPr>
              <p:cNvPr id="67" name="Rectangle 66">
                <a:extLst>
                  <a:ext uri="{FF2B5EF4-FFF2-40B4-BE49-F238E27FC236}">
                    <a16:creationId xmlns:a16="http://schemas.microsoft.com/office/drawing/2014/main" id="{8EB33393-044E-F533-2A4F-37C4205ECCE5}"/>
                  </a:ext>
                </a:extLst>
              </p:cNvPr>
              <p:cNvSpPr/>
              <p:nvPr/>
            </p:nvSpPr>
            <p:spPr>
              <a:xfrm>
                <a:off x="6217648" y="2792929"/>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68" name="TextBox 67">
                <a:extLst>
                  <a:ext uri="{FF2B5EF4-FFF2-40B4-BE49-F238E27FC236}">
                    <a16:creationId xmlns:a16="http://schemas.microsoft.com/office/drawing/2014/main" id="{5A573996-8C3E-F292-A134-0A7A36908D49}"/>
                  </a:ext>
                </a:extLst>
              </p:cNvPr>
              <p:cNvSpPr txBox="1"/>
              <p:nvPr/>
            </p:nvSpPr>
            <p:spPr>
              <a:xfrm>
                <a:off x="5989992" y="3817654"/>
                <a:ext cx="2176129" cy="177254"/>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Secure Code (Worker Agent)</a:t>
                </a:r>
              </a:p>
            </p:txBody>
          </p:sp>
        </p:grpSp>
        <p:cxnSp>
          <p:nvCxnSpPr>
            <p:cNvPr id="70" name="Straight Arrow Connector 69">
              <a:extLst>
                <a:ext uri="{FF2B5EF4-FFF2-40B4-BE49-F238E27FC236}">
                  <a16:creationId xmlns:a16="http://schemas.microsoft.com/office/drawing/2014/main" id="{9E9A8E92-8C40-FDBF-943F-366144549890}"/>
                </a:ext>
              </a:extLst>
            </p:cNvPr>
            <p:cNvCxnSpPr/>
            <p:nvPr/>
          </p:nvCxnSpPr>
          <p:spPr>
            <a:xfrm>
              <a:off x="2769755" y="1918951"/>
              <a:ext cx="689318" cy="4633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E9EC3A8B-E992-F8F0-6514-5AA009907E90}"/>
                </a:ext>
              </a:extLst>
            </p:cNvPr>
            <p:cNvCxnSpPr/>
            <p:nvPr/>
          </p:nvCxnSpPr>
          <p:spPr>
            <a:xfrm>
              <a:off x="2939327" y="1820986"/>
              <a:ext cx="689318" cy="463351"/>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59B88F3-9828-E2C7-2383-7D2495579939}"/>
                </a:ext>
              </a:extLst>
            </p:cNvPr>
            <p:cNvSpPr txBox="1"/>
            <p:nvPr/>
          </p:nvSpPr>
          <p:spPr>
            <a:xfrm>
              <a:off x="2480107" y="2254423"/>
              <a:ext cx="689318" cy="177255"/>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231F20"/>
                  </a:solidFill>
                  <a:effectLst/>
                  <a:uLnTx/>
                  <a:uFillTx/>
                  <a:latin typeface="Arial"/>
                  <a:ea typeface="+mn-ea"/>
                  <a:cs typeface="+mn-cs"/>
                </a:rPr>
                <a:t>User Query</a:t>
              </a:r>
            </a:p>
          </p:txBody>
        </p:sp>
        <p:sp>
          <p:nvSpPr>
            <p:cNvPr id="73" name="TextBox 72">
              <a:extLst>
                <a:ext uri="{FF2B5EF4-FFF2-40B4-BE49-F238E27FC236}">
                  <a16:creationId xmlns:a16="http://schemas.microsoft.com/office/drawing/2014/main" id="{689497FD-5962-CE20-1891-8517775EDA1F}"/>
                </a:ext>
              </a:extLst>
            </p:cNvPr>
            <p:cNvSpPr txBox="1"/>
            <p:nvPr/>
          </p:nvSpPr>
          <p:spPr>
            <a:xfrm>
              <a:off x="3573634" y="2012678"/>
              <a:ext cx="533058" cy="121576"/>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Answer</a:t>
              </a:r>
            </a:p>
          </p:txBody>
        </p:sp>
        <p:sp>
          <p:nvSpPr>
            <p:cNvPr id="4" name="TextBox 3">
              <a:extLst>
                <a:ext uri="{FF2B5EF4-FFF2-40B4-BE49-F238E27FC236}">
                  <a16:creationId xmlns:a16="http://schemas.microsoft.com/office/drawing/2014/main" id="{0B7A4235-DA93-1285-D356-AA2704201ECC}"/>
                </a:ext>
              </a:extLst>
            </p:cNvPr>
            <p:cNvSpPr txBox="1"/>
            <p:nvPr/>
          </p:nvSpPr>
          <p:spPr>
            <a:xfrm>
              <a:off x="4026833" y="2593039"/>
              <a:ext cx="836492" cy="757937"/>
            </a:xfrm>
            <a:prstGeom prst="rect">
              <a:avLst/>
            </a:prstGeom>
            <a:noFill/>
          </p:spPr>
          <p:txBody>
            <a:bodyPr wrap="square" lIns="0" tIns="0" rIns="0" bIns="0" rtlCol="0">
              <a:norm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231F20"/>
                  </a:solidFill>
                  <a:effectLst/>
                  <a:uLnTx/>
                  <a:uFillTx/>
                  <a:latin typeface="Arial"/>
                  <a:ea typeface="+mn-ea"/>
                  <a:cs typeface="+mn-cs"/>
                </a:rPr>
                <a:t>The controller agent plans the task on the user’s behalf.</a:t>
              </a:r>
            </a:p>
          </p:txBody>
        </p:sp>
        <p:sp>
          <p:nvSpPr>
            <p:cNvPr id="5" name="TextBox 4">
              <a:extLst>
                <a:ext uri="{FF2B5EF4-FFF2-40B4-BE49-F238E27FC236}">
                  <a16:creationId xmlns:a16="http://schemas.microsoft.com/office/drawing/2014/main" id="{EF19760E-AF2C-D6F7-45F1-CAEACD0F3AE2}"/>
                </a:ext>
              </a:extLst>
            </p:cNvPr>
            <p:cNvSpPr txBox="1"/>
            <p:nvPr/>
          </p:nvSpPr>
          <p:spPr>
            <a:xfrm>
              <a:off x="6416910" y="2589210"/>
              <a:ext cx="1144472" cy="520296"/>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The software planner builds a sets of tasks based on capabilities.</a:t>
              </a:r>
            </a:p>
          </p:txBody>
        </p:sp>
        <p:pic>
          <p:nvPicPr>
            <p:cNvPr id="9" name="Graphic 8" descr="Aspiration outline">
              <a:extLst>
                <a:ext uri="{FF2B5EF4-FFF2-40B4-BE49-F238E27FC236}">
                  <a16:creationId xmlns:a16="http://schemas.microsoft.com/office/drawing/2014/main" id="{BFAEC491-68C2-3B95-CF69-A7B8D8DA86A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651050" y="2452519"/>
              <a:ext cx="731534" cy="731534"/>
            </a:xfrm>
            <a:prstGeom prst="rect">
              <a:avLst/>
            </a:prstGeom>
          </p:spPr>
        </p:pic>
        <p:cxnSp>
          <p:nvCxnSpPr>
            <p:cNvPr id="11" name="Straight Arrow Connector 10">
              <a:extLst>
                <a:ext uri="{FF2B5EF4-FFF2-40B4-BE49-F238E27FC236}">
                  <a16:creationId xmlns:a16="http://schemas.microsoft.com/office/drawing/2014/main" id="{7029916D-07D0-BB0F-336A-63D178564E29}"/>
                </a:ext>
              </a:extLst>
            </p:cNvPr>
            <p:cNvCxnSpPr>
              <a:cxnSpLocks/>
            </p:cNvCxnSpPr>
            <p:nvPr/>
          </p:nvCxnSpPr>
          <p:spPr>
            <a:xfrm>
              <a:off x="6205928" y="3551536"/>
              <a:ext cx="0" cy="798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BE174335-F76B-B17B-9EAB-869333ACEB21}"/>
                </a:ext>
              </a:extLst>
            </p:cNvPr>
            <p:cNvCxnSpPr>
              <a:cxnSpLocks/>
            </p:cNvCxnSpPr>
            <p:nvPr/>
          </p:nvCxnSpPr>
          <p:spPr>
            <a:xfrm flipV="1">
              <a:off x="6377524" y="3551536"/>
              <a:ext cx="0" cy="798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19A7D782-BB39-902E-D720-8A045C814D84}"/>
                </a:ext>
              </a:extLst>
            </p:cNvPr>
            <p:cNvSpPr txBox="1"/>
            <p:nvPr/>
          </p:nvSpPr>
          <p:spPr>
            <a:xfrm>
              <a:off x="5441430" y="3859967"/>
              <a:ext cx="0" cy="0"/>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4" name="TextBox 23">
              <a:extLst>
                <a:ext uri="{FF2B5EF4-FFF2-40B4-BE49-F238E27FC236}">
                  <a16:creationId xmlns:a16="http://schemas.microsoft.com/office/drawing/2014/main" id="{299E9F41-C485-1CF4-9981-840D26EBB1F7}"/>
                </a:ext>
              </a:extLst>
            </p:cNvPr>
            <p:cNvSpPr txBox="1"/>
            <p:nvPr/>
          </p:nvSpPr>
          <p:spPr>
            <a:xfrm>
              <a:off x="5140105" y="3931994"/>
              <a:ext cx="1276805" cy="124438"/>
            </a:xfrm>
            <a:prstGeom prst="rect">
              <a:avLst/>
            </a:prstGeom>
            <a:noFill/>
          </p:spPr>
          <p:txBody>
            <a:bodyPr wrap="square" lIns="0" tIns="0" rIns="0" bIns="0" rtlCol="0">
              <a:normAutofit fontScale="9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231F20"/>
                  </a:solidFill>
                  <a:effectLst/>
                  <a:uLnTx/>
                  <a:uFillTx/>
                  <a:latin typeface="Arial"/>
                  <a:ea typeface="+mn-ea"/>
                  <a:cs typeface="+mn-cs"/>
                </a:rPr>
                <a:t>Feature Request</a:t>
              </a:r>
            </a:p>
          </p:txBody>
        </p:sp>
        <p:sp>
          <p:nvSpPr>
            <p:cNvPr id="26" name="TextBox 25">
              <a:extLst>
                <a:ext uri="{FF2B5EF4-FFF2-40B4-BE49-F238E27FC236}">
                  <a16:creationId xmlns:a16="http://schemas.microsoft.com/office/drawing/2014/main" id="{5F1BFE5A-DB01-38BD-6C42-2D93156BD983}"/>
                </a:ext>
              </a:extLst>
            </p:cNvPr>
            <p:cNvSpPr txBox="1"/>
            <p:nvPr/>
          </p:nvSpPr>
          <p:spPr>
            <a:xfrm>
              <a:off x="6473102" y="3935307"/>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Code</a:t>
              </a:r>
            </a:p>
          </p:txBody>
        </p:sp>
        <p:sp>
          <p:nvSpPr>
            <p:cNvPr id="27" name="TextBox 26">
              <a:extLst>
                <a:ext uri="{FF2B5EF4-FFF2-40B4-BE49-F238E27FC236}">
                  <a16:creationId xmlns:a16="http://schemas.microsoft.com/office/drawing/2014/main" id="{9AD1E22A-AD5D-4F0E-EEE1-929904D2D47E}"/>
                </a:ext>
              </a:extLst>
            </p:cNvPr>
            <p:cNvSpPr txBox="1"/>
            <p:nvPr/>
          </p:nvSpPr>
          <p:spPr>
            <a:xfrm>
              <a:off x="7351046" y="3693315"/>
              <a:ext cx="668755" cy="177254"/>
            </a:xfrm>
            <a:prstGeom prst="rect">
              <a:avLst/>
            </a:prstGeom>
            <a:noFill/>
          </p:spPr>
          <p:txBody>
            <a:bodyPr wrap="square" lIns="0" tIns="0" rIns="0" bIns="0" rtlCol="0">
              <a:norm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Unit Tests</a:t>
              </a:r>
            </a:p>
          </p:txBody>
        </p:sp>
        <p:grpSp>
          <p:nvGrpSpPr>
            <p:cNvPr id="45" name="Group 44">
              <a:extLst>
                <a:ext uri="{FF2B5EF4-FFF2-40B4-BE49-F238E27FC236}">
                  <a16:creationId xmlns:a16="http://schemas.microsoft.com/office/drawing/2014/main" id="{FBB9E6A4-FAFE-56A4-939A-F191FAE31B23}"/>
                </a:ext>
              </a:extLst>
            </p:cNvPr>
            <p:cNvGrpSpPr/>
            <p:nvPr/>
          </p:nvGrpSpPr>
          <p:grpSpPr>
            <a:xfrm>
              <a:off x="6070489" y="4491637"/>
              <a:ext cx="882414" cy="799685"/>
              <a:chOff x="5988376" y="4485530"/>
              <a:chExt cx="882414" cy="799685"/>
            </a:xfrm>
          </p:grpSpPr>
          <p:sp>
            <p:nvSpPr>
              <p:cNvPr id="39" name="Rounded Rectangle 38">
                <a:extLst>
                  <a:ext uri="{FF2B5EF4-FFF2-40B4-BE49-F238E27FC236}">
                    <a16:creationId xmlns:a16="http://schemas.microsoft.com/office/drawing/2014/main" id="{1DDAB0BE-2C65-A96B-ADC6-1B447E836A68}"/>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LLM</a:t>
                </a:r>
              </a:p>
            </p:txBody>
          </p:sp>
          <p:pic>
            <p:nvPicPr>
              <p:cNvPr id="42" name="Graphic 41" descr="Brain with solid fill">
                <a:extLst>
                  <a:ext uri="{FF2B5EF4-FFF2-40B4-BE49-F238E27FC236}">
                    <a16:creationId xmlns:a16="http://schemas.microsoft.com/office/drawing/2014/main" id="{DF36E6D2-F38F-26D7-BA96-418E1D5DDC0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154154" y="4485530"/>
                <a:ext cx="490775" cy="490775"/>
              </a:xfrm>
              <a:prstGeom prst="rect">
                <a:avLst/>
              </a:prstGeom>
            </p:spPr>
          </p:pic>
        </p:grpSp>
        <p:grpSp>
          <p:nvGrpSpPr>
            <p:cNvPr id="46" name="Group 45">
              <a:extLst>
                <a:ext uri="{FF2B5EF4-FFF2-40B4-BE49-F238E27FC236}">
                  <a16:creationId xmlns:a16="http://schemas.microsoft.com/office/drawing/2014/main" id="{24543ABC-FD7F-A472-65DA-46BAA1C849B2}"/>
                </a:ext>
              </a:extLst>
            </p:cNvPr>
            <p:cNvGrpSpPr/>
            <p:nvPr/>
          </p:nvGrpSpPr>
          <p:grpSpPr>
            <a:xfrm>
              <a:off x="3630305" y="3882495"/>
              <a:ext cx="882414" cy="799685"/>
              <a:chOff x="5988376" y="4485530"/>
              <a:chExt cx="882414" cy="799685"/>
            </a:xfrm>
          </p:grpSpPr>
          <p:sp>
            <p:nvSpPr>
              <p:cNvPr id="47" name="Rounded Rectangle 46">
                <a:extLst>
                  <a:ext uri="{FF2B5EF4-FFF2-40B4-BE49-F238E27FC236}">
                    <a16:creationId xmlns:a16="http://schemas.microsoft.com/office/drawing/2014/main" id="{456BA27A-1325-DE19-216B-AE9CE492FAA6}"/>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LLM</a:t>
                </a:r>
              </a:p>
            </p:txBody>
          </p:sp>
          <p:pic>
            <p:nvPicPr>
              <p:cNvPr id="48" name="Graphic 47" descr="Brain with solid fill">
                <a:extLst>
                  <a:ext uri="{FF2B5EF4-FFF2-40B4-BE49-F238E27FC236}">
                    <a16:creationId xmlns:a16="http://schemas.microsoft.com/office/drawing/2014/main" id="{B4F0BA47-80D4-07ED-0167-ECAD85767ED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154154" y="4485530"/>
                <a:ext cx="490775" cy="490775"/>
              </a:xfrm>
              <a:prstGeom prst="rect">
                <a:avLst/>
              </a:prstGeom>
            </p:spPr>
          </p:pic>
        </p:grpSp>
        <p:grpSp>
          <p:nvGrpSpPr>
            <p:cNvPr id="49" name="Group 48">
              <a:extLst>
                <a:ext uri="{FF2B5EF4-FFF2-40B4-BE49-F238E27FC236}">
                  <a16:creationId xmlns:a16="http://schemas.microsoft.com/office/drawing/2014/main" id="{25772F3C-13BC-9C45-CD35-ACB0D376ED2A}"/>
                </a:ext>
              </a:extLst>
            </p:cNvPr>
            <p:cNvGrpSpPr/>
            <p:nvPr/>
          </p:nvGrpSpPr>
          <p:grpSpPr>
            <a:xfrm>
              <a:off x="8325353" y="4097719"/>
              <a:ext cx="882414" cy="799685"/>
              <a:chOff x="5988376" y="4485530"/>
              <a:chExt cx="882414" cy="799685"/>
            </a:xfrm>
          </p:grpSpPr>
          <p:sp>
            <p:nvSpPr>
              <p:cNvPr id="50" name="Rounded Rectangle 49">
                <a:extLst>
                  <a:ext uri="{FF2B5EF4-FFF2-40B4-BE49-F238E27FC236}">
                    <a16:creationId xmlns:a16="http://schemas.microsoft.com/office/drawing/2014/main" id="{64E0F9E3-A934-EC06-8CED-8722692DC2E1}"/>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LLM</a:t>
                </a:r>
              </a:p>
            </p:txBody>
          </p:sp>
          <p:pic>
            <p:nvPicPr>
              <p:cNvPr id="51" name="Graphic 50" descr="Brain with solid fill">
                <a:extLst>
                  <a:ext uri="{FF2B5EF4-FFF2-40B4-BE49-F238E27FC236}">
                    <a16:creationId xmlns:a16="http://schemas.microsoft.com/office/drawing/2014/main" id="{3D77A636-BADA-945C-18F0-27DFB83D21C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154154" y="4485530"/>
                <a:ext cx="490775" cy="490775"/>
              </a:xfrm>
              <a:prstGeom prst="rect">
                <a:avLst/>
              </a:prstGeom>
            </p:spPr>
          </p:pic>
        </p:grpSp>
        <p:pic>
          <p:nvPicPr>
            <p:cNvPr id="54" name="Graphic 53" descr="Shield Tick with solid fill">
              <a:extLst>
                <a:ext uri="{FF2B5EF4-FFF2-40B4-BE49-F238E27FC236}">
                  <a16:creationId xmlns:a16="http://schemas.microsoft.com/office/drawing/2014/main" id="{36C9A784-CDEA-46A4-0CFC-EB9D5BCD9C3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976832" y="3946668"/>
              <a:ext cx="679818" cy="679818"/>
            </a:xfrm>
            <a:prstGeom prst="rect">
              <a:avLst/>
            </a:prstGeom>
          </p:spPr>
        </p:pic>
        <p:cxnSp>
          <p:nvCxnSpPr>
            <p:cNvPr id="55" name="Straight Arrow Connector 54">
              <a:extLst>
                <a:ext uri="{FF2B5EF4-FFF2-40B4-BE49-F238E27FC236}">
                  <a16:creationId xmlns:a16="http://schemas.microsoft.com/office/drawing/2014/main" id="{3BF07935-3CEF-DB7D-7D5F-88791F75B070}"/>
                </a:ext>
              </a:extLst>
            </p:cNvPr>
            <p:cNvCxnSpPr>
              <a:cxnSpLocks/>
            </p:cNvCxnSpPr>
            <p:nvPr/>
          </p:nvCxnSpPr>
          <p:spPr>
            <a:xfrm flipH="1" flipV="1">
              <a:off x="7712493" y="3350976"/>
              <a:ext cx="554290" cy="6220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09F29760-AEB4-59CC-19A1-19BEB5D03AB5}"/>
                </a:ext>
              </a:extLst>
            </p:cNvPr>
            <p:cNvCxnSpPr>
              <a:cxnSpLocks/>
            </p:cNvCxnSpPr>
            <p:nvPr/>
          </p:nvCxnSpPr>
          <p:spPr>
            <a:xfrm>
              <a:off x="7778275" y="3199107"/>
              <a:ext cx="668755" cy="761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EEB0A0BC-D649-C5E2-9812-5428D8FE83CA}"/>
                </a:ext>
              </a:extLst>
            </p:cNvPr>
            <p:cNvSpPr txBox="1"/>
            <p:nvPr/>
          </p:nvSpPr>
          <p:spPr>
            <a:xfrm>
              <a:off x="8188557" y="3505061"/>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Code</a:t>
              </a:r>
            </a:p>
          </p:txBody>
        </p:sp>
        <p:cxnSp>
          <p:nvCxnSpPr>
            <p:cNvPr id="79" name="Straight Arrow Connector 78">
              <a:extLst>
                <a:ext uri="{FF2B5EF4-FFF2-40B4-BE49-F238E27FC236}">
                  <a16:creationId xmlns:a16="http://schemas.microsoft.com/office/drawing/2014/main" id="{7C3C872A-D010-9121-8427-95CC0484999F}"/>
                </a:ext>
              </a:extLst>
            </p:cNvPr>
            <p:cNvCxnSpPr>
              <a:cxnSpLocks/>
            </p:cNvCxnSpPr>
            <p:nvPr/>
          </p:nvCxnSpPr>
          <p:spPr>
            <a:xfrm flipH="1">
              <a:off x="5041065" y="2873198"/>
              <a:ext cx="4999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3E18BF0F-A8E2-71D3-08E8-27535213D693}"/>
                </a:ext>
              </a:extLst>
            </p:cNvPr>
            <p:cNvCxnSpPr>
              <a:cxnSpLocks/>
            </p:cNvCxnSpPr>
            <p:nvPr/>
          </p:nvCxnSpPr>
          <p:spPr>
            <a:xfrm>
              <a:off x="5027394" y="2984582"/>
              <a:ext cx="5428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6741D8DF-67A0-EA7F-3E27-12681F99FC20}"/>
                </a:ext>
              </a:extLst>
            </p:cNvPr>
            <p:cNvSpPr txBox="1"/>
            <p:nvPr/>
          </p:nvSpPr>
          <p:spPr>
            <a:xfrm>
              <a:off x="5104231" y="2724920"/>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Code</a:t>
              </a:r>
            </a:p>
          </p:txBody>
        </p:sp>
        <p:sp>
          <p:nvSpPr>
            <p:cNvPr id="92" name="TextBox 91">
              <a:extLst>
                <a:ext uri="{FF2B5EF4-FFF2-40B4-BE49-F238E27FC236}">
                  <a16:creationId xmlns:a16="http://schemas.microsoft.com/office/drawing/2014/main" id="{5AD8EAF2-82D1-4922-1FC2-B3E68035552B}"/>
                </a:ext>
              </a:extLst>
            </p:cNvPr>
            <p:cNvSpPr txBox="1"/>
            <p:nvPr/>
          </p:nvSpPr>
          <p:spPr>
            <a:xfrm>
              <a:off x="5077025" y="3038502"/>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Criteria</a:t>
              </a:r>
            </a:p>
          </p:txBody>
        </p:sp>
        <p:cxnSp>
          <p:nvCxnSpPr>
            <p:cNvPr id="99" name="Curved Connector 98">
              <a:extLst>
                <a:ext uri="{FF2B5EF4-FFF2-40B4-BE49-F238E27FC236}">
                  <a16:creationId xmlns:a16="http://schemas.microsoft.com/office/drawing/2014/main" id="{F61E8FD5-CF8A-5EA9-A640-1B42B92604A3}"/>
                </a:ext>
              </a:extLst>
            </p:cNvPr>
            <p:cNvCxnSpPr>
              <a:stCxn id="22" idx="1"/>
              <a:endCxn id="67" idx="1"/>
            </p:cNvCxnSpPr>
            <p:nvPr/>
          </p:nvCxnSpPr>
          <p:spPr>
            <a:xfrm rot="10800000" flipV="1">
              <a:off x="2985564" y="2880790"/>
              <a:ext cx="513093" cy="1411119"/>
            </a:xfrm>
            <a:prstGeom prst="curvedConnector3">
              <a:avLst>
                <a:gd name="adj1" fmla="val 163543"/>
              </a:avLst>
            </a:prstGeom>
            <a:ln>
              <a:tailEnd type="triangle"/>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08294498-C604-89BB-D01F-A1AC91810303}"/>
                </a:ext>
              </a:extLst>
            </p:cNvPr>
            <p:cNvSpPr txBox="1"/>
            <p:nvPr/>
          </p:nvSpPr>
          <p:spPr>
            <a:xfrm>
              <a:off x="2305494" y="3567280"/>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Code</a:t>
              </a:r>
            </a:p>
          </p:txBody>
        </p:sp>
        <p:cxnSp>
          <p:nvCxnSpPr>
            <p:cNvPr id="102" name="Curved Connector 101">
              <a:extLst>
                <a:ext uri="{FF2B5EF4-FFF2-40B4-BE49-F238E27FC236}">
                  <a16:creationId xmlns:a16="http://schemas.microsoft.com/office/drawing/2014/main" id="{0D4944C6-82EB-B7F9-5BCD-7C5098C5D4D3}"/>
                </a:ext>
              </a:extLst>
            </p:cNvPr>
            <p:cNvCxnSpPr>
              <a:cxnSpLocks/>
              <a:stCxn id="108" idx="1"/>
            </p:cNvCxnSpPr>
            <p:nvPr/>
          </p:nvCxnSpPr>
          <p:spPr>
            <a:xfrm rot="10800000" flipH="1">
              <a:off x="3059285" y="3100722"/>
              <a:ext cx="617260" cy="831273"/>
            </a:xfrm>
            <a:prstGeom prst="curvedConnector4">
              <a:avLst>
                <a:gd name="adj1" fmla="val -37035"/>
                <a:gd name="adj2" fmla="val 53742"/>
              </a:avLst>
            </a:prstGeom>
            <a:ln>
              <a:tailEnd type="triangle"/>
            </a:ln>
          </p:spPr>
          <p:style>
            <a:lnRef idx="1">
              <a:schemeClr val="dk1"/>
            </a:lnRef>
            <a:fillRef idx="0">
              <a:schemeClr val="dk1"/>
            </a:fillRef>
            <a:effectRef idx="0">
              <a:schemeClr val="dk1"/>
            </a:effectRef>
            <a:fontRef idx="minor">
              <a:schemeClr val="tx1"/>
            </a:fontRef>
          </p:style>
        </p:cxnSp>
        <p:sp>
          <p:nvSpPr>
            <p:cNvPr id="108" name="TextBox 107">
              <a:extLst>
                <a:ext uri="{FF2B5EF4-FFF2-40B4-BE49-F238E27FC236}">
                  <a16:creationId xmlns:a16="http://schemas.microsoft.com/office/drawing/2014/main" id="{21F7B32D-2BA6-BCFE-83F6-FA55B86B8BF9}"/>
                </a:ext>
              </a:extLst>
            </p:cNvPr>
            <p:cNvSpPr txBox="1"/>
            <p:nvPr/>
          </p:nvSpPr>
          <p:spPr>
            <a:xfrm>
              <a:off x="3059285" y="3869775"/>
              <a:ext cx="428045" cy="124438"/>
            </a:xfrm>
            <a:prstGeom prst="rect">
              <a:avLst/>
            </a:prstGeom>
            <a:noFill/>
          </p:spPr>
          <p:txBody>
            <a:bodyPr wrap="square" lIns="0" tIns="0" rIns="0" bIns="0" rtlCol="0">
              <a:normAutofit fontScale="550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Approval</a:t>
              </a:r>
            </a:p>
          </p:txBody>
        </p:sp>
        <p:sp>
          <p:nvSpPr>
            <p:cNvPr id="120" name="TextBox 119">
              <a:extLst>
                <a:ext uri="{FF2B5EF4-FFF2-40B4-BE49-F238E27FC236}">
                  <a16:creationId xmlns:a16="http://schemas.microsoft.com/office/drawing/2014/main" id="{4160BE62-7870-1D8D-95E2-5613158EC55D}"/>
                </a:ext>
              </a:extLst>
            </p:cNvPr>
            <p:cNvSpPr txBox="1"/>
            <p:nvPr/>
          </p:nvSpPr>
          <p:spPr>
            <a:xfrm>
              <a:off x="5825299" y="1608029"/>
              <a:ext cx="1019332" cy="227083"/>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Workflow</a:t>
              </a:r>
            </a:p>
          </p:txBody>
        </p:sp>
      </p:grpSp>
      <p:sp>
        <p:nvSpPr>
          <p:cNvPr id="7" name="Snip Diagonal Corner Rectangle 6">
            <a:extLst>
              <a:ext uri="{FF2B5EF4-FFF2-40B4-BE49-F238E27FC236}">
                <a16:creationId xmlns:a16="http://schemas.microsoft.com/office/drawing/2014/main" id="{6D0313C8-FD72-D519-79A4-4A2C8D987709}"/>
              </a:ext>
            </a:extLst>
          </p:cNvPr>
          <p:cNvSpPr/>
          <p:nvPr/>
        </p:nvSpPr>
        <p:spPr>
          <a:xfrm>
            <a:off x="976929" y="5540362"/>
            <a:ext cx="1882481" cy="758837"/>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Agentic Orchestration</a:t>
            </a:r>
          </a:p>
        </p:txBody>
      </p:sp>
    </p:spTree>
    <p:extLst>
      <p:ext uri="{BB962C8B-B14F-4D97-AF65-F5344CB8AC3E}">
        <p14:creationId xmlns:p14="http://schemas.microsoft.com/office/powerpoint/2010/main" val="1247961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649D3-8C03-FAEC-3947-7F1994A2D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03EA4-323E-2916-24D6-DEB2F3695D7A}"/>
              </a:ext>
            </a:extLst>
          </p:cNvPr>
          <p:cNvSpPr>
            <a:spLocks noGrp="1"/>
          </p:cNvSpPr>
          <p:nvPr>
            <p:ph type="title"/>
          </p:nvPr>
        </p:nvSpPr>
        <p:spPr/>
        <p:txBody>
          <a:bodyPr/>
          <a:lstStyle/>
          <a:p>
            <a:r>
              <a:rPr lang="en-US" dirty="0"/>
              <a:t>Academy Structure: </a:t>
            </a:r>
            <a:r>
              <a:rPr lang="en-US" dirty="0">
                <a:solidFill>
                  <a:schemeClr val="accent1"/>
                </a:solidFill>
              </a:rPr>
              <a:t>Week 2</a:t>
            </a:r>
          </a:p>
        </p:txBody>
      </p:sp>
      <p:grpSp>
        <p:nvGrpSpPr>
          <p:cNvPr id="36" name="Group 35">
            <a:extLst>
              <a:ext uri="{FF2B5EF4-FFF2-40B4-BE49-F238E27FC236}">
                <a16:creationId xmlns:a16="http://schemas.microsoft.com/office/drawing/2014/main" id="{F867CC97-DFDF-FAC7-BE6B-4076F537630C}"/>
              </a:ext>
            </a:extLst>
          </p:cNvPr>
          <p:cNvGrpSpPr/>
          <p:nvPr/>
        </p:nvGrpSpPr>
        <p:grpSpPr>
          <a:xfrm>
            <a:off x="329003" y="918493"/>
            <a:ext cx="2217250" cy="5243616"/>
            <a:chOff x="329003" y="776086"/>
            <a:chExt cx="2217250" cy="5243616"/>
          </a:xfrm>
        </p:grpSpPr>
        <p:sp>
          <p:nvSpPr>
            <p:cNvPr id="10" name="Rectangle 9">
              <a:extLst>
                <a:ext uri="{FF2B5EF4-FFF2-40B4-BE49-F238E27FC236}">
                  <a16:creationId xmlns:a16="http://schemas.microsoft.com/office/drawing/2014/main" id="{2DE03F0B-264C-03CD-1019-88B0E1A86FC1}"/>
                </a:ext>
              </a:extLst>
            </p:cNvPr>
            <p:cNvSpPr/>
            <p:nvPr/>
          </p:nvSpPr>
          <p:spPr>
            <a:xfrm>
              <a:off x="329003" y="1128614"/>
              <a:ext cx="2217250" cy="1439238"/>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Intro to Agents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dirty="0">
                <a:solidFill>
                  <a:sysClr val="windowText" lastClr="000000"/>
                </a:solidFill>
                <a:latin typeface="Graphik" panose="020B050303020206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Understanding Agents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dirty="0">
                <a:solidFill>
                  <a:sysClr val="windowText" lastClr="000000"/>
                </a:solidFill>
                <a:latin typeface="Graphik" panose="020B050303020206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Reinventing Banking with Agents</a:t>
              </a:r>
            </a:p>
          </p:txBody>
        </p:sp>
        <p:sp>
          <p:nvSpPr>
            <p:cNvPr id="14" name="Rectangle 13">
              <a:extLst>
                <a:ext uri="{FF2B5EF4-FFF2-40B4-BE49-F238E27FC236}">
                  <a16:creationId xmlns:a16="http://schemas.microsoft.com/office/drawing/2014/main" id="{0FFD88CB-9B0D-BBF1-2A34-5B04C5DC69EA}"/>
                </a:ext>
              </a:extLst>
            </p:cNvPr>
            <p:cNvSpPr/>
            <p:nvPr/>
          </p:nvSpPr>
          <p:spPr>
            <a:xfrm>
              <a:off x="329003" y="3003719"/>
              <a:ext cx="2217250" cy="611018"/>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p:txBody>
        </p:sp>
        <p:sp>
          <p:nvSpPr>
            <p:cNvPr id="16" name="Rectangle 15">
              <a:extLst>
                <a:ext uri="{FF2B5EF4-FFF2-40B4-BE49-F238E27FC236}">
                  <a16:creationId xmlns:a16="http://schemas.microsoft.com/office/drawing/2014/main" id="{9CC84833-86D2-3C5F-7145-9CD4E8B05759}"/>
                </a:ext>
              </a:extLst>
            </p:cNvPr>
            <p:cNvSpPr/>
            <p:nvPr/>
          </p:nvSpPr>
          <p:spPr>
            <a:xfrm>
              <a:off x="329003" y="2567852"/>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Agile Ceremony</a:t>
              </a: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Refinement</a:t>
              </a:r>
            </a:p>
          </p:txBody>
        </p:sp>
        <p:sp>
          <p:nvSpPr>
            <p:cNvPr id="17" name="Rectangle 16">
              <a:extLst>
                <a:ext uri="{FF2B5EF4-FFF2-40B4-BE49-F238E27FC236}">
                  <a16:creationId xmlns:a16="http://schemas.microsoft.com/office/drawing/2014/main" id="{314C3A7D-BC11-0FE7-8786-8A8F2FBFBC9A}"/>
                </a:ext>
              </a:extLst>
            </p:cNvPr>
            <p:cNvSpPr/>
            <p:nvPr/>
          </p:nvSpPr>
          <p:spPr>
            <a:xfrm>
              <a:off x="329003" y="3614738"/>
              <a:ext cx="2217250" cy="1969098"/>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Hypersprint #1</a:t>
              </a:r>
            </a:p>
          </p:txBody>
        </p:sp>
        <p:sp>
          <p:nvSpPr>
            <p:cNvPr id="88" name="TextBox 87">
              <a:extLst>
                <a:ext uri="{FF2B5EF4-FFF2-40B4-BE49-F238E27FC236}">
                  <a16:creationId xmlns:a16="http://schemas.microsoft.com/office/drawing/2014/main" id="{FC8870A3-B86D-FD0A-DCD6-60DAA346F042}"/>
                </a:ext>
              </a:extLst>
            </p:cNvPr>
            <p:cNvSpPr txBox="1"/>
            <p:nvPr/>
          </p:nvSpPr>
          <p:spPr>
            <a:xfrm>
              <a:off x="907981" y="776086"/>
              <a:ext cx="1053580" cy="320601"/>
            </a:xfrm>
            <a:prstGeom prst="rect">
              <a:avLst/>
            </a:prstGeom>
            <a:noFill/>
          </p:spPr>
          <p:txBody>
            <a:bodyPr wrap="square" lIns="45720" r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Day 1</a:t>
              </a:r>
            </a:p>
          </p:txBody>
        </p:sp>
        <p:sp>
          <p:nvSpPr>
            <p:cNvPr id="11" name="Rectangle 10">
              <a:extLst>
                <a:ext uri="{FF2B5EF4-FFF2-40B4-BE49-F238E27FC236}">
                  <a16:creationId xmlns:a16="http://schemas.microsoft.com/office/drawing/2014/main" id="{2638343E-076E-155E-FEC8-170CEFC73E2E}"/>
                </a:ext>
              </a:extLst>
            </p:cNvPr>
            <p:cNvSpPr/>
            <p:nvPr/>
          </p:nvSpPr>
          <p:spPr>
            <a:xfrm>
              <a:off x="329003" y="5583836"/>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Graphik" panose="020B0503030202060203" pitchFamily="34" charset="0"/>
                  <a:ea typeface="+mn-ea"/>
                  <a:cs typeface="+mn-cs"/>
                </a:rPr>
                <a:t>Team Reflections</a:t>
              </a:r>
            </a:p>
          </p:txBody>
        </p:sp>
      </p:grpSp>
      <p:grpSp>
        <p:nvGrpSpPr>
          <p:cNvPr id="37" name="Group 36">
            <a:extLst>
              <a:ext uri="{FF2B5EF4-FFF2-40B4-BE49-F238E27FC236}">
                <a16:creationId xmlns:a16="http://schemas.microsoft.com/office/drawing/2014/main" id="{15DBB229-527F-E28B-3294-CA910AA0588F}"/>
              </a:ext>
            </a:extLst>
          </p:cNvPr>
          <p:cNvGrpSpPr/>
          <p:nvPr/>
        </p:nvGrpSpPr>
        <p:grpSpPr>
          <a:xfrm>
            <a:off x="2632863" y="918493"/>
            <a:ext cx="2217250" cy="5243616"/>
            <a:chOff x="2632863" y="776086"/>
            <a:chExt cx="2217250" cy="5243616"/>
          </a:xfrm>
        </p:grpSpPr>
        <p:sp>
          <p:nvSpPr>
            <p:cNvPr id="4" name="Rectangle 3">
              <a:extLst>
                <a:ext uri="{FF2B5EF4-FFF2-40B4-BE49-F238E27FC236}">
                  <a16:creationId xmlns:a16="http://schemas.microsoft.com/office/drawing/2014/main" id="{DDD1E777-4695-C30D-9D7F-512B58FEB8C7}"/>
                </a:ext>
              </a:extLst>
            </p:cNvPr>
            <p:cNvSpPr/>
            <p:nvPr/>
          </p:nvSpPr>
          <p:spPr>
            <a:xfrm>
              <a:off x="2632863" y="1128614"/>
              <a:ext cx="2217250" cy="1439238"/>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Tool Use with Agents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dirty="0">
                <a:solidFill>
                  <a:sysClr val="windowText" lastClr="000000"/>
                </a:solidFill>
                <a:latin typeface="Graphik" panose="020B050303020206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Reasoning with Agents</a:t>
              </a:r>
            </a:p>
          </p:txBody>
        </p:sp>
        <p:sp>
          <p:nvSpPr>
            <p:cNvPr id="5" name="Rectangle 4">
              <a:extLst>
                <a:ext uri="{FF2B5EF4-FFF2-40B4-BE49-F238E27FC236}">
                  <a16:creationId xmlns:a16="http://schemas.microsoft.com/office/drawing/2014/main" id="{3A3BEE8B-1FD3-7B65-45C3-8CFA073855D3}"/>
                </a:ext>
              </a:extLst>
            </p:cNvPr>
            <p:cNvSpPr/>
            <p:nvPr/>
          </p:nvSpPr>
          <p:spPr>
            <a:xfrm>
              <a:off x="2632863" y="3003719"/>
              <a:ext cx="2217250" cy="611018"/>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p:txBody>
        </p:sp>
        <p:sp>
          <p:nvSpPr>
            <p:cNvPr id="6" name="Rectangle 5">
              <a:extLst>
                <a:ext uri="{FF2B5EF4-FFF2-40B4-BE49-F238E27FC236}">
                  <a16:creationId xmlns:a16="http://schemas.microsoft.com/office/drawing/2014/main" id="{E1D0F50E-5F1F-9875-5379-DF9D2D9652F3}"/>
                </a:ext>
              </a:extLst>
            </p:cNvPr>
            <p:cNvSpPr/>
            <p:nvPr/>
          </p:nvSpPr>
          <p:spPr>
            <a:xfrm>
              <a:off x="2632863" y="2567852"/>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Agile Ceremony</a:t>
              </a: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Sprint Planning</a:t>
              </a:r>
            </a:p>
          </p:txBody>
        </p:sp>
        <p:sp>
          <p:nvSpPr>
            <p:cNvPr id="7" name="Rectangle 6">
              <a:extLst>
                <a:ext uri="{FF2B5EF4-FFF2-40B4-BE49-F238E27FC236}">
                  <a16:creationId xmlns:a16="http://schemas.microsoft.com/office/drawing/2014/main" id="{1B5663C8-1DAF-99B0-7637-17F7E88A7924}"/>
                </a:ext>
              </a:extLst>
            </p:cNvPr>
            <p:cNvSpPr/>
            <p:nvPr/>
          </p:nvSpPr>
          <p:spPr>
            <a:xfrm>
              <a:off x="2632863" y="3614738"/>
              <a:ext cx="2217250" cy="1969098"/>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Hypersprint #2</a:t>
              </a:r>
            </a:p>
          </p:txBody>
        </p:sp>
        <p:sp>
          <p:nvSpPr>
            <p:cNvPr id="8" name="TextBox 7">
              <a:extLst>
                <a:ext uri="{FF2B5EF4-FFF2-40B4-BE49-F238E27FC236}">
                  <a16:creationId xmlns:a16="http://schemas.microsoft.com/office/drawing/2014/main" id="{1A769490-7AE2-4C58-83E0-29F12DCFEC07}"/>
                </a:ext>
              </a:extLst>
            </p:cNvPr>
            <p:cNvSpPr txBox="1"/>
            <p:nvPr/>
          </p:nvSpPr>
          <p:spPr>
            <a:xfrm>
              <a:off x="3211841" y="776086"/>
              <a:ext cx="1053580" cy="320601"/>
            </a:xfrm>
            <a:prstGeom prst="rect">
              <a:avLst/>
            </a:prstGeom>
            <a:noFill/>
          </p:spPr>
          <p:txBody>
            <a:bodyPr wrap="square" lIns="45720" r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Day 2</a:t>
              </a:r>
            </a:p>
          </p:txBody>
        </p:sp>
        <p:sp>
          <p:nvSpPr>
            <p:cNvPr id="15" name="Rectangle 14">
              <a:extLst>
                <a:ext uri="{FF2B5EF4-FFF2-40B4-BE49-F238E27FC236}">
                  <a16:creationId xmlns:a16="http://schemas.microsoft.com/office/drawing/2014/main" id="{ED4ED940-2D0F-C972-2E40-CFCADD119743}"/>
                </a:ext>
              </a:extLst>
            </p:cNvPr>
            <p:cNvSpPr/>
            <p:nvPr/>
          </p:nvSpPr>
          <p:spPr>
            <a:xfrm>
              <a:off x="2632863" y="5583836"/>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1300" dirty="0">
                  <a:solidFill>
                    <a:schemeClr val="tx1"/>
                  </a:solidFill>
                  <a:latin typeface="Graphik" panose="020B0503030202060203" pitchFamily="34" charset="0"/>
                </a:rPr>
                <a:t>Team Reflections</a:t>
              </a:r>
            </a:p>
          </p:txBody>
        </p:sp>
      </p:grpSp>
      <p:grpSp>
        <p:nvGrpSpPr>
          <p:cNvPr id="38" name="Group 37">
            <a:extLst>
              <a:ext uri="{FF2B5EF4-FFF2-40B4-BE49-F238E27FC236}">
                <a16:creationId xmlns:a16="http://schemas.microsoft.com/office/drawing/2014/main" id="{A1A5A811-3805-D076-CA47-1F8A26389E9B}"/>
              </a:ext>
            </a:extLst>
          </p:cNvPr>
          <p:cNvGrpSpPr/>
          <p:nvPr/>
        </p:nvGrpSpPr>
        <p:grpSpPr>
          <a:xfrm>
            <a:off x="4936723" y="918493"/>
            <a:ext cx="2217250" cy="5243616"/>
            <a:chOff x="4936723" y="776086"/>
            <a:chExt cx="2217250" cy="5243616"/>
          </a:xfrm>
        </p:grpSpPr>
        <p:sp>
          <p:nvSpPr>
            <p:cNvPr id="12" name="Rectangle 11">
              <a:extLst>
                <a:ext uri="{FF2B5EF4-FFF2-40B4-BE49-F238E27FC236}">
                  <a16:creationId xmlns:a16="http://schemas.microsoft.com/office/drawing/2014/main" id="{B62D17F8-27D5-5A2E-90D8-82D43CA2B6A5}"/>
                </a:ext>
              </a:extLst>
            </p:cNvPr>
            <p:cNvSpPr/>
            <p:nvPr/>
          </p:nvSpPr>
          <p:spPr>
            <a:xfrm>
              <a:off x="4936723" y="1128614"/>
              <a:ext cx="2217250" cy="1439238"/>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Memory in Agents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dirty="0">
                <a:solidFill>
                  <a:sysClr val="windowText" lastClr="000000"/>
                </a:solidFill>
                <a:latin typeface="Graphik" panose="020B050303020206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Planning Agentic Workflows</a:t>
              </a:r>
            </a:p>
          </p:txBody>
        </p:sp>
        <p:sp>
          <p:nvSpPr>
            <p:cNvPr id="13" name="Rectangle 12">
              <a:extLst>
                <a:ext uri="{FF2B5EF4-FFF2-40B4-BE49-F238E27FC236}">
                  <a16:creationId xmlns:a16="http://schemas.microsoft.com/office/drawing/2014/main" id="{31AC49B9-2022-C0A5-8D54-C4488E598A3C}"/>
                </a:ext>
              </a:extLst>
            </p:cNvPr>
            <p:cNvSpPr/>
            <p:nvPr/>
          </p:nvSpPr>
          <p:spPr>
            <a:xfrm>
              <a:off x="4936723" y="3003719"/>
              <a:ext cx="2217250" cy="611018"/>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p:txBody>
        </p:sp>
        <p:sp>
          <p:nvSpPr>
            <p:cNvPr id="18" name="Rectangle 17">
              <a:extLst>
                <a:ext uri="{FF2B5EF4-FFF2-40B4-BE49-F238E27FC236}">
                  <a16:creationId xmlns:a16="http://schemas.microsoft.com/office/drawing/2014/main" id="{71B447F7-74AB-6B56-DF15-33842382A081}"/>
                </a:ext>
              </a:extLst>
            </p:cNvPr>
            <p:cNvSpPr/>
            <p:nvPr/>
          </p:nvSpPr>
          <p:spPr>
            <a:xfrm>
              <a:off x="4936723" y="2567852"/>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Agile Ceremony</a:t>
              </a: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Daily Standup</a:t>
              </a:r>
            </a:p>
          </p:txBody>
        </p:sp>
        <p:sp>
          <p:nvSpPr>
            <p:cNvPr id="19" name="Rectangle 18">
              <a:extLst>
                <a:ext uri="{FF2B5EF4-FFF2-40B4-BE49-F238E27FC236}">
                  <a16:creationId xmlns:a16="http://schemas.microsoft.com/office/drawing/2014/main" id="{B07D05E3-3EA5-99DC-CB43-D9C538F989B2}"/>
                </a:ext>
              </a:extLst>
            </p:cNvPr>
            <p:cNvSpPr/>
            <p:nvPr/>
          </p:nvSpPr>
          <p:spPr>
            <a:xfrm>
              <a:off x="4936723" y="3614738"/>
              <a:ext cx="2217250" cy="1969098"/>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Hypersprint #2</a:t>
              </a:r>
            </a:p>
          </p:txBody>
        </p:sp>
        <p:sp>
          <p:nvSpPr>
            <p:cNvPr id="20" name="TextBox 19">
              <a:extLst>
                <a:ext uri="{FF2B5EF4-FFF2-40B4-BE49-F238E27FC236}">
                  <a16:creationId xmlns:a16="http://schemas.microsoft.com/office/drawing/2014/main" id="{17D27647-88BB-211F-4731-87944C8CE0EA}"/>
                </a:ext>
              </a:extLst>
            </p:cNvPr>
            <p:cNvSpPr txBox="1"/>
            <p:nvPr/>
          </p:nvSpPr>
          <p:spPr>
            <a:xfrm>
              <a:off x="5515701" y="776086"/>
              <a:ext cx="1053580" cy="320601"/>
            </a:xfrm>
            <a:prstGeom prst="rect">
              <a:avLst/>
            </a:prstGeom>
            <a:noFill/>
          </p:spPr>
          <p:txBody>
            <a:bodyPr wrap="square" lIns="45720" r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Day 3</a:t>
              </a:r>
            </a:p>
          </p:txBody>
        </p:sp>
        <p:sp>
          <p:nvSpPr>
            <p:cNvPr id="33" name="Rectangle 32">
              <a:extLst>
                <a:ext uri="{FF2B5EF4-FFF2-40B4-BE49-F238E27FC236}">
                  <a16:creationId xmlns:a16="http://schemas.microsoft.com/office/drawing/2014/main" id="{E34B5179-056B-D95B-6AEE-90236C0B2F12}"/>
                </a:ext>
              </a:extLst>
            </p:cNvPr>
            <p:cNvSpPr/>
            <p:nvPr/>
          </p:nvSpPr>
          <p:spPr>
            <a:xfrm>
              <a:off x="4936723" y="5583836"/>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1300" dirty="0">
                  <a:solidFill>
                    <a:schemeClr val="tx1"/>
                  </a:solidFill>
                  <a:latin typeface="Graphik" panose="020B0503030202060203" pitchFamily="34" charset="0"/>
                </a:rPr>
                <a:t>Team Reflections</a:t>
              </a:r>
            </a:p>
          </p:txBody>
        </p:sp>
      </p:grpSp>
      <p:grpSp>
        <p:nvGrpSpPr>
          <p:cNvPr id="39" name="Group 38">
            <a:extLst>
              <a:ext uri="{FF2B5EF4-FFF2-40B4-BE49-F238E27FC236}">
                <a16:creationId xmlns:a16="http://schemas.microsoft.com/office/drawing/2014/main" id="{99A95BCB-672D-2C65-A1FF-CBB3081C2CCF}"/>
              </a:ext>
            </a:extLst>
          </p:cNvPr>
          <p:cNvGrpSpPr/>
          <p:nvPr/>
        </p:nvGrpSpPr>
        <p:grpSpPr>
          <a:xfrm>
            <a:off x="7240583" y="918493"/>
            <a:ext cx="2217250" cy="5243616"/>
            <a:chOff x="7240583" y="776086"/>
            <a:chExt cx="2217250" cy="5243616"/>
          </a:xfrm>
        </p:grpSpPr>
        <p:sp>
          <p:nvSpPr>
            <p:cNvPr id="22" name="Rectangle 21">
              <a:extLst>
                <a:ext uri="{FF2B5EF4-FFF2-40B4-BE49-F238E27FC236}">
                  <a16:creationId xmlns:a16="http://schemas.microsoft.com/office/drawing/2014/main" id="{79D9BBAE-0DE2-F120-5D63-62FE0AE473BE}"/>
                </a:ext>
              </a:extLst>
            </p:cNvPr>
            <p:cNvSpPr/>
            <p:nvPr/>
          </p:nvSpPr>
          <p:spPr>
            <a:xfrm>
              <a:off x="7240583" y="1128614"/>
              <a:ext cx="2217250" cy="1439238"/>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Evaluating Agents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Agent Guardrails and Prompt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Agentic Case Study </a:t>
              </a:r>
            </a:p>
          </p:txBody>
        </p:sp>
        <p:sp>
          <p:nvSpPr>
            <p:cNvPr id="23" name="Rectangle 22">
              <a:extLst>
                <a:ext uri="{FF2B5EF4-FFF2-40B4-BE49-F238E27FC236}">
                  <a16:creationId xmlns:a16="http://schemas.microsoft.com/office/drawing/2014/main" id="{D7778DDB-39C3-7777-D060-5FD725DEC4D3}"/>
                </a:ext>
              </a:extLst>
            </p:cNvPr>
            <p:cNvSpPr/>
            <p:nvPr/>
          </p:nvSpPr>
          <p:spPr>
            <a:xfrm>
              <a:off x="7240583" y="3003719"/>
              <a:ext cx="2217250" cy="611018"/>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p:txBody>
        </p:sp>
        <p:sp>
          <p:nvSpPr>
            <p:cNvPr id="24" name="Rectangle 23">
              <a:extLst>
                <a:ext uri="{FF2B5EF4-FFF2-40B4-BE49-F238E27FC236}">
                  <a16:creationId xmlns:a16="http://schemas.microsoft.com/office/drawing/2014/main" id="{E124E2AC-9A70-E790-9794-7577DF640FC4}"/>
                </a:ext>
              </a:extLst>
            </p:cNvPr>
            <p:cNvSpPr/>
            <p:nvPr/>
          </p:nvSpPr>
          <p:spPr>
            <a:xfrm>
              <a:off x="7240583" y="2567852"/>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Agile Ceremony</a:t>
              </a: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Sprint Review / Demo</a:t>
              </a:r>
            </a:p>
          </p:txBody>
        </p:sp>
        <p:sp>
          <p:nvSpPr>
            <p:cNvPr id="25" name="Rectangle 24">
              <a:extLst>
                <a:ext uri="{FF2B5EF4-FFF2-40B4-BE49-F238E27FC236}">
                  <a16:creationId xmlns:a16="http://schemas.microsoft.com/office/drawing/2014/main" id="{B8C39373-0527-74CA-6EEE-F7B3B32671F0}"/>
                </a:ext>
              </a:extLst>
            </p:cNvPr>
            <p:cNvSpPr/>
            <p:nvPr/>
          </p:nvSpPr>
          <p:spPr>
            <a:xfrm>
              <a:off x="7240583" y="3614738"/>
              <a:ext cx="2217250" cy="1969098"/>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Hypersprint #2</a:t>
              </a:r>
            </a:p>
          </p:txBody>
        </p:sp>
        <p:sp>
          <p:nvSpPr>
            <p:cNvPr id="26" name="TextBox 25">
              <a:extLst>
                <a:ext uri="{FF2B5EF4-FFF2-40B4-BE49-F238E27FC236}">
                  <a16:creationId xmlns:a16="http://schemas.microsoft.com/office/drawing/2014/main" id="{8E1265E8-D51E-087C-F55D-95883126CDDA}"/>
                </a:ext>
              </a:extLst>
            </p:cNvPr>
            <p:cNvSpPr txBox="1"/>
            <p:nvPr/>
          </p:nvSpPr>
          <p:spPr>
            <a:xfrm>
              <a:off x="7819561" y="776086"/>
              <a:ext cx="1053580" cy="320601"/>
            </a:xfrm>
            <a:prstGeom prst="rect">
              <a:avLst/>
            </a:prstGeom>
            <a:noFill/>
          </p:spPr>
          <p:txBody>
            <a:bodyPr wrap="square" lIns="45720" r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Day 4</a:t>
              </a:r>
            </a:p>
          </p:txBody>
        </p:sp>
        <p:sp>
          <p:nvSpPr>
            <p:cNvPr id="34" name="Rectangle 33">
              <a:extLst>
                <a:ext uri="{FF2B5EF4-FFF2-40B4-BE49-F238E27FC236}">
                  <a16:creationId xmlns:a16="http://schemas.microsoft.com/office/drawing/2014/main" id="{B04EC182-51CC-046B-F0B7-F88706A822D9}"/>
                </a:ext>
              </a:extLst>
            </p:cNvPr>
            <p:cNvSpPr/>
            <p:nvPr/>
          </p:nvSpPr>
          <p:spPr>
            <a:xfrm>
              <a:off x="7240583" y="5583836"/>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1300" dirty="0">
                  <a:solidFill>
                    <a:schemeClr val="tx1"/>
                  </a:solidFill>
                  <a:latin typeface="Graphik" panose="020B0503030202060203" pitchFamily="34" charset="0"/>
                </a:rPr>
                <a:t>Team Reflections</a:t>
              </a:r>
            </a:p>
          </p:txBody>
        </p:sp>
      </p:grpSp>
      <p:grpSp>
        <p:nvGrpSpPr>
          <p:cNvPr id="40" name="Group 39">
            <a:extLst>
              <a:ext uri="{FF2B5EF4-FFF2-40B4-BE49-F238E27FC236}">
                <a16:creationId xmlns:a16="http://schemas.microsoft.com/office/drawing/2014/main" id="{3222060F-7972-6B31-E175-BB336C66A96D}"/>
              </a:ext>
            </a:extLst>
          </p:cNvPr>
          <p:cNvGrpSpPr/>
          <p:nvPr/>
        </p:nvGrpSpPr>
        <p:grpSpPr>
          <a:xfrm>
            <a:off x="9544441" y="918493"/>
            <a:ext cx="2217250" cy="5243616"/>
            <a:chOff x="9544441" y="776086"/>
            <a:chExt cx="2217250" cy="5243616"/>
          </a:xfrm>
        </p:grpSpPr>
        <p:sp>
          <p:nvSpPr>
            <p:cNvPr id="28" name="Rectangle 27">
              <a:extLst>
                <a:ext uri="{FF2B5EF4-FFF2-40B4-BE49-F238E27FC236}">
                  <a16:creationId xmlns:a16="http://schemas.microsoft.com/office/drawing/2014/main" id="{7386D10A-D31A-DB76-CF87-A6A488AD0266}"/>
                </a:ext>
              </a:extLst>
            </p:cNvPr>
            <p:cNvSpPr/>
            <p:nvPr/>
          </p:nvSpPr>
          <p:spPr>
            <a:xfrm>
              <a:off x="9544441" y="1128614"/>
              <a:ext cx="2217250" cy="1439237"/>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Multi Agent Orchestration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Scaling Agents </a:t>
              </a:r>
            </a:p>
          </p:txBody>
        </p:sp>
        <p:sp>
          <p:nvSpPr>
            <p:cNvPr id="29" name="Rectangle 28">
              <a:extLst>
                <a:ext uri="{FF2B5EF4-FFF2-40B4-BE49-F238E27FC236}">
                  <a16:creationId xmlns:a16="http://schemas.microsoft.com/office/drawing/2014/main" id="{01554399-CB0A-2148-0367-BF0D19A20ABB}"/>
                </a:ext>
              </a:extLst>
            </p:cNvPr>
            <p:cNvSpPr/>
            <p:nvPr/>
          </p:nvSpPr>
          <p:spPr>
            <a:xfrm>
              <a:off x="9544441" y="3003719"/>
              <a:ext cx="2217250" cy="611018"/>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p:txBody>
        </p:sp>
        <p:sp>
          <p:nvSpPr>
            <p:cNvPr id="30" name="Rectangle 29">
              <a:extLst>
                <a:ext uri="{FF2B5EF4-FFF2-40B4-BE49-F238E27FC236}">
                  <a16:creationId xmlns:a16="http://schemas.microsoft.com/office/drawing/2014/main" id="{9C29CD87-0A0E-BBC0-77AF-0ECEE2EC87D0}"/>
                </a:ext>
              </a:extLst>
            </p:cNvPr>
            <p:cNvSpPr/>
            <p:nvPr/>
          </p:nvSpPr>
          <p:spPr>
            <a:xfrm>
              <a:off x="9544441" y="2567852"/>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Agile Ceremony</a:t>
              </a: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Sprint Retrospective</a:t>
              </a:r>
            </a:p>
          </p:txBody>
        </p:sp>
        <p:sp>
          <p:nvSpPr>
            <p:cNvPr id="31" name="Rectangle 30">
              <a:extLst>
                <a:ext uri="{FF2B5EF4-FFF2-40B4-BE49-F238E27FC236}">
                  <a16:creationId xmlns:a16="http://schemas.microsoft.com/office/drawing/2014/main" id="{0915942B-7344-861D-3F46-19DACDA8AC52}"/>
                </a:ext>
              </a:extLst>
            </p:cNvPr>
            <p:cNvSpPr/>
            <p:nvPr/>
          </p:nvSpPr>
          <p:spPr>
            <a:xfrm>
              <a:off x="9544441" y="3614738"/>
              <a:ext cx="2217250" cy="1969098"/>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Hypersprint #2</a:t>
              </a:r>
            </a:p>
          </p:txBody>
        </p:sp>
        <p:sp>
          <p:nvSpPr>
            <p:cNvPr id="32" name="TextBox 31">
              <a:extLst>
                <a:ext uri="{FF2B5EF4-FFF2-40B4-BE49-F238E27FC236}">
                  <a16:creationId xmlns:a16="http://schemas.microsoft.com/office/drawing/2014/main" id="{0D9FB874-868B-48BE-2124-8849536F7E4A}"/>
                </a:ext>
              </a:extLst>
            </p:cNvPr>
            <p:cNvSpPr txBox="1"/>
            <p:nvPr/>
          </p:nvSpPr>
          <p:spPr>
            <a:xfrm>
              <a:off x="10123419" y="776086"/>
              <a:ext cx="1053580" cy="320601"/>
            </a:xfrm>
            <a:prstGeom prst="rect">
              <a:avLst/>
            </a:prstGeom>
            <a:noFill/>
          </p:spPr>
          <p:txBody>
            <a:bodyPr wrap="square" lIns="45720" r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Day 5</a:t>
              </a:r>
            </a:p>
          </p:txBody>
        </p:sp>
        <p:sp>
          <p:nvSpPr>
            <p:cNvPr id="35" name="Rectangle 34">
              <a:extLst>
                <a:ext uri="{FF2B5EF4-FFF2-40B4-BE49-F238E27FC236}">
                  <a16:creationId xmlns:a16="http://schemas.microsoft.com/office/drawing/2014/main" id="{C8AE19AE-6F12-8DCA-E68D-3506C9522012}"/>
                </a:ext>
              </a:extLst>
            </p:cNvPr>
            <p:cNvSpPr/>
            <p:nvPr/>
          </p:nvSpPr>
          <p:spPr>
            <a:xfrm>
              <a:off x="9544441" y="5583836"/>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1300" dirty="0">
                  <a:solidFill>
                    <a:schemeClr val="tx1"/>
                  </a:solidFill>
                  <a:latin typeface="Graphik" panose="020B0503030202060203" pitchFamily="34" charset="0"/>
                </a:rPr>
                <a:t>Team Reflections</a:t>
              </a:r>
            </a:p>
          </p:txBody>
        </p:sp>
      </p:grpSp>
    </p:spTree>
    <p:extLst>
      <p:ext uri="{BB962C8B-B14F-4D97-AF65-F5344CB8AC3E}">
        <p14:creationId xmlns:p14="http://schemas.microsoft.com/office/powerpoint/2010/main" val="2979502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318FE-33C2-AB82-3ABE-2555B9B53D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ACD23-D21A-6DEC-7063-F97E292463B1}"/>
              </a:ext>
            </a:extLst>
          </p:cNvPr>
          <p:cNvSpPr>
            <a:spLocks noGrp="1"/>
          </p:cNvSpPr>
          <p:nvPr>
            <p:ph type="title"/>
          </p:nvPr>
        </p:nvSpPr>
        <p:spPr/>
        <p:txBody>
          <a:bodyPr/>
          <a:lstStyle/>
          <a:p>
            <a:r>
              <a:rPr lang="en-US" sz="3200"/>
              <a:t>Multi-Agent Systems</a:t>
            </a:r>
          </a:p>
        </p:txBody>
      </p:sp>
      <p:sp>
        <p:nvSpPr>
          <p:cNvPr id="3" name="Content Placeholder 2">
            <a:extLst>
              <a:ext uri="{FF2B5EF4-FFF2-40B4-BE49-F238E27FC236}">
                <a16:creationId xmlns:a16="http://schemas.microsoft.com/office/drawing/2014/main" id="{1FEDCDD3-9F82-AF96-F952-55969949DEC6}"/>
              </a:ext>
            </a:extLst>
          </p:cNvPr>
          <p:cNvSpPr>
            <a:spLocks noGrp="1"/>
          </p:cNvSpPr>
          <p:nvPr>
            <p:ph type="body" sz="quarter" idx="10"/>
          </p:nvPr>
        </p:nvSpPr>
        <p:spPr>
          <a:xfrm>
            <a:off x="347303" y="721014"/>
            <a:ext cx="11595100" cy="4957763"/>
          </a:xfrm>
        </p:spPr>
        <p:txBody>
          <a:bodyPr/>
          <a:lstStyle/>
          <a:p>
            <a:pPr marL="0" indent="0">
              <a:buNone/>
            </a:pPr>
            <a:r>
              <a:rPr lang="en-US" sz="1400" b="1" dirty="0"/>
              <a:t>Human-in-the-loop: </a:t>
            </a:r>
            <a:r>
              <a:rPr lang="en-US" sz="1400" dirty="0"/>
              <a:t>Not all processes or workflows should be automated. Humans have a role to play with Agentic AI as the chief supervisor and thought leader.</a:t>
            </a:r>
          </a:p>
          <a:p>
            <a:pPr marL="0" indent="0">
              <a:buNone/>
            </a:pPr>
            <a:r>
              <a:rPr lang="en-US" sz="1400" dirty="0"/>
              <a:t>.</a:t>
            </a:r>
            <a:endParaRPr lang="en-US" sz="1400" b="1" dirty="0"/>
          </a:p>
        </p:txBody>
      </p:sp>
      <p:grpSp>
        <p:nvGrpSpPr>
          <p:cNvPr id="121" name="Group 120">
            <a:extLst>
              <a:ext uri="{FF2B5EF4-FFF2-40B4-BE49-F238E27FC236}">
                <a16:creationId xmlns:a16="http://schemas.microsoft.com/office/drawing/2014/main" id="{79EA7492-888D-E358-0BD8-4CC7CBC092EE}"/>
              </a:ext>
            </a:extLst>
          </p:cNvPr>
          <p:cNvGrpSpPr/>
          <p:nvPr/>
        </p:nvGrpSpPr>
        <p:grpSpPr>
          <a:xfrm>
            <a:off x="1260738" y="1034374"/>
            <a:ext cx="10550262" cy="5264826"/>
            <a:chOff x="1910366" y="1389398"/>
            <a:chExt cx="8309020" cy="4541322"/>
          </a:xfrm>
        </p:grpSpPr>
        <p:sp>
          <p:nvSpPr>
            <p:cNvPr id="6" name="Oval 5">
              <a:extLst>
                <a:ext uri="{FF2B5EF4-FFF2-40B4-BE49-F238E27FC236}">
                  <a16:creationId xmlns:a16="http://schemas.microsoft.com/office/drawing/2014/main" id="{73AF40AD-D4F3-B40F-54C1-0BAA8B8A0396}"/>
                </a:ext>
              </a:extLst>
            </p:cNvPr>
            <p:cNvSpPr/>
            <p:nvPr/>
          </p:nvSpPr>
          <p:spPr>
            <a:xfrm>
              <a:off x="2079938" y="1918951"/>
              <a:ext cx="8139448" cy="4011769"/>
            </a:xfrm>
            <a:prstGeom prst="ellipse">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8139448"/>
                        <a:gd name="connsiteY0" fmla="*/ 2228045 h 4456090"/>
                        <a:gd name="connsiteX1" fmla="*/ 4069724 w 8139448"/>
                        <a:gd name="connsiteY1" fmla="*/ 0 h 4456090"/>
                        <a:gd name="connsiteX2" fmla="*/ 8139448 w 8139448"/>
                        <a:gd name="connsiteY2" fmla="*/ 2228045 h 4456090"/>
                        <a:gd name="connsiteX3" fmla="*/ 4069724 w 8139448"/>
                        <a:gd name="connsiteY3" fmla="*/ 4456090 h 4456090"/>
                        <a:gd name="connsiteX4" fmla="*/ 0 w 8139448"/>
                        <a:gd name="connsiteY4" fmla="*/ 2228045 h 4456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9448" h="4456090" extrusionOk="0">
                          <a:moveTo>
                            <a:pt x="0" y="2228045"/>
                          </a:moveTo>
                          <a:cubicBezTo>
                            <a:pt x="-111860" y="928532"/>
                            <a:pt x="1485351" y="126379"/>
                            <a:pt x="4069724" y="0"/>
                          </a:cubicBezTo>
                          <a:cubicBezTo>
                            <a:pt x="6343377" y="5475"/>
                            <a:pt x="8050431" y="1000360"/>
                            <a:pt x="8139448" y="2228045"/>
                          </a:cubicBezTo>
                          <a:cubicBezTo>
                            <a:pt x="7858304" y="3733112"/>
                            <a:pt x="6293176" y="4589822"/>
                            <a:pt x="4069724" y="4456090"/>
                          </a:cubicBezTo>
                          <a:cubicBezTo>
                            <a:pt x="1808366" y="4448589"/>
                            <a:pt x="203733" y="3555905"/>
                            <a:pt x="0" y="222804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pic>
          <p:nvPicPr>
            <p:cNvPr id="8" name="Graphic 7" descr="User with solid fill">
              <a:extLst>
                <a:ext uri="{FF2B5EF4-FFF2-40B4-BE49-F238E27FC236}">
                  <a16:creationId xmlns:a16="http://schemas.microsoft.com/office/drawing/2014/main" id="{4DE1AEE6-7232-ADD2-D968-767DFA5BC4D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10366" y="1389398"/>
              <a:ext cx="914400" cy="914400"/>
            </a:xfrm>
            <a:prstGeom prst="rect">
              <a:avLst/>
            </a:prstGeom>
          </p:spPr>
        </p:pic>
        <p:sp>
          <p:nvSpPr>
            <p:cNvPr id="22" name="Rectangle 21">
              <a:extLst>
                <a:ext uri="{FF2B5EF4-FFF2-40B4-BE49-F238E27FC236}">
                  <a16:creationId xmlns:a16="http://schemas.microsoft.com/office/drawing/2014/main" id="{6ED13D9A-9A57-A37C-4249-579A0EACE709}"/>
                </a:ext>
              </a:extLst>
            </p:cNvPr>
            <p:cNvSpPr/>
            <p:nvPr/>
          </p:nvSpPr>
          <p:spPr>
            <a:xfrm>
              <a:off x="3498656" y="2452519"/>
              <a:ext cx="1490785" cy="856543"/>
            </a:xfrm>
            <a:prstGeom prst="rect">
              <a:avLst/>
            </a:prstGeom>
            <a:noFill/>
            <a:ln w="317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CCF6C516-E33B-7D20-C84C-62FDC6CC561A}"/>
                </a:ext>
              </a:extLst>
            </p:cNvPr>
            <p:cNvSpPr txBox="1"/>
            <p:nvPr/>
          </p:nvSpPr>
          <p:spPr>
            <a:xfrm>
              <a:off x="3580261" y="3350976"/>
              <a:ext cx="836492" cy="156047"/>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Orchestrator (Controller)</a:t>
              </a:r>
            </a:p>
          </p:txBody>
        </p:sp>
        <p:sp>
          <p:nvSpPr>
            <p:cNvPr id="33" name="Rectangle 32">
              <a:extLst>
                <a:ext uri="{FF2B5EF4-FFF2-40B4-BE49-F238E27FC236}">
                  <a16:creationId xmlns:a16="http://schemas.microsoft.com/office/drawing/2014/main" id="{E2A47E33-BE91-E384-727B-2C1F57867387}"/>
                </a:ext>
              </a:extLst>
            </p:cNvPr>
            <p:cNvSpPr/>
            <p:nvPr/>
          </p:nvSpPr>
          <p:spPr>
            <a:xfrm>
              <a:off x="5570229" y="2330806"/>
              <a:ext cx="2126066" cy="959505"/>
            </a:xfrm>
            <a:prstGeom prst="rect">
              <a:avLst/>
            </a:prstGeom>
            <a:noFill/>
            <a:ln w="317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34" name="TextBox 33">
              <a:extLst>
                <a:ext uri="{FF2B5EF4-FFF2-40B4-BE49-F238E27FC236}">
                  <a16:creationId xmlns:a16="http://schemas.microsoft.com/office/drawing/2014/main" id="{9B565A3C-D5E2-9FE2-5005-23819D9D2653}"/>
                </a:ext>
              </a:extLst>
            </p:cNvPr>
            <p:cNvSpPr txBox="1"/>
            <p:nvPr/>
          </p:nvSpPr>
          <p:spPr>
            <a:xfrm>
              <a:off x="5607853" y="3374282"/>
              <a:ext cx="3846878" cy="177254"/>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Software Planner (Super Agent)</a:t>
              </a:r>
            </a:p>
          </p:txBody>
        </p:sp>
        <p:grpSp>
          <p:nvGrpSpPr>
            <p:cNvPr id="64" name="Group 63">
              <a:extLst>
                <a:ext uri="{FF2B5EF4-FFF2-40B4-BE49-F238E27FC236}">
                  <a16:creationId xmlns:a16="http://schemas.microsoft.com/office/drawing/2014/main" id="{7566658D-7C99-91CF-3D5D-0E1F7C36F81F}"/>
                </a:ext>
              </a:extLst>
            </p:cNvPr>
            <p:cNvGrpSpPr/>
            <p:nvPr/>
          </p:nvGrpSpPr>
          <p:grpSpPr>
            <a:xfrm>
              <a:off x="7696295" y="4030618"/>
              <a:ext cx="1599175" cy="1173121"/>
              <a:chOff x="5478882" y="4060128"/>
              <a:chExt cx="1599175" cy="1173121"/>
            </a:xfrm>
          </p:grpSpPr>
          <p:sp>
            <p:nvSpPr>
              <p:cNvPr id="43" name="Rectangle 42">
                <a:extLst>
                  <a:ext uri="{FF2B5EF4-FFF2-40B4-BE49-F238E27FC236}">
                    <a16:creationId xmlns:a16="http://schemas.microsoft.com/office/drawing/2014/main" id="{BD7355F8-C637-CE6F-CEDA-0CEDFDB735E8}"/>
                  </a:ext>
                </a:extLst>
              </p:cNvPr>
              <p:cNvSpPr/>
              <p:nvPr/>
            </p:nvSpPr>
            <p:spPr>
              <a:xfrm>
                <a:off x="5478882" y="4060128"/>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44" name="TextBox 43">
                <a:extLst>
                  <a:ext uri="{FF2B5EF4-FFF2-40B4-BE49-F238E27FC236}">
                    <a16:creationId xmlns:a16="http://schemas.microsoft.com/office/drawing/2014/main" id="{0B4A45FE-12E4-D0D8-642A-CA468E511DF9}"/>
                  </a:ext>
                </a:extLst>
              </p:cNvPr>
              <p:cNvSpPr txBox="1"/>
              <p:nvPr/>
            </p:nvSpPr>
            <p:spPr>
              <a:xfrm>
                <a:off x="5631124" y="5077202"/>
                <a:ext cx="836492" cy="156047"/>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Tester ( Worker Agent)</a:t>
                </a:r>
              </a:p>
            </p:txBody>
          </p:sp>
        </p:grpSp>
        <p:grpSp>
          <p:nvGrpSpPr>
            <p:cNvPr id="65" name="Group 64">
              <a:extLst>
                <a:ext uri="{FF2B5EF4-FFF2-40B4-BE49-F238E27FC236}">
                  <a16:creationId xmlns:a16="http://schemas.microsoft.com/office/drawing/2014/main" id="{B98ADEDA-55A7-23DE-92E6-F8D5FEDCD2BE}"/>
                </a:ext>
              </a:extLst>
            </p:cNvPr>
            <p:cNvGrpSpPr/>
            <p:nvPr/>
          </p:nvGrpSpPr>
          <p:grpSpPr>
            <a:xfrm>
              <a:off x="5424222" y="4413147"/>
              <a:ext cx="1599175" cy="1187439"/>
              <a:chOff x="3136172" y="4016300"/>
              <a:chExt cx="1599175" cy="1187439"/>
            </a:xfrm>
          </p:grpSpPr>
          <p:sp>
            <p:nvSpPr>
              <p:cNvPr id="53" name="Rectangle 52">
                <a:extLst>
                  <a:ext uri="{FF2B5EF4-FFF2-40B4-BE49-F238E27FC236}">
                    <a16:creationId xmlns:a16="http://schemas.microsoft.com/office/drawing/2014/main" id="{EDA695D0-CDB3-AE91-EF07-1692A04048D5}"/>
                  </a:ext>
                </a:extLst>
              </p:cNvPr>
              <p:cNvSpPr/>
              <p:nvPr/>
            </p:nvSpPr>
            <p:spPr>
              <a:xfrm>
                <a:off x="3136172" y="4016300"/>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56" name="TextBox 55">
                <a:extLst>
                  <a:ext uri="{FF2B5EF4-FFF2-40B4-BE49-F238E27FC236}">
                    <a16:creationId xmlns:a16="http://schemas.microsoft.com/office/drawing/2014/main" id="{E20C4A89-6873-7388-28AC-F88586514484}"/>
                  </a:ext>
                </a:extLst>
              </p:cNvPr>
              <p:cNvSpPr txBox="1"/>
              <p:nvPr/>
            </p:nvSpPr>
            <p:spPr>
              <a:xfrm>
                <a:off x="3252982" y="5047692"/>
                <a:ext cx="836492" cy="156047"/>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Utility (Worker Agent)</a:t>
                </a:r>
              </a:p>
            </p:txBody>
          </p:sp>
          <p:pic>
            <p:nvPicPr>
              <p:cNvPr id="58" name="Graphic 57" descr="Programmer female with solid fill">
                <a:extLst>
                  <a:ext uri="{FF2B5EF4-FFF2-40B4-BE49-F238E27FC236}">
                    <a16:creationId xmlns:a16="http://schemas.microsoft.com/office/drawing/2014/main" id="{3812083B-F3E5-B695-0BBD-DF812A9BC6B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68224" y="4168762"/>
                <a:ext cx="601301" cy="601301"/>
              </a:xfrm>
              <a:prstGeom prst="rect">
                <a:avLst/>
              </a:prstGeom>
            </p:spPr>
          </p:pic>
        </p:grpSp>
        <p:pic>
          <p:nvPicPr>
            <p:cNvPr id="60" name="Graphic 59" descr="Call center with solid fill">
              <a:extLst>
                <a:ext uri="{FF2B5EF4-FFF2-40B4-BE49-F238E27FC236}">
                  <a16:creationId xmlns:a16="http://schemas.microsoft.com/office/drawing/2014/main" id="{8B74FABB-A70E-FDD3-29B4-2645060F4A1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32550" y="2574282"/>
              <a:ext cx="535224" cy="535224"/>
            </a:xfrm>
            <a:prstGeom prst="rect">
              <a:avLst/>
            </a:prstGeom>
          </p:spPr>
        </p:pic>
        <p:pic>
          <p:nvPicPr>
            <p:cNvPr id="62" name="Graphic 61" descr="Scientist male with solid fill">
              <a:extLst>
                <a:ext uri="{FF2B5EF4-FFF2-40B4-BE49-F238E27FC236}">
                  <a16:creationId xmlns:a16="http://schemas.microsoft.com/office/drawing/2014/main" id="{41920B7C-E28C-A546-06D3-570EEEAE60F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806680" y="4222520"/>
              <a:ext cx="560395" cy="560395"/>
            </a:xfrm>
            <a:prstGeom prst="rect">
              <a:avLst/>
            </a:prstGeom>
          </p:spPr>
        </p:pic>
        <p:grpSp>
          <p:nvGrpSpPr>
            <p:cNvPr id="66" name="Group 65">
              <a:extLst>
                <a:ext uri="{FF2B5EF4-FFF2-40B4-BE49-F238E27FC236}">
                  <a16:creationId xmlns:a16="http://schemas.microsoft.com/office/drawing/2014/main" id="{FC9A7A6C-CD82-117E-3318-EE9F277A310B}"/>
                </a:ext>
              </a:extLst>
            </p:cNvPr>
            <p:cNvGrpSpPr/>
            <p:nvPr/>
          </p:nvGrpSpPr>
          <p:grpSpPr>
            <a:xfrm>
              <a:off x="2757907" y="3812157"/>
              <a:ext cx="2176129" cy="1201979"/>
              <a:chOff x="5989992" y="2792929"/>
              <a:chExt cx="2176129" cy="1201979"/>
            </a:xfrm>
          </p:grpSpPr>
          <p:sp>
            <p:nvSpPr>
              <p:cNvPr id="67" name="Rectangle 66">
                <a:extLst>
                  <a:ext uri="{FF2B5EF4-FFF2-40B4-BE49-F238E27FC236}">
                    <a16:creationId xmlns:a16="http://schemas.microsoft.com/office/drawing/2014/main" id="{F29D00A3-94C6-C9DA-1995-49769BF06EC4}"/>
                  </a:ext>
                </a:extLst>
              </p:cNvPr>
              <p:cNvSpPr/>
              <p:nvPr/>
            </p:nvSpPr>
            <p:spPr>
              <a:xfrm>
                <a:off x="6217648" y="2792929"/>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68" name="TextBox 67">
                <a:extLst>
                  <a:ext uri="{FF2B5EF4-FFF2-40B4-BE49-F238E27FC236}">
                    <a16:creationId xmlns:a16="http://schemas.microsoft.com/office/drawing/2014/main" id="{5CE4D6A0-8BB9-5A17-EA28-2C0EFB816E7D}"/>
                  </a:ext>
                </a:extLst>
              </p:cNvPr>
              <p:cNvSpPr txBox="1"/>
              <p:nvPr/>
            </p:nvSpPr>
            <p:spPr>
              <a:xfrm>
                <a:off x="5989992" y="3817654"/>
                <a:ext cx="2176129" cy="177254"/>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Secure Code (Worker Agent)</a:t>
                </a:r>
              </a:p>
            </p:txBody>
          </p:sp>
        </p:grpSp>
        <p:cxnSp>
          <p:nvCxnSpPr>
            <p:cNvPr id="70" name="Straight Arrow Connector 69">
              <a:extLst>
                <a:ext uri="{FF2B5EF4-FFF2-40B4-BE49-F238E27FC236}">
                  <a16:creationId xmlns:a16="http://schemas.microsoft.com/office/drawing/2014/main" id="{9BF92A06-4D18-F9BF-BFBA-AFA2829ECBCE}"/>
                </a:ext>
              </a:extLst>
            </p:cNvPr>
            <p:cNvCxnSpPr/>
            <p:nvPr/>
          </p:nvCxnSpPr>
          <p:spPr>
            <a:xfrm>
              <a:off x="2769755" y="1918951"/>
              <a:ext cx="689318" cy="4633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486B297-4AE2-8DEE-91E3-C4CB147A76F5}"/>
                </a:ext>
              </a:extLst>
            </p:cNvPr>
            <p:cNvCxnSpPr/>
            <p:nvPr/>
          </p:nvCxnSpPr>
          <p:spPr>
            <a:xfrm>
              <a:off x="2939327" y="1820986"/>
              <a:ext cx="689318" cy="463351"/>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AF6884A9-6FE6-2DDB-8C68-1A5B60181266}"/>
                </a:ext>
              </a:extLst>
            </p:cNvPr>
            <p:cNvSpPr txBox="1"/>
            <p:nvPr/>
          </p:nvSpPr>
          <p:spPr>
            <a:xfrm>
              <a:off x="2480107" y="2254423"/>
              <a:ext cx="689318" cy="177255"/>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231F20"/>
                  </a:solidFill>
                  <a:effectLst/>
                  <a:uLnTx/>
                  <a:uFillTx/>
                  <a:latin typeface="Arial"/>
                  <a:ea typeface="+mn-ea"/>
                  <a:cs typeface="+mn-cs"/>
                </a:rPr>
                <a:t>User Query</a:t>
              </a:r>
            </a:p>
          </p:txBody>
        </p:sp>
        <p:sp>
          <p:nvSpPr>
            <p:cNvPr id="73" name="TextBox 72">
              <a:extLst>
                <a:ext uri="{FF2B5EF4-FFF2-40B4-BE49-F238E27FC236}">
                  <a16:creationId xmlns:a16="http://schemas.microsoft.com/office/drawing/2014/main" id="{5E061C76-080E-705B-AEBD-31F7683958F6}"/>
                </a:ext>
              </a:extLst>
            </p:cNvPr>
            <p:cNvSpPr txBox="1"/>
            <p:nvPr/>
          </p:nvSpPr>
          <p:spPr>
            <a:xfrm>
              <a:off x="3573634" y="2012678"/>
              <a:ext cx="533058" cy="121576"/>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Answer</a:t>
              </a:r>
            </a:p>
          </p:txBody>
        </p:sp>
        <p:sp>
          <p:nvSpPr>
            <p:cNvPr id="4" name="TextBox 3">
              <a:extLst>
                <a:ext uri="{FF2B5EF4-FFF2-40B4-BE49-F238E27FC236}">
                  <a16:creationId xmlns:a16="http://schemas.microsoft.com/office/drawing/2014/main" id="{5B11EC81-0927-F2BE-2879-0248D429F1E8}"/>
                </a:ext>
              </a:extLst>
            </p:cNvPr>
            <p:cNvSpPr txBox="1"/>
            <p:nvPr/>
          </p:nvSpPr>
          <p:spPr>
            <a:xfrm>
              <a:off x="4026833" y="2593039"/>
              <a:ext cx="836492" cy="757937"/>
            </a:xfrm>
            <a:prstGeom prst="rect">
              <a:avLst/>
            </a:prstGeom>
            <a:noFill/>
          </p:spPr>
          <p:txBody>
            <a:bodyPr wrap="square" lIns="0" tIns="0" rIns="0" bIns="0" rtlCol="0">
              <a:norm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231F20"/>
                  </a:solidFill>
                  <a:effectLst/>
                  <a:uLnTx/>
                  <a:uFillTx/>
                  <a:latin typeface="Arial"/>
                  <a:ea typeface="+mn-ea"/>
                  <a:cs typeface="+mn-cs"/>
                </a:rPr>
                <a:t>The controller agent plans the task on the user’s behalf.</a:t>
              </a:r>
            </a:p>
          </p:txBody>
        </p:sp>
        <p:sp>
          <p:nvSpPr>
            <p:cNvPr id="5" name="TextBox 4">
              <a:extLst>
                <a:ext uri="{FF2B5EF4-FFF2-40B4-BE49-F238E27FC236}">
                  <a16:creationId xmlns:a16="http://schemas.microsoft.com/office/drawing/2014/main" id="{BB7FF0BF-F1EE-DB68-2179-31771477A403}"/>
                </a:ext>
              </a:extLst>
            </p:cNvPr>
            <p:cNvSpPr txBox="1"/>
            <p:nvPr/>
          </p:nvSpPr>
          <p:spPr>
            <a:xfrm>
              <a:off x="6416910" y="2589210"/>
              <a:ext cx="1144472" cy="520296"/>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The software planner builds a sets of tasks based on capabilities.</a:t>
              </a:r>
            </a:p>
          </p:txBody>
        </p:sp>
        <p:pic>
          <p:nvPicPr>
            <p:cNvPr id="9" name="Graphic 8" descr="Aspiration outline">
              <a:extLst>
                <a:ext uri="{FF2B5EF4-FFF2-40B4-BE49-F238E27FC236}">
                  <a16:creationId xmlns:a16="http://schemas.microsoft.com/office/drawing/2014/main" id="{D7732DDB-9569-D310-1F83-3F5C9DF304B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651050" y="2452519"/>
              <a:ext cx="731534" cy="731534"/>
            </a:xfrm>
            <a:prstGeom prst="rect">
              <a:avLst/>
            </a:prstGeom>
          </p:spPr>
        </p:pic>
        <p:cxnSp>
          <p:nvCxnSpPr>
            <p:cNvPr id="11" name="Straight Arrow Connector 10">
              <a:extLst>
                <a:ext uri="{FF2B5EF4-FFF2-40B4-BE49-F238E27FC236}">
                  <a16:creationId xmlns:a16="http://schemas.microsoft.com/office/drawing/2014/main" id="{435242F7-A877-C986-9283-AC8321B0EE14}"/>
                </a:ext>
              </a:extLst>
            </p:cNvPr>
            <p:cNvCxnSpPr>
              <a:cxnSpLocks/>
            </p:cNvCxnSpPr>
            <p:nvPr/>
          </p:nvCxnSpPr>
          <p:spPr>
            <a:xfrm>
              <a:off x="6205928" y="3551536"/>
              <a:ext cx="0" cy="798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2F24E49F-21D8-C9B0-93A7-6631E8C99C60}"/>
                </a:ext>
              </a:extLst>
            </p:cNvPr>
            <p:cNvCxnSpPr>
              <a:cxnSpLocks/>
            </p:cNvCxnSpPr>
            <p:nvPr/>
          </p:nvCxnSpPr>
          <p:spPr>
            <a:xfrm flipV="1">
              <a:off x="6377524" y="3551536"/>
              <a:ext cx="0" cy="798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D45D8240-7CC8-6B90-D2A4-D64A21DE1CD1}"/>
                </a:ext>
              </a:extLst>
            </p:cNvPr>
            <p:cNvSpPr txBox="1"/>
            <p:nvPr/>
          </p:nvSpPr>
          <p:spPr>
            <a:xfrm>
              <a:off x="5441430" y="3859967"/>
              <a:ext cx="0" cy="0"/>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4" name="TextBox 23">
              <a:extLst>
                <a:ext uri="{FF2B5EF4-FFF2-40B4-BE49-F238E27FC236}">
                  <a16:creationId xmlns:a16="http://schemas.microsoft.com/office/drawing/2014/main" id="{D16D519D-B9E2-0665-75FC-91F46EFFC208}"/>
                </a:ext>
              </a:extLst>
            </p:cNvPr>
            <p:cNvSpPr txBox="1"/>
            <p:nvPr/>
          </p:nvSpPr>
          <p:spPr>
            <a:xfrm>
              <a:off x="5140105" y="3931994"/>
              <a:ext cx="1276805" cy="124438"/>
            </a:xfrm>
            <a:prstGeom prst="rect">
              <a:avLst/>
            </a:prstGeom>
            <a:noFill/>
          </p:spPr>
          <p:txBody>
            <a:bodyPr wrap="square" lIns="0" tIns="0" rIns="0" bIns="0" rtlCol="0">
              <a:normAutofit fontScale="9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231F20"/>
                  </a:solidFill>
                  <a:effectLst/>
                  <a:uLnTx/>
                  <a:uFillTx/>
                  <a:latin typeface="Arial"/>
                  <a:ea typeface="+mn-ea"/>
                  <a:cs typeface="+mn-cs"/>
                </a:rPr>
                <a:t>Feature Request</a:t>
              </a:r>
            </a:p>
          </p:txBody>
        </p:sp>
        <p:sp>
          <p:nvSpPr>
            <p:cNvPr id="26" name="TextBox 25">
              <a:extLst>
                <a:ext uri="{FF2B5EF4-FFF2-40B4-BE49-F238E27FC236}">
                  <a16:creationId xmlns:a16="http://schemas.microsoft.com/office/drawing/2014/main" id="{797FAF16-16BB-0A45-830A-B34AE75EEA0E}"/>
                </a:ext>
              </a:extLst>
            </p:cNvPr>
            <p:cNvSpPr txBox="1"/>
            <p:nvPr/>
          </p:nvSpPr>
          <p:spPr>
            <a:xfrm>
              <a:off x="6473102" y="3935307"/>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Code</a:t>
              </a:r>
            </a:p>
          </p:txBody>
        </p:sp>
        <p:sp>
          <p:nvSpPr>
            <p:cNvPr id="27" name="TextBox 26">
              <a:extLst>
                <a:ext uri="{FF2B5EF4-FFF2-40B4-BE49-F238E27FC236}">
                  <a16:creationId xmlns:a16="http://schemas.microsoft.com/office/drawing/2014/main" id="{8F0D94DF-1C7A-601D-C1E8-31FA90C15108}"/>
                </a:ext>
              </a:extLst>
            </p:cNvPr>
            <p:cNvSpPr txBox="1"/>
            <p:nvPr/>
          </p:nvSpPr>
          <p:spPr>
            <a:xfrm>
              <a:off x="7351046" y="3693315"/>
              <a:ext cx="668755" cy="177254"/>
            </a:xfrm>
            <a:prstGeom prst="rect">
              <a:avLst/>
            </a:prstGeom>
            <a:noFill/>
          </p:spPr>
          <p:txBody>
            <a:bodyPr wrap="square" lIns="0" tIns="0" rIns="0" bIns="0" rtlCol="0">
              <a:norm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Unit Tests</a:t>
              </a:r>
            </a:p>
          </p:txBody>
        </p:sp>
        <p:grpSp>
          <p:nvGrpSpPr>
            <p:cNvPr id="45" name="Group 44">
              <a:extLst>
                <a:ext uri="{FF2B5EF4-FFF2-40B4-BE49-F238E27FC236}">
                  <a16:creationId xmlns:a16="http://schemas.microsoft.com/office/drawing/2014/main" id="{2AC6DDB0-D771-5986-731F-3323A1FAEA59}"/>
                </a:ext>
              </a:extLst>
            </p:cNvPr>
            <p:cNvGrpSpPr/>
            <p:nvPr/>
          </p:nvGrpSpPr>
          <p:grpSpPr>
            <a:xfrm>
              <a:off x="6070489" y="4491637"/>
              <a:ext cx="882414" cy="799685"/>
              <a:chOff x="5988376" y="4485530"/>
              <a:chExt cx="882414" cy="799685"/>
            </a:xfrm>
          </p:grpSpPr>
          <p:sp>
            <p:nvSpPr>
              <p:cNvPr id="39" name="Rounded Rectangle 38">
                <a:extLst>
                  <a:ext uri="{FF2B5EF4-FFF2-40B4-BE49-F238E27FC236}">
                    <a16:creationId xmlns:a16="http://schemas.microsoft.com/office/drawing/2014/main" id="{4DB33BC0-9514-D27E-184F-68BA7A4226E9}"/>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LLM</a:t>
                </a:r>
              </a:p>
            </p:txBody>
          </p:sp>
          <p:pic>
            <p:nvPicPr>
              <p:cNvPr id="42" name="Graphic 41" descr="Brain with solid fill">
                <a:extLst>
                  <a:ext uri="{FF2B5EF4-FFF2-40B4-BE49-F238E27FC236}">
                    <a16:creationId xmlns:a16="http://schemas.microsoft.com/office/drawing/2014/main" id="{E4AB6C81-C948-2660-4B44-EB29943A7D8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154154" y="4485530"/>
                <a:ext cx="490775" cy="490775"/>
              </a:xfrm>
              <a:prstGeom prst="rect">
                <a:avLst/>
              </a:prstGeom>
            </p:spPr>
          </p:pic>
        </p:grpSp>
        <p:grpSp>
          <p:nvGrpSpPr>
            <p:cNvPr id="46" name="Group 45">
              <a:extLst>
                <a:ext uri="{FF2B5EF4-FFF2-40B4-BE49-F238E27FC236}">
                  <a16:creationId xmlns:a16="http://schemas.microsoft.com/office/drawing/2014/main" id="{48860001-CDBA-657C-BB69-A08EB4E3875C}"/>
                </a:ext>
              </a:extLst>
            </p:cNvPr>
            <p:cNvGrpSpPr/>
            <p:nvPr/>
          </p:nvGrpSpPr>
          <p:grpSpPr>
            <a:xfrm>
              <a:off x="3630305" y="3882495"/>
              <a:ext cx="882414" cy="799685"/>
              <a:chOff x="5988376" y="4485530"/>
              <a:chExt cx="882414" cy="799685"/>
            </a:xfrm>
          </p:grpSpPr>
          <p:sp>
            <p:nvSpPr>
              <p:cNvPr id="47" name="Rounded Rectangle 46">
                <a:extLst>
                  <a:ext uri="{FF2B5EF4-FFF2-40B4-BE49-F238E27FC236}">
                    <a16:creationId xmlns:a16="http://schemas.microsoft.com/office/drawing/2014/main" id="{3C7385D1-440F-BD4B-0031-99970C3EB258}"/>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LLM</a:t>
                </a:r>
              </a:p>
            </p:txBody>
          </p:sp>
          <p:pic>
            <p:nvPicPr>
              <p:cNvPr id="48" name="Graphic 47" descr="Brain with solid fill">
                <a:extLst>
                  <a:ext uri="{FF2B5EF4-FFF2-40B4-BE49-F238E27FC236}">
                    <a16:creationId xmlns:a16="http://schemas.microsoft.com/office/drawing/2014/main" id="{F3CE3C9C-C5FD-DE2F-BF43-D58B7E8AB01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154154" y="4485530"/>
                <a:ext cx="490775" cy="490775"/>
              </a:xfrm>
              <a:prstGeom prst="rect">
                <a:avLst/>
              </a:prstGeom>
            </p:spPr>
          </p:pic>
        </p:grpSp>
        <p:grpSp>
          <p:nvGrpSpPr>
            <p:cNvPr id="49" name="Group 48">
              <a:extLst>
                <a:ext uri="{FF2B5EF4-FFF2-40B4-BE49-F238E27FC236}">
                  <a16:creationId xmlns:a16="http://schemas.microsoft.com/office/drawing/2014/main" id="{C2A829EF-BE05-C0B6-D0EB-4A4D3299AB37}"/>
                </a:ext>
              </a:extLst>
            </p:cNvPr>
            <p:cNvGrpSpPr/>
            <p:nvPr/>
          </p:nvGrpSpPr>
          <p:grpSpPr>
            <a:xfrm>
              <a:off x="8325353" y="4097719"/>
              <a:ext cx="882414" cy="799685"/>
              <a:chOff x="5988376" y="4485530"/>
              <a:chExt cx="882414" cy="799685"/>
            </a:xfrm>
          </p:grpSpPr>
          <p:sp>
            <p:nvSpPr>
              <p:cNvPr id="50" name="Rounded Rectangle 49">
                <a:extLst>
                  <a:ext uri="{FF2B5EF4-FFF2-40B4-BE49-F238E27FC236}">
                    <a16:creationId xmlns:a16="http://schemas.microsoft.com/office/drawing/2014/main" id="{2D4264CF-85A0-5BBC-B268-E421F54AFE97}"/>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LLM</a:t>
                </a:r>
              </a:p>
            </p:txBody>
          </p:sp>
          <p:pic>
            <p:nvPicPr>
              <p:cNvPr id="51" name="Graphic 50" descr="Brain with solid fill">
                <a:extLst>
                  <a:ext uri="{FF2B5EF4-FFF2-40B4-BE49-F238E27FC236}">
                    <a16:creationId xmlns:a16="http://schemas.microsoft.com/office/drawing/2014/main" id="{A2D743E9-B543-0458-60D6-BA036E3BF87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154154" y="4485530"/>
                <a:ext cx="490775" cy="490775"/>
              </a:xfrm>
              <a:prstGeom prst="rect">
                <a:avLst/>
              </a:prstGeom>
            </p:spPr>
          </p:pic>
        </p:grpSp>
        <p:pic>
          <p:nvPicPr>
            <p:cNvPr id="54" name="Graphic 53" descr="Shield Tick with solid fill">
              <a:extLst>
                <a:ext uri="{FF2B5EF4-FFF2-40B4-BE49-F238E27FC236}">
                  <a16:creationId xmlns:a16="http://schemas.microsoft.com/office/drawing/2014/main" id="{6831C2C3-A3B9-5482-C050-BA5467D8923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976832" y="3946668"/>
              <a:ext cx="679818" cy="679818"/>
            </a:xfrm>
            <a:prstGeom prst="rect">
              <a:avLst/>
            </a:prstGeom>
          </p:spPr>
        </p:pic>
        <p:cxnSp>
          <p:nvCxnSpPr>
            <p:cNvPr id="55" name="Straight Arrow Connector 54">
              <a:extLst>
                <a:ext uri="{FF2B5EF4-FFF2-40B4-BE49-F238E27FC236}">
                  <a16:creationId xmlns:a16="http://schemas.microsoft.com/office/drawing/2014/main" id="{404791BC-16A3-E6AE-965B-22DCB7762C28}"/>
                </a:ext>
              </a:extLst>
            </p:cNvPr>
            <p:cNvCxnSpPr>
              <a:cxnSpLocks/>
            </p:cNvCxnSpPr>
            <p:nvPr/>
          </p:nvCxnSpPr>
          <p:spPr>
            <a:xfrm flipH="1" flipV="1">
              <a:off x="7712493" y="3350976"/>
              <a:ext cx="554290" cy="6220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3ABED556-6BB2-EA38-DF53-75B53A4DE119}"/>
                </a:ext>
              </a:extLst>
            </p:cNvPr>
            <p:cNvCxnSpPr>
              <a:cxnSpLocks/>
            </p:cNvCxnSpPr>
            <p:nvPr/>
          </p:nvCxnSpPr>
          <p:spPr>
            <a:xfrm>
              <a:off x="7778275" y="3199107"/>
              <a:ext cx="668755" cy="761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1612C619-FC1D-6EE1-62E1-A08AFCE9B8C5}"/>
                </a:ext>
              </a:extLst>
            </p:cNvPr>
            <p:cNvSpPr txBox="1"/>
            <p:nvPr/>
          </p:nvSpPr>
          <p:spPr>
            <a:xfrm>
              <a:off x="8188557" y="3505061"/>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Code</a:t>
              </a:r>
            </a:p>
          </p:txBody>
        </p:sp>
        <p:cxnSp>
          <p:nvCxnSpPr>
            <p:cNvPr id="79" name="Straight Arrow Connector 78">
              <a:extLst>
                <a:ext uri="{FF2B5EF4-FFF2-40B4-BE49-F238E27FC236}">
                  <a16:creationId xmlns:a16="http://schemas.microsoft.com/office/drawing/2014/main" id="{DF87205E-E85F-D7DE-7C27-916B3159FBB8}"/>
                </a:ext>
              </a:extLst>
            </p:cNvPr>
            <p:cNvCxnSpPr>
              <a:cxnSpLocks/>
            </p:cNvCxnSpPr>
            <p:nvPr/>
          </p:nvCxnSpPr>
          <p:spPr>
            <a:xfrm flipH="1">
              <a:off x="5041065" y="2873198"/>
              <a:ext cx="4999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F7AA2769-5107-3EF0-9E8F-8B7603F4B791}"/>
                </a:ext>
              </a:extLst>
            </p:cNvPr>
            <p:cNvCxnSpPr>
              <a:cxnSpLocks/>
            </p:cNvCxnSpPr>
            <p:nvPr/>
          </p:nvCxnSpPr>
          <p:spPr>
            <a:xfrm>
              <a:off x="5027394" y="2984582"/>
              <a:ext cx="5428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CF864F63-20B4-A39D-1F54-A7A90DEFE046}"/>
                </a:ext>
              </a:extLst>
            </p:cNvPr>
            <p:cNvSpPr txBox="1"/>
            <p:nvPr/>
          </p:nvSpPr>
          <p:spPr>
            <a:xfrm>
              <a:off x="5104231" y="2724920"/>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Code</a:t>
              </a:r>
            </a:p>
          </p:txBody>
        </p:sp>
        <p:sp>
          <p:nvSpPr>
            <p:cNvPr id="92" name="TextBox 91">
              <a:extLst>
                <a:ext uri="{FF2B5EF4-FFF2-40B4-BE49-F238E27FC236}">
                  <a16:creationId xmlns:a16="http://schemas.microsoft.com/office/drawing/2014/main" id="{7E5A155E-C1DD-C109-A246-4FF91389EF07}"/>
                </a:ext>
              </a:extLst>
            </p:cNvPr>
            <p:cNvSpPr txBox="1"/>
            <p:nvPr/>
          </p:nvSpPr>
          <p:spPr>
            <a:xfrm>
              <a:off x="5077025" y="3038502"/>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Criteria</a:t>
              </a:r>
            </a:p>
          </p:txBody>
        </p:sp>
        <p:cxnSp>
          <p:nvCxnSpPr>
            <p:cNvPr id="99" name="Curved Connector 98">
              <a:extLst>
                <a:ext uri="{FF2B5EF4-FFF2-40B4-BE49-F238E27FC236}">
                  <a16:creationId xmlns:a16="http://schemas.microsoft.com/office/drawing/2014/main" id="{651CF85F-8A34-5610-17B7-A61922E45129}"/>
                </a:ext>
              </a:extLst>
            </p:cNvPr>
            <p:cNvCxnSpPr>
              <a:stCxn id="22" idx="1"/>
              <a:endCxn id="67" idx="1"/>
            </p:cNvCxnSpPr>
            <p:nvPr/>
          </p:nvCxnSpPr>
          <p:spPr>
            <a:xfrm rot="10800000" flipV="1">
              <a:off x="2985564" y="2880790"/>
              <a:ext cx="513093" cy="1411119"/>
            </a:xfrm>
            <a:prstGeom prst="curvedConnector3">
              <a:avLst>
                <a:gd name="adj1" fmla="val 163543"/>
              </a:avLst>
            </a:prstGeom>
            <a:ln>
              <a:tailEnd type="triangle"/>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315A6C60-7C92-B19D-65AD-FA6D1746B771}"/>
                </a:ext>
              </a:extLst>
            </p:cNvPr>
            <p:cNvSpPr txBox="1"/>
            <p:nvPr/>
          </p:nvSpPr>
          <p:spPr>
            <a:xfrm>
              <a:off x="2305494" y="3567280"/>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Code</a:t>
              </a:r>
            </a:p>
          </p:txBody>
        </p:sp>
        <p:cxnSp>
          <p:nvCxnSpPr>
            <p:cNvPr id="102" name="Curved Connector 101">
              <a:extLst>
                <a:ext uri="{FF2B5EF4-FFF2-40B4-BE49-F238E27FC236}">
                  <a16:creationId xmlns:a16="http://schemas.microsoft.com/office/drawing/2014/main" id="{438DB283-25A0-7E2F-F722-3FA4FB1CDB00}"/>
                </a:ext>
              </a:extLst>
            </p:cNvPr>
            <p:cNvCxnSpPr>
              <a:cxnSpLocks/>
              <a:stCxn id="108" idx="1"/>
            </p:cNvCxnSpPr>
            <p:nvPr/>
          </p:nvCxnSpPr>
          <p:spPr>
            <a:xfrm rot="10800000" flipH="1">
              <a:off x="3059285" y="3100722"/>
              <a:ext cx="617260" cy="831273"/>
            </a:xfrm>
            <a:prstGeom prst="curvedConnector4">
              <a:avLst>
                <a:gd name="adj1" fmla="val -37035"/>
                <a:gd name="adj2" fmla="val 53742"/>
              </a:avLst>
            </a:prstGeom>
            <a:ln>
              <a:tailEnd type="triangle"/>
            </a:ln>
          </p:spPr>
          <p:style>
            <a:lnRef idx="1">
              <a:schemeClr val="dk1"/>
            </a:lnRef>
            <a:fillRef idx="0">
              <a:schemeClr val="dk1"/>
            </a:fillRef>
            <a:effectRef idx="0">
              <a:schemeClr val="dk1"/>
            </a:effectRef>
            <a:fontRef idx="minor">
              <a:schemeClr val="tx1"/>
            </a:fontRef>
          </p:style>
        </p:cxnSp>
        <p:sp>
          <p:nvSpPr>
            <p:cNvPr id="108" name="TextBox 107">
              <a:extLst>
                <a:ext uri="{FF2B5EF4-FFF2-40B4-BE49-F238E27FC236}">
                  <a16:creationId xmlns:a16="http://schemas.microsoft.com/office/drawing/2014/main" id="{AAB65218-590F-A8D4-4FB7-4B601423C260}"/>
                </a:ext>
              </a:extLst>
            </p:cNvPr>
            <p:cNvSpPr txBox="1"/>
            <p:nvPr/>
          </p:nvSpPr>
          <p:spPr>
            <a:xfrm>
              <a:off x="3059285" y="3869775"/>
              <a:ext cx="428045" cy="124438"/>
            </a:xfrm>
            <a:prstGeom prst="rect">
              <a:avLst/>
            </a:prstGeom>
            <a:noFill/>
          </p:spPr>
          <p:txBody>
            <a:bodyPr wrap="square" lIns="0" tIns="0" rIns="0" bIns="0" rtlCol="0">
              <a:normAutofit fontScale="550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Approval</a:t>
              </a:r>
            </a:p>
          </p:txBody>
        </p:sp>
        <p:sp>
          <p:nvSpPr>
            <p:cNvPr id="120" name="TextBox 119">
              <a:extLst>
                <a:ext uri="{FF2B5EF4-FFF2-40B4-BE49-F238E27FC236}">
                  <a16:creationId xmlns:a16="http://schemas.microsoft.com/office/drawing/2014/main" id="{DD80FFAD-68CB-1AF9-10D8-A4F8E9998EF1}"/>
                </a:ext>
              </a:extLst>
            </p:cNvPr>
            <p:cNvSpPr txBox="1"/>
            <p:nvPr/>
          </p:nvSpPr>
          <p:spPr>
            <a:xfrm>
              <a:off x="5828873" y="1609295"/>
              <a:ext cx="1019332" cy="227083"/>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Workflow</a:t>
              </a:r>
            </a:p>
          </p:txBody>
        </p:sp>
      </p:grpSp>
      <p:sp>
        <p:nvSpPr>
          <p:cNvPr id="7" name="Snip Diagonal Corner Rectangle 6">
            <a:extLst>
              <a:ext uri="{FF2B5EF4-FFF2-40B4-BE49-F238E27FC236}">
                <a16:creationId xmlns:a16="http://schemas.microsoft.com/office/drawing/2014/main" id="{FE7ED405-0E5B-3A9E-C958-40161366F2C7}"/>
              </a:ext>
            </a:extLst>
          </p:cNvPr>
          <p:cNvSpPr/>
          <p:nvPr/>
        </p:nvSpPr>
        <p:spPr>
          <a:xfrm>
            <a:off x="110253" y="2252205"/>
            <a:ext cx="2763109" cy="758837"/>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Human-in-the -loop</a:t>
            </a:r>
          </a:p>
        </p:txBody>
      </p:sp>
    </p:spTree>
    <p:extLst>
      <p:ext uri="{BB962C8B-B14F-4D97-AF65-F5344CB8AC3E}">
        <p14:creationId xmlns:p14="http://schemas.microsoft.com/office/powerpoint/2010/main" val="2352924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8140C-ADAD-4637-5037-E0F912807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83B04-41C5-7703-7A02-4B815419121C}"/>
              </a:ext>
            </a:extLst>
          </p:cNvPr>
          <p:cNvSpPr>
            <a:spLocks noGrp="1"/>
          </p:cNvSpPr>
          <p:nvPr>
            <p:ph type="title"/>
          </p:nvPr>
        </p:nvSpPr>
        <p:spPr/>
        <p:txBody>
          <a:bodyPr/>
          <a:lstStyle/>
          <a:p>
            <a:r>
              <a:rPr lang="en-US" sz="3200" dirty="0"/>
              <a:t>Multi-Agent Systems</a:t>
            </a:r>
          </a:p>
        </p:txBody>
      </p:sp>
      <p:sp>
        <p:nvSpPr>
          <p:cNvPr id="3" name="Content Placeholder 2">
            <a:extLst>
              <a:ext uri="{FF2B5EF4-FFF2-40B4-BE49-F238E27FC236}">
                <a16:creationId xmlns:a16="http://schemas.microsoft.com/office/drawing/2014/main" id="{6CA3EE34-4EB6-0B1E-C3E5-1A7D71AF1E6B}"/>
              </a:ext>
            </a:extLst>
          </p:cNvPr>
          <p:cNvSpPr>
            <a:spLocks noGrp="1"/>
          </p:cNvSpPr>
          <p:nvPr>
            <p:ph type="body" sz="quarter" idx="10"/>
          </p:nvPr>
        </p:nvSpPr>
        <p:spPr>
          <a:xfrm>
            <a:off x="434119" y="736130"/>
            <a:ext cx="11595100" cy="4957763"/>
          </a:xfrm>
        </p:spPr>
        <p:txBody>
          <a:bodyPr/>
          <a:lstStyle/>
          <a:p>
            <a:pPr marL="0" indent="0">
              <a:buNone/>
            </a:pPr>
            <a:r>
              <a:rPr lang="en-US" sz="1400" b="1" dirty="0"/>
              <a:t>On the Rise: </a:t>
            </a:r>
            <a:r>
              <a:rPr lang="en-US" sz="1400" dirty="0"/>
              <a:t>AI agents are moving from thought to action. Technology leaders Google, Microsoft, OpenAI and more are investing in libraries and frameworks to support agentic functionality, even inter-agentic protocols such as MCP and A2A.</a:t>
            </a:r>
            <a:endParaRPr lang="en-US" sz="1400" b="1" dirty="0"/>
          </a:p>
        </p:txBody>
      </p:sp>
      <p:grpSp>
        <p:nvGrpSpPr>
          <p:cNvPr id="121" name="Group 120">
            <a:extLst>
              <a:ext uri="{FF2B5EF4-FFF2-40B4-BE49-F238E27FC236}">
                <a16:creationId xmlns:a16="http://schemas.microsoft.com/office/drawing/2014/main" id="{2C8F66D1-2E54-20B0-40E0-16F3062728D8}"/>
              </a:ext>
            </a:extLst>
          </p:cNvPr>
          <p:cNvGrpSpPr/>
          <p:nvPr/>
        </p:nvGrpSpPr>
        <p:grpSpPr>
          <a:xfrm>
            <a:off x="1260738" y="1034374"/>
            <a:ext cx="10550262" cy="5264826"/>
            <a:chOff x="1910366" y="1389398"/>
            <a:chExt cx="8309020" cy="4541322"/>
          </a:xfrm>
        </p:grpSpPr>
        <p:sp>
          <p:nvSpPr>
            <p:cNvPr id="6" name="Oval 5">
              <a:extLst>
                <a:ext uri="{FF2B5EF4-FFF2-40B4-BE49-F238E27FC236}">
                  <a16:creationId xmlns:a16="http://schemas.microsoft.com/office/drawing/2014/main" id="{FBC0B96B-78FA-0672-D5EB-26ABB653EFDD}"/>
                </a:ext>
              </a:extLst>
            </p:cNvPr>
            <p:cNvSpPr/>
            <p:nvPr/>
          </p:nvSpPr>
          <p:spPr>
            <a:xfrm>
              <a:off x="2079938" y="1918951"/>
              <a:ext cx="8139448" cy="4011769"/>
            </a:xfrm>
            <a:prstGeom prst="ellipse">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8139448"/>
                        <a:gd name="connsiteY0" fmla="*/ 2228045 h 4456090"/>
                        <a:gd name="connsiteX1" fmla="*/ 4069724 w 8139448"/>
                        <a:gd name="connsiteY1" fmla="*/ 0 h 4456090"/>
                        <a:gd name="connsiteX2" fmla="*/ 8139448 w 8139448"/>
                        <a:gd name="connsiteY2" fmla="*/ 2228045 h 4456090"/>
                        <a:gd name="connsiteX3" fmla="*/ 4069724 w 8139448"/>
                        <a:gd name="connsiteY3" fmla="*/ 4456090 h 4456090"/>
                        <a:gd name="connsiteX4" fmla="*/ 0 w 8139448"/>
                        <a:gd name="connsiteY4" fmla="*/ 2228045 h 4456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9448" h="4456090" extrusionOk="0">
                          <a:moveTo>
                            <a:pt x="0" y="2228045"/>
                          </a:moveTo>
                          <a:cubicBezTo>
                            <a:pt x="-111860" y="928532"/>
                            <a:pt x="1485351" y="126379"/>
                            <a:pt x="4069724" y="0"/>
                          </a:cubicBezTo>
                          <a:cubicBezTo>
                            <a:pt x="6343377" y="5475"/>
                            <a:pt x="8050431" y="1000360"/>
                            <a:pt x="8139448" y="2228045"/>
                          </a:cubicBezTo>
                          <a:cubicBezTo>
                            <a:pt x="7858304" y="3733112"/>
                            <a:pt x="6293176" y="4589822"/>
                            <a:pt x="4069724" y="4456090"/>
                          </a:cubicBezTo>
                          <a:cubicBezTo>
                            <a:pt x="1808366" y="4448589"/>
                            <a:pt x="203733" y="3555905"/>
                            <a:pt x="0" y="222804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pic>
          <p:nvPicPr>
            <p:cNvPr id="8" name="Graphic 7" descr="User with solid fill">
              <a:extLst>
                <a:ext uri="{FF2B5EF4-FFF2-40B4-BE49-F238E27FC236}">
                  <a16:creationId xmlns:a16="http://schemas.microsoft.com/office/drawing/2014/main" id="{C649B214-41D3-7151-47E6-1CCE6D4FF3D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10366" y="1389398"/>
              <a:ext cx="914400" cy="914400"/>
            </a:xfrm>
            <a:prstGeom prst="rect">
              <a:avLst/>
            </a:prstGeom>
          </p:spPr>
        </p:pic>
        <p:sp>
          <p:nvSpPr>
            <p:cNvPr id="22" name="Rectangle 21">
              <a:extLst>
                <a:ext uri="{FF2B5EF4-FFF2-40B4-BE49-F238E27FC236}">
                  <a16:creationId xmlns:a16="http://schemas.microsoft.com/office/drawing/2014/main" id="{8DE789B1-197F-86D2-B7E9-ACE60B76C014}"/>
                </a:ext>
              </a:extLst>
            </p:cNvPr>
            <p:cNvSpPr/>
            <p:nvPr/>
          </p:nvSpPr>
          <p:spPr>
            <a:xfrm>
              <a:off x="3498656" y="2452519"/>
              <a:ext cx="1490785" cy="856543"/>
            </a:xfrm>
            <a:prstGeom prst="rect">
              <a:avLst/>
            </a:prstGeom>
            <a:noFill/>
            <a:ln w="317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F3B94656-3402-CF6B-238A-C31982D217F3}"/>
                </a:ext>
              </a:extLst>
            </p:cNvPr>
            <p:cNvSpPr txBox="1"/>
            <p:nvPr/>
          </p:nvSpPr>
          <p:spPr>
            <a:xfrm>
              <a:off x="3580261" y="3350976"/>
              <a:ext cx="836492" cy="156047"/>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Orchestrator (Controller)</a:t>
              </a:r>
            </a:p>
          </p:txBody>
        </p:sp>
        <p:sp>
          <p:nvSpPr>
            <p:cNvPr id="33" name="Rectangle 32">
              <a:extLst>
                <a:ext uri="{FF2B5EF4-FFF2-40B4-BE49-F238E27FC236}">
                  <a16:creationId xmlns:a16="http://schemas.microsoft.com/office/drawing/2014/main" id="{8733F077-934F-2610-03F0-373D9E9192B5}"/>
                </a:ext>
              </a:extLst>
            </p:cNvPr>
            <p:cNvSpPr/>
            <p:nvPr/>
          </p:nvSpPr>
          <p:spPr>
            <a:xfrm>
              <a:off x="5570229" y="2330806"/>
              <a:ext cx="2126066" cy="959505"/>
            </a:xfrm>
            <a:prstGeom prst="rect">
              <a:avLst/>
            </a:prstGeom>
            <a:noFill/>
            <a:ln w="317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34" name="TextBox 33">
              <a:extLst>
                <a:ext uri="{FF2B5EF4-FFF2-40B4-BE49-F238E27FC236}">
                  <a16:creationId xmlns:a16="http://schemas.microsoft.com/office/drawing/2014/main" id="{FDF5C8C7-45C2-F295-015F-A7B3991DA992}"/>
                </a:ext>
              </a:extLst>
            </p:cNvPr>
            <p:cNvSpPr txBox="1"/>
            <p:nvPr/>
          </p:nvSpPr>
          <p:spPr>
            <a:xfrm>
              <a:off x="5607853" y="3374282"/>
              <a:ext cx="3846878" cy="177254"/>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Software Planner (Super Agent)</a:t>
              </a:r>
            </a:p>
          </p:txBody>
        </p:sp>
        <p:grpSp>
          <p:nvGrpSpPr>
            <p:cNvPr id="64" name="Group 63">
              <a:extLst>
                <a:ext uri="{FF2B5EF4-FFF2-40B4-BE49-F238E27FC236}">
                  <a16:creationId xmlns:a16="http://schemas.microsoft.com/office/drawing/2014/main" id="{1CA49285-FE0C-6DE0-E408-F6D85114C9E9}"/>
                </a:ext>
              </a:extLst>
            </p:cNvPr>
            <p:cNvGrpSpPr/>
            <p:nvPr/>
          </p:nvGrpSpPr>
          <p:grpSpPr>
            <a:xfrm>
              <a:off x="7696295" y="4030618"/>
              <a:ext cx="1599175" cy="1173121"/>
              <a:chOff x="5478882" y="4060128"/>
              <a:chExt cx="1599175" cy="1173121"/>
            </a:xfrm>
          </p:grpSpPr>
          <p:sp>
            <p:nvSpPr>
              <p:cNvPr id="43" name="Rectangle 42">
                <a:extLst>
                  <a:ext uri="{FF2B5EF4-FFF2-40B4-BE49-F238E27FC236}">
                    <a16:creationId xmlns:a16="http://schemas.microsoft.com/office/drawing/2014/main" id="{223FF99A-14DB-4163-74C3-2D01FFC08242}"/>
                  </a:ext>
                </a:extLst>
              </p:cNvPr>
              <p:cNvSpPr/>
              <p:nvPr/>
            </p:nvSpPr>
            <p:spPr>
              <a:xfrm>
                <a:off x="5478882" y="4060128"/>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44" name="TextBox 43">
                <a:extLst>
                  <a:ext uri="{FF2B5EF4-FFF2-40B4-BE49-F238E27FC236}">
                    <a16:creationId xmlns:a16="http://schemas.microsoft.com/office/drawing/2014/main" id="{0A8D87D9-6A86-5DDE-DA8D-EAEEA0DD6BE5}"/>
                  </a:ext>
                </a:extLst>
              </p:cNvPr>
              <p:cNvSpPr txBox="1"/>
              <p:nvPr/>
            </p:nvSpPr>
            <p:spPr>
              <a:xfrm>
                <a:off x="5631124" y="5077202"/>
                <a:ext cx="836492" cy="156047"/>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Tester ( Worker Agent)</a:t>
                </a:r>
              </a:p>
            </p:txBody>
          </p:sp>
        </p:grpSp>
        <p:grpSp>
          <p:nvGrpSpPr>
            <p:cNvPr id="65" name="Group 64">
              <a:extLst>
                <a:ext uri="{FF2B5EF4-FFF2-40B4-BE49-F238E27FC236}">
                  <a16:creationId xmlns:a16="http://schemas.microsoft.com/office/drawing/2014/main" id="{629C2657-5448-2F24-DBDB-2C7C7AE4C9A1}"/>
                </a:ext>
              </a:extLst>
            </p:cNvPr>
            <p:cNvGrpSpPr/>
            <p:nvPr/>
          </p:nvGrpSpPr>
          <p:grpSpPr>
            <a:xfrm>
              <a:off x="5424222" y="4413147"/>
              <a:ext cx="1599175" cy="1187439"/>
              <a:chOff x="3136172" y="4016300"/>
              <a:chExt cx="1599175" cy="1187439"/>
            </a:xfrm>
          </p:grpSpPr>
          <p:sp>
            <p:nvSpPr>
              <p:cNvPr id="53" name="Rectangle 52">
                <a:extLst>
                  <a:ext uri="{FF2B5EF4-FFF2-40B4-BE49-F238E27FC236}">
                    <a16:creationId xmlns:a16="http://schemas.microsoft.com/office/drawing/2014/main" id="{AB1097E7-80BF-9C78-CBC6-0DD973065FD2}"/>
                  </a:ext>
                </a:extLst>
              </p:cNvPr>
              <p:cNvSpPr/>
              <p:nvPr/>
            </p:nvSpPr>
            <p:spPr>
              <a:xfrm>
                <a:off x="3136172" y="4016300"/>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56" name="TextBox 55">
                <a:extLst>
                  <a:ext uri="{FF2B5EF4-FFF2-40B4-BE49-F238E27FC236}">
                    <a16:creationId xmlns:a16="http://schemas.microsoft.com/office/drawing/2014/main" id="{C72A69B3-1325-5CC0-1AFD-5674226DBF5C}"/>
                  </a:ext>
                </a:extLst>
              </p:cNvPr>
              <p:cNvSpPr txBox="1"/>
              <p:nvPr/>
            </p:nvSpPr>
            <p:spPr>
              <a:xfrm>
                <a:off x="3252982" y="5047692"/>
                <a:ext cx="836492" cy="156047"/>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Utility (Worker Agent)</a:t>
                </a:r>
              </a:p>
            </p:txBody>
          </p:sp>
          <p:pic>
            <p:nvPicPr>
              <p:cNvPr id="58" name="Graphic 57" descr="Programmer female with solid fill">
                <a:extLst>
                  <a:ext uri="{FF2B5EF4-FFF2-40B4-BE49-F238E27FC236}">
                    <a16:creationId xmlns:a16="http://schemas.microsoft.com/office/drawing/2014/main" id="{A4C2B0B8-6B75-8B93-5A25-8446640419D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68224" y="4168762"/>
                <a:ext cx="601301" cy="601301"/>
              </a:xfrm>
              <a:prstGeom prst="rect">
                <a:avLst/>
              </a:prstGeom>
            </p:spPr>
          </p:pic>
        </p:grpSp>
        <p:pic>
          <p:nvPicPr>
            <p:cNvPr id="60" name="Graphic 59" descr="Call center with solid fill">
              <a:extLst>
                <a:ext uri="{FF2B5EF4-FFF2-40B4-BE49-F238E27FC236}">
                  <a16:creationId xmlns:a16="http://schemas.microsoft.com/office/drawing/2014/main" id="{11CC224B-D134-14E1-CE6D-E16199B93F1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32550" y="2574282"/>
              <a:ext cx="535224" cy="535224"/>
            </a:xfrm>
            <a:prstGeom prst="rect">
              <a:avLst/>
            </a:prstGeom>
          </p:spPr>
        </p:pic>
        <p:pic>
          <p:nvPicPr>
            <p:cNvPr id="62" name="Graphic 61" descr="Scientist male with solid fill">
              <a:extLst>
                <a:ext uri="{FF2B5EF4-FFF2-40B4-BE49-F238E27FC236}">
                  <a16:creationId xmlns:a16="http://schemas.microsoft.com/office/drawing/2014/main" id="{5A12CFCB-3B5D-B371-7E81-6D8D3F8BC5E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806680" y="4222520"/>
              <a:ext cx="560395" cy="560395"/>
            </a:xfrm>
            <a:prstGeom prst="rect">
              <a:avLst/>
            </a:prstGeom>
          </p:spPr>
        </p:pic>
        <p:grpSp>
          <p:nvGrpSpPr>
            <p:cNvPr id="66" name="Group 65">
              <a:extLst>
                <a:ext uri="{FF2B5EF4-FFF2-40B4-BE49-F238E27FC236}">
                  <a16:creationId xmlns:a16="http://schemas.microsoft.com/office/drawing/2014/main" id="{73927460-218C-6334-33C5-7FD06BD862FE}"/>
                </a:ext>
              </a:extLst>
            </p:cNvPr>
            <p:cNvGrpSpPr/>
            <p:nvPr/>
          </p:nvGrpSpPr>
          <p:grpSpPr>
            <a:xfrm>
              <a:off x="2757907" y="3812157"/>
              <a:ext cx="2176129" cy="1201979"/>
              <a:chOff x="5989992" y="2792929"/>
              <a:chExt cx="2176129" cy="1201979"/>
            </a:xfrm>
          </p:grpSpPr>
          <p:sp>
            <p:nvSpPr>
              <p:cNvPr id="67" name="Rectangle 66">
                <a:extLst>
                  <a:ext uri="{FF2B5EF4-FFF2-40B4-BE49-F238E27FC236}">
                    <a16:creationId xmlns:a16="http://schemas.microsoft.com/office/drawing/2014/main" id="{C49683F7-0FF6-493C-DE7F-9B83DBD40669}"/>
                  </a:ext>
                </a:extLst>
              </p:cNvPr>
              <p:cNvSpPr/>
              <p:nvPr/>
            </p:nvSpPr>
            <p:spPr>
              <a:xfrm>
                <a:off x="6217648" y="2792929"/>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68" name="TextBox 67">
                <a:extLst>
                  <a:ext uri="{FF2B5EF4-FFF2-40B4-BE49-F238E27FC236}">
                    <a16:creationId xmlns:a16="http://schemas.microsoft.com/office/drawing/2014/main" id="{D03F27BA-1D3F-394A-1ADF-6BF8E118AE05}"/>
                  </a:ext>
                </a:extLst>
              </p:cNvPr>
              <p:cNvSpPr txBox="1"/>
              <p:nvPr/>
            </p:nvSpPr>
            <p:spPr>
              <a:xfrm>
                <a:off x="5989992" y="3817654"/>
                <a:ext cx="2176129" cy="177254"/>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Secure Code (Worker Agent)</a:t>
                </a:r>
              </a:p>
            </p:txBody>
          </p:sp>
        </p:grpSp>
        <p:cxnSp>
          <p:nvCxnSpPr>
            <p:cNvPr id="70" name="Straight Arrow Connector 69">
              <a:extLst>
                <a:ext uri="{FF2B5EF4-FFF2-40B4-BE49-F238E27FC236}">
                  <a16:creationId xmlns:a16="http://schemas.microsoft.com/office/drawing/2014/main" id="{68025653-826F-8782-789F-5A6BAADAE28C}"/>
                </a:ext>
              </a:extLst>
            </p:cNvPr>
            <p:cNvCxnSpPr/>
            <p:nvPr/>
          </p:nvCxnSpPr>
          <p:spPr>
            <a:xfrm>
              <a:off x="2769755" y="1918951"/>
              <a:ext cx="689318" cy="4633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60CCE208-32FA-AC1F-C3BB-F0875762A512}"/>
                </a:ext>
              </a:extLst>
            </p:cNvPr>
            <p:cNvCxnSpPr/>
            <p:nvPr/>
          </p:nvCxnSpPr>
          <p:spPr>
            <a:xfrm>
              <a:off x="2939327" y="1820986"/>
              <a:ext cx="689318" cy="463351"/>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49AF49F-EB13-46BC-8607-E212F3630C68}"/>
                </a:ext>
              </a:extLst>
            </p:cNvPr>
            <p:cNvSpPr txBox="1"/>
            <p:nvPr/>
          </p:nvSpPr>
          <p:spPr>
            <a:xfrm>
              <a:off x="2480107" y="2254423"/>
              <a:ext cx="689318" cy="177255"/>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231F20"/>
                  </a:solidFill>
                  <a:effectLst/>
                  <a:uLnTx/>
                  <a:uFillTx/>
                  <a:latin typeface="Arial"/>
                  <a:ea typeface="+mn-ea"/>
                  <a:cs typeface="+mn-cs"/>
                </a:rPr>
                <a:t>User Query</a:t>
              </a:r>
            </a:p>
          </p:txBody>
        </p:sp>
        <p:sp>
          <p:nvSpPr>
            <p:cNvPr id="73" name="TextBox 72">
              <a:extLst>
                <a:ext uri="{FF2B5EF4-FFF2-40B4-BE49-F238E27FC236}">
                  <a16:creationId xmlns:a16="http://schemas.microsoft.com/office/drawing/2014/main" id="{9A8DC20C-D41F-E92E-A731-262CB103B51F}"/>
                </a:ext>
              </a:extLst>
            </p:cNvPr>
            <p:cNvSpPr txBox="1"/>
            <p:nvPr/>
          </p:nvSpPr>
          <p:spPr>
            <a:xfrm>
              <a:off x="3573634" y="2012678"/>
              <a:ext cx="533058" cy="121576"/>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Answer</a:t>
              </a:r>
            </a:p>
          </p:txBody>
        </p:sp>
        <p:sp>
          <p:nvSpPr>
            <p:cNvPr id="4" name="TextBox 3">
              <a:extLst>
                <a:ext uri="{FF2B5EF4-FFF2-40B4-BE49-F238E27FC236}">
                  <a16:creationId xmlns:a16="http://schemas.microsoft.com/office/drawing/2014/main" id="{D8526684-CD3F-1273-3376-C6663184777F}"/>
                </a:ext>
              </a:extLst>
            </p:cNvPr>
            <p:cNvSpPr txBox="1"/>
            <p:nvPr/>
          </p:nvSpPr>
          <p:spPr>
            <a:xfrm>
              <a:off x="4026833" y="2593039"/>
              <a:ext cx="836492" cy="757937"/>
            </a:xfrm>
            <a:prstGeom prst="rect">
              <a:avLst/>
            </a:prstGeom>
            <a:noFill/>
          </p:spPr>
          <p:txBody>
            <a:bodyPr wrap="square" lIns="0" tIns="0" rIns="0" bIns="0" rtlCol="0">
              <a:norm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231F20"/>
                  </a:solidFill>
                  <a:effectLst/>
                  <a:uLnTx/>
                  <a:uFillTx/>
                  <a:latin typeface="Arial"/>
                  <a:ea typeface="+mn-ea"/>
                  <a:cs typeface="+mn-cs"/>
                </a:rPr>
                <a:t>The controller agent plans the task on the user’s behalf.</a:t>
              </a:r>
            </a:p>
          </p:txBody>
        </p:sp>
        <p:sp>
          <p:nvSpPr>
            <p:cNvPr id="5" name="TextBox 4">
              <a:extLst>
                <a:ext uri="{FF2B5EF4-FFF2-40B4-BE49-F238E27FC236}">
                  <a16:creationId xmlns:a16="http://schemas.microsoft.com/office/drawing/2014/main" id="{925E7D22-0F0F-DE9F-82AD-CE322D1E1F98}"/>
                </a:ext>
              </a:extLst>
            </p:cNvPr>
            <p:cNvSpPr txBox="1"/>
            <p:nvPr/>
          </p:nvSpPr>
          <p:spPr>
            <a:xfrm>
              <a:off x="6416910" y="2589210"/>
              <a:ext cx="1144472" cy="520296"/>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The software planner builds a sets of tasks based on capabilities.</a:t>
              </a:r>
            </a:p>
          </p:txBody>
        </p:sp>
        <p:pic>
          <p:nvPicPr>
            <p:cNvPr id="9" name="Graphic 8" descr="Aspiration outline">
              <a:extLst>
                <a:ext uri="{FF2B5EF4-FFF2-40B4-BE49-F238E27FC236}">
                  <a16:creationId xmlns:a16="http://schemas.microsoft.com/office/drawing/2014/main" id="{1B96EB48-4DD3-AFFB-FDB0-AF8B7ADAEAE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651050" y="2452519"/>
              <a:ext cx="731534" cy="731534"/>
            </a:xfrm>
            <a:prstGeom prst="rect">
              <a:avLst/>
            </a:prstGeom>
          </p:spPr>
        </p:pic>
        <p:cxnSp>
          <p:nvCxnSpPr>
            <p:cNvPr id="11" name="Straight Arrow Connector 10">
              <a:extLst>
                <a:ext uri="{FF2B5EF4-FFF2-40B4-BE49-F238E27FC236}">
                  <a16:creationId xmlns:a16="http://schemas.microsoft.com/office/drawing/2014/main" id="{A2B02197-CEC1-23FA-624F-C462EBF2F2BE}"/>
                </a:ext>
              </a:extLst>
            </p:cNvPr>
            <p:cNvCxnSpPr>
              <a:cxnSpLocks/>
            </p:cNvCxnSpPr>
            <p:nvPr/>
          </p:nvCxnSpPr>
          <p:spPr>
            <a:xfrm>
              <a:off x="6205928" y="3551536"/>
              <a:ext cx="0" cy="798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501260B8-BA72-6542-712E-81AD9814D4F3}"/>
                </a:ext>
              </a:extLst>
            </p:cNvPr>
            <p:cNvCxnSpPr>
              <a:cxnSpLocks/>
            </p:cNvCxnSpPr>
            <p:nvPr/>
          </p:nvCxnSpPr>
          <p:spPr>
            <a:xfrm flipV="1">
              <a:off x="6377524" y="3551536"/>
              <a:ext cx="0" cy="798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06D71E4E-7E2B-E14A-134D-F0E5CE2A9DCD}"/>
                </a:ext>
              </a:extLst>
            </p:cNvPr>
            <p:cNvSpPr txBox="1"/>
            <p:nvPr/>
          </p:nvSpPr>
          <p:spPr>
            <a:xfrm>
              <a:off x="5441430" y="3859967"/>
              <a:ext cx="0" cy="0"/>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4" name="TextBox 23">
              <a:extLst>
                <a:ext uri="{FF2B5EF4-FFF2-40B4-BE49-F238E27FC236}">
                  <a16:creationId xmlns:a16="http://schemas.microsoft.com/office/drawing/2014/main" id="{E0E8D9E8-792F-EC7A-F319-FD35188B23E8}"/>
                </a:ext>
              </a:extLst>
            </p:cNvPr>
            <p:cNvSpPr txBox="1"/>
            <p:nvPr/>
          </p:nvSpPr>
          <p:spPr>
            <a:xfrm>
              <a:off x="5140105" y="3931994"/>
              <a:ext cx="1276805" cy="124438"/>
            </a:xfrm>
            <a:prstGeom prst="rect">
              <a:avLst/>
            </a:prstGeom>
            <a:noFill/>
          </p:spPr>
          <p:txBody>
            <a:bodyPr wrap="square" lIns="0" tIns="0" rIns="0" bIns="0" rtlCol="0">
              <a:normAutofit fontScale="9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231F20"/>
                  </a:solidFill>
                  <a:effectLst/>
                  <a:uLnTx/>
                  <a:uFillTx/>
                  <a:latin typeface="Arial"/>
                  <a:ea typeface="+mn-ea"/>
                  <a:cs typeface="+mn-cs"/>
                </a:rPr>
                <a:t>Feature Request</a:t>
              </a:r>
            </a:p>
          </p:txBody>
        </p:sp>
        <p:sp>
          <p:nvSpPr>
            <p:cNvPr id="26" name="TextBox 25">
              <a:extLst>
                <a:ext uri="{FF2B5EF4-FFF2-40B4-BE49-F238E27FC236}">
                  <a16:creationId xmlns:a16="http://schemas.microsoft.com/office/drawing/2014/main" id="{6E3FE736-86BD-5F71-2F71-14B47C691DFE}"/>
                </a:ext>
              </a:extLst>
            </p:cNvPr>
            <p:cNvSpPr txBox="1"/>
            <p:nvPr/>
          </p:nvSpPr>
          <p:spPr>
            <a:xfrm>
              <a:off x="6473102" y="3935307"/>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Code</a:t>
              </a:r>
            </a:p>
          </p:txBody>
        </p:sp>
        <p:sp>
          <p:nvSpPr>
            <p:cNvPr id="27" name="TextBox 26">
              <a:extLst>
                <a:ext uri="{FF2B5EF4-FFF2-40B4-BE49-F238E27FC236}">
                  <a16:creationId xmlns:a16="http://schemas.microsoft.com/office/drawing/2014/main" id="{B6B11CF5-E0BF-75A4-1344-3194EB8E60AD}"/>
                </a:ext>
              </a:extLst>
            </p:cNvPr>
            <p:cNvSpPr txBox="1"/>
            <p:nvPr/>
          </p:nvSpPr>
          <p:spPr>
            <a:xfrm>
              <a:off x="7351046" y="3693315"/>
              <a:ext cx="668755" cy="177254"/>
            </a:xfrm>
            <a:prstGeom prst="rect">
              <a:avLst/>
            </a:prstGeom>
            <a:noFill/>
          </p:spPr>
          <p:txBody>
            <a:bodyPr wrap="square" lIns="0" tIns="0" rIns="0" bIns="0" rtlCol="0">
              <a:norm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a:ea typeface="+mn-ea"/>
                  <a:cs typeface="+mn-cs"/>
                </a:rPr>
                <a:t>Unit Tests</a:t>
              </a:r>
            </a:p>
          </p:txBody>
        </p:sp>
        <p:grpSp>
          <p:nvGrpSpPr>
            <p:cNvPr id="45" name="Group 44">
              <a:extLst>
                <a:ext uri="{FF2B5EF4-FFF2-40B4-BE49-F238E27FC236}">
                  <a16:creationId xmlns:a16="http://schemas.microsoft.com/office/drawing/2014/main" id="{2C0C7C91-A52D-FB9B-718B-390F171D3337}"/>
                </a:ext>
              </a:extLst>
            </p:cNvPr>
            <p:cNvGrpSpPr/>
            <p:nvPr/>
          </p:nvGrpSpPr>
          <p:grpSpPr>
            <a:xfrm>
              <a:off x="6070489" y="4491637"/>
              <a:ext cx="882414" cy="799685"/>
              <a:chOff x="5988376" y="4485530"/>
              <a:chExt cx="882414" cy="799685"/>
            </a:xfrm>
          </p:grpSpPr>
          <p:sp>
            <p:nvSpPr>
              <p:cNvPr id="39" name="Rounded Rectangle 38">
                <a:extLst>
                  <a:ext uri="{FF2B5EF4-FFF2-40B4-BE49-F238E27FC236}">
                    <a16:creationId xmlns:a16="http://schemas.microsoft.com/office/drawing/2014/main" id="{05EF67F4-F84E-2071-E453-DF1FF02C32FA}"/>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LLM</a:t>
                </a:r>
              </a:p>
            </p:txBody>
          </p:sp>
          <p:pic>
            <p:nvPicPr>
              <p:cNvPr id="42" name="Graphic 41" descr="Brain with solid fill">
                <a:extLst>
                  <a:ext uri="{FF2B5EF4-FFF2-40B4-BE49-F238E27FC236}">
                    <a16:creationId xmlns:a16="http://schemas.microsoft.com/office/drawing/2014/main" id="{4377191C-C35F-F069-E24E-976C9003CF2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154154" y="4485530"/>
                <a:ext cx="490775" cy="490775"/>
              </a:xfrm>
              <a:prstGeom prst="rect">
                <a:avLst/>
              </a:prstGeom>
            </p:spPr>
          </p:pic>
        </p:grpSp>
        <p:grpSp>
          <p:nvGrpSpPr>
            <p:cNvPr id="46" name="Group 45">
              <a:extLst>
                <a:ext uri="{FF2B5EF4-FFF2-40B4-BE49-F238E27FC236}">
                  <a16:creationId xmlns:a16="http://schemas.microsoft.com/office/drawing/2014/main" id="{B9139A85-E289-731D-4F96-4F759375828D}"/>
                </a:ext>
              </a:extLst>
            </p:cNvPr>
            <p:cNvGrpSpPr/>
            <p:nvPr/>
          </p:nvGrpSpPr>
          <p:grpSpPr>
            <a:xfrm>
              <a:off x="3630305" y="3882495"/>
              <a:ext cx="882414" cy="799685"/>
              <a:chOff x="5988376" y="4485530"/>
              <a:chExt cx="882414" cy="799685"/>
            </a:xfrm>
          </p:grpSpPr>
          <p:sp>
            <p:nvSpPr>
              <p:cNvPr id="47" name="Rounded Rectangle 46">
                <a:extLst>
                  <a:ext uri="{FF2B5EF4-FFF2-40B4-BE49-F238E27FC236}">
                    <a16:creationId xmlns:a16="http://schemas.microsoft.com/office/drawing/2014/main" id="{88B247B5-955F-2A4C-DC61-3502D0DDC1DA}"/>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LLM</a:t>
                </a:r>
              </a:p>
            </p:txBody>
          </p:sp>
          <p:pic>
            <p:nvPicPr>
              <p:cNvPr id="48" name="Graphic 47" descr="Brain with solid fill">
                <a:extLst>
                  <a:ext uri="{FF2B5EF4-FFF2-40B4-BE49-F238E27FC236}">
                    <a16:creationId xmlns:a16="http://schemas.microsoft.com/office/drawing/2014/main" id="{3E87EC89-E295-0ABC-E5BD-4ECA90B2716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154154" y="4485530"/>
                <a:ext cx="490775" cy="490775"/>
              </a:xfrm>
              <a:prstGeom prst="rect">
                <a:avLst/>
              </a:prstGeom>
            </p:spPr>
          </p:pic>
        </p:grpSp>
        <p:grpSp>
          <p:nvGrpSpPr>
            <p:cNvPr id="49" name="Group 48">
              <a:extLst>
                <a:ext uri="{FF2B5EF4-FFF2-40B4-BE49-F238E27FC236}">
                  <a16:creationId xmlns:a16="http://schemas.microsoft.com/office/drawing/2014/main" id="{0044DA19-3221-F163-31F6-BECA8B60F849}"/>
                </a:ext>
              </a:extLst>
            </p:cNvPr>
            <p:cNvGrpSpPr/>
            <p:nvPr/>
          </p:nvGrpSpPr>
          <p:grpSpPr>
            <a:xfrm>
              <a:off x="8325353" y="4097719"/>
              <a:ext cx="882414" cy="799685"/>
              <a:chOff x="5988376" y="4485530"/>
              <a:chExt cx="882414" cy="799685"/>
            </a:xfrm>
          </p:grpSpPr>
          <p:sp>
            <p:nvSpPr>
              <p:cNvPr id="50" name="Rounded Rectangle 49">
                <a:extLst>
                  <a:ext uri="{FF2B5EF4-FFF2-40B4-BE49-F238E27FC236}">
                    <a16:creationId xmlns:a16="http://schemas.microsoft.com/office/drawing/2014/main" id="{55C0D9AC-A305-0B44-53E7-AB1A79AC8ED9}"/>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LLM</a:t>
                </a:r>
              </a:p>
            </p:txBody>
          </p:sp>
          <p:pic>
            <p:nvPicPr>
              <p:cNvPr id="51" name="Graphic 50" descr="Brain with solid fill">
                <a:extLst>
                  <a:ext uri="{FF2B5EF4-FFF2-40B4-BE49-F238E27FC236}">
                    <a16:creationId xmlns:a16="http://schemas.microsoft.com/office/drawing/2014/main" id="{D8713EB9-1D6B-585B-6ED7-6F6F06C66BC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154154" y="4485530"/>
                <a:ext cx="490775" cy="490775"/>
              </a:xfrm>
              <a:prstGeom prst="rect">
                <a:avLst/>
              </a:prstGeom>
            </p:spPr>
          </p:pic>
        </p:grpSp>
        <p:pic>
          <p:nvPicPr>
            <p:cNvPr id="54" name="Graphic 53" descr="Shield Tick with solid fill">
              <a:extLst>
                <a:ext uri="{FF2B5EF4-FFF2-40B4-BE49-F238E27FC236}">
                  <a16:creationId xmlns:a16="http://schemas.microsoft.com/office/drawing/2014/main" id="{52E84EBC-BAE4-F3E7-F568-727FE4637F0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976832" y="3946668"/>
              <a:ext cx="679818" cy="679818"/>
            </a:xfrm>
            <a:prstGeom prst="rect">
              <a:avLst/>
            </a:prstGeom>
          </p:spPr>
        </p:pic>
        <p:cxnSp>
          <p:nvCxnSpPr>
            <p:cNvPr id="55" name="Straight Arrow Connector 54">
              <a:extLst>
                <a:ext uri="{FF2B5EF4-FFF2-40B4-BE49-F238E27FC236}">
                  <a16:creationId xmlns:a16="http://schemas.microsoft.com/office/drawing/2014/main" id="{C99045A6-F6A3-DEF2-CB50-EB768F49BB69}"/>
                </a:ext>
              </a:extLst>
            </p:cNvPr>
            <p:cNvCxnSpPr>
              <a:cxnSpLocks/>
            </p:cNvCxnSpPr>
            <p:nvPr/>
          </p:nvCxnSpPr>
          <p:spPr>
            <a:xfrm flipH="1" flipV="1">
              <a:off x="7712493" y="3350976"/>
              <a:ext cx="554290" cy="6220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86E1444D-6496-FEE5-176C-B7A99CAF1869}"/>
                </a:ext>
              </a:extLst>
            </p:cNvPr>
            <p:cNvCxnSpPr>
              <a:cxnSpLocks/>
            </p:cNvCxnSpPr>
            <p:nvPr/>
          </p:nvCxnSpPr>
          <p:spPr>
            <a:xfrm>
              <a:off x="7778275" y="3199107"/>
              <a:ext cx="668755" cy="761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A854AED8-C0FD-FA57-04FE-2F1DDA72F49B}"/>
                </a:ext>
              </a:extLst>
            </p:cNvPr>
            <p:cNvSpPr txBox="1"/>
            <p:nvPr/>
          </p:nvSpPr>
          <p:spPr>
            <a:xfrm>
              <a:off x="8188557" y="3505061"/>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Code</a:t>
              </a:r>
            </a:p>
          </p:txBody>
        </p:sp>
        <p:cxnSp>
          <p:nvCxnSpPr>
            <p:cNvPr id="79" name="Straight Arrow Connector 78">
              <a:extLst>
                <a:ext uri="{FF2B5EF4-FFF2-40B4-BE49-F238E27FC236}">
                  <a16:creationId xmlns:a16="http://schemas.microsoft.com/office/drawing/2014/main" id="{18056224-0250-9A17-1445-0043D32F02DC}"/>
                </a:ext>
              </a:extLst>
            </p:cNvPr>
            <p:cNvCxnSpPr>
              <a:cxnSpLocks/>
            </p:cNvCxnSpPr>
            <p:nvPr/>
          </p:nvCxnSpPr>
          <p:spPr>
            <a:xfrm flipH="1">
              <a:off x="5041065" y="2873198"/>
              <a:ext cx="4999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669D5CB0-FCA6-409D-AE70-E67DB4168528}"/>
                </a:ext>
              </a:extLst>
            </p:cNvPr>
            <p:cNvCxnSpPr>
              <a:cxnSpLocks/>
            </p:cNvCxnSpPr>
            <p:nvPr/>
          </p:nvCxnSpPr>
          <p:spPr>
            <a:xfrm>
              <a:off x="5027394" y="2984582"/>
              <a:ext cx="5428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C015B843-E57B-81A5-020B-6FB4A13BD585}"/>
                </a:ext>
              </a:extLst>
            </p:cNvPr>
            <p:cNvSpPr txBox="1"/>
            <p:nvPr/>
          </p:nvSpPr>
          <p:spPr>
            <a:xfrm>
              <a:off x="5104231" y="2724920"/>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Code</a:t>
              </a:r>
            </a:p>
          </p:txBody>
        </p:sp>
        <p:sp>
          <p:nvSpPr>
            <p:cNvPr id="92" name="TextBox 91">
              <a:extLst>
                <a:ext uri="{FF2B5EF4-FFF2-40B4-BE49-F238E27FC236}">
                  <a16:creationId xmlns:a16="http://schemas.microsoft.com/office/drawing/2014/main" id="{57AFE2C8-C237-EB5E-1FF7-5319733110A2}"/>
                </a:ext>
              </a:extLst>
            </p:cNvPr>
            <p:cNvSpPr txBox="1"/>
            <p:nvPr/>
          </p:nvSpPr>
          <p:spPr>
            <a:xfrm>
              <a:off x="5077025" y="3038502"/>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Criteria</a:t>
              </a:r>
            </a:p>
          </p:txBody>
        </p:sp>
        <p:cxnSp>
          <p:nvCxnSpPr>
            <p:cNvPr id="99" name="Curved Connector 98">
              <a:extLst>
                <a:ext uri="{FF2B5EF4-FFF2-40B4-BE49-F238E27FC236}">
                  <a16:creationId xmlns:a16="http://schemas.microsoft.com/office/drawing/2014/main" id="{29F7ECBE-B1EA-6868-8DF5-9E21C7E4F8A4}"/>
                </a:ext>
              </a:extLst>
            </p:cNvPr>
            <p:cNvCxnSpPr>
              <a:stCxn id="22" idx="1"/>
              <a:endCxn id="67" idx="1"/>
            </p:cNvCxnSpPr>
            <p:nvPr/>
          </p:nvCxnSpPr>
          <p:spPr>
            <a:xfrm rot="10800000" flipV="1">
              <a:off x="2985564" y="2880790"/>
              <a:ext cx="513093" cy="1411119"/>
            </a:xfrm>
            <a:prstGeom prst="curvedConnector3">
              <a:avLst>
                <a:gd name="adj1" fmla="val 163543"/>
              </a:avLst>
            </a:prstGeom>
            <a:ln>
              <a:tailEnd type="triangle"/>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13601953-6141-33EA-F875-DFE076D0B460}"/>
                </a:ext>
              </a:extLst>
            </p:cNvPr>
            <p:cNvSpPr txBox="1"/>
            <p:nvPr/>
          </p:nvSpPr>
          <p:spPr>
            <a:xfrm>
              <a:off x="2305494" y="3567280"/>
              <a:ext cx="428045" cy="124438"/>
            </a:xfrm>
            <a:prstGeom prst="rect">
              <a:avLst/>
            </a:prstGeom>
            <a:noFill/>
          </p:spPr>
          <p:txBody>
            <a:bodyPr wrap="square" lIns="0" tIns="0" rIns="0" bIns="0" rtlCol="0">
              <a:normAutofit fontScale="625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Code</a:t>
              </a:r>
            </a:p>
          </p:txBody>
        </p:sp>
        <p:cxnSp>
          <p:nvCxnSpPr>
            <p:cNvPr id="102" name="Curved Connector 101">
              <a:extLst>
                <a:ext uri="{FF2B5EF4-FFF2-40B4-BE49-F238E27FC236}">
                  <a16:creationId xmlns:a16="http://schemas.microsoft.com/office/drawing/2014/main" id="{31E0DBB1-99C2-0208-10E0-57523408B7D7}"/>
                </a:ext>
              </a:extLst>
            </p:cNvPr>
            <p:cNvCxnSpPr>
              <a:cxnSpLocks/>
              <a:stCxn id="108" idx="1"/>
            </p:cNvCxnSpPr>
            <p:nvPr/>
          </p:nvCxnSpPr>
          <p:spPr>
            <a:xfrm rot="10800000" flipH="1">
              <a:off x="3059285" y="3100722"/>
              <a:ext cx="617260" cy="831273"/>
            </a:xfrm>
            <a:prstGeom prst="curvedConnector4">
              <a:avLst>
                <a:gd name="adj1" fmla="val -37035"/>
                <a:gd name="adj2" fmla="val 53742"/>
              </a:avLst>
            </a:prstGeom>
            <a:ln>
              <a:tailEnd type="triangle"/>
            </a:ln>
          </p:spPr>
          <p:style>
            <a:lnRef idx="1">
              <a:schemeClr val="dk1"/>
            </a:lnRef>
            <a:fillRef idx="0">
              <a:schemeClr val="dk1"/>
            </a:fillRef>
            <a:effectRef idx="0">
              <a:schemeClr val="dk1"/>
            </a:effectRef>
            <a:fontRef idx="minor">
              <a:schemeClr val="tx1"/>
            </a:fontRef>
          </p:style>
        </p:cxnSp>
        <p:sp>
          <p:nvSpPr>
            <p:cNvPr id="108" name="TextBox 107">
              <a:extLst>
                <a:ext uri="{FF2B5EF4-FFF2-40B4-BE49-F238E27FC236}">
                  <a16:creationId xmlns:a16="http://schemas.microsoft.com/office/drawing/2014/main" id="{84D9A44C-14FF-DFE2-96EE-2FD80161CAF8}"/>
                </a:ext>
              </a:extLst>
            </p:cNvPr>
            <p:cNvSpPr txBox="1"/>
            <p:nvPr/>
          </p:nvSpPr>
          <p:spPr>
            <a:xfrm>
              <a:off x="3059285" y="3869775"/>
              <a:ext cx="428045" cy="124438"/>
            </a:xfrm>
            <a:prstGeom prst="rect">
              <a:avLst/>
            </a:prstGeom>
            <a:noFill/>
          </p:spPr>
          <p:txBody>
            <a:bodyPr wrap="square" lIns="0" tIns="0" rIns="0" bIns="0" rtlCol="0">
              <a:normAutofit fontScale="55000" lnSpcReduction="20000"/>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Approval</a:t>
              </a:r>
            </a:p>
          </p:txBody>
        </p:sp>
      </p:grpSp>
      <p:sp>
        <p:nvSpPr>
          <p:cNvPr id="7" name="TextBox 6">
            <a:extLst>
              <a:ext uri="{FF2B5EF4-FFF2-40B4-BE49-F238E27FC236}">
                <a16:creationId xmlns:a16="http://schemas.microsoft.com/office/drawing/2014/main" id="{CA51F093-0C97-1801-FB96-8FC8EE05E748}"/>
              </a:ext>
            </a:extLst>
          </p:cNvPr>
          <p:cNvSpPr txBox="1"/>
          <p:nvPr/>
        </p:nvSpPr>
        <p:spPr>
          <a:xfrm>
            <a:off x="6231669" y="1287836"/>
            <a:ext cx="1294283" cy="263261"/>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31F20"/>
                </a:solidFill>
                <a:effectLst/>
                <a:uLnTx/>
                <a:uFillTx/>
                <a:latin typeface="Arial"/>
                <a:ea typeface="+mn-ea"/>
                <a:cs typeface="+mn-cs"/>
              </a:rPr>
              <a:t>Workflow</a:t>
            </a:r>
          </a:p>
        </p:txBody>
      </p:sp>
      <p:sp>
        <p:nvSpPr>
          <p:cNvPr id="10" name="Snip Diagonal Corner Rectangle 9">
            <a:extLst>
              <a:ext uri="{FF2B5EF4-FFF2-40B4-BE49-F238E27FC236}">
                <a16:creationId xmlns:a16="http://schemas.microsoft.com/office/drawing/2014/main" id="{1969C1D1-8121-EA2A-2FBF-47B0FE4047C2}"/>
              </a:ext>
            </a:extLst>
          </p:cNvPr>
          <p:cNvSpPr/>
          <p:nvPr/>
        </p:nvSpPr>
        <p:spPr>
          <a:xfrm>
            <a:off x="8770881" y="2660206"/>
            <a:ext cx="2763109" cy="758837"/>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Agent-to-agent communication</a:t>
            </a:r>
          </a:p>
        </p:txBody>
      </p:sp>
      <p:sp>
        <p:nvSpPr>
          <p:cNvPr id="12" name="Snip Diagonal Corner Rectangle 11">
            <a:extLst>
              <a:ext uri="{FF2B5EF4-FFF2-40B4-BE49-F238E27FC236}">
                <a16:creationId xmlns:a16="http://schemas.microsoft.com/office/drawing/2014/main" id="{8B29FAAB-4504-A8E4-9797-7AC624321E31}"/>
              </a:ext>
            </a:extLst>
          </p:cNvPr>
          <p:cNvSpPr/>
          <p:nvPr/>
        </p:nvSpPr>
        <p:spPr>
          <a:xfrm>
            <a:off x="6167795" y="4196649"/>
            <a:ext cx="2763109" cy="758837"/>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Agent-to-agent communication</a:t>
            </a:r>
          </a:p>
        </p:txBody>
      </p:sp>
      <p:sp>
        <p:nvSpPr>
          <p:cNvPr id="13" name="Snip Diagonal Corner Rectangle 12">
            <a:extLst>
              <a:ext uri="{FF2B5EF4-FFF2-40B4-BE49-F238E27FC236}">
                <a16:creationId xmlns:a16="http://schemas.microsoft.com/office/drawing/2014/main" id="{B20C3782-D4B5-D7E1-88D5-A88E4B3838BD}"/>
              </a:ext>
            </a:extLst>
          </p:cNvPr>
          <p:cNvSpPr/>
          <p:nvPr/>
        </p:nvSpPr>
        <p:spPr>
          <a:xfrm>
            <a:off x="2969294" y="3624872"/>
            <a:ext cx="2763109" cy="758837"/>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Agent-to-agent communication</a:t>
            </a:r>
          </a:p>
        </p:txBody>
      </p:sp>
    </p:spTree>
    <p:extLst>
      <p:ext uri="{BB962C8B-B14F-4D97-AF65-F5344CB8AC3E}">
        <p14:creationId xmlns:p14="http://schemas.microsoft.com/office/powerpoint/2010/main" val="21603716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E89AB-A01A-8CB1-5567-B657FEE2C5FA}"/>
              </a:ext>
            </a:extLst>
          </p:cNvPr>
          <p:cNvSpPr>
            <a:spLocks noGrp="1"/>
          </p:cNvSpPr>
          <p:nvPr>
            <p:ph type="title"/>
          </p:nvPr>
        </p:nvSpPr>
        <p:spPr/>
        <p:txBody>
          <a:bodyPr/>
          <a:lstStyle/>
          <a:p>
            <a:r>
              <a:rPr lang="en-US" dirty="0"/>
              <a:t>Understanding AI Agents &amp; Multi-Agent Systems</a:t>
            </a:r>
          </a:p>
        </p:txBody>
      </p:sp>
      <p:grpSp>
        <p:nvGrpSpPr>
          <p:cNvPr id="3" name="Group 2">
            <a:extLst>
              <a:ext uri="{FF2B5EF4-FFF2-40B4-BE49-F238E27FC236}">
                <a16:creationId xmlns:a16="http://schemas.microsoft.com/office/drawing/2014/main" id="{56E61DE1-4083-3647-4D9B-D24BBD4C6C96}"/>
              </a:ext>
            </a:extLst>
          </p:cNvPr>
          <p:cNvGrpSpPr/>
          <p:nvPr/>
        </p:nvGrpSpPr>
        <p:grpSpPr>
          <a:xfrm>
            <a:off x="6510270" y="2136809"/>
            <a:ext cx="938463" cy="541421"/>
            <a:chOff x="4692315" y="1245268"/>
            <a:chExt cx="938463" cy="541421"/>
          </a:xfrm>
        </p:grpSpPr>
        <p:sp>
          <p:nvSpPr>
            <p:cNvPr id="4" name="Rounded Rectangle 1">
              <a:extLst>
                <a:ext uri="{FF2B5EF4-FFF2-40B4-BE49-F238E27FC236}">
                  <a16:creationId xmlns:a16="http://schemas.microsoft.com/office/drawing/2014/main" id="{D3938E92-0A1F-B3FD-F277-94D66DE75C2A}"/>
                </a:ext>
              </a:extLst>
            </p:cNvPr>
            <p:cNvSpPr/>
            <p:nvPr/>
          </p:nvSpPr>
          <p:spPr>
            <a:xfrm>
              <a:off x="4692315" y="1245268"/>
              <a:ext cx="938463" cy="541421"/>
            </a:xfrm>
            <a:custGeom>
              <a:avLst/>
              <a:gdLst/>
              <a:ahLst/>
              <a:cxnLst/>
              <a:rect l="0" t="0" r="0" b="0"/>
              <a:pathLst>
                <a:path w="938463" h="541421">
                  <a:moveTo>
                    <a:pt x="658728" y="541421"/>
                  </a:moveTo>
                  <a:cubicBezTo>
                    <a:pt x="703397" y="541421"/>
                    <a:pt x="744620" y="527003"/>
                    <a:pt x="777791" y="502670"/>
                  </a:cubicBezTo>
                  <a:cubicBezTo>
                    <a:pt x="792115" y="510132"/>
                    <a:pt x="808398" y="514350"/>
                    <a:pt x="825667" y="514350"/>
                  </a:cubicBezTo>
                  <a:cubicBezTo>
                    <a:pt x="882979" y="514350"/>
                    <a:pt x="929439" y="467889"/>
                    <a:pt x="929439" y="410577"/>
                  </a:cubicBezTo>
                  <a:cubicBezTo>
                    <a:pt x="929439" y="383633"/>
                    <a:pt x="919171" y="359088"/>
                    <a:pt x="902334" y="340642"/>
                  </a:cubicBezTo>
                  <a:cubicBezTo>
                    <a:pt x="924337" y="323291"/>
                    <a:pt x="938463" y="296394"/>
                    <a:pt x="938463" y="266198"/>
                  </a:cubicBezTo>
                  <a:cubicBezTo>
                    <a:pt x="938463" y="244363"/>
                    <a:pt x="931077" y="224252"/>
                    <a:pt x="918666" y="208230"/>
                  </a:cubicBezTo>
                  <a:cubicBezTo>
                    <a:pt x="919818" y="200656"/>
                    <a:pt x="920415" y="192892"/>
                    <a:pt x="920415" y="184985"/>
                  </a:cubicBezTo>
                  <a:cubicBezTo>
                    <a:pt x="920415" y="102755"/>
                    <a:pt x="855775" y="36094"/>
                    <a:pt x="776036" y="36094"/>
                  </a:cubicBezTo>
                  <a:cubicBezTo>
                    <a:pt x="767098" y="36094"/>
                    <a:pt x="758350" y="36932"/>
                    <a:pt x="749861" y="38535"/>
                  </a:cubicBezTo>
                  <a:cubicBezTo>
                    <a:pt x="721997" y="14557"/>
                    <a:pt x="685345" y="0"/>
                    <a:pt x="645193" y="0"/>
                  </a:cubicBezTo>
                  <a:cubicBezTo>
                    <a:pt x="603980" y="0"/>
                    <a:pt x="566455" y="15336"/>
                    <a:pt x="538334" y="40454"/>
                  </a:cubicBezTo>
                  <a:cubicBezTo>
                    <a:pt x="529341" y="37622"/>
                    <a:pt x="519767" y="36094"/>
                    <a:pt x="509838" y="36094"/>
                  </a:cubicBezTo>
                  <a:cubicBezTo>
                    <a:pt x="457509" y="36094"/>
                    <a:pt x="415089" y="78515"/>
                    <a:pt x="415089" y="130843"/>
                  </a:cubicBezTo>
                  <a:cubicBezTo>
                    <a:pt x="415089" y="154054"/>
                    <a:pt x="423435" y="175314"/>
                    <a:pt x="437289" y="191790"/>
                  </a:cubicBezTo>
                  <a:cubicBezTo>
                    <a:pt x="423341" y="211311"/>
                    <a:pt x="415089" y="235496"/>
                    <a:pt x="415089" y="261686"/>
                  </a:cubicBezTo>
                  <a:cubicBezTo>
                    <a:pt x="415089" y="282455"/>
                    <a:pt x="420278" y="301964"/>
                    <a:pt x="429383" y="318886"/>
                  </a:cubicBezTo>
                  <a:cubicBezTo>
                    <a:pt x="409308" y="340604"/>
                    <a:pt x="397042" y="369647"/>
                    <a:pt x="397042" y="401553"/>
                  </a:cubicBezTo>
                  <a:cubicBezTo>
                    <a:pt x="397042" y="468832"/>
                    <a:pt x="451583" y="523373"/>
                    <a:pt x="518861" y="523373"/>
                  </a:cubicBezTo>
                  <a:cubicBezTo>
                    <a:pt x="533497" y="523373"/>
                    <a:pt x="547530" y="520792"/>
                    <a:pt x="560528" y="516061"/>
                  </a:cubicBezTo>
                  <a:cubicBezTo>
                    <a:pt x="589487" y="532200"/>
                    <a:pt x="623006" y="541421"/>
                    <a:pt x="658728" y="541421"/>
                  </a:cubicBezTo>
                  <a:close/>
                  <a:moveTo>
                    <a:pt x="72189" y="270710"/>
                  </a:moveTo>
                  <a:cubicBezTo>
                    <a:pt x="72189" y="250776"/>
                    <a:pt x="56028" y="234615"/>
                    <a:pt x="36094" y="234615"/>
                  </a:cubicBezTo>
                  <a:cubicBezTo>
                    <a:pt x="16160" y="234615"/>
                    <a:pt x="0" y="250776"/>
                    <a:pt x="0" y="270710"/>
                  </a:cubicBezTo>
                  <a:cubicBezTo>
                    <a:pt x="0" y="290644"/>
                    <a:pt x="16160" y="306805"/>
                    <a:pt x="36094" y="306805"/>
                  </a:cubicBezTo>
                  <a:cubicBezTo>
                    <a:pt x="56028" y="306805"/>
                    <a:pt x="72189" y="290644"/>
                    <a:pt x="72189" y="270710"/>
                  </a:cubicBez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2">
              <a:extLst>
                <a:ext uri="{FF2B5EF4-FFF2-40B4-BE49-F238E27FC236}">
                  <a16:creationId xmlns:a16="http://schemas.microsoft.com/office/drawing/2014/main" id="{07544D4E-6C1B-F28A-5791-8ABD2AA2C323}"/>
                </a:ext>
              </a:extLst>
            </p:cNvPr>
            <p:cNvSpPr/>
            <p:nvPr/>
          </p:nvSpPr>
          <p:spPr>
            <a:xfrm>
              <a:off x="4854742" y="1443789"/>
              <a:ext cx="144378" cy="144378"/>
            </a:xfrm>
            <a:custGeom>
              <a:avLst/>
              <a:gdLst/>
              <a:ahLst/>
              <a:cxnLst/>
              <a:rect l="0" t="0" r="0" b="0"/>
              <a:pathLst>
                <a:path w="144378" h="144378">
                  <a:moveTo>
                    <a:pt x="0" y="72189"/>
                  </a:moveTo>
                  <a:cubicBezTo>
                    <a:pt x="0" y="112058"/>
                    <a:pt x="32320" y="144378"/>
                    <a:pt x="72189" y="144378"/>
                  </a:cubicBezTo>
                  <a:cubicBezTo>
                    <a:pt x="112058" y="144378"/>
                    <a:pt x="144378" y="112058"/>
                    <a:pt x="144378" y="72189"/>
                  </a:cubicBezTo>
                  <a:cubicBezTo>
                    <a:pt x="144378" y="32320"/>
                    <a:pt x="112058" y="0"/>
                    <a:pt x="72189" y="0"/>
                  </a:cubicBezTo>
                  <a:cubicBezTo>
                    <a:pt x="32320" y="0"/>
                    <a:pt x="0" y="32320"/>
                    <a:pt x="0" y="72189"/>
                  </a:cubicBezTo>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6" name="Rounded Rectangle 3">
              <a:extLst>
                <a:ext uri="{FF2B5EF4-FFF2-40B4-BE49-F238E27FC236}">
                  <a16:creationId xmlns:a16="http://schemas.microsoft.com/office/drawing/2014/main" id="{7E561FA2-3FD8-0896-9007-258A17B7149A}"/>
                </a:ext>
              </a:extLst>
            </p:cNvPr>
            <p:cNvSpPr/>
            <p:nvPr/>
          </p:nvSpPr>
          <p:spPr>
            <a:xfrm>
              <a:off x="4692315" y="1245268"/>
              <a:ext cx="938463" cy="541421"/>
            </a:xfrm>
            <a:custGeom>
              <a:avLst/>
              <a:gdLst/>
              <a:ahLst/>
              <a:cxnLst/>
              <a:rect l="0" t="0" r="0" b="0"/>
              <a:pathLst>
                <a:path w="938463" h="541421">
                  <a:moveTo>
                    <a:pt x="658728" y="541421"/>
                  </a:moveTo>
                  <a:cubicBezTo>
                    <a:pt x="703397" y="541421"/>
                    <a:pt x="744620" y="527003"/>
                    <a:pt x="777791" y="502670"/>
                  </a:cubicBezTo>
                  <a:cubicBezTo>
                    <a:pt x="792115" y="510132"/>
                    <a:pt x="808398" y="514350"/>
                    <a:pt x="825667" y="514350"/>
                  </a:cubicBezTo>
                  <a:cubicBezTo>
                    <a:pt x="882979" y="514350"/>
                    <a:pt x="929439" y="467889"/>
                    <a:pt x="929439" y="410577"/>
                  </a:cubicBezTo>
                  <a:cubicBezTo>
                    <a:pt x="929439" y="383633"/>
                    <a:pt x="919171" y="359088"/>
                    <a:pt x="902334" y="340642"/>
                  </a:cubicBezTo>
                  <a:cubicBezTo>
                    <a:pt x="924337" y="323291"/>
                    <a:pt x="938463" y="296394"/>
                    <a:pt x="938463" y="266198"/>
                  </a:cubicBezTo>
                  <a:cubicBezTo>
                    <a:pt x="938463" y="244363"/>
                    <a:pt x="931077" y="224252"/>
                    <a:pt x="918666" y="208230"/>
                  </a:cubicBezTo>
                  <a:cubicBezTo>
                    <a:pt x="919818" y="200656"/>
                    <a:pt x="920415" y="192892"/>
                    <a:pt x="920415" y="184985"/>
                  </a:cubicBezTo>
                  <a:cubicBezTo>
                    <a:pt x="920415" y="102755"/>
                    <a:pt x="855775" y="36094"/>
                    <a:pt x="776036" y="36094"/>
                  </a:cubicBezTo>
                  <a:cubicBezTo>
                    <a:pt x="767098" y="36094"/>
                    <a:pt x="758350" y="36932"/>
                    <a:pt x="749861" y="38535"/>
                  </a:cubicBezTo>
                  <a:cubicBezTo>
                    <a:pt x="721997" y="14557"/>
                    <a:pt x="685345" y="0"/>
                    <a:pt x="645193" y="0"/>
                  </a:cubicBezTo>
                  <a:cubicBezTo>
                    <a:pt x="603980" y="0"/>
                    <a:pt x="566455" y="15336"/>
                    <a:pt x="538334" y="40454"/>
                  </a:cubicBezTo>
                  <a:cubicBezTo>
                    <a:pt x="529341" y="37622"/>
                    <a:pt x="519767" y="36094"/>
                    <a:pt x="509838" y="36094"/>
                  </a:cubicBezTo>
                  <a:cubicBezTo>
                    <a:pt x="457509" y="36094"/>
                    <a:pt x="415089" y="78515"/>
                    <a:pt x="415089" y="130843"/>
                  </a:cubicBezTo>
                  <a:cubicBezTo>
                    <a:pt x="415089" y="154054"/>
                    <a:pt x="423435" y="175314"/>
                    <a:pt x="437289" y="191790"/>
                  </a:cubicBezTo>
                  <a:cubicBezTo>
                    <a:pt x="423341" y="211311"/>
                    <a:pt x="415089" y="235496"/>
                    <a:pt x="415089" y="261686"/>
                  </a:cubicBezTo>
                  <a:cubicBezTo>
                    <a:pt x="415089" y="282455"/>
                    <a:pt x="420278" y="301964"/>
                    <a:pt x="429383" y="318886"/>
                  </a:cubicBezTo>
                  <a:cubicBezTo>
                    <a:pt x="409308" y="340604"/>
                    <a:pt x="397042" y="369647"/>
                    <a:pt x="397042" y="401553"/>
                  </a:cubicBezTo>
                  <a:cubicBezTo>
                    <a:pt x="397042" y="468832"/>
                    <a:pt x="451583" y="523373"/>
                    <a:pt x="518861" y="523373"/>
                  </a:cubicBezTo>
                  <a:cubicBezTo>
                    <a:pt x="533497" y="523373"/>
                    <a:pt x="547530" y="520792"/>
                    <a:pt x="560528" y="516061"/>
                  </a:cubicBezTo>
                  <a:cubicBezTo>
                    <a:pt x="589487" y="532200"/>
                    <a:pt x="623006" y="541421"/>
                    <a:pt x="658728" y="541421"/>
                  </a:cubicBezTo>
                  <a:close/>
                  <a:moveTo>
                    <a:pt x="72189" y="270710"/>
                  </a:moveTo>
                  <a:cubicBezTo>
                    <a:pt x="72189" y="250776"/>
                    <a:pt x="56028" y="234615"/>
                    <a:pt x="36094" y="234615"/>
                  </a:cubicBezTo>
                  <a:cubicBezTo>
                    <a:pt x="16160" y="234615"/>
                    <a:pt x="0" y="250776"/>
                    <a:pt x="0" y="270710"/>
                  </a:cubicBezTo>
                  <a:cubicBezTo>
                    <a:pt x="0" y="290644"/>
                    <a:pt x="16160" y="306805"/>
                    <a:pt x="36094" y="306805"/>
                  </a:cubicBezTo>
                  <a:cubicBezTo>
                    <a:pt x="56028" y="306805"/>
                    <a:pt x="72189" y="290644"/>
                    <a:pt x="72189" y="270710"/>
                  </a:cubicBezTo>
                  <a:close/>
                </a:path>
              </a:pathLst>
            </a:custGeom>
            <a:noFill/>
            <a:ln w="6767">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7" name="Rounded Rectangle 4">
              <a:extLst>
                <a:ext uri="{FF2B5EF4-FFF2-40B4-BE49-F238E27FC236}">
                  <a16:creationId xmlns:a16="http://schemas.microsoft.com/office/drawing/2014/main" id="{0609D386-4F87-DA3A-5C3C-AA33665423AA}"/>
                </a:ext>
              </a:extLst>
            </p:cNvPr>
            <p:cNvSpPr/>
            <p:nvPr/>
          </p:nvSpPr>
          <p:spPr>
            <a:xfrm>
              <a:off x="4854742" y="1443789"/>
              <a:ext cx="144378" cy="144378"/>
            </a:xfrm>
            <a:custGeom>
              <a:avLst/>
              <a:gdLst/>
              <a:ahLst/>
              <a:cxnLst/>
              <a:rect l="0" t="0" r="0" b="0"/>
              <a:pathLst>
                <a:path w="144378" h="144378">
                  <a:moveTo>
                    <a:pt x="0" y="72189"/>
                  </a:moveTo>
                  <a:cubicBezTo>
                    <a:pt x="0" y="112058"/>
                    <a:pt x="32320" y="144378"/>
                    <a:pt x="72189" y="144378"/>
                  </a:cubicBezTo>
                  <a:cubicBezTo>
                    <a:pt x="112058" y="144378"/>
                    <a:pt x="144378" y="112058"/>
                    <a:pt x="144378" y="72189"/>
                  </a:cubicBezTo>
                  <a:cubicBezTo>
                    <a:pt x="144378" y="32320"/>
                    <a:pt x="112058" y="0"/>
                    <a:pt x="72189" y="0"/>
                  </a:cubicBezTo>
                  <a:cubicBezTo>
                    <a:pt x="32320" y="0"/>
                    <a:pt x="0" y="32320"/>
                    <a:pt x="0" y="72189"/>
                  </a:cubicBezTo>
                </a:path>
              </a:pathLst>
            </a:custGeom>
            <a:noFill/>
            <a:ln w="6767">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8" name="Group 7">
            <a:extLst>
              <a:ext uri="{FF2B5EF4-FFF2-40B4-BE49-F238E27FC236}">
                <a16:creationId xmlns:a16="http://schemas.microsoft.com/office/drawing/2014/main" id="{3FC27721-9932-53A8-CDD1-7E3256735480}"/>
              </a:ext>
            </a:extLst>
          </p:cNvPr>
          <p:cNvGrpSpPr/>
          <p:nvPr/>
        </p:nvGrpSpPr>
        <p:grpSpPr>
          <a:xfrm>
            <a:off x="4416776" y="2136809"/>
            <a:ext cx="938463" cy="541421"/>
            <a:chOff x="2598821" y="1245268"/>
            <a:chExt cx="938463" cy="541421"/>
          </a:xfrm>
        </p:grpSpPr>
        <p:sp>
          <p:nvSpPr>
            <p:cNvPr id="9" name="Rounded Rectangle 6">
              <a:extLst>
                <a:ext uri="{FF2B5EF4-FFF2-40B4-BE49-F238E27FC236}">
                  <a16:creationId xmlns:a16="http://schemas.microsoft.com/office/drawing/2014/main" id="{819CEB2C-2F85-9362-535D-AAFA6F504AA0}"/>
                </a:ext>
              </a:extLst>
            </p:cNvPr>
            <p:cNvSpPr/>
            <p:nvPr/>
          </p:nvSpPr>
          <p:spPr>
            <a:xfrm>
              <a:off x="2598821" y="1245268"/>
              <a:ext cx="938463" cy="541421"/>
            </a:xfrm>
            <a:custGeom>
              <a:avLst/>
              <a:gdLst/>
              <a:ahLst/>
              <a:cxnLst/>
              <a:rect l="0" t="0" r="0" b="0"/>
              <a:pathLst>
                <a:path w="938463" h="541421">
                  <a:moveTo>
                    <a:pt x="95633" y="81217"/>
                  </a:moveTo>
                  <a:cubicBezTo>
                    <a:pt x="95337" y="81214"/>
                    <a:pt x="95043" y="81213"/>
                    <a:pt x="94748" y="81213"/>
                  </a:cubicBezTo>
                  <a:cubicBezTo>
                    <a:pt x="42420" y="81213"/>
                    <a:pt x="0" y="123633"/>
                    <a:pt x="0" y="175961"/>
                  </a:cubicBezTo>
                  <a:cubicBezTo>
                    <a:pt x="0" y="203698"/>
                    <a:pt x="11918" y="228652"/>
                    <a:pt x="30914" y="245980"/>
                  </a:cubicBezTo>
                  <a:cubicBezTo>
                    <a:pt x="28402" y="256808"/>
                    <a:pt x="27071" y="268110"/>
                    <a:pt x="27071" y="279734"/>
                  </a:cubicBezTo>
                  <a:cubicBezTo>
                    <a:pt x="27071" y="286455"/>
                    <a:pt x="27515" y="293070"/>
                    <a:pt x="28377" y="299547"/>
                  </a:cubicBezTo>
                  <a:cubicBezTo>
                    <a:pt x="16129" y="318547"/>
                    <a:pt x="9023" y="341173"/>
                    <a:pt x="9023" y="365459"/>
                  </a:cubicBezTo>
                  <a:cubicBezTo>
                    <a:pt x="9023" y="432737"/>
                    <a:pt x="63564" y="487278"/>
                    <a:pt x="130843" y="487278"/>
                  </a:cubicBezTo>
                  <a:cubicBezTo>
                    <a:pt x="133970" y="487278"/>
                    <a:pt x="137069" y="487160"/>
                    <a:pt x="140136" y="486929"/>
                  </a:cubicBezTo>
                  <a:cubicBezTo>
                    <a:pt x="173002" y="520503"/>
                    <a:pt x="219351" y="541421"/>
                    <a:pt x="270710" y="541421"/>
                  </a:cubicBezTo>
                  <a:cubicBezTo>
                    <a:pt x="321617" y="541421"/>
                    <a:pt x="367601" y="520870"/>
                    <a:pt x="400411" y="487814"/>
                  </a:cubicBezTo>
                  <a:cubicBezTo>
                    <a:pt x="411673" y="493253"/>
                    <a:pt x="424304" y="496302"/>
                    <a:pt x="437648" y="496302"/>
                  </a:cubicBezTo>
                  <a:cubicBezTo>
                    <a:pt x="484993" y="496302"/>
                    <a:pt x="523373" y="457922"/>
                    <a:pt x="523373" y="410577"/>
                  </a:cubicBezTo>
                  <a:cubicBezTo>
                    <a:pt x="523373" y="384666"/>
                    <a:pt x="511877" y="361439"/>
                    <a:pt x="493707" y="345719"/>
                  </a:cubicBezTo>
                  <a:cubicBezTo>
                    <a:pt x="522900" y="320064"/>
                    <a:pt x="541421" y="281831"/>
                    <a:pt x="541421" y="239127"/>
                  </a:cubicBezTo>
                  <a:cubicBezTo>
                    <a:pt x="541421" y="202354"/>
                    <a:pt x="527687" y="168896"/>
                    <a:pt x="505231" y="143930"/>
                  </a:cubicBezTo>
                  <a:cubicBezTo>
                    <a:pt x="505294" y="142583"/>
                    <a:pt x="505326" y="141228"/>
                    <a:pt x="505326" y="139867"/>
                  </a:cubicBezTo>
                  <a:cubicBezTo>
                    <a:pt x="505326" y="92522"/>
                    <a:pt x="466945" y="54142"/>
                    <a:pt x="419601" y="54142"/>
                  </a:cubicBezTo>
                  <a:cubicBezTo>
                    <a:pt x="414372" y="54142"/>
                    <a:pt x="409252" y="54610"/>
                    <a:pt x="404280" y="55507"/>
                  </a:cubicBezTo>
                  <a:cubicBezTo>
                    <a:pt x="367097" y="21099"/>
                    <a:pt x="316910" y="0"/>
                    <a:pt x="261686" y="0"/>
                  </a:cubicBezTo>
                  <a:cubicBezTo>
                    <a:pt x="193783" y="0"/>
                    <a:pt x="133497" y="31900"/>
                    <a:pt x="95633" y="81217"/>
                  </a:cubicBezTo>
                  <a:close/>
                  <a:moveTo>
                    <a:pt x="938463" y="270710"/>
                  </a:moveTo>
                  <a:cubicBezTo>
                    <a:pt x="938463" y="250776"/>
                    <a:pt x="922302" y="234615"/>
                    <a:pt x="902368" y="234615"/>
                  </a:cubicBezTo>
                  <a:cubicBezTo>
                    <a:pt x="882434" y="234615"/>
                    <a:pt x="866273" y="250776"/>
                    <a:pt x="866273" y="270710"/>
                  </a:cubicBezTo>
                  <a:cubicBezTo>
                    <a:pt x="866273" y="290644"/>
                    <a:pt x="882434" y="306805"/>
                    <a:pt x="902368" y="306805"/>
                  </a:cubicBezTo>
                  <a:cubicBezTo>
                    <a:pt x="922302" y="306805"/>
                    <a:pt x="938463" y="290644"/>
                    <a:pt x="938463" y="270710"/>
                  </a:cubicBez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0" name="Rounded Rectangle 7">
              <a:extLst>
                <a:ext uri="{FF2B5EF4-FFF2-40B4-BE49-F238E27FC236}">
                  <a16:creationId xmlns:a16="http://schemas.microsoft.com/office/drawing/2014/main" id="{9D8CCE51-F154-705B-A3AC-DD5DD720B96E}"/>
                </a:ext>
              </a:extLst>
            </p:cNvPr>
            <p:cNvSpPr/>
            <p:nvPr/>
          </p:nvSpPr>
          <p:spPr>
            <a:xfrm>
              <a:off x="3230478" y="1443789"/>
              <a:ext cx="144378" cy="144378"/>
            </a:xfrm>
            <a:custGeom>
              <a:avLst/>
              <a:gdLst/>
              <a:ahLst/>
              <a:cxnLst/>
              <a:rect l="0" t="0" r="0" b="0"/>
              <a:pathLst>
                <a:path w="144378" h="144378">
                  <a:moveTo>
                    <a:pt x="0" y="72189"/>
                  </a:moveTo>
                  <a:cubicBezTo>
                    <a:pt x="0" y="112058"/>
                    <a:pt x="32320" y="144378"/>
                    <a:pt x="72189" y="144378"/>
                  </a:cubicBezTo>
                  <a:cubicBezTo>
                    <a:pt x="112058" y="144378"/>
                    <a:pt x="144378" y="112058"/>
                    <a:pt x="144378" y="72189"/>
                  </a:cubicBezTo>
                  <a:cubicBezTo>
                    <a:pt x="144378" y="32320"/>
                    <a:pt x="112058" y="0"/>
                    <a:pt x="72189" y="0"/>
                  </a:cubicBezTo>
                  <a:cubicBezTo>
                    <a:pt x="32320" y="0"/>
                    <a:pt x="0" y="32320"/>
                    <a:pt x="0" y="72189"/>
                  </a:cubicBezTo>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1" name="Rounded Rectangle 8">
              <a:extLst>
                <a:ext uri="{FF2B5EF4-FFF2-40B4-BE49-F238E27FC236}">
                  <a16:creationId xmlns:a16="http://schemas.microsoft.com/office/drawing/2014/main" id="{B3148723-F569-9E05-0BED-CE6DCF0AA027}"/>
                </a:ext>
              </a:extLst>
            </p:cNvPr>
            <p:cNvSpPr/>
            <p:nvPr/>
          </p:nvSpPr>
          <p:spPr>
            <a:xfrm>
              <a:off x="2598821" y="1245268"/>
              <a:ext cx="938463" cy="541421"/>
            </a:xfrm>
            <a:custGeom>
              <a:avLst/>
              <a:gdLst/>
              <a:ahLst/>
              <a:cxnLst/>
              <a:rect l="0" t="0" r="0" b="0"/>
              <a:pathLst>
                <a:path w="938463" h="541421">
                  <a:moveTo>
                    <a:pt x="95633" y="81217"/>
                  </a:moveTo>
                  <a:cubicBezTo>
                    <a:pt x="95337" y="81214"/>
                    <a:pt x="95043" y="81213"/>
                    <a:pt x="94748" y="81213"/>
                  </a:cubicBezTo>
                  <a:cubicBezTo>
                    <a:pt x="42420" y="81213"/>
                    <a:pt x="0" y="123633"/>
                    <a:pt x="0" y="175961"/>
                  </a:cubicBezTo>
                  <a:cubicBezTo>
                    <a:pt x="0" y="203698"/>
                    <a:pt x="11918" y="228652"/>
                    <a:pt x="30914" y="245980"/>
                  </a:cubicBezTo>
                  <a:cubicBezTo>
                    <a:pt x="28402" y="256808"/>
                    <a:pt x="27071" y="268110"/>
                    <a:pt x="27071" y="279734"/>
                  </a:cubicBezTo>
                  <a:cubicBezTo>
                    <a:pt x="27071" y="286455"/>
                    <a:pt x="27515" y="293070"/>
                    <a:pt x="28377" y="299547"/>
                  </a:cubicBezTo>
                  <a:cubicBezTo>
                    <a:pt x="16129" y="318547"/>
                    <a:pt x="9023" y="341173"/>
                    <a:pt x="9023" y="365459"/>
                  </a:cubicBezTo>
                  <a:cubicBezTo>
                    <a:pt x="9023" y="432737"/>
                    <a:pt x="63564" y="487278"/>
                    <a:pt x="130843" y="487278"/>
                  </a:cubicBezTo>
                  <a:cubicBezTo>
                    <a:pt x="133970" y="487278"/>
                    <a:pt x="137069" y="487160"/>
                    <a:pt x="140136" y="486929"/>
                  </a:cubicBezTo>
                  <a:cubicBezTo>
                    <a:pt x="173002" y="520503"/>
                    <a:pt x="219351" y="541421"/>
                    <a:pt x="270710" y="541421"/>
                  </a:cubicBezTo>
                  <a:cubicBezTo>
                    <a:pt x="321617" y="541421"/>
                    <a:pt x="367601" y="520870"/>
                    <a:pt x="400411" y="487814"/>
                  </a:cubicBezTo>
                  <a:cubicBezTo>
                    <a:pt x="411673" y="493253"/>
                    <a:pt x="424304" y="496302"/>
                    <a:pt x="437648" y="496302"/>
                  </a:cubicBezTo>
                  <a:cubicBezTo>
                    <a:pt x="484993" y="496302"/>
                    <a:pt x="523373" y="457922"/>
                    <a:pt x="523373" y="410577"/>
                  </a:cubicBezTo>
                  <a:cubicBezTo>
                    <a:pt x="523373" y="384666"/>
                    <a:pt x="511877" y="361439"/>
                    <a:pt x="493707" y="345719"/>
                  </a:cubicBezTo>
                  <a:cubicBezTo>
                    <a:pt x="522900" y="320064"/>
                    <a:pt x="541421" y="281831"/>
                    <a:pt x="541421" y="239127"/>
                  </a:cubicBezTo>
                  <a:cubicBezTo>
                    <a:pt x="541421" y="202354"/>
                    <a:pt x="527687" y="168896"/>
                    <a:pt x="505231" y="143930"/>
                  </a:cubicBezTo>
                  <a:cubicBezTo>
                    <a:pt x="505294" y="142583"/>
                    <a:pt x="505326" y="141228"/>
                    <a:pt x="505326" y="139867"/>
                  </a:cubicBezTo>
                  <a:cubicBezTo>
                    <a:pt x="505326" y="92522"/>
                    <a:pt x="466945" y="54142"/>
                    <a:pt x="419601" y="54142"/>
                  </a:cubicBezTo>
                  <a:cubicBezTo>
                    <a:pt x="414372" y="54142"/>
                    <a:pt x="409252" y="54610"/>
                    <a:pt x="404280" y="55507"/>
                  </a:cubicBezTo>
                  <a:cubicBezTo>
                    <a:pt x="367097" y="21099"/>
                    <a:pt x="316910" y="0"/>
                    <a:pt x="261686" y="0"/>
                  </a:cubicBezTo>
                  <a:cubicBezTo>
                    <a:pt x="193783" y="0"/>
                    <a:pt x="133497" y="31900"/>
                    <a:pt x="95633" y="81217"/>
                  </a:cubicBezTo>
                  <a:close/>
                  <a:moveTo>
                    <a:pt x="938463" y="270710"/>
                  </a:moveTo>
                  <a:cubicBezTo>
                    <a:pt x="938463" y="250776"/>
                    <a:pt x="922302" y="234615"/>
                    <a:pt x="902368" y="234615"/>
                  </a:cubicBezTo>
                  <a:cubicBezTo>
                    <a:pt x="882434" y="234615"/>
                    <a:pt x="866273" y="250776"/>
                    <a:pt x="866273" y="270710"/>
                  </a:cubicBezTo>
                  <a:cubicBezTo>
                    <a:pt x="866273" y="290644"/>
                    <a:pt x="882434" y="306805"/>
                    <a:pt x="902368" y="306805"/>
                  </a:cubicBezTo>
                  <a:cubicBezTo>
                    <a:pt x="922302" y="306805"/>
                    <a:pt x="938463" y="290644"/>
                    <a:pt x="938463" y="270710"/>
                  </a:cubicBezTo>
                  <a:close/>
                </a:path>
              </a:pathLst>
            </a:custGeom>
            <a:noFill/>
            <a:ln w="6767">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2" name="Rounded Rectangle 9">
              <a:extLst>
                <a:ext uri="{FF2B5EF4-FFF2-40B4-BE49-F238E27FC236}">
                  <a16:creationId xmlns:a16="http://schemas.microsoft.com/office/drawing/2014/main" id="{6D43346A-22B9-BBDC-E7FB-535B762EEFBA}"/>
                </a:ext>
              </a:extLst>
            </p:cNvPr>
            <p:cNvSpPr/>
            <p:nvPr/>
          </p:nvSpPr>
          <p:spPr>
            <a:xfrm>
              <a:off x="3230478" y="1443789"/>
              <a:ext cx="144378" cy="144378"/>
            </a:xfrm>
            <a:custGeom>
              <a:avLst/>
              <a:gdLst/>
              <a:ahLst/>
              <a:cxnLst/>
              <a:rect l="0" t="0" r="0" b="0"/>
              <a:pathLst>
                <a:path w="144378" h="144378">
                  <a:moveTo>
                    <a:pt x="0" y="72189"/>
                  </a:moveTo>
                  <a:cubicBezTo>
                    <a:pt x="0" y="112058"/>
                    <a:pt x="32320" y="144378"/>
                    <a:pt x="72189" y="144378"/>
                  </a:cubicBezTo>
                  <a:cubicBezTo>
                    <a:pt x="112058" y="144378"/>
                    <a:pt x="144378" y="112058"/>
                    <a:pt x="144378" y="72189"/>
                  </a:cubicBezTo>
                  <a:cubicBezTo>
                    <a:pt x="144378" y="32320"/>
                    <a:pt x="112058" y="0"/>
                    <a:pt x="72189" y="0"/>
                  </a:cubicBezTo>
                  <a:cubicBezTo>
                    <a:pt x="32320" y="0"/>
                    <a:pt x="0" y="32320"/>
                    <a:pt x="0" y="72189"/>
                  </a:cubicBezTo>
                </a:path>
              </a:pathLst>
            </a:custGeom>
            <a:noFill/>
            <a:ln w="6767">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C6352AB7-90DD-8D51-40F5-FE81B3208144}"/>
              </a:ext>
            </a:extLst>
          </p:cNvPr>
          <p:cNvSpPr txBox="1"/>
          <p:nvPr/>
        </p:nvSpPr>
        <p:spPr>
          <a:xfrm>
            <a:off x="4436653" y="1338213"/>
            <a:ext cx="2992230" cy="553998"/>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A1A1A"/>
                </a:solidFill>
                <a:effectLst/>
                <a:uLnTx/>
                <a:uFillTx/>
                <a:latin typeface="Arial"/>
                <a:ea typeface="+mn-ea"/>
                <a:cs typeface="+mn-cs"/>
              </a:rPr>
              <a:t>Which AI system should be
developed?</a:t>
            </a:r>
          </a:p>
        </p:txBody>
      </p:sp>
      <p:sp>
        <p:nvSpPr>
          <p:cNvPr id="14" name="TextBox 13">
            <a:extLst>
              <a:ext uri="{FF2B5EF4-FFF2-40B4-BE49-F238E27FC236}">
                <a16:creationId xmlns:a16="http://schemas.microsoft.com/office/drawing/2014/main" id="{7B0D437C-7B00-4184-55C5-32A29363EA58}"/>
              </a:ext>
            </a:extLst>
          </p:cNvPr>
          <p:cNvSpPr txBox="1"/>
          <p:nvPr/>
        </p:nvSpPr>
        <p:spPr>
          <a:xfrm>
            <a:off x="3561369" y="2308259"/>
            <a:ext cx="729110" cy="215444"/>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A1A1A"/>
                </a:solidFill>
                <a:effectLst/>
                <a:uLnTx/>
                <a:uFillTx/>
                <a:latin typeface="Arial"/>
                <a:ea typeface="+mn-ea"/>
                <a:cs typeface="+mn-cs"/>
              </a:rPr>
              <a:t>AI Agent</a:t>
            </a:r>
          </a:p>
        </p:txBody>
      </p:sp>
      <p:sp>
        <p:nvSpPr>
          <p:cNvPr id="15" name="TextBox 14">
            <a:extLst>
              <a:ext uri="{FF2B5EF4-FFF2-40B4-BE49-F238E27FC236}">
                <a16:creationId xmlns:a16="http://schemas.microsoft.com/office/drawing/2014/main" id="{0352A4F9-F2B9-0439-51AD-0F05CD4E8907}"/>
              </a:ext>
            </a:extLst>
          </p:cNvPr>
          <p:cNvSpPr txBox="1"/>
          <p:nvPr/>
        </p:nvSpPr>
        <p:spPr>
          <a:xfrm>
            <a:off x="7575065" y="2308259"/>
            <a:ext cx="1670329" cy="215444"/>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A1A1A"/>
                </a:solidFill>
                <a:effectLst/>
                <a:uLnTx/>
                <a:uFillTx/>
                <a:latin typeface="Arial"/>
                <a:ea typeface="+mn-ea"/>
                <a:cs typeface="+mn-cs"/>
              </a:rPr>
              <a:t>Multi-Agent System</a:t>
            </a:r>
          </a:p>
        </p:txBody>
      </p:sp>
      <p:sp>
        <p:nvSpPr>
          <p:cNvPr id="16" name="TextBox 15">
            <a:extLst>
              <a:ext uri="{FF2B5EF4-FFF2-40B4-BE49-F238E27FC236}">
                <a16:creationId xmlns:a16="http://schemas.microsoft.com/office/drawing/2014/main" id="{DA407C69-8C6D-5C37-8E27-6E6EDA19314C}"/>
              </a:ext>
            </a:extLst>
          </p:cNvPr>
          <p:cNvSpPr txBox="1"/>
          <p:nvPr/>
        </p:nvSpPr>
        <p:spPr>
          <a:xfrm>
            <a:off x="2171247" y="2633112"/>
            <a:ext cx="2119170" cy="646331"/>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Arial"/>
                <a:ea typeface="+mn-ea"/>
                <a:cs typeface="+mn-cs"/>
              </a:rPr>
              <a:t>Suitable for tasks requiring
autonomy and decision-
making.</a:t>
            </a:r>
          </a:p>
        </p:txBody>
      </p:sp>
      <p:sp>
        <p:nvSpPr>
          <p:cNvPr id="17" name="TextBox 16">
            <a:extLst>
              <a:ext uri="{FF2B5EF4-FFF2-40B4-BE49-F238E27FC236}">
                <a16:creationId xmlns:a16="http://schemas.microsoft.com/office/drawing/2014/main" id="{03C6BFB3-D03A-14E8-D1A4-6592C481D237}"/>
              </a:ext>
            </a:extLst>
          </p:cNvPr>
          <p:cNvSpPr txBox="1"/>
          <p:nvPr/>
        </p:nvSpPr>
        <p:spPr>
          <a:xfrm>
            <a:off x="7575065" y="2633112"/>
            <a:ext cx="2148024" cy="430887"/>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Arial"/>
                <a:ea typeface="+mn-ea"/>
                <a:cs typeface="+mn-cs"/>
              </a:rPr>
              <a:t>Ideal for complex problems
needing collaboration.</a:t>
            </a:r>
          </a:p>
        </p:txBody>
      </p:sp>
      <p:sp>
        <p:nvSpPr>
          <p:cNvPr id="18" name="Rounded Rectangle 16">
            <a:extLst>
              <a:ext uri="{FF2B5EF4-FFF2-40B4-BE49-F238E27FC236}">
                <a16:creationId xmlns:a16="http://schemas.microsoft.com/office/drawing/2014/main" id="{020A39DA-0B06-4647-B341-E9722B677956}"/>
              </a:ext>
            </a:extLst>
          </p:cNvPr>
          <p:cNvSpPr/>
          <p:nvPr/>
        </p:nvSpPr>
        <p:spPr>
          <a:xfrm>
            <a:off x="5667458" y="2104161"/>
            <a:ext cx="530592" cy="619954"/>
          </a:xfrm>
          <a:custGeom>
            <a:avLst/>
            <a:gdLst/>
            <a:ahLst/>
            <a:cxnLst/>
            <a:rect l="0" t="0" r="0" b="0"/>
            <a:pathLst>
              <a:path w="530592" h="619954">
                <a:moveTo>
                  <a:pt x="270710" y="246346"/>
                </a:moveTo>
                <a:cubicBezTo>
                  <a:pt x="243639" y="219275"/>
                  <a:pt x="189497" y="205739"/>
                  <a:pt x="162426" y="232811"/>
                </a:cubicBezTo>
                <a:moveTo>
                  <a:pt x="2707" y="300488"/>
                </a:moveTo>
                <a:cubicBezTo>
                  <a:pt x="0" y="289660"/>
                  <a:pt x="0" y="278831"/>
                  <a:pt x="0" y="265296"/>
                </a:cubicBezTo>
                <a:cubicBezTo>
                  <a:pt x="0" y="119112"/>
                  <a:pt x="119112" y="0"/>
                  <a:pt x="265296" y="0"/>
                </a:cubicBezTo>
                <a:cubicBezTo>
                  <a:pt x="411479" y="0"/>
                  <a:pt x="530592" y="119112"/>
                  <a:pt x="530592" y="265296"/>
                </a:cubicBezTo>
                <a:cubicBezTo>
                  <a:pt x="530592" y="362752"/>
                  <a:pt x="479157" y="446672"/>
                  <a:pt x="400651" y="492693"/>
                </a:cubicBezTo>
                <a:moveTo>
                  <a:pt x="215214" y="590311"/>
                </a:moveTo>
                <a:cubicBezTo>
                  <a:pt x="269356" y="568654"/>
                  <a:pt x="259205" y="520928"/>
                  <a:pt x="248376" y="477614"/>
                </a:cubicBezTo>
                <a:lnTo>
                  <a:pt x="334571" y="444235"/>
                </a:lnTo>
                <a:cubicBezTo>
                  <a:pt x="354552" y="436503"/>
                  <a:pt x="365001" y="414499"/>
                  <a:pt x="358366" y="394127"/>
                </a:cubicBezTo>
                <a:lnTo>
                  <a:pt x="358366" y="394127"/>
                </a:lnTo>
                <a:cubicBezTo>
                  <a:pt x="354935" y="383591"/>
                  <a:pt x="347320" y="374930"/>
                  <a:pt x="337310" y="370178"/>
                </a:cubicBezTo>
                <a:cubicBezTo>
                  <a:pt x="327299" y="365427"/>
                  <a:pt x="315775" y="365002"/>
                  <a:pt x="305442" y="369005"/>
                </a:cubicBezTo>
                <a:lnTo>
                  <a:pt x="146860" y="430456"/>
                </a:lnTo>
                <a:cubicBezTo>
                  <a:pt x="133324" y="435871"/>
                  <a:pt x="117082" y="425042"/>
                  <a:pt x="117082" y="411507"/>
                </a:cubicBezTo>
                <a:lnTo>
                  <a:pt x="116026" y="385870"/>
                </a:lnTo>
                <a:cubicBezTo>
                  <a:pt x="115594" y="375425"/>
                  <a:pt x="110848" y="365628"/>
                  <a:pt x="102920" y="358813"/>
                </a:cubicBezTo>
                <a:cubicBezTo>
                  <a:pt x="94992" y="351999"/>
                  <a:pt x="84593" y="348779"/>
                  <a:pt x="74201" y="349920"/>
                </a:cubicBezTo>
                <a:lnTo>
                  <a:pt x="74201" y="349920"/>
                </a:lnTo>
                <a:cubicBezTo>
                  <a:pt x="55085" y="352031"/>
                  <a:pt x="40614" y="368181"/>
                  <a:pt x="40606" y="387413"/>
                </a:cubicBezTo>
                <a:lnTo>
                  <a:pt x="40606" y="498134"/>
                </a:lnTo>
                <a:cubicBezTo>
                  <a:pt x="40606" y="568519"/>
                  <a:pt x="105577" y="619954"/>
                  <a:pt x="173254" y="603711"/>
                </a:cubicBezTo>
                <a:cubicBezTo>
                  <a:pt x="173254" y="603711"/>
                  <a:pt x="201679" y="595725"/>
                  <a:pt x="215214" y="590311"/>
                </a:cubicBezTo>
                <a:close/>
                <a:moveTo>
                  <a:pt x="137385" y="138062"/>
                </a:moveTo>
                <a:cubicBezTo>
                  <a:pt x="131778" y="138062"/>
                  <a:pt x="127233" y="133517"/>
                  <a:pt x="127233" y="127910"/>
                </a:cubicBezTo>
                <a:cubicBezTo>
                  <a:pt x="127233" y="122304"/>
                  <a:pt x="131778" y="117759"/>
                  <a:pt x="137385" y="117759"/>
                </a:cubicBezTo>
                <a:moveTo>
                  <a:pt x="137385" y="117759"/>
                </a:moveTo>
                <a:cubicBezTo>
                  <a:pt x="142992" y="117759"/>
                  <a:pt x="147537" y="122304"/>
                  <a:pt x="147537" y="127910"/>
                </a:cubicBezTo>
                <a:cubicBezTo>
                  <a:pt x="147537" y="133517"/>
                  <a:pt x="142992" y="138062"/>
                  <a:pt x="137385" y="138062"/>
                </a:cubicBezTo>
                <a:moveTo>
                  <a:pt x="281538" y="138062"/>
                </a:moveTo>
                <a:cubicBezTo>
                  <a:pt x="275932" y="138062"/>
                  <a:pt x="271387" y="133517"/>
                  <a:pt x="271387" y="127910"/>
                </a:cubicBezTo>
                <a:cubicBezTo>
                  <a:pt x="271387" y="122304"/>
                  <a:pt x="275932" y="117759"/>
                  <a:pt x="281538" y="117759"/>
                </a:cubicBezTo>
                <a:moveTo>
                  <a:pt x="281538" y="117759"/>
                </a:moveTo>
                <a:cubicBezTo>
                  <a:pt x="287145" y="117759"/>
                  <a:pt x="291690" y="122304"/>
                  <a:pt x="291690" y="127910"/>
                </a:cubicBezTo>
                <a:cubicBezTo>
                  <a:pt x="291690" y="133517"/>
                  <a:pt x="287145" y="138062"/>
                  <a:pt x="281538" y="138062"/>
                </a:cubicBezTo>
              </a:path>
            </a:pathLst>
          </a:custGeom>
          <a:noFill/>
          <a:ln w="6767">
            <a:solidFill>
              <a:srgbClr val="1A1A1A"/>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31F20"/>
              </a:solidFill>
              <a:effectLst/>
              <a:uLnTx/>
              <a:uFillTx/>
              <a:latin typeface="Arial"/>
              <a:ea typeface="+mn-ea"/>
              <a:cs typeface="+mn-cs"/>
            </a:endParaRPr>
          </a:p>
        </p:txBody>
      </p:sp>
      <p:sp>
        <p:nvSpPr>
          <p:cNvPr id="19" name="Rounded Rectangle 17">
            <a:extLst>
              <a:ext uri="{FF2B5EF4-FFF2-40B4-BE49-F238E27FC236}">
                <a16:creationId xmlns:a16="http://schemas.microsoft.com/office/drawing/2014/main" id="{1B733195-7F18-5178-1E74-6E119EBCBADB}"/>
              </a:ext>
            </a:extLst>
          </p:cNvPr>
          <p:cNvSpPr/>
          <p:nvPr/>
        </p:nvSpPr>
        <p:spPr>
          <a:xfrm>
            <a:off x="4531828" y="2251861"/>
            <a:ext cx="311317" cy="311317"/>
          </a:xfrm>
          <a:custGeom>
            <a:avLst/>
            <a:gdLst/>
            <a:ahLst/>
            <a:cxnLst/>
            <a:rect l="0" t="0" r="0" b="0"/>
            <a:pathLst>
              <a:path w="311317" h="311317">
                <a:moveTo>
                  <a:pt x="257175" y="153533"/>
                </a:moveTo>
                <a:lnTo>
                  <a:pt x="211993" y="54142"/>
                </a:lnTo>
                <a:lnTo>
                  <a:pt x="166811" y="153533"/>
                </a:lnTo>
                <a:moveTo>
                  <a:pt x="247158" y="131511"/>
                </a:moveTo>
                <a:lnTo>
                  <a:pt x="176828" y="131511"/>
                </a:lnTo>
                <a:moveTo>
                  <a:pt x="179345" y="230103"/>
                </a:moveTo>
                <a:lnTo>
                  <a:pt x="284246" y="230103"/>
                </a:lnTo>
                <a:cubicBezTo>
                  <a:pt x="299197" y="230103"/>
                  <a:pt x="311317" y="217983"/>
                  <a:pt x="311317" y="203032"/>
                </a:cubicBezTo>
                <a:lnTo>
                  <a:pt x="311317" y="27071"/>
                </a:lnTo>
                <a:cubicBezTo>
                  <a:pt x="311317" y="12120"/>
                  <a:pt x="299197" y="0"/>
                  <a:pt x="284246" y="0"/>
                </a:cubicBezTo>
                <a:lnTo>
                  <a:pt x="40606" y="0"/>
                </a:lnTo>
                <a:cubicBezTo>
                  <a:pt x="25655" y="0"/>
                  <a:pt x="13535" y="12120"/>
                  <a:pt x="13535" y="27071"/>
                </a:cubicBezTo>
                <a:lnTo>
                  <a:pt x="13535" y="150921"/>
                </a:lnTo>
                <a:moveTo>
                  <a:pt x="148890" y="297781"/>
                </a:moveTo>
                <a:cubicBezTo>
                  <a:pt x="148890" y="305257"/>
                  <a:pt x="142830" y="311317"/>
                  <a:pt x="135355" y="311317"/>
                </a:cubicBezTo>
                <a:lnTo>
                  <a:pt x="13535" y="311317"/>
                </a:lnTo>
                <a:cubicBezTo>
                  <a:pt x="6060" y="311317"/>
                  <a:pt x="0" y="305257"/>
                  <a:pt x="0" y="297781"/>
                </a:cubicBezTo>
                <a:lnTo>
                  <a:pt x="0" y="250407"/>
                </a:lnTo>
                <a:cubicBezTo>
                  <a:pt x="0" y="209292"/>
                  <a:pt x="33330" y="175961"/>
                  <a:pt x="74445" y="175961"/>
                </a:cubicBezTo>
                <a:cubicBezTo>
                  <a:pt x="115560" y="175961"/>
                  <a:pt x="148890" y="209292"/>
                  <a:pt x="148890" y="250407"/>
                </a:cubicBezTo>
                <a:close/>
                <a:moveTo>
                  <a:pt x="0" y="270710"/>
                </a:moveTo>
                <a:lnTo>
                  <a:pt x="148890" y="270710"/>
                </a:lnTo>
                <a:moveTo>
                  <a:pt x="40606" y="233487"/>
                </a:moveTo>
                <a:cubicBezTo>
                  <a:pt x="40606" y="235356"/>
                  <a:pt x="42121" y="236871"/>
                  <a:pt x="43990" y="236871"/>
                </a:cubicBezTo>
                <a:cubicBezTo>
                  <a:pt x="45859" y="236871"/>
                  <a:pt x="47374" y="235356"/>
                  <a:pt x="47374" y="233487"/>
                </a:cubicBezTo>
                <a:cubicBezTo>
                  <a:pt x="47374" y="231618"/>
                  <a:pt x="45859" y="230103"/>
                  <a:pt x="43990" y="230103"/>
                </a:cubicBezTo>
                <a:cubicBezTo>
                  <a:pt x="42121" y="230103"/>
                  <a:pt x="40606" y="231618"/>
                  <a:pt x="40606" y="233487"/>
                </a:cubicBezTo>
                <a:moveTo>
                  <a:pt x="101516" y="233487"/>
                </a:moveTo>
                <a:cubicBezTo>
                  <a:pt x="101516" y="235356"/>
                  <a:pt x="103031" y="236871"/>
                  <a:pt x="104900" y="236871"/>
                </a:cubicBezTo>
                <a:cubicBezTo>
                  <a:pt x="106769" y="236871"/>
                  <a:pt x="108284" y="235356"/>
                  <a:pt x="108284" y="233487"/>
                </a:cubicBezTo>
                <a:cubicBezTo>
                  <a:pt x="108284" y="231618"/>
                  <a:pt x="106769" y="230103"/>
                  <a:pt x="104900" y="230103"/>
                </a:cubicBezTo>
                <a:cubicBezTo>
                  <a:pt x="103031" y="230103"/>
                  <a:pt x="101516" y="231618"/>
                  <a:pt x="101516" y="233487"/>
                </a:cubicBezTo>
                <a:moveTo>
                  <a:pt x="74445" y="148890"/>
                </a:moveTo>
                <a:lnTo>
                  <a:pt x="74445" y="175961"/>
                </a:lnTo>
                <a:moveTo>
                  <a:pt x="54142" y="128587"/>
                </a:moveTo>
                <a:cubicBezTo>
                  <a:pt x="54142" y="117374"/>
                  <a:pt x="63232" y="108284"/>
                  <a:pt x="74445" y="108284"/>
                </a:cubicBezTo>
                <a:cubicBezTo>
                  <a:pt x="85658" y="108284"/>
                  <a:pt x="94748" y="117374"/>
                  <a:pt x="94748" y="128587"/>
                </a:cubicBezTo>
                <a:cubicBezTo>
                  <a:pt x="94748" y="139800"/>
                  <a:pt x="85658" y="148890"/>
                  <a:pt x="74445" y="148890"/>
                </a:cubicBezTo>
                <a:cubicBezTo>
                  <a:pt x="63232" y="148890"/>
                  <a:pt x="54142" y="139800"/>
                  <a:pt x="54142" y="128587"/>
                </a:cubicBezTo>
              </a:path>
            </a:pathLst>
          </a:custGeom>
          <a:noFill/>
          <a:ln w="6767">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31F20"/>
              </a:solidFill>
              <a:effectLst/>
              <a:uLnTx/>
              <a:uFillTx/>
              <a:latin typeface="Arial"/>
              <a:ea typeface="+mn-ea"/>
              <a:cs typeface="+mn-cs"/>
            </a:endParaRPr>
          </a:p>
        </p:txBody>
      </p:sp>
      <p:sp>
        <p:nvSpPr>
          <p:cNvPr id="20" name="Rounded Rectangle 18">
            <a:extLst>
              <a:ext uri="{FF2B5EF4-FFF2-40B4-BE49-F238E27FC236}">
                <a16:creationId xmlns:a16="http://schemas.microsoft.com/office/drawing/2014/main" id="{A0FFCA92-DAF9-3698-5B81-B687B96A15B0}"/>
              </a:ext>
            </a:extLst>
          </p:cNvPr>
          <p:cNvSpPr/>
          <p:nvPr/>
        </p:nvSpPr>
        <p:spPr>
          <a:xfrm>
            <a:off x="7022518" y="2251861"/>
            <a:ext cx="310638" cy="311317"/>
          </a:xfrm>
          <a:custGeom>
            <a:avLst/>
            <a:gdLst/>
            <a:ahLst/>
            <a:cxnLst/>
            <a:rect l="0" t="0" r="0" b="0"/>
            <a:pathLst>
              <a:path w="310638" h="311317">
                <a:moveTo>
                  <a:pt x="159890" y="296820"/>
                </a:moveTo>
                <a:cubicBezTo>
                  <a:pt x="159890" y="304826"/>
                  <a:pt x="153400" y="311317"/>
                  <a:pt x="145394" y="311317"/>
                </a:cubicBezTo>
                <a:lnTo>
                  <a:pt x="14870" y="311317"/>
                </a:lnTo>
                <a:cubicBezTo>
                  <a:pt x="6864" y="311317"/>
                  <a:pt x="374" y="304826"/>
                  <a:pt x="374" y="296820"/>
                </a:cubicBezTo>
                <a:lnTo>
                  <a:pt x="374" y="260558"/>
                </a:lnTo>
                <a:cubicBezTo>
                  <a:pt x="0" y="231816"/>
                  <a:pt x="15119" y="205095"/>
                  <a:pt x="39950" y="190615"/>
                </a:cubicBezTo>
                <a:cubicBezTo>
                  <a:pt x="64781" y="176135"/>
                  <a:pt x="95483" y="176135"/>
                  <a:pt x="120314" y="190615"/>
                </a:cubicBezTo>
                <a:cubicBezTo>
                  <a:pt x="145145" y="205095"/>
                  <a:pt x="160264" y="231816"/>
                  <a:pt x="159890" y="260558"/>
                </a:cubicBezTo>
                <a:close/>
                <a:moveTo>
                  <a:pt x="49684" y="230103"/>
                </a:moveTo>
                <a:cubicBezTo>
                  <a:pt x="49684" y="231972"/>
                  <a:pt x="51199" y="233487"/>
                  <a:pt x="53068" y="233487"/>
                </a:cubicBezTo>
                <a:cubicBezTo>
                  <a:pt x="54937" y="233487"/>
                  <a:pt x="56452" y="231972"/>
                  <a:pt x="56452" y="230103"/>
                </a:cubicBezTo>
                <a:cubicBezTo>
                  <a:pt x="56452" y="228235"/>
                  <a:pt x="54937" y="226720"/>
                  <a:pt x="53068" y="226720"/>
                </a:cubicBezTo>
                <a:cubicBezTo>
                  <a:pt x="51199" y="226720"/>
                  <a:pt x="49684" y="228235"/>
                  <a:pt x="49684" y="230103"/>
                </a:cubicBezTo>
                <a:moveTo>
                  <a:pt x="103826" y="230022"/>
                </a:moveTo>
                <a:cubicBezTo>
                  <a:pt x="103826" y="231891"/>
                  <a:pt x="105341" y="233406"/>
                  <a:pt x="107210" y="233406"/>
                </a:cubicBezTo>
                <a:cubicBezTo>
                  <a:pt x="109079" y="233406"/>
                  <a:pt x="110594" y="231891"/>
                  <a:pt x="110594" y="230022"/>
                </a:cubicBezTo>
                <a:cubicBezTo>
                  <a:pt x="110594" y="228153"/>
                  <a:pt x="109079" y="226638"/>
                  <a:pt x="107210" y="226638"/>
                </a:cubicBezTo>
                <a:cubicBezTo>
                  <a:pt x="105341" y="226638"/>
                  <a:pt x="103826" y="228153"/>
                  <a:pt x="103826" y="230022"/>
                </a:cubicBezTo>
                <a:moveTo>
                  <a:pt x="80139" y="180794"/>
                </a:moveTo>
                <a:lnTo>
                  <a:pt x="80139" y="151787"/>
                </a:lnTo>
                <a:moveTo>
                  <a:pt x="58387" y="130035"/>
                </a:moveTo>
                <a:cubicBezTo>
                  <a:pt x="58387" y="142048"/>
                  <a:pt x="68126" y="151787"/>
                  <a:pt x="80139" y="151787"/>
                </a:cubicBezTo>
                <a:cubicBezTo>
                  <a:pt x="92152" y="151787"/>
                  <a:pt x="101890" y="142048"/>
                  <a:pt x="101890" y="130035"/>
                </a:cubicBezTo>
                <a:cubicBezTo>
                  <a:pt x="101890" y="118022"/>
                  <a:pt x="92152" y="108284"/>
                  <a:pt x="80139" y="108284"/>
                </a:cubicBezTo>
                <a:cubicBezTo>
                  <a:pt x="68126" y="108284"/>
                  <a:pt x="58387" y="118022"/>
                  <a:pt x="58387" y="130035"/>
                </a:cubicBezTo>
                <a:moveTo>
                  <a:pt x="374" y="274974"/>
                </a:moveTo>
                <a:lnTo>
                  <a:pt x="159890" y="274974"/>
                </a:lnTo>
                <a:moveTo>
                  <a:pt x="108780" y="51435"/>
                </a:moveTo>
                <a:cubicBezTo>
                  <a:pt x="108780" y="79841"/>
                  <a:pt x="131808" y="102870"/>
                  <a:pt x="160215" y="102870"/>
                </a:cubicBezTo>
                <a:cubicBezTo>
                  <a:pt x="188622" y="102870"/>
                  <a:pt x="211650" y="79841"/>
                  <a:pt x="211650" y="51435"/>
                </a:cubicBezTo>
                <a:cubicBezTo>
                  <a:pt x="211650" y="23028"/>
                  <a:pt x="188622" y="0"/>
                  <a:pt x="160215" y="0"/>
                </a:cubicBezTo>
                <a:cubicBezTo>
                  <a:pt x="131808" y="0"/>
                  <a:pt x="108780" y="23028"/>
                  <a:pt x="108780" y="51435"/>
                </a:cubicBezTo>
                <a:moveTo>
                  <a:pt x="227216" y="134529"/>
                </a:moveTo>
                <a:cubicBezTo>
                  <a:pt x="227216" y="151102"/>
                  <a:pt x="240651" y="164537"/>
                  <a:pt x="257224" y="164537"/>
                </a:cubicBezTo>
                <a:cubicBezTo>
                  <a:pt x="273797" y="164537"/>
                  <a:pt x="287232" y="151102"/>
                  <a:pt x="287232" y="134529"/>
                </a:cubicBezTo>
                <a:cubicBezTo>
                  <a:pt x="287232" y="117956"/>
                  <a:pt x="273797" y="104521"/>
                  <a:pt x="257224" y="104521"/>
                </a:cubicBezTo>
                <a:cubicBezTo>
                  <a:pt x="240651" y="104521"/>
                  <a:pt x="227216" y="117956"/>
                  <a:pt x="227216" y="134529"/>
                </a:cubicBezTo>
                <a:moveTo>
                  <a:pt x="227216" y="241351"/>
                </a:moveTo>
                <a:cubicBezTo>
                  <a:pt x="227216" y="257925"/>
                  <a:pt x="240651" y="271360"/>
                  <a:pt x="257224" y="271360"/>
                </a:cubicBezTo>
                <a:cubicBezTo>
                  <a:pt x="273797" y="271360"/>
                  <a:pt x="287232" y="257925"/>
                  <a:pt x="287232" y="241351"/>
                </a:cubicBezTo>
                <a:cubicBezTo>
                  <a:pt x="287232" y="224778"/>
                  <a:pt x="273797" y="211343"/>
                  <a:pt x="257224" y="211343"/>
                </a:cubicBezTo>
                <a:cubicBezTo>
                  <a:pt x="240651" y="211343"/>
                  <a:pt x="227216" y="224778"/>
                  <a:pt x="227216" y="241351"/>
                </a:cubicBezTo>
                <a:moveTo>
                  <a:pt x="270543" y="54683"/>
                </a:moveTo>
                <a:cubicBezTo>
                  <a:pt x="270540" y="65757"/>
                  <a:pt x="279516" y="74735"/>
                  <a:pt x="290589" y="74735"/>
                </a:cubicBezTo>
                <a:cubicBezTo>
                  <a:pt x="301663" y="74735"/>
                  <a:pt x="310638" y="65757"/>
                  <a:pt x="310635" y="54683"/>
                </a:cubicBezTo>
                <a:cubicBezTo>
                  <a:pt x="310638" y="43610"/>
                  <a:pt x="301663" y="34631"/>
                  <a:pt x="290589" y="34631"/>
                </a:cubicBezTo>
                <a:cubicBezTo>
                  <a:pt x="279516" y="34631"/>
                  <a:pt x="270540" y="43610"/>
                  <a:pt x="270543" y="54683"/>
                </a:cubicBezTo>
              </a:path>
            </a:pathLst>
          </a:custGeom>
          <a:noFill/>
          <a:ln w="6767">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31F20"/>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68C8988C-D845-F9C8-D435-B8518B8F1BF6}"/>
              </a:ext>
            </a:extLst>
          </p:cNvPr>
          <p:cNvGrpSpPr>
            <a:grpSpLocks noChangeAspect="1"/>
          </p:cNvGrpSpPr>
          <p:nvPr/>
        </p:nvGrpSpPr>
        <p:grpSpPr>
          <a:xfrm>
            <a:off x="1548063" y="3488558"/>
            <a:ext cx="9095876" cy="2468880"/>
            <a:chOff x="2297723" y="3694297"/>
            <a:chExt cx="7385539" cy="2004646"/>
          </a:xfrm>
        </p:grpSpPr>
        <p:grpSp>
          <p:nvGrpSpPr>
            <p:cNvPr id="21" name="Group 20">
              <a:extLst>
                <a:ext uri="{FF2B5EF4-FFF2-40B4-BE49-F238E27FC236}">
                  <a16:creationId xmlns:a16="http://schemas.microsoft.com/office/drawing/2014/main" id="{E2B07269-1E87-B171-CA35-7D6A2E9AA60B}"/>
                </a:ext>
              </a:extLst>
            </p:cNvPr>
            <p:cNvGrpSpPr/>
            <p:nvPr/>
          </p:nvGrpSpPr>
          <p:grpSpPr>
            <a:xfrm>
              <a:off x="2297723" y="3694297"/>
              <a:ext cx="1688123" cy="1371600"/>
              <a:chOff x="422030" y="1160584"/>
              <a:chExt cx="1688123" cy="1371600"/>
            </a:xfrm>
          </p:grpSpPr>
          <p:sp>
            <p:nvSpPr>
              <p:cNvPr id="22" name="Rounded Rectangle 1">
                <a:extLst>
                  <a:ext uri="{FF2B5EF4-FFF2-40B4-BE49-F238E27FC236}">
                    <a16:creationId xmlns:a16="http://schemas.microsoft.com/office/drawing/2014/main" id="{E3CA803A-87A3-0E71-9B95-F52219AC7ABD}"/>
                  </a:ext>
                </a:extLst>
              </p:cNvPr>
              <p:cNvSpPr/>
              <p:nvPr/>
            </p:nvSpPr>
            <p:spPr>
              <a:xfrm>
                <a:off x="422030" y="1160584"/>
                <a:ext cx="1688123" cy="1371600"/>
              </a:xfrm>
              <a:custGeom>
                <a:avLst/>
                <a:gdLst/>
                <a:ahLst/>
                <a:cxnLst/>
                <a:rect l="0" t="0" r="0" b="0"/>
                <a:pathLst>
                  <a:path w="1688123" h="1371600">
                    <a:moveTo>
                      <a:pt x="1688123" y="422030"/>
                    </a:moveTo>
                    <a:lnTo>
                      <a:pt x="0" y="422030"/>
                    </a:lnTo>
                    <a:cubicBezTo>
                      <a:pt x="0" y="188949"/>
                      <a:pt x="0" y="0"/>
                      <a:pt x="0" y="0"/>
                    </a:cubicBezTo>
                    <a:lnTo>
                      <a:pt x="1688123" y="0"/>
                    </a:lnTo>
                    <a:lnTo>
                      <a:pt x="1688123" y="422030"/>
                    </a:lnTo>
                    <a:close/>
                    <a:moveTo>
                      <a:pt x="1688123" y="949569"/>
                    </a:moveTo>
                    <a:lnTo>
                      <a:pt x="1688123" y="422030"/>
                    </a:lnTo>
                    <a:lnTo>
                      <a:pt x="0" y="422030"/>
                    </a:lnTo>
                    <a:lnTo>
                      <a:pt x="0" y="949569"/>
                    </a:lnTo>
                    <a:lnTo>
                      <a:pt x="1688123" y="949569"/>
                    </a:lnTo>
                    <a:close/>
                    <a:moveTo>
                      <a:pt x="0" y="949569"/>
                    </a:moveTo>
                    <a:lnTo>
                      <a:pt x="0" y="1371600"/>
                    </a:lnTo>
                    <a:lnTo>
                      <a:pt x="941374" y="1371600"/>
                    </a:lnTo>
                    <a:cubicBezTo>
                      <a:pt x="1166906" y="1371600"/>
                      <a:pt x="1406769" y="1371600"/>
                      <a:pt x="1626576" y="1318846"/>
                    </a:cubicBezTo>
                    <a:cubicBezTo>
                      <a:pt x="1626576" y="1318846"/>
                      <a:pt x="1688123" y="1239715"/>
                      <a:pt x="1688123" y="949569"/>
                    </a:cubicBezTo>
                    <a:lnTo>
                      <a:pt x="0" y="949569"/>
                    </a:lnTo>
                    <a:close/>
                  </a:path>
                </a:pathLst>
              </a:custGeom>
              <a:solidFill>
                <a:srgbClr val="048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23" name="Rounded Rectangle 2">
                <a:extLst>
                  <a:ext uri="{FF2B5EF4-FFF2-40B4-BE49-F238E27FC236}">
                    <a16:creationId xmlns:a16="http://schemas.microsoft.com/office/drawing/2014/main" id="{6D5D0159-EBD8-7724-AFC0-AE6B9983D118}"/>
                  </a:ext>
                </a:extLst>
              </p:cNvPr>
              <p:cNvSpPr/>
              <p:nvPr/>
            </p:nvSpPr>
            <p:spPr>
              <a:xfrm>
                <a:off x="422030" y="1160584"/>
                <a:ext cx="1688123" cy="1371600"/>
              </a:xfrm>
              <a:custGeom>
                <a:avLst/>
                <a:gdLst/>
                <a:ahLst/>
                <a:cxnLst/>
                <a:rect l="0" t="0" r="0" b="0"/>
                <a:pathLst>
                  <a:path w="1688123" h="1371600">
                    <a:moveTo>
                      <a:pt x="1688123" y="422030"/>
                    </a:moveTo>
                    <a:lnTo>
                      <a:pt x="1688123" y="0"/>
                    </a:lnTo>
                    <a:lnTo>
                      <a:pt x="0" y="0"/>
                    </a:lnTo>
                    <a:lnTo>
                      <a:pt x="0" y="422029"/>
                    </a:lnTo>
                    <a:moveTo>
                      <a:pt x="1688123" y="949569"/>
                    </a:moveTo>
                    <a:lnTo>
                      <a:pt x="1688123" y="422030"/>
                    </a:lnTo>
                    <a:moveTo>
                      <a:pt x="0" y="949569"/>
                    </a:moveTo>
                    <a:lnTo>
                      <a:pt x="0" y="422030"/>
                    </a:lnTo>
                    <a:moveTo>
                      <a:pt x="0" y="949569"/>
                    </a:moveTo>
                    <a:lnTo>
                      <a:pt x="0" y="1371600"/>
                    </a:lnTo>
                    <a:lnTo>
                      <a:pt x="941377" y="1371600"/>
                    </a:lnTo>
                    <a:cubicBezTo>
                      <a:pt x="1166907" y="1371600"/>
                      <a:pt x="1406769" y="1371600"/>
                      <a:pt x="1626576" y="1318846"/>
                    </a:cubicBezTo>
                    <a:cubicBezTo>
                      <a:pt x="1626576" y="1318846"/>
                      <a:pt x="1688123" y="1239715"/>
                      <a:pt x="1688123" y="949569"/>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CB06436C-D4A8-4B62-FE25-61D66AEC82DE}"/>
                </a:ext>
              </a:extLst>
            </p:cNvPr>
            <p:cNvGrpSpPr/>
            <p:nvPr/>
          </p:nvGrpSpPr>
          <p:grpSpPr>
            <a:xfrm>
              <a:off x="4196862" y="3799805"/>
              <a:ext cx="1688123" cy="1582615"/>
              <a:chOff x="2321169" y="1266092"/>
              <a:chExt cx="1688123" cy="1582615"/>
            </a:xfrm>
          </p:grpSpPr>
          <p:sp>
            <p:nvSpPr>
              <p:cNvPr id="25" name="Rounded Rectangle 4">
                <a:extLst>
                  <a:ext uri="{FF2B5EF4-FFF2-40B4-BE49-F238E27FC236}">
                    <a16:creationId xmlns:a16="http://schemas.microsoft.com/office/drawing/2014/main" id="{DCDB1354-E517-A1FA-C854-C391BFDA8536}"/>
                  </a:ext>
                </a:extLst>
              </p:cNvPr>
              <p:cNvSpPr/>
              <p:nvPr/>
            </p:nvSpPr>
            <p:spPr>
              <a:xfrm>
                <a:off x="2321169" y="1266092"/>
                <a:ext cx="1688123" cy="1582615"/>
              </a:xfrm>
              <a:custGeom>
                <a:avLst/>
                <a:gdLst/>
                <a:ahLst/>
                <a:cxnLst/>
                <a:rect l="0" t="0" r="0" b="0"/>
                <a:pathLst>
                  <a:path w="1688123" h="1582615">
                    <a:moveTo>
                      <a:pt x="1688123" y="422030"/>
                    </a:moveTo>
                    <a:lnTo>
                      <a:pt x="0" y="422030"/>
                    </a:lnTo>
                    <a:cubicBezTo>
                      <a:pt x="0" y="188949"/>
                      <a:pt x="0" y="0"/>
                      <a:pt x="0" y="0"/>
                    </a:cubicBezTo>
                    <a:lnTo>
                      <a:pt x="1688123" y="0"/>
                    </a:lnTo>
                    <a:lnTo>
                      <a:pt x="1688123" y="422030"/>
                    </a:lnTo>
                    <a:close/>
                    <a:moveTo>
                      <a:pt x="1688123" y="1160584"/>
                    </a:moveTo>
                    <a:lnTo>
                      <a:pt x="1688123" y="422030"/>
                    </a:lnTo>
                    <a:lnTo>
                      <a:pt x="0" y="422030"/>
                    </a:lnTo>
                    <a:lnTo>
                      <a:pt x="0" y="1160584"/>
                    </a:lnTo>
                    <a:lnTo>
                      <a:pt x="1688123" y="1160584"/>
                    </a:lnTo>
                    <a:close/>
                    <a:moveTo>
                      <a:pt x="1688123" y="1160584"/>
                    </a:moveTo>
                    <a:lnTo>
                      <a:pt x="1688123" y="1582615"/>
                    </a:lnTo>
                    <a:lnTo>
                      <a:pt x="479180" y="1582615"/>
                    </a:lnTo>
                    <a:cubicBezTo>
                      <a:pt x="389199" y="1582615"/>
                      <a:pt x="231795" y="1577056"/>
                      <a:pt x="167053" y="1529861"/>
                    </a:cubicBezTo>
                    <a:lnTo>
                      <a:pt x="65942" y="1446334"/>
                    </a:lnTo>
                    <a:cubicBezTo>
                      <a:pt x="35169" y="1415561"/>
                      <a:pt x="6902" y="1379589"/>
                      <a:pt x="3965" y="1317216"/>
                    </a:cubicBezTo>
                    <a:cubicBezTo>
                      <a:pt x="1886" y="1273078"/>
                      <a:pt x="0" y="1222366"/>
                      <a:pt x="0" y="1183714"/>
                    </a:cubicBezTo>
                    <a:lnTo>
                      <a:pt x="0" y="1160584"/>
                    </a:lnTo>
                    <a:lnTo>
                      <a:pt x="1688123" y="1160584"/>
                    </a:lnTo>
                    <a:close/>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26" name="Rounded Rectangle 5">
                <a:extLst>
                  <a:ext uri="{FF2B5EF4-FFF2-40B4-BE49-F238E27FC236}">
                    <a16:creationId xmlns:a16="http://schemas.microsoft.com/office/drawing/2014/main" id="{6766F08A-7E3F-68C8-1C2D-9E5A673CCACD}"/>
                  </a:ext>
                </a:extLst>
              </p:cNvPr>
              <p:cNvSpPr/>
              <p:nvPr/>
            </p:nvSpPr>
            <p:spPr>
              <a:xfrm>
                <a:off x="2321169" y="1266092"/>
                <a:ext cx="1688123" cy="1582615"/>
              </a:xfrm>
              <a:custGeom>
                <a:avLst/>
                <a:gdLst/>
                <a:ahLst/>
                <a:cxnLst/>
                <a:rect l="0" t="0" r="0" b="0"/>
                <a:pathLst>
                  <a:path w="1688123" h="1582615">
                    <a:moveTo>
                      <a:pt x="1688123" y="422030"/>
                    </a:moveTo>
                    <a:lnTo>
                      <a:pt x="1688123" y="0"/>
                    </a:lnTo>
                    <a:lnTo>
                      <a:pt x="0" y="0"/>
                    </a:lnTo>
                    <a:lnTo>
                      <a:pt x="0" y="422029"/>
                    </a:lnTo>
                    <a:moveTo>
                      <a:pt x="1688123" y="1160584"/>
                    </a:moveTo>
                    <a:lnTo>
                      <a:pt x="1688123" y="422030"/>
                    </a:lnTo>
                    <a:moveTo>
                      <a:pt x="0" y="1160584"/>
                    </a:moveTo>
                    <a:lnTo>
                      <a:pt x="0" y="422030"/>
                    </a:lnTo>
                    <a:moveTo>
                      <a:pt x="1688123" y="1160584"/>
                    </a:moveTo>
                    <a:lnTo>
                      <a:pt x="1688123" y="1582615"/>
                    </a:lnTo>
                    <a:lnTo>
                      <a:pt x="479180" y="1582615"/>
                    </a:lnTo>
                    <a:cubicBezTo>
                      <a:pt x="389199" y="1582615"/>
                      <a:pt x="231795" y="1577056"/>
                      <a:pt x="167053" y="1529861"/>
                    </a:cubicBezTo>
                    <a:lnTo>
                      <a:pt x="65942" y="1446334"/>
                    </a:lnTo>
                    <a:cubicBezTo>
                      <a:pt x="35169" y="1415561"/>
                      <a:pt x="6902" y="1379589"/>
                      <a:pt x="3965" y="1317216"/>
                    </a:cubicBezTo>
                    <a:cubicBezTo>
                      <a:pt x="1886" y="1273078"/>
                      <a:pt x="0" y="1222366"/>
                      <a:pt x="0" y="1183714"/>
                    </a:cubicBezTo>
                    <a:lnTo>
                      <a:pt x="0" y="1160584"/>
                    </a:lnTo>
                    <a:moveTo>
                      <a:pt x="4396" y="1327638"/>
                    </a:moveTo>
                    <a:cubicBezTo>
                      <a:pt x="17584" y="1441938"/>
                      <a:pt x="153865" y="1428750"/>
                      <a:pt x="153865" y="1428750"/>
                    </a:cubicBezTo>
                    <a:cubicBezTo>
                      <a:pt x="184638" y="1507880"/>
                      <a:pt x="206619" y="1556238"/>
                      <a:pt x="320919" y="1573823"/>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5B2DC5FA-0D39-075D-4DC8-1093F65EB9A3}"/>
                </a:ext>
              </a:extLst>
            </p:cNvPr>
            <p:cNvGrpSpPr/>
            <p:nvPr/>
          </p:nvGrpSpPr>
          <p:grpSpPr>
            <a:xfrm>
              <a:off x="6096000" y="3694297"/>
              <a:ext cx="1688123" cy="1688123"/>
              <a:chOff x="4220307" y="1160584"/>
              <a:chExt cx="1688123" cy="1688123"/>
            </a:xfrm>
          </p:grpSpPr>
          <p:sp>
            <p:nvSpPr>
              <p:cNvPr id="28" name="Rounded Rectangle 7">
                <a:extLst>
                  <a:ext uri="{FF2B5EF4-FFF2-40B4-BE49-F238E27FC236}">
                    <a16:creationId xmlns:a16="http://schemas.microsoft.com/office/drawing/2014/main" id="{31A7788D-DFD1-EB60-0E56-1CDA8EEBE37C}"/>
                  </a:ext>
                </a:extLst>
              </p:cNvPr>
              <p:cNvSpPr/>
              <p:nvPr/>
            </p:nvSpPr>
            <p:spPr>
              <a:xfrm>
                <a:off x="4220307" y="1160584"/>
                <a:ext cx="1688123" cy="1688123"/>
              </a:xfrm>
              <a:custGeom>
                <a:avLst/>
                <a:gdLst/>
                <a:ahLst/>
                <a:cxnLst/>
                <a:rect l="0" t="0" r="0" b="0"/>
                <a:pathLst>
                  <a:path w="1688123" h="1688123">
                    <a:moveTo>
                      <a:pt x="0" y="1266092"/>
                    </a:moveTo>
                    <a:lnTo>
                      <a:pt x="1688123" y="1266092"/>
                    </a:lnTo>
                    <a:cubicBezTo>
                      <a:pt x="1688123" y="1499173"/>
                      <a:pt x="1688123" y="1688123"/>
                      <a:pt x="1688123" y="1688123"/>
                    </a:cubicBezTo>
                    <a:lnTo>
                      <a:pt x="0" y="1688123"/>
                    </a:lnTo>
                    <a:lnTo>
                      <a:pt x="0" y="1266092"/>
                    </a:lnTo>
                    <a:close/>
                    <a:moveTo>
                      <a:pt x="1688123" y="1266092"/>
                    </a:moveTo>
                    <a:lnTo>
                      <a:pt x="1688123" y="422030"/>
                    </a:lnTo>
                    <a:lnTo>
                      <a:pt x="0" y="422030"/>
                    </a:lnTo>
                    <a:lnTo>
                      <a:pt x="0" y="1266092"/>
                    </a:lnTo>
                    <a:lnTo>
                      <a:pt x="1688123" y="1266092"/>
                    </a:lnTo>
                    <a:close/>
                    <a:moveTo>
                      <a:pt x="1688123" y="422030"/>
                    </a:moveTo>
                    <a:lnTo>
                      <a:pt x="1688123" y="0"/>
                    </a:lnTo>
                    <a:lnTo>
                      <a:pt x="746745" y="0"/>
                    </a:lnTo>
                    <a:cubicBezTo>
                      <a:pt x="531083" y="0"/>
                      <a:pt x="316234" y="26449"/>
                      <a:pt x="107011" y="78754"/>
                    </a:cubicBezTo>
                    <a:lnTo>
                      <a:pt x="79918" y="85528"/>
                    </a:lnTo>
                    <a:cubicBezTo>
                      <a:pt x="32950" y="97270"/>
                      <a:pt x="0" y="139471"/>
                      <a:pt x="0" y="187885"/>
                    </a:cubicBezTo>
                    <a:lnTo>
                      <a:pt x="0" y="422030"/>
                    </a:lnTo>
                    <a:lnTo>
                      <a:pt x="1688123" y="422030"/>
                    </a:lnTo>
                    <a:close/>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29" name="Rounded Rectangle 8">
                <a:extLst>
                  <a:ext uri="{FF2B5EF4-FFF2-40B4-BE49-F238E27FC236}">
                    <a16:creationId xmlns:a16="http://schemas.microsoft.com/office/drawing/2014/main" id="{AA477A23-2FE7-D462-F0AD-B6376A063D35}"/>
                  </a:ext>
                </a:extLst>
              </p:cNvPr>
              <p:cNvSpPr/>
              <p:nvPr/>
            </p:nvSpPr>
            <p:spPr>
              <a:xfrm>
                <a:off x="4220307" y="1160584"/>
                <a:ext cx="1688123" cy="1688123"/>
              </a:xfrm>
              <a:custGeom>
                <a:avLst/>
                <a:gdLst/>
                <a:ahLst/>
                <a:cxnLst/>
                <a:rect l="0" t="0" r="0" b="0"/>
                <a:pathLst>
                  <a:path w="1688123" h="1688123">
                    <a:moveTo>
                      <a:pt x="0" y="1266092"/>
                    </a:moveTo>
                    <a:lnTo>
                      <a:pt x="0" y="1688123"/>
                    </a:lnTo>
                    <a:lnTo>
                      <a:pt x="1688123" y="1688123"/>
                    </a:lnTo>
                    <a:lnTo>
                      <a:pt x="1688123" y="1266093"/>
                    </a:lnTo>
                    <a:moveTo>
                      <a:pt x="1688123" y="1266092"/>
                    </a:moveTo>
                    <a:lnTo>
                      <a:pt x="1688123" y="422030"/>
                    </a:lnTo>
                    <a:moveTo>
                      <a:pt x="0" y="1266092"/>
                    </a:moveTo>
                    <a:lnTo>
                      <a:pt x="0" y="422030"/>
                    </a:lnTo>
                    <a:moveTo>
                      <a:pt x="1688123" y="422030"/>
                    </a:moveTo>
                    <a:lnTo>
                      <a:pt x="1688123" y="0"/>
                    </a:lnTo>
                    <a:lnTo>
                      <a:pt x="746745" y="0"/>
                    </a:lnTo>
                    <a:cubicBezTo>
                      <a:pt x="531083" y="0"/>
                      <a:pt x="316234" y="26449"/>
                      <a:pt x="107011" y="78754"/>
                    </a:cubicBezTo>
                    <a:lnTo>
                      <a:pt x="79918" y="85528"/>
                    </a:lnTo>
                    <a:cubicBezTo>
                      <a:pt x="32950" y="97270"/>
                      <a:pt x="0" y="139471"/>
                      <a:pt x="0" y="187885"/>
                    </a:cubicBezTo>
                    <a:lnTo>
                      <a:pt x="0" y="422030"/>
                    </a:lnTo>
                    <a:moveTo>
                      <a:pt x="61546" y="92319"/>
                    </a:moveTo>
                    <a:cubicBezTo>
                      <a:pt x="145073" y="61546"/>
                      <a:pt x="171450" y="149469"/>
                      <a:pt x="171450" y="149469"/>
                    </a:cubicBezTo>
                    <a:cubicBezTo>
                      <a:pt x="342411" y="43394"/>
                      <a:pt x="562924" y="22501"/>
                      <a:pt x="712176" y="1"/>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30" name="Group 29">
              <a:extLst>
                <a:ext uri="{FF2B5EF4-FFF2-40B4-BE49-F238E27FC236}">
                  <a16:creationId xmlns:a16="http://schemas.microsoft.com/office/drawing/2014/main" id="{447CADD6-4AEB-67AE-2301-AB02DA7097DE}"/>
                </a:ext>
              </a:extLst>
            </p:cNvPr>
            <p:cNvGrpSpPr/>
            <p:nvPr/>
          </p:nvGrpSpPr>
          <p:grpSpPr>
            <a:xfrm>
              <a:off x="7995139" y="3799805"/>
              <a:ext cx="1688123" cy="1899138"/>
              <a:chOff x="6119446" y="1266092"/>
              <a:chExt cx="1688123" cy="1899138"/>
            </a:xfrm>
          </p:grpSpPr>
          <p:sp>
            <p:nvSpPr>
              <p:cNvPr id="31" name="Rounded Rectangle 10">
                <a:extLst>
                  <a:ext uri="{FF2B5EF4-FFF2-40B4-BE49-F238E27FC236}">
                    <a16:creationId xmlns:a16="http://schemas.microsoft.com/office/drawing/2014/main" id="{DB7C71E2-7432-565C-A207-5C92C065BC43}"/>
                  </a:ext>
                </a:extLst>
              </p:cNvPr>
              <p:cNvSpPr/>
              <p:nvPr/>
            </p:nvSpPr>
            <p:spPr>
              <a:xfrm>
                <a:off x="6119446" y="1266092"/>
                <a:ext cx="1688123" cy="1899138"/>
              </a:xfrm>
              <a:custGeom>
                <a:avLst/>
                <a:gdLst/>
                <a:ahLst/>
                <a:cxnLst/>
                <a:rect l="0" t="0" r="0" b="0"/>
                <a:pathLst>
                  <a:path w="1688123" h="1899138">
                    <a:moveTo>
                      <a:pt x="0" y="1477107"/>
                    </a:moveTo>
                    <a:lnTo>
                      <a:pt x="1688123" y="1477108"/>
                    </a:lnTo>
                    <a:cubicBezTo>
                      <a:pt x="1688123" y="1710189"/>
                      <a:pt x="1688123" y="1899138"/>
                      <a:pt x="1688123" y="1899138"/>
                    </a:cubicBezTo>
                    <a:lnTo>
                      <a:pt x="0" y="1899138"/>
                    </a:lnTo>
                    <a:lnTo>
                      <a:pt x="0" y="1477107"/>
                    </a:lnTo>
                    <a:close/>
                    <a:moveTo>
                      <a:pt x="1688123" y="1477107"/>
                    </a:moveTo>
                    <a:lnTo>
                      <a:pt x="1688123" y="422030"/>
                    </a:lnTo>
                    <a:lnTo>
                      <a:pt x="0" y="422030"/>
                    </a:lnTo>
                    <a:lnTo>
                      <a:pt x="0" y="1477107"/>
                    </a:lnTo>
                    <a:lnTo>
                      <a:pt x="1688123" y="1477107"/>
                    </a:lnTo>
                    <a:close/>
                    <a:moveTo>
                      <a:pt x="0" y="422030"/>
                    </a:moveTo>
                    <a:lnTo>
                      <a:pt x="0" y="0"/>
                    </a:lnTo>
                    <a:lnTo>
                      <a:pt x="941374" y="0"/>
                    </a:lnTo>
                    <a:cubicBezTo>
                      <a:pt x="1166906" y="0"/>
                      <a:pt x="1406769" y="0"/>
                      <a:pt x="1626576" y="52753"/>
                    </a:cubicBezTo>
                    <a:cubicBezTo>
                      <a:pt x="1626576" y="52753"/>
                      <a:pt x="1688123" y="131884"/>
                      <a:pt x="1688123" y="422030"/>
                    </a:cubicBezTo>
                    <a:lnTo>
                      <a:pt x="0" y="422030"/>
                    </a:lnTo>
                    <a:close/>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32" name="Rounded Rectangle 11">
                <a:extLst>
                  <a:ext uri="{FF2B5EF4-FFF2-40B4-BE49-F238E27FC236}">
                    <a16:creationId xmlns:a16="http://schemas.microsoft.com/office/drawing/2014/main" id="{01B3B33C-C6B6-BA8C-E1FE-BAB3E26FA581}"/>
                  </a:ext>
                </a:extLst>
              </p:cNvPr>
              <p:cNvSpPr/>
              <p:nvPr/>
            </p:nvSpPr>
            <p:spPr>
              <a:xfrm>
                <a:off x="6119446" y="1266092"/>
                <a:ext cx="1688123" cy="1899138"/>
              </a:xfrm>
              <a:custGeom>
                <a:avLst/>
                <a:gdLst/>
                <a:ahLst/>
                <a:cxnLst/>
                <a:rect l="0" t="0" r="0" b="0"/>
                <a:pathLst>
                  <a:path w="1688123" h="1899138">
                    <a:moveTo>
                      <a:pt x="0" y="1477107"/>
                    </a:moveTo>
                    <a:lnTo>
                      <a:pt x="0" y="1899138"/>
                    </a:lnTo>
                    <a:lnTo>
                      <a:pt x="1688123" y="1899138"/>
                    </a:lnTo>
                    <a:lnTo>
                      <a:pt x="1688123" y="1477108"/>
                    </a:lnTo>
                    <a:moveTo>
                      <a:pt x="1688123" y="1477107"/>
                    </a:moveTo>
                    <a:lnTo>
                      <a:pt x="1688123" y="422030"/>
                    </a:lnTo>
                    <a:moveTo>
                      <a:pt x="0" y="1477107"/>
                    </a:moveTo>
                    <a:lnTo>
                      <a:pt x="0" y="422030"/>
                    </a:lnTo>
                    <a:moveTo>
                      <a:pt x="0" y="422030"/>
                    </a:moveTo>
                    <a:lnTo>
                      <a:pt x="0" y="0"/>
                    </a:lnTo>
                    <a:lnTo>
                      <a:pt x="941377" y="0"/>
                    </a:lnTo>
                    <a:cubicBezTo>
                      <a:pt x="1166907" y="0"/>
                      <a:pt x="1406769" y="0"/>
                      <a:pt x="1626576" y="52753"/>
                    </a:cubicBezTo>
                    <a:cubicBezTo>
                      <a:pt x="1626576" y="52753"/>
                      <a:pt x="1688123" y="131884"/>
                      <a:pt x="1688123" y="422030"/>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grpSp>
        <p:sp>
          <p:nvSpPr>
            <p:cNvPr id="33" name="TextBox 32">
              <a:extLst>
                <a:ext uri="{FF2B5EF4-FFF2-40B4-BE49-F238E27FC236}">
                  <a16:creationId xmlns:a16="http://schemas.microsoft.com/office/drawing/2014/main" id="{458E3345-5232-91C2-6A3F-C6825825E67C}"/>
                </a:ext>
              </a:extLst>
            </p:cNvPr>
            <p:cNvSpPr txBox="1"/>
            <p:nvPr/>
          </p:nvSpPr>
          <p:spPr>
            <a:xfrm>
              <a:off x="2424648" y="3914105"/>
              <a:ext cx="1434345" cy="249904"/>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rial"/>
                  <a:ea typeface="+mn-ea"/>
                  <a:cs typeface="+mn-cs"/>
                </a:rPr>
                <a:t>Diverse Inputs</a:t>
              </a:r>
            </a:p>
          </p:txBody>
        </p:sp>
        <p:sp>
          <p:nvSpPr>
            <p:cNvPr id="34" name="TextBox 33">
              <a:extLst>
                <a:ext uri="{FF2B5EF4-FFF2-40B4-BE49-F238E27FC236}">
                  <a16:creationId xmlns:a16="http://schemas.microsoft.com/office/drawing/2014/main" id="{BD362751-1A5C-001A-0406-E7748CFF4F0C}"/>
                </a:ext>
              </a:extLst>
            </p:cNvPr>
            <p:cNvSpPr txBox="1"/>
            <p:nvPr/>
          </p:nvSpPr>
          <p:spPr>
            <a:xfrm>
              <a:off x="4445420" y="4019613"/>
              <a:ext cx="1190949" cy="249904"/>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rial"/>
                  <a:ea typeface="+mn-ea"/>
                  <a:cs typeface="+mn-cs"/>
                </a:rPr>
                <a:t>Adaptability</a:t>
              </a:r>
            </a:p>
          </p:txBody>
        </p:sp>
        <p:sp>
          <p:nvSpPr>
            <p:cNvPr id="35" name="TextBox 34">
              <a:extLst>
                <a:ext uri="{FF2B5EF4-FFF2-40B4-BE49-F238E27FC236}">
                  <a16:creationId xmlns:a16="http://schemas.microsoft.com/office/drawing/2014/main" id="{261620FE-F05D-4BFF-02BF-EB84CC2F3449}"/>
                </a:ext>
              </a:extLst>
            </p:cNvPr>
            <p:cNvSpPr txBox="1"/>
            <p:nvPr/>
          </p:nvSpPr>
          <p:spPr>
            <a:xfrm>
              <a:off x="6424594" y="3914105"/>
              <a:ext cx="1030855" cy="249904"/>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rial"/>
                  <a:ea typeface="+mn-ea"/>
                  <a:cs typeface="+mn-cs"/>
                </a:rPr>
                <a:t>Autonomy</a:t>
              </a:r>
            </a:p>
          </p:txBody>
        </p:sp>
        <p:sp>
          <p:nvSpPr>
            <p:cNvPr id="36" name="TextBox 35">
              <a:extLst>
                <a:ext uri="{FF2B5EF4-FFF2-40B4-BE49-F238E27FC236}">
                  <a16:creationId xmlns:a16="http://schemas.microsoft.com/office/drawing/2014/main" id="{945BEEF2-B230-2C4F-35CE-46A956D4558D}"/>
                </a:ext>
              </a:extLst>
            </p:cNvPr>
            <p:cNvSpPr txBox="1"/>
            <p:nvPr/>
          </p:nvSpPr>
          <p:spPr>
            <a:xfrm>
              <a:off x="8388237" y="4019613"/>
              <a:ext cx="901998" cy="499808"/>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rial"/>
                  <a:ea typeface="+mn-ea"/>
                  <a:cs typeface="+mn-cs"/>
                </a:rPr>
                <a:t>Problem-
Solving</a:t>
              </a:r>
            </a:p>
          </p:txBody>
        </p:sp>
        <p:sp>
          <p:nvSpPr>
            <p:cNvPr id="37" name="TextBox 36">
              <a:extLst>
                <a:ext uri="{FF2B5EF4-FFF2-40B4-BE49-F238E27FC236}">
                  <a16:creationId xmlns:a16="http://schemas.microsoft.com/office/drawing/2014/main" id="{4F014012-676A-020C-E59D-8FCACF8DD637}"/>
                </a:ext>
              </a:extLst>
            </p:cNvPr>
            <p:cNvSpPr txBox="1"/>
            <p:nvPr/>
          </p:nvSpPr>
          <p:spPr>
            <a:xfrm>
              <a:off x="2574255" y="4226232"/>
              <a:ext cx="1134982" cy="599770"/>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FFFFFF"/>
                  </a:solidFill>
                  <a:effectLst/>
                  <a:uLnTx/>
                  <a:uFillTx/>
                  <a:latin typeface="Arial"/>
                  <a:ea typeface="+mn-ea"/>
                  <a:cs typeface="+mn-cs"/>
                </a:rPr>
                <a:t>Processes various
data types, including
text, tables, speech,
images, and videos.</a:t>
              </a:r>
            </a:p>
          </p:txBody>
        </p:sp>
        <p:sp>
          <p:nvSpPr>
            <p:cNvPr id="38" name="TextBox 37">
              <a:extLst>
                <a:ext uri="{FF2B5EF4-FFF2-40B4-BE49-F238E27FC236}">
                  <a16:creationId xmlns:a16="http://schemas.microsoft.com/office/drawing/2014/main" id="{2D558E97-CAEB-A733-2492-C67E0E1EA19B}"/>
                </a:ext>
              </a:extLst>
            </p:cNvPr>
            <p:cNvSpPr txBox="1"/>
            <p:nvPr/>
          </p:nvSpPr>
          <p:spPr>
            <a:xfrm>
              <a:off x="4469501" y="4358116"/>
              <a:ext cx="1142791" cy="749712"/>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FFFFFF"/>
                  </a:solidFill>
                  <a:effectLst/>
                  <a:uLnTx/>
                  <a:uFillTx/>
                  <a:latin typeface="Arial"/>
                  <a:ea typeface="+mn-ea"/>
                  <a:cs typeface="+mn-cs"/>
                </a:rPr>
                <a:t>Uses machine
learning to improve
performance,
recognize patterns,
and suggest actions.</a:t>
              </a:r>
            </a:p>
          </p:txBody>
        </p:sp>
        <p:sp>
          <p:nvSpPr>
            <p:cNvPr id="39" name="TextBox 38">
              <a:extLst>
                <a:ext uri="{FF2B5EF4-FFF2-40B4-BE49-F238E27FC236}">
                  <a16:creationId xmlns:a16="http://schemas.microsoft.com/office/drawing/2014/main" id="{6FA50344-6890-F76B-B12C-251044495422}"/>
                </a:ext>
              </a:extLst>
            </p:cNvPr>
            <p:cNvSpPr txBox="1"/>
            <p:nvPr/>
          </p:nvSpPr>
          <p:spPr>
            <a:xfrm>
              <a:off x="6423993" y="4226232"/>
              <a:ext cx="1032156" cy="89965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FFFFFF"/>
                  </a:solidFill>
                  <a:effectLst/>
                  <a:uLnTx/>
                  <a:uFillTx/>
                  <a:latin typeface="Arial"/>
                  <a:ea typeface="+mn-ea"/>
                  <a:cs typeface="+mn-cs"/>
                </a:rPr>
                <a:t>Independently
interprets queries,
retrieves data, and
decides on tool
usage and result
interpretation.</a:t>
              </a:r>
            </a:p>
          </p:txBody>
        </p:sp>
        <p:sp>
          <p:nvSpPr>
            <p:cNvPr id="40" name="TextBox 39">
              <a:extLst>
                <a:ext uri="{FF2B5EF4-FFF2-40B4-BE49-F238E27FC236}">
                  <a16:creationId xmlns:a16="http://schemas.microsoft.com/office/drawing/2014/main" id="{279FA169-1993-14DF-CB2D-3ECF20035EF2}"/>
                </a:ext>
              </a:extLst>
            </p:cNvPr>
            <p:cNvSpPr txBox="1"/>
            <p:nvPr/>
          </p:nvSpPr>
          <p:spPr>
            <a:xfrm>
              <a:off x="8305542" y="4542755"/>
              <a:ext cx="1067298" cy="89965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FFFFFF"/>
                  </a:solidFill>
                  <a:effectLst/>
                  <a:uLnTx/>
                  <a:uFillTx/>
                  <a:latin typeface="Arial"/>
                  <a:ea typeface="+mn-ea"/>
                  <a:cs typeface="+mn-cs"/>
                </a:rPr>
                <a:t>Executes complex
tasks by interacting
with external
resources through
tool or function
calling.</a:t>
              </a:r>
            </a:p>
          </p:txBody>
        </p:sp>
      </p:grpSp>
    </p:spTree>
    <p:extLst>
      <p:ext uri="{BB962C8B-B14F-4D97-AF65-F5344CB8AC3E}">
        <p14:creationId xmlns:p14="http://schemas.microsoft.com/office/powerpoint/2010/main" val="5407213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9003B-BFB9-BD20-16A6-6836FA82291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06FC2A-CF09-701E-C883-AB7E4E706E4C}"/>
              </a:ext>
            </a:extLst>
          </p:cNvPr>
          <p:cNvSpPr>
            <a:spLocks noGrp="1"/>
          </p:cNvSpPr>
          <p:nvPr>
            <p:ph type="title"/>
          </p:nvPr>
        </p:nvSpPr>
        <p:spPr/>
        <p:txBody>
          <a:bodyPr/>
          <a:lstStyle/>
          <a:p>
            <a:r>
              <a:rPr lang="en-US"/>
              <a:t>SPAR Framework</a:t>
            </a:r>
          </a:p>
        </p:txBody>
      </p:sp>
      <p:grpSp>
        <p:nvGrpSpPr>
          <p:cNvPr id="6" name="Group 5">
            <a:extLst>
              <a:ext uri="{FF2B5EF4-FFF2-40B4-BE49-F238E27FC236}">
                <a16:creationId xmlns:a16="http://schemas.microsoft.com/office/drawing/2014/main" id="{FE8577E5-09DA-D07D-E538-AA8ABCD33AB1}"/>
              </a:ext>
            </a:extLst>
          </p:cNvPr>
          <p:cNvGrpSpPr/>
          <p:nvPr/>
        </p:nvGrpSpPr>
        <p:grpSpPr>
          <a:xfrm>
            <a:off x="644830" y="1267963"/>
            <a:ext cx="2747049" cy="4687441"/>
            <a:chOff x="644830" y="1267963"/>
            <a:chExt cx="2747049" cy="4687441"/>
          </a:xfrm>
        </p:grpSpPr>
        <p:sp>
          <p:nvSpPr>
            <p:cNvPr id="7" name="Cylinder 2">
              <a:extLst>
                <a:ext uri="{FF2B5EF4-FFF2-40B4-BE49-F238E27FC236}">
                  <a16:creationId xmlns:a16="http://schemas.microsoft.com/office/drawing/2014/main" id="{F85CCD89-FE8A-DF5C-A70F-349E0967AA52}"/>
                </a:ext>
              </a:extLst>
            </p:cNvPr>
            <p:cNvSpPr/>
            <p:nvPr/>
          </p:nvSpPr>
          <p:spPr>
            <a:xfrm>
              <a:off x="644830" y="5602632"/>
              <a:ext cx="1608083" cy="352772"/>
            </a:xfrm>
            <a:prstGeom prst="can">
              <a:avLst>
                <a:gd name="adj" fmla="val 50000"/>
              </a:avLst>
            </a:prstGeom>
            <a:solidFill>
              <a:schemeClr val="bg2">
                <a:lumMod val="2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Freeform: Shape 3">
              <a:extLst>
                <a:ext uri="{FF2B5EF4-FFF2-40B4-BE49-F238E27FC236}">
                  <a16:creationId xmlns:a16="http://schemas.microsoft.com/office/drawing/2014/main" id="{499E3021-7BEE-8C86-306F-C8E262E8BA06}"/>
                </a:ext>
              </a:extLst>
            </p:cNvPr>
            <p:cNvSpPr/>
            <p:nvPr/>
          </p:nvSpPr>
          <p:spPr>
            <a:xfrm rot="5400000">
              <a:off x="1416563" y="1273071"/>
              <a:ext cx="1105715" cy="1163157"/>
            </a:xfrm>
            <a:custGeom>
              <a:avLst/>
              <a:gdLst>
                <a:gd name="connsiteX0" fmla="*/ 0 w 1105715"/>
                <a:gd name="connsiteY0" fmla="*/ 1039979 h 1163157"/>
                <a:gd name="connsiteX1" fmla="*/ 0 w 1105715"/>
                <a:gd name="connsiteY1" fmla="*/ 739055 h 1163157"/>
                <a:gd name="connsiteX2" fmla="*/ 0 w 1105715"/>
                <a:gd name="connsiteY2" fmla="*/ 492705 h 1163157"/>
                <a:gd name="connsiteX3" fmla="*/ 0 w 1105715"/>
                <a:gd name="connsiteY3" fmla="*/ 0 h 1163157"/>
                <a:gd name="connsiteX4" fmla="*/ 76289 w 1105715"/>
                <a:gd name="connsiteY4" fmla="*/ 0 h 1163157"/>
                <a:gd name="connsiteX5" fmla="*/ 76289 w 1105715"/>
                <a:gd name="connsiteY5" fmla="*/ 378994 h 1163157"/>
                <a:gd name="connsiteX6" fmla="*/ 76293 w 1105715"/>
                <a:gd name="connsiteY6" fmla="*/ 378993 h 1163157"/>
                <a:gd name="connsiteX7" fmla="*/ 76293 w 1105715"/>
                <a:gd name="connsiteY7" fmla="*/ 1045412 h 1163157"/>
                <a:gd name="connsiteX8" fmla="*/ 117748 w 1105715"/>
                <a:gd name="connsiteY8" fmla="*/ 1086866 h 1163157"/>
                <a:gd name="connsiteX9" fmla="*/ 729590 w 1105715"/>
                <a:gd name="connsiteY9" fmla="*/ 1086866 h 1163157"/>
                <a:gd name="connsiteX10" fmla="*/ 729590 w 1105715"/>
                <a:gd name="connsiteY10" fmla="*/ 1086868 h 1163157"/>
                <a:gd name="connsiteX11" fmla="*/ 1105715 w 1105715"/>
                <a:gd name="connsiteY11" fmla="*/ 1086868 h 1163157"/>
                <a:gd name="connsiteX12" fmla="*/ 1105715 w 1105715"/>
                <a:gd name="connsiteY12" fmla="*/ 1163157 h 1163157"/>
                <a:gd name="connsiteX13" fmla="*/ 615878 w 1105715"/>
                <a:gd name="connsiteY13" fmla="*/ 1163157 h 1163157"/>
                <a:gd name="connsiteX14" fmla="*/ 366660 w 1105715"/>
                <a:gd name="connsiteY14" fmla="*/ 1163157 h 1163157"/>
                <a:gd name="connsiteX15" fmla="*/ 123178 w 1105715"/>
                <a:gd name="connsiteY15" fmla="*/ 1163157 h 1163157"/>
                <a:gd name="connsiteX16" fmla="*/ 0 w 1105715"/>
                <a:gd name="connsiteY16" fmla="*/ 1039979 h 116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5715" h="1163157">
                  <a:moveTo>
                    <a:pt x="0" y="1039979"/>
                  </a:moveTo>
                  <a:lnTo>
                    <a:pt x="0" y="739055"/>
                  </a:lnTo>
                  <a:lnTo>
                    <a:pt x="0" y="492705"/>
                  </a:lnTo>
                  <a:lnTo>
                    <a:pt x="0" y="0"/>
                  </a:lnTo>
                  <a:lnTo>
                    <a:pt x="76289" y="0"/>
                  </a:lnTo>
                  <a:lnTo>
                    <a:pt x="76289" y="378994"/>
                  </a:lnTo>
                  <a:lnTo>
                    <a:pt x="76293" y="378993"/>
                  </a:lnTo>
                  <a:lnTo>
                    <a:pt x="76293" y="1045412"/>
                  </a:lnTo>
                  <a:cubicBezTo>
                    <a:pt x="76293" y="1068306"/>
                    <a:pt x="94853" y="1086866"/>
                    <a:pt x="117748" y="1086866"/>
                  </a:cubicBezTo>
                  <a:lnTo>
                    <a:pt x="729590" y="1086866"/>
                  </a:lnTo>
                  <a:lnTo>
                    <a:pt x="729590" y="1086868"/>
                  </a:lnTo>
                  <a:lnTo>
                    <a:pt x="1105715" y="1086868"/>
                  </a:lnTo>
                  <a:lnTo>
                    <a:pt x="1105715" y="1163157"/>
                  </a:lnTo>
                  <a:lnTo>
                    <a:pt x="615878" y="1163157"/>
                  </a:lnTo>
                  <a:lnTo>
                    <a:pt x="366660" y="1163157"/>
                  </a:lnTo>
                  <a:lnTo>
                    <a:pt x="123178" y="1163157"/>
                  </a:lnTo>
                  <a:cubicBezTo>
                    <a:pt x="55149" y="1163157"/>
                    <a:pt x="0" y="1108008"/>
                    <a:pt x="0" y="1039979"/>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2E273F88-EA5D-9BA7-9063-2DD6C7B2FD2F}"/>
                </a:ext>
              </a:extLst>
            </p:cNvPr>
            <p:cNvSpPr/>
            <p:nvPr/>
          </p:nvSpPr>
          <p:spPr>
            <a:xfrm rot="5400000">
              <a:off x="1056459" y="5260939"/>
              <a:ext cx="739055" cy="762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Freeform: Shape 5">
              <a:extLst>
                <a:ext uri="{FF2B5EF4-FFF2-40B4-BE49-F238E27FC236}">
                  <a16:creationId xmlns:a16="http://schemas.microsoft.com/office/drawing/2014/main" id="{E6BC61F3-64AD-C8A1-19C3-61E320C71142}"/>
                </a:ext>
              </a:extLst>
            </p:cNvPr>
            <p:cNvSpPr/>
            <p:nvPr/>
          </p:nvSpPr>
          <p:spPr>
            <a:xfrm>
              <a:off x="1498637" y="1411911"/>
              <a:ext cx="1847472" cy="3632438"/>
            </a:xfrm>
            <a:custGeom>
              <a:avLst/>
              <a:gdLst>
                <a:gd name="connsiteX0" fmla="*/ 266927 w 1847472"/>
                <a:gd name="connsiteY0" fmla="*/ 0 h 3632438"/>
                <a:gd name="connsiteX1" fmla="*/ 1847472 w 1847472"/>
                <a:gd name="connsiteY1" fmla="*/ 0 h 3632438"/>
                <a:gd name="connsiteX2" fmla="*/ 1847472 w 1847472"/>
                <a:gd name="connsiteY2" fmla="*/ 3632438 h 3632438"/>
                <a:gd name="connsiteX3" fmla="*/ 0 w 1847472"/>
                <a:gd name="connsiteY3" fmla="*/ 3632438 h 3632438"/>
                <a:gd name="connsiteX4" fmla="*/ 0 w 1847472"/>
                <a:gd name="connsiteY4" fmla="*/ 225231 h 3632438"/>
                <a:gd name="connsiteX5" fmla="*/ 59505 w 1847472"/>
                <a:gd name="connsiteY5" fmla="*/ 205325 h 3632438"/>
                <a:gd name="connsiteX6" fmla="*/ 161196 w 1847472"/>
                <a:gd name="connsiteY6" fmla="*/ 138948 h 3632438"/>
                <a:gd name="connsiteX7" fmla="*/ 242112 w 1847472"/>
                <a:gd name="connsiteY7" fmla="*/ 48395 h 363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7472" h="3632438">
                  <a:moveTo>
                    <a:pt x="266927" y="0"/>
                  </a:moveTo>
                  <a:lnTo>
                    <a:pt x="1847472" y="0"/>
                  </a:lnTo>
                  <a:lnTo>
                    <a:pt x="1847472" y="3632438"/>
                  </a:lnTo>
                  <a:lnTo>
                    <a:pt x="0" y="3632438"/>
                  </a:lnTo>
                  <a:lnTo>
                    <a:pt x="0" y="225231"/>
                  </a:lnTo>
                  <a:lnTo>
                    <a:pt x="59505" y="205325"/>
                  </a:lnTo>
                  <a:cubicBezTo>
                    <a:pt x="95807" y="187906"/>
                    <a:pt x="129920" y="165826"/>
                    <a:pt x="161196" y="138948"/>
                  </a:cubicBezTo>
                  <a:cubicBezTo>
                    <a:pt x="192472" y="112069"/>
                    <a:pt x="219431" y="81665"/>
                    <a:pt x="242112" y="48395"/>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9A4F3016-7BB6-3CE7-26F7-2B687C9EA5D9}"/>
                </a:ext>
              </a:extLst>
            </p:cNvPr>
            <p:cNvSpPr/>
            <p:nvPr/>
          </p:nvSpPr>
          <p:spPr>
            <a:xfrm rot="5400000">
              <a:off x="-360241" y="3256127"/>
              <a:ext cx="3572455" cy="145300"/>
            </a:xfrm>
            <a:prstGeom prst="rect">
              <a:avLst/>
            </a:prstGeom>
            <a:gradFill flip="none" rotWithShape="1">
              <a:gsLst>
                <a:gs pos="0">
                  <a:schemeClr val="tx1">
                    <a:lumMod val="95000"/>
                    <a:lumOff val="5000"/>
                  </a:schemeClr>
                </a:gs>
                <a:gs pos="23000">
                  <a:schemeClr val="tx1">
                    <a:lumMod val="75000"/>
                    <a:lumOff val="25000"/>
                  </a:schemeClr>
                </a:gs>
                <a:gs pos="69000">
                  <a:schemeClr val="bg2">
                    <a:lumMod val="50000"/>
                  </a:schemeClr>
                </a:gs>
                <a:gs pos="97000">
                  <a:schemeClr val="tx1">
                    <a:lumMod val="95000"/>
                    <a:lumOff val="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5F28330E-DDD3-8762-464B-D88B0FCDB006}"/>
                </a:ext>
              </a:extLst>
            </p:cNvPr>
            <p:cNvSpPr/>
            <p:nvPr/>
          </p:nvSpPr>
          <p:spPr>
            <a:xfrm>
              <a:off x="1653912" y="1267963"/>
              <a:ext cx="1737967" cy="143947"/>
            </a:xfrm>
            <a:prstGeom prst="rect">
              <a:avLst/>
            </a:prstGeom>
            <a:gradFill flip="none" rotWithShape="1">
              <a:gsLst>
                <a:gs pos="0">
                  <a:schemeClr val="tx1">
                    <a:lumMod val="95000"/>
                    <a:lumOff val="5000"/>
                  </a:schemeClr>
                </a:gs>
                <a:gs pos="23000">
                  <a:schemeClr val="tx1">
                    <a:lumMod val="75000"/>
                    <a:lumOff val="25000"/>
                  </a:schemeClr>
                </a:gs>
                <a:gs pos="69000">
                  <a:schemeClr val="bg2">
                    <a:lumMod val="50000"/>
                  </a:schemeClr>
                </a:gs>
                <a:gs pos="97000">
                  <a:schemeClr val="tx1">
                    <a:lumMod val="95000"/>
                    <a:lumOff val="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545DC053-BB03-436E-CA0B-A83DD746D0F5}"/>
              </a:ext>
            </a:extLst>
          </p:cNvPr>
          <p:cNvGrpSpPr/>
          <p:nvPr/>
        </p:nvGrpSpPr>
        <p:grpSpPr>
          <a:xfrm>
            <a:off x="3363260" y="1267963"/>
            <a:ext cx="2747049" cy="4687441"/>
            <a:chOff x="3363260" y="1267963"/>
            <a:chExt cx="2747049" cy="4687441"/>
          </a:xfrm>
        </p:grpSpPr>
        <p:sp>
          <p:nvSpPr>
            <p:cNvPr id="14" name="Cylinder 8">
              <a:extLst>
                <a:ext uri="{FF2B5EF4-FFF2-40B4-BE49-F238E27FC236}">
                  <a16:creationId xmlns:a16="http://schemas.microsoft.com/office/drawing/2014/main" id="{B22B4D11-7A02-40EC-0833-B0AE9780F18D}"/>
                </a:ext>
              </a:extLst>
            </p:cNvPr>
            <p:cNvSpPr/>
            <p:nvPr/>
          </p:nvSpPr>
          <p:spPr>
            <a:xfrm>
              <a:off x="3363260" y="5602632"/>
              <a:ext cx="1608083" cy="352772"/>
            </a:xfrm>
            <a:prstGeom prst="can">
              <a:avLst>
                <a:gd name="adj" fmla="val 50000"/>
              </a:avLst>
            </a:prstGeom>
            <a:solidFill>
              <a:schemeClr val="bg2">
                <a:lumMod val="2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Freeform: Shape 9">
              <a:extLst>
                <a:ext uri="{FF2B5EF4-FFF2-40B4-BE49-F238E27FC236}">
                  <a16:creationId xmlns:a16="http://schemas.microsoft.com/office/drawing/2014/main" id="{830DCA3C-EB42-7D77-6231-727F2E686385}"/>
                </a:ext>
              </a:extLst>
            </p:cNvPr>
            <p:cNvSpPr/>
            <p:nvPr/>
          </p:nvSpPr>
          <p:spPr>
            <a:xfrm rot="5400000">
              <a:off x="4134993" y="1273071"/>
              <a:ext cx="1105715" cy="1163157"/>
            </a:xfrm>
            <a:custGeom>
              <a:avLst/>
              <a:gdLst>
                <a:gd name="connsiteX0" fmla="*/ 0 w 1105715"/>
                <a:gd name="connsiteY0" fmla="*/ 1039979 h 1163157"/>
                <a:gd name="connsiteX1" fmla="*/ 0 w 1105715"/>
                <a:gd name="connsiteY1" fmla="*/ 739055 h 1163157"/>
                <a:gd name="connsiteX2" fmla="*/ 0 w 1105715"/>
                <a:gd name="connsiteY2" fmla="*/ 492705 h 1163157"/>
                <a:gd name="connsiteX3" fmla="*/ 0 w 1105715"/>
                <a:gd name="connsiteY3" fmla="*/ 0 h 1163157"/>
                <a:gd name="connsiteX4" fmla="*/ 76289 w 1105715"/>
                <a:gd name="connsiteY4" fmla="*/ 0 h 1163157"/>
                <a:gd name="connsiteX5" fmla="*/ 76289 w 1105715"/>
                <a:gd name="connsiteY5" fmla="*/ 378994 h 1163157"/>
                <a:gd name="connsiteX6" fmla="*/ 76293 w 1105715"/>
                <a:gd name="connsiteY6" fmla="*/ 378993 h 1163157"/>
                <a:gd name="connsiteX7" fmla="*/ 76293 w 1105715"/>
                <a:gd name="connsiteY7" fmla="*/ 1045412 h 1163157"/>
                <a:gd name="connsiteX8" fmla="*/ 117748 w 1105715"/>
                <a:gd name="connsiteY8" fmla="*/ 1086866 h 1163157"/>
                <a:gd name="connsiteX9" fmla="*/ 729590 w 1105715"/>
                <a:gd name="connsiteY9" fmla="*/ 1086866 h 1163157"/>
                <a:gd name="connsiteX10" fmla="*/ 729590 w 1105715"/>
                <a:gd name="connsiteY10" fmla="*/ 1086868 h 1163157"/>
                <a:gd name="connsiteX11" fmla="*/ 1105715 w 1105715"/>
                <a:gd name="connsiteY11" fmla="*/ 1086868 h 1163157"/>
                <a:gd name="connsiteX12" fmla="*/ 1105715 w 1105715"/>
                <a:gd name="connsiteY12" fmla="*/ 1163157 h 1163157"/>
                <a:gd name="connsiteX13" fmla="*/ 615878 w 1105715"/>
                <a:gd name="connsiteY13" fmla="*/ 1163157 h 1163157"/>
                <a:gd name="connsiteX14" fmla="*/ 366660 w 1105715"/>
                <a:gd name="connsiteY14" fmla="*/ 1163157 h 1163157"/>
                <a:gd name="connsiteX15" fmla="*/ 123178 w 1105715"/>
                <a:gd name="connsiteY15" fmla="*/ 1163157 h 1163157"/>
                <a:gd name="connsiteX16" fmla="*/ 0 w 1105715"/>
                <a:gd name="connsiteY16" fmla="*/ 1039979 h 116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5715" h="1163157">
                  <a:moveTo>
                    <a:pt x="0" y="1039979"/>
                  </a:moveTo>
                  <a:lnTo>
                    <a:pt x="0" y="739055"/>
                  </a:lnTo>
                  <a:lnTo>
                    <a:pt x="0" y="492705"/>
                  </a:lnTo>
                  <a:lnTo>
                    <a:pt x="0" y="0"/>
                  </a:lnTo>
                  <a:lnTo>
                    <a:pt x="76289" y="0"/>
                  </a:lnTo>
                  <a:lnTo>
                    <a:pt x="76289" y="378994"/>
                  </a:lnTo>
                  <a:lnTo>
                    <a:pt x="76293" y="378993"/>
                  </a:lnTo>
                  <a:lnTo>
                    <a:pt x="76293" y="1045412"/>
                  </a:lnTo>
                  <a:cubicBezTo>
                    <a:pt x="76293" y="1068306"/>
                    <a:pt x="94853" y="1086866"/>
                    <a:pt x="117748" y="1086866"/>
                  </a:cubicBezTo>
                  <a:lnTo>
                    <a:pt x="729590" y="1086866"/>
                  </a:lnTo>
                  <a:lnTo>
                    <a:pt x="729590" y="1086868"/>
                  </a:lnTo>
                  <a:lnTo>
                    <a:pt x="1105715" y="1086868"/>
                  </a:lnTo>
                  <a:lnTo>
                    <a:pt x="1105715" y="1163157"/>
                  </a:lnTo>
                  <a:lnTo>
                    <a:pt x="615878" y="1163157"/>
                  </a:lnTo>
                  <a:lnTo>
                    <a:pt x="366660" y="1163157"/>
                  </a:lnTo>
                  <a:lnTo>
                    <a:pt x="123178" y="1163157"/>
                  </a:lnTo>
                  <a:cubicBezTo>
                    <a:pt x="55149" y="1163157"/>
                    <a:pt x="0" y="1108008"/>
                    <a:pt x="0" y="1039979"/>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C65EC43D-7AC5-DBD3-E3D5-5B453B1D5FC7}"/>
                </a:ext>
              </a:extLst>
            </p:cNvPr>
            <p:cNvSpPr/>
            <p:nvPr/>
          </p:nvSpPr>
          <p:spPr>
            <a:xfrm rot="5400000">
              <a:off x="3774889" y="5260939"/>
              <a:ext cx="739055" cy="762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Freeform: Shape 11">
              <a:extLst>
                <a:ext uri="{FF2B5EF4-FFF2-40B4-BE49-F238E27FC236}">
                  <a16:creationId xmlns:a16="http://schemas.microsoft.com/office/drawing/2014/main" id="{93A61787-7D9A-A901-46C8-91A06886C3AC}"/>
                </a:ext>
              </a:extLst>
            </p:cNvPr>
            <p:cNvSpPr/>
            <p:nvPr/>
          </p:nvSpPr>
          <p:spPr>
            <a:xfrm>
              <a:off x="4217067" y="1411911"/>
              <a:ext cx="1847472" cy="3632438"/>
            </a:xfrm>
            <a:custGeom>
              <a:avLst/>
              <a:gdLst>
                <a:gd name="connsiteX0" fmla="*/ 266927 w 1847472"/>
                <a:gd name="connsiteY0" fmla="*/ 0 h 3632438"/>
                <a:gd name="connsiteX1" fmla="*/ 1847472 w 1847472"/>
                <a:gd name="connsiteY1" fmla="*/ 0 h 3632438"/>
                <a:gd name="connsiteX2" fmla="*/ 1847472 w 1847472"/>
                <a:gd name="connsiteY2" fmla="*/ 3632438 h 3632438"/>
                <a:gd name="connsiteX3" fmla="*/ 0 w 1847472"/>
                <a:gd name="connsiteY3" fmla="*/ 3632438 h 3632438"/>
                <a:gd name="connsiteX4" fmla="*/ 0 w 1847472"/>
                <a:gd name="connsiteY4" fmla="*/ 225231 h 3632438"/>
                <a:gd name="connsiteX5" fmla="*/ 59505 w 1847472"/>
                <a:gd name="connsiteY5" fmla="*/ 205325 h 3632438"/>
                <a:gd name="connsiteX6" fmla="*/ 161196 w 1847472"/>
                <a:gd name="connsiteY6" fmla="*/ 138948 h 3632438"/>
                <a:gd name="connsiteX7" fmla="*/ 242112 w 1847472"/>
                <a:gd name="connsiteY7" fmla="*/ 48395 h 363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7472" h="3632438">
                  <a:moveTo>
                    <a:pt x="266927" y="0"/>
                  </a:moveTo>
                  <a:lnTo>
                    <a:pt x="1847472" y="0"/>
                  </a:lnTo>
                  <a:lnTo>
                    <a:pt x="1847472" y="3632438"/>
                  </a:lnTo>
                  <a:lnTo>
                    <a:pt x="0" y="3632438"/>
                  </a:lnTo>
                  <a:lnTo>
                    <a:pt x="0" y="225231"/>
                  </a:lnTo>
                  <a:lnTo>
                    <a:pt x="59505" y="205325"/>
                  </a:lnTo>
                  <a:cubicBezTo>
                    <a:pt x="95807" y="187906"/>
                    <a:pt x="129920" y="165826"/>
                    <a:pt x="161196" y="138948"/>
                  </a:cubicBezTo>
                  <a:cubicBezTo>
                    <a:pt x="192472" y="112069"/>
                    <a:pt x="219431" y="81665"/>
                    <a:pt x="242112" y="48395"/>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51BA7584-23FB-7DAD-E143-C923EBB82199}"/>
                </a:ext>
              </a:extLst>
            </p:cNvPr>
            <p:cNvSpPr/>
            <p:nvPr/>
          </p:nvSpPr>
          <p:spPr>
            <a:xfrm rot="5400000">
              <a:off x="2358189" y="3256127"/>
              <a:ext cx="3572455" cy="145300"/>
            </a:xfrm>
            <a:prstGeom prst="rect">
              <a:avLst/>
            </a:prstGeom>
            <a:gradFill flip="none" rotWithShape="1">
              <a:gsLst>
                <a:gs pos="0">
                  <a:schemeClr val="tx1">
                    <a:lumMod val="95000"/>
                    <a:lumOff val="5000"/>
                  </a:schemeClr>
                </a:gs>
                <a:gs pos="23000">
                  <a:schemeClr val="tx1">
                    <a:lumMod val="75000"/>
                    <a:lumOff val="25000"/>
                  </a:schemeClr>
                </a:gs>
                <a:gs pos="69000">
                  <a:schemeClr val="bg2">
                    <a:lumMod val="50000"/>
                  </a:schemeClr>
                </a:gs>
                <a:gs pos="97000">
                  <a:schemeClr val="tx1">
                    <a:lumMod val="95000"/>
                    <a:lumOff val="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C1EB85E-0A75-97EE-7C8C-04E61AB65766}"/>
                </a:ext>
              </a:extLst>
            </p:cNvPr>
            <p:cNvSpPr/>
            <p:nvPr/>
          </p:nvSpPr>
          <p:spPr>
            <a:xfrm>
              <a:off x="4372342" y="1267963"/>
              <a:ext cx="1737967" cy="143947"/>
            </a:xfrm>
            <a:prstGeom prst="rect">
              <a:avLst/>
            </a:prstGeom>
            <a:gradFill flip="none" rotWithShape="1">
              <a:gsLst>
                <a:gs pos="0">
                  <a:schemeClr val="tx1">
                    <a:lumMod val="95000"/>
                    <a:lumOff val="5000"/>
                  </a:schemeClr>
                </a:gs>
                <a:gs pos="23000">
                  <a:schemeClr val="tx1">
                    <a:lumMod val="75000"/>
                    <a:lumOff val="25000"/>
                  </a:schemeClr>
                </a:gs>
                <a:gs pos="69000">
                  <a:schemeClr val="bg2">
                    <a:lumMod val="50000"/>
                  </a:schemeClr>
                </a:gs>
                <a:gs pos="97000">
                  <a:schemeClr val="tx1">
                    <a:lumMod val="95000"/>
                    <a:lumOff val="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A0991D41-63B0-D72D-0119-B28F083C8EA7}"/>
              </a:ext>
            </a:extLst>
          </p:cNvPr>
          <p:cNvGrpSpPr/>
          <p:nvPr/>
        </p:nvGrpSpPr>
        <p:grpSpPr>
          <a:xfrm>
            <a:off x="6081690" y="1267963"/>
            <a:ext cx="2747049" cy="4687441"/>
            <a:chOff x="6081690" y="1267963"/>
            <a:chExt cx="2747049" cy="4687441"/>
          </a:xfrm>
        </p:grpSpPr>
        <p:sp>
          <p:nvSpPr>
            <p:cNvPr id="21" name="Cylinder 14">
              <a:extLst>
                <a:ext uri="{FF2B5EF4-FFF2-40B4-BE49-F238E27FC236}">
                  <a16:creationId xmlns:a16="http://schemas.microsoft.com/office/drawing/2014/main" id="{22CF3A83-6F7F-A963-C1D1-8DAACCDCBA52}"/>
                </a:ext>
              </a:extLst>
            </p:cNvPr>
            <p:cNvSpPr/>
            <p:nvPr/>
          </p:nvSpPr>
          <p:spPr>
            <a:xfrm>
              <a:off x="6081690" y="5602632"/>
              <a:ext cx="1608083" cy="352772"/>
            </a:xfrm>
            <a:prstGeom prst="can">
              <a:avLst>
                <a:gd name="adj" fmla="val 50000"/>
              </a:avLst>
            </a:prstGeom>
            <a:solidFill>
              <a:schemeClr val="bg2">
                <a:lumMod val="2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Freeform: Shape 15">
              <a:extLst>
                <a:ext uri="{FF2B5EF4-FFF2-40B4-BE49-F238E27FC236}">
                  <a16:creationId xmlns:a16="http://schemas.microsoft.com/office/drawing/2014/main" id="{6894FC85-248A-E2DE-6E8B-DE773E3D39A7}"/>
                </a:ext>
              </a:extLst>
            </p:cNvPr>
            <p:cNvSpPr/>
            <p:nvPr/>
          </p:nvSpPr>
          <p:spPr>
            <a:xfrm rot="5400000">
              <a:off x="6853423" y="1273071"/>
              <a:ext cx="1105715" cy="1163157"/>
            </a:xfrm>
            <a:custGeom>
              <a:avLst/>
              <a:gdLst>
                <a:gd name="connsiteX0" fmla="*/ 0 w 1105715"/>
                <a:gd name="connsiteY0" fmla="*/ 1039979 h 1163157"/>
                <a:gd name="connsiteX1" fmla="*/ 0 w 1105715"/>
                <a:gd name="connsiteY1" fmla="*/ 739055 h 1163157"/>
                <a:gd name="connsiteX2" fmla="*/ 0 w 1105715"/>
                <a:gd name="connsiteY2" fmla="*/ 492705 h 1163157"/>
                <a:gd name="connsiteX3" fmla="*/ 0 w 1105715"/>
                <a:gd name="connsiteY3" fmla="*/ 0 h 1163157"/>
                <a:gd name="connsiteX4" fmla="*/ 76289 w 1105715"/>
                <a:gd name="connsiteY4" fmla="*/ 0 h 1163157"/>
                <a:gd name="connsiteX5" fmla="*/ 76289 w 1105715"/>
                <a:gd name="connsiteY5" fmla="*/ 378994 h 1163157"/>
                <a:gd name="connsiteX6" fmla="*/ 76293 w 1105715"/>
                <a:gd name="connsiteY6" fmla="*/ 378993 h 1163157"/>
                <a:gd name="connsiteX7" fmla="*/ 76293 w 1105715"/>
                <a:gd name="connsiteY7" fmla="*/ 1045412 h 1163157"/>
                <a:gd name="connsiteX8" fmla="*/ 117748 w 1105715"/>
                <a:gd name="connsiteY8" fmla="*/ 1086866 h 1163157"/>
                <a:gd name="connsiteX9" fmla="*/ 729590 w 1105715"/>
                <a:gd name="connsiteY9" fmla="*/ 1086866 h 1163157"/>
                <a:gd name="connsiteX10" fmla="*/ 729590 w 1105715"/>
                <a:gd name="connsiteY10" fmla="*/ 1086868 h 1163157"/>
                <a:gd name="connsiteX11" fmla="*/ 1105715 w 1105715"/>
                <a:gd name="connsiteY11" fmla="*/ 1086868 h 1163157"/>
                <a:gd name="connsiteX12" fmla="*/ 1105715 w 1105715"/>
                <a:gd name="connsiteY12" fmla="*/ 1163157 h 1163157"/>
                <a:gd name="connsiteX13" fmla="*/ 615878 w 1105715"/>
                <a:gd name="connsiteY13" fmla="*/ 1163157 h 1163157"/>
                <a:gd name="connsiteX14" fmla="*/ 366660 w 1105715"/>
                <a:gd name="connsiteY14" fmla="*/ 1163157 h 1163157"/>
                <a:gd name="connsiteX15" fmla="*/ 123178 w 1105715"/>
                <a:gd name="connsiteY15" fmla="*/ 1163157 h 1163157"/>
                <a:gd name="connsiteX16" fmla="*/ 0 w 1105715"/>
                <a:gd name="connsiteY16" fmla="*/ 1039979 h 116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5715" h="1163157">
                  <a:moveTo>
                    <a:pt x="0" y="1039979"/>
                  </a:moveTo>
                  <a:lnTo>
                    <a:pt x="0" y="739055"/>
                  </a:lnTo>
                  <a:lnTo>
                    <a:pt x="0" y="492705"/>
                  </a:lnTo>
                  <a:lnTo>
                    <a:pt x="0" y="0"/>
                  </a:lnTo>
                  <a:lnTo>
                    <a:pt x="76289" y="0"/>
                  </a:lnTo>
                  <a:lnTo>
                    <a:pt x="76289" y="378994"/>
                  </a:lnTo>
                  <a:lnTo>
                    <a:pt x="76293" y="378993"/>
                  </a:lnTo>
                  <a:lnTo>
                    <a:pt x="76293" y="1045412"/>
                  </a:lnTo>
                  <a:cubicBezTo>
                    <a:pt x="76293" y="1068306"/>
                    <a:pt x="94853" y="1086866"/>
                    <a:pt x="117748" y="1086866"/>
                  </a:cubicBezTo>
                  <a:lnTo>
                    <a:pt x="729590" y="1086866"/>
                  </a:lnTo>
                  <a:lnTo>
                    <a:pt x="729590" y="1086868"/>
                  </a:lnTo>
                  <a:lnTo>
                    <a:pt x="1105715" y="1086868"/>
                  </a:lnTo>
                  <a:lnTo>
                    <a:pt x="1105715" y="1163157"/>
                  </a:lnTo>
                  <a:lnTo>
                    <a:pt x="615878" y="1163157"/>
                  </a:lnTo>
                  <a:lnTo>
                    <a:pt x="366660" y="1163157"/>
                  </a:lnTo>
                  <a:lnTo>
                    <a:pt x="123178" y="1163157"/>
                  </a:lnTo>
                  <a:cubicBezTo>
                    <a:pt x="55149" y="1163157"/>
                    <a:pt x="0" y="1108008"/>
                    <a:pt x="0" y="1039979"/>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BA11B5FA-A25A-31CD-9D91-013A142A289D}"/>
                </a:ext>
              </a:extLst>
            </p:cNvPr>
            <p:cNvSpPr/>
            <p:nvPr/>
          </p:nvSpPr>
          <p:spPr>
            <a:xfrm rot="5400000">
              <a:off x="6493319" y="5260939"/>
              <a:ext cx="739055" cy="762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Freeform: Shape 17">
              <a:extLst>
                <a:ext uri="{FF2B5EF4-FFF2-40B4-BE49-F238E27FC236}">
                  <a16:creationId xmlns:a16="http://schemas.microsoft.com/office/drawing/2014/main" id="{CABD54E5-65AA-E3D3-E618-927E65972899}"/>
                </a:ext>
              </a:extLst>
            </p:cNvPr>
            <p:cNvSpPr/>
            <p:nvPr/>
          </p:nvSpPr>
          <p:spPr>
            <a:xfrm>
              <a:off x="6935497" y="1411911"/>
              <a:ext cx="1847472" cy="3632438"/>
            </a:xfrm>
            <a:custGeom>
              <a:avLst/>
              <a:gdLst>
                <a:gd name="connsiteX0" fmla="*/ 266927 w 1847472"/>
                <a:gd name="connsiteY0" fmla="*/ 0 h 3632438"/>
                <a:gd name="connsiteX1" fmla="*/ 1847472 w 1847472"/>
                <a:gd name="connsiteY1" fmla="*/ 0 h 3632438"/>
                <a:gd name="connsiteX2" fmla="*/ 1847472 w 1847472"/>
                <a:gd name="connsiteY2" fmla="*/ 3632438 h 3632438"/>
                <a:gd name="connsiteX3" fmla="*/ 0 w 1847472"/>
                <a:gd name="connsiteY3" fmla="*/ 3632438 h 3632438"/>
                <a:gd name="connsiteX4" fmla="*/ 0 w 1847472"/>
                <a:gd name="connsiteY4" fmla="*/ 225231 h 3632438"/>
                <a:gd name="connsiteX5" fmla="*/ 59505 w 1847472"/>
                <a:gd name="connsiteY5" fmla="*/ 205325 h 3632438"/>
                <a:gd name="connsiteX6" fmla="*/ 161196 w 1847472"/>
                <a:gd name="connsiteY6" fmla="*/ 138948 h 3632438"/>
                <a:gd name="connsiteX7" fmla="*/ 242112 w 1847472"/>
                <a:gd name="connsiteY7" fmla="*/ 48395 h 363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7472" h="3632438">
                  <a:moveTo>
                    <a:pt x="266927" y="0"/>
                  </a:moveTo>
                  <a:lnTo>
                    <a:pt x="1847472" y="0"/>
                  </a:lnTo>
                  <a:lnTo>
                    <a:pt x="1847472" y="3632438"/>
                  </a:lnTo>
                  <a:lnTo>
                    <a:pt x="0" y="3632438"/>
                  </a:lnTo>
                  <a:lnTo>
                    <a:pt x="0" y="225231"/>
                  </a:lnTo>
                  <a:lnTo>
                    <a:pt x="59505" y="205325"/>
                  </a:lnTo>
                  <a:cubicBezTo>
                    <a:pt x="95807" y="187906"/>
                    <a:pt x="129920" y="165826"/>
                    <a:pt x="161196" y="138948"/>
                  </a:cubicBezTo>
                  <a:cubicBezTo>
                    <a:pt x="192472" y="112069"/>
                    <a:pt x="219431" y="81665"/>
                    <a:pt x="242112" y="48395"/>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46001D05-C6AC-9CC7-27EE-8BCF30707025}"/>
                </a:ext>
              </a:extLst>
            </p:cNvPr>
            <p:cNvSpPr/>
            <p:nvPr/>
          </p:nvSpPr>
          <p:spPr>
            <a:xfrm rot="5400000">
              <a:off x="5076619" y="3256127"/>
              <a:ext cx="3572455" cy="145300"/>
            </a:xfrm>
            <a:prstGeom prst="rect">
              <a:avLst/>
            </a:prstGeom>
            <a:gradFill flip="none" rotWithShape="1">
              <a:gsLst>
                <a:gs pos="0">
                  <a:schemeClr val="tx1">
                    <a:lumMod val="95000"/>
                    <a:lumOff val="5000"/>
                  </a:schemeClr>
                </a:gs>
                <a:gs pos="23000">
                  <a:schemeClr val="tx1">
                    <a:lumMod val="75000"/>
                    <a:lumOff val="25000"/>
                  </a:schemeClr>
                </a:gs>
                <a:gs pos="69000">
                  <a:schemeClr val="bg2">
                    <a:lumMod val="50000"/>
                  </a:schemeClr>
                </a:gs>
                <a:gs pos="97000">
                  <a:schemeClr val="tx1">
                    <a:lumMod val="95000"/>
                    <a:lumOff val="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76D6385C-6D37-10FD-A4A0-D75B4F250A9D}"/>
                </a:ext>
              </a:extLst>
            </p:cNvPr>
            <p:cNvSpPr/>
            <p:nvPr/>
          </p:nvSpPr>
          <p:spPr>
            <a:xfrm>
              <a:off x="7090772" y="1267963"/>
              <a:ext cx="1737967" cy="143947"/>
            </a:xfrm>
            <a:prstGeom prst="rect">
              <a:avLst/>
            </a:prstGeom>
            <a:gradFill flip="none" rotWithShape="1">
              <a:gsLst>
                <a:gs pos="0">
                  <a:schemeClr val="tx1">
                    <a:lumMod val="95000"/>
                    <a:lumOff val="5000"/>
                  </a:schemeClr>
                </a:gs>
                <a:gs pos="23000">
                  <a:schemeClr val="tx1">
                    <a:lumMod val="75000"/>
                    <a:lumOff val="25000"/>
                  </a:schemeClr>
                </a:gs>
                <a:gs pos="69000">
                  <a:schemeClr val="bg2">
                    <a:lumMod val="50000"/>
                  </a:schemeClr>
                </a:gs>
                <a:gs pos="97000">
                  <a:schemeClr val="tx1">
                    <a:lumMod val="95000"/>
                    <a:lumOff val="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3BBBA2E2-3223-C19A-0229-6F2BA3D55DE2}"/>
              </a:ext>
            </a:extLst>
          </p:cNvPr>
          <p:cNvGrpSpPr/>
          <p:nvPr/>
        </p:nvGrpSpPr>
        <p:grpSpPr>
          <a:xfrm>
            <a:off x="8800121" y="1267963"/>
            <a:ext cx="2747049" cy="4687441"/>
            <a:chOff x="8800121" y="1267963"/>
            <a:chExt cx="2747049" cy="4687441"/>
          </a:xfrm>
        </p:grpSpPr>
        <p:sp>
          <p:nvSpPr>
            <p:cNvPr id="28" name="Cylinder 20">
              <a:extLst>
                <a:ext uri="{FF2B5EF4-FFF2-40B4-BE49-F238E27FC236}">
                  <a16:creationId xmlns:a16="http://schemas.microsoft.com/office/drawing/2014/main" id="{5515F12E-705E-9F77-4943-4CD8203DCC10}"/>
                </a:ext>
              </a:extLst>
            </p:cNvPr>
            <p:cNvSpPr/>
            <p:nvPr/>
          </p:nvSpPr>
          <p:spPr>
            <a:xfrm>
              <a:off x="8800121" y="5602632"/>
              <a:ext cx="1608083" cy="352772"/>
            </a:xfrm>
            <a:prstGeom prst="can">
              <a:avLst>
                <a:gd name="adj" fmla="val 50000"/>
              </a:avLst>
            </a:prstGeom>
            <a:solidFill>
              <a:schemeClr val="bg2">
                <a:lumMod val="2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Freeform: Shape 21">
              <a:extLst>
                <a:ext uri="{FF2B5EF4-FFF2-40B4-BE49-F238E27FC236}">
                  <a16:creationId xmlns:a16="http://schemas.microsoft.com/office/drawing/2014/main" id="{A8888AA2-742E-61B8-5E43-09DD554C38B7}"/>
                </a:ext>
              </a:extLst>
            </p:cNvPr>
            <p:cNvSpPr/>
            <p:nvPr/>
          </p:nvSpPr>
          <p:spPr>
            <a:xfrm rot="5400000">
              <a:off x="9571854" y="1273071"/>
              <a:ext cx="1105715" cy="1163157"/>
            </a:xfrm>
            <a:custGeom>
              <a:avLst/>
              <a:gdLst>
                <a:gd name="connsiteX0" fmla="*/ 0 w 1105715"/>
                <a:gd name="connsiteY0" fmla="*/ 1039979 h 1163157"/>
                <a:gd name="connsiteX1" fmla="*/ 0 w 1105715"/>
                <a:gd name="connsiteY1" fmla="*/ 739055 h 1163157"/>
                <a:gd name="connsiteX2" fmla="*/ 0 w 1105715"/>
                <a:gd name="connsiteY2" fmla="*/ 492705 h 1163157"/>
                <a:gd name="connsiteX3" fmla="*/ 0 w 1105715"/>
                <a:gd name="connsiteY3" fmla="*/ 0 h 1163157"/>
                <a:gd name="connsiteX4" fmla="*/ 76289 w 1105715"/>
                <a:gd name="connsiteY4" fmla="*/ 0 h 1163157"/>
                <a:gd name="connsiteX5" fmla="*/ 76289 w 1105715"/>
                <a:gd name="connsiteY5" fmla="*/ 378994 h 1163157"/>
                <a:gd name="connsiteX6" fmla="*/ 76293 w 1105715"/>
                <a:gd name="connsiteY6" fmla="*/ 378993 h 1163157"/>
                <a:gd name="connsiteX7" fmla="*/ 76293 w 1105715"/>
                <a:gd name="connsiteY7" fmla="*/ 1045412 h 1163157"/>
                <a:gd name="connsiteX8" fmla="*/ 117748 w 1105715"/>
                <a:gd name="connsiteY8" fmla="*/ 1086866 h 1163157"/>
                <a:gd name="connsiteX9" fmla="*/ 729590 w 1105715"/>
                <a:gd name="connsiteY9" fmla="*/ 1086866 h 1163157"/>
                <a:gd name="connsiteX10" fmla="*/ 729590 w 1105715"/>
                <a:gd name="connsiteY10" fmla="*/ 1086868 h 1163157"/>
                <a:gd name="connsiteX11" fmla="*/ 1105715 w 1105715"/>
                <a:gd name="connsiteY11" fmla="*/ 1086868 h 1163157"/>
                <a:gd name="connsiteX12" fmla="*/ 1105715 w 1105715"/>
                <a:gd name="connsiteY12" fmla="*/ 1163157 h 1163157"/>
                <a:gd name="connsiteX13" fmla="*/ 615878 w 1105715"/>
                <a:gd name="connsiteY13" fmla="*/ 1163157 h 1163157"/>
                <a:gd name="connsiteX14" fmla="*/ 366660 w 1105715"/>
                <a:gd name="connsiteY14" fmla="*/ 1163157 h 1163157"/>
                <a:gd name="connsiteX15" fmla="*/ 123178 w 1105715"/>
                <a:gd name="connsiteY15" fmla="*/ 1163157 h 1163157"/>
                <a:gd name="connsiteX16" fmla="*/ 0 w 1105715"/>
                <a:gd name="connsiteY16" fmla="*/ 1039979 h 116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5715" h="1163157">
                  <a:moveTo>
                    <a:pt x="0" y="1039979"/>
                  </a:moveTo>
                  <a:lnTo>
                    <a:pt x="0" y="739055"/>
                  </a:lnTo>
                  <a:lnTo>
                    <a:pt x="0" y="492705"/>
                  </a:lnTo>
                  <a:lnTo>
                    <a:pt x="0" y="0"/>
                  </a:lnTo>
                  <a:lnTo>
                    <a:pt x="76289" y="0"/>
                  </a:lnTo>
                  <a:lnTo>
                    <a:pt x="76289" y="378994"/>
                  </a:lnTo>
                  <a:lnTo>
                    <a:pt x="76293" y="378993"/>
                  </a:lnTo>
                  <a:lnTo>
                    <a:pt x="76293" y="1045412"/>
                  </a:lnTo>
                  <a:cubicBezTo>
                    <a:pt x="76293" y="1068306"/>
                    <a:pt x="94853" y="1086866"/>
                    <a:pt x="117748" y="1086866"/>
                  </a:cubicBezTo>
                  <a:lnTo>
                    <a:pt x="729590" y="1086866"/>
                  </a:lnTo>
                  <a:lnTo>
                    <a:pt x="729590" y="1086868"/>
                  </a:lnTo>
                  <a:lnTo>
                    <a:pt x="1105715" y="1086868"/>
                  </a:lnTo>
                  <a:lnTo>
                    <a:pt x="1105715" y="1163157"/>
                  </a:lnTo>
                  <a:lnTo>
                    <a:pt x="615878" y="1163157"/>
                  </a:lnTo>
                  <a:lnTo>
                    <a:pt x="366660" y="1163157"/>
                  </a:lnTo>
                  <a:lnTo>
                    <a:pt x="123178" y="1163157"/>
                  </a:lnTo>
                  <a:cubicBezTo>
                    <a:pt x="55149" y="1163157"/>
                    <a:pt x="0" y="1108008"/>
                    <a:pt x="0" y="1039979"/>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43F39410-6DFF-98D8-2A80-85895FC3855E}"/>
                </a:ext>
              </a:extLst>
            </p:cNvPr>
            <p:cNvSpPr/>
            <p:nvPr/>
          </p:nvSpPr>
          <p:spPr>
            <a:xfrm rot="5400000">
              <a:off x="9211750" y="5260939"/>
              <a:ext cx="739055" cy="762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Shape 23">
              <a:extLst>
                <a:ext uri="{FF2B5EF4-FFF2-40B4-BE49-F238E27FC236}">
                  <a16:creationId xmlns:a16="http://schemas.microsoft.com/office/drawing/2014/main" id="{4771FA39-9C90-48C2-573E-D9FE4C5FAA12}"/>
                </a:ext>
              </a:extLst>
            </p:cNvPr>
            <p:cNvSpPr/>
            <p:nvPr/>
          </p:nvSpPr>
          <p:spPr>
            <a:xfrm>
              <a:off x="9653928" y="1411911"/>
              <a:ext cx="1847472" cy="3632438"/>
            </a:xfrm>
            <a:custGeom>
              <a:avLst/>
              <a:gdLst>
                <a:gd name="connsiteX0" fmla="*/ 266927 w 1847472"/>
                <a:gd name="connsiteY0" fmla="*/ 0 h 3632438"/>
                <a:gd name="connsiteX1" fmla="*/ 1847472 w 1847472"/>
                <a:gd name="connsiteY1" fmla="*/ 0 h 3632438"/>
                <a:gd name="connsiteX2" fmla="*/ 1847472 w 1847472"/>
                <a:gd name="connsiteY2" fmla="*/ 3632438 h 3632438"/>
                <a:gd name="connsiteX3" fmla="*/ 0 w 1847472"/>
                <a:gd name="connsiteY3" fmla="*/ 3632438 h 3632438"/>
                <a:gd name="connsiteX4" fmla="*/ 0 w 1847472"/>
                <a:gd name="connsiteY4" fmla="*/ 225231 h 3632438"/>
                <a:gd name="connsiteX5" fmla="*/ 59505 w 1847472"/>
                <a:gd name="connsiteY5" fmla="*/ 205325 h 3632438"/>
                <a:gd name="connsiteX6" fmla="*/ 161196 w 1847472"/>
                <a:gd name="connsiteY6" fmla="*/ 138948 h 3632438"/>
                <a:gd name="connsiteX7" fmla="*/ 242112 w 1847472"/>
                <a:gd name="connsiteY7" fmla="*/ 48395 h 363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7472" h="3632438">
                  <a:moveTo>
                    <a:pt x="266927" y="0"/>
                  </a:moveTo>
                  <a:lnTo>
                    <a:pt x="1847472" y="0"/>
                  </a:lnTo>
                  <a:lnTo>
                    <a:pt x="1847472" y="3632438"/>
                  </a:lnTo>
                  <a:lnTo>
                    <a:pt x="0" y="3632438"/>
                  </a:lnTo>
                  <a:lnTo>
                    <a:pt x="0" y="225231"/>
                  </a:lnTo>
                  <a:lnTo>
                    <a:pt x="59505" y="205325"/>
                  </a:lnTo>
                  <a:cubicBezTo>
                    <a:pt x="95807" y="187906"/>
                    <a:pt x="129920" y="165826"/>
                    <a:pt x="161196" y="138948"/>
                  </a:cubicBezTo>
                  <a:cubicBezTo>
                    <a:pt x="192472" y="112069"/>
                    <a:pt x="219431" y="81665"/>
                    <a:pt x="242112" y="48395"/>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02B2891C-BF3B-4CDE-FD95-44023201E4F3}"/>
                </a:ext>
              </a:extLst>
            </p:cNvPr>
            <p:cNvSpPr/>
            <p:nvPr/>
          </p:nvSpPr>
          <p:spPr>
            <a:xfrm rot="5400000">
              <a:off x="7795050" y="3256127"/>
              <a:ext cx="3572455" cy="145300"/>
            </a:xfrm>
            <a:prstGeom prst="rect">
              <a:avLst/>
            </a:prstGeom>
            <a:gradFill flip="none" rotWithShape="1">
              <a:gsLst>
                <a:gs pos="0">
                  <a:schemeClr val="tx1">
                    <a:lumMod val="95000"/>
                    <a:lumOff val="5000"/>
                  </a:schemeClr>
                </a:gs>
                <a:gs pos="23000">
                  <a:schemeClr val="tx1">
                    <a:lumMod val="75000"/>
                    <a:lumOff val="25000"/>
                  </a:schemeClr>
                </a:gs>
                <a:gs pos="69000">
                  <a:schemeClr val="bg2">
                    <a:lumMod val="50000"/>
                  </a:schemeClr>
                </a:gs>
                <a:gs pos="97000">
                  <a:schemeClr val="tx1">
                    <a:lumMod val="95000"/>
                    <a:lumOff val="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F32BBCB5-67AE-CE7D-3E25-FDBE46EBA437}"/>
                </a:ext>
              </a:extLst>
            </p:cNvPr>
            <p:cNvSpPr/>
            <p:nvPr/>
          </p:nvSpPr>
          <p:spPr>
            <a:xfrm>
              <a:off x="9809203" y="1267963"/>
              <a:ext cx="1737967" cy="143947"/>
            </a:xfrm>
            <a:prstGeom prst="rect">
              <a:avLst/>
            </a:prstGeom>
            <a:gradFill flip="none" rotWithShape="1">
              <a:gsLst>
                <a:gs pos="0">
                  <a:schemeClr val="tx1">
                    <a:lumMod val="95000"/>
                    <a:lumOff val="5000"/>
                  </a:schemeClr>
                </a:gs>
                <a:gs pos="23000">
                  <a:schemeClr val="tx1">
                    <a:lumMod val="75000"/>
                    <a:lumOff val="25000"/>
                  </a:schemeClr>
                </a:gs>
                <a:gs pos="69000">
                  <a:schemeClr val="bg2">
                    <a:lumMod val="50000"/>
                  </a:schemeClr>
                </a:gs>
                <a:gs pos="97000">
                  <a:schemeClr val="tx1">
                    <a:lumMod val="95000"/>
                    <a:lumOff val="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4" name="TextBox 33">
            <a:extLst>
              <a:ext uri="{FF2B5EF4-FFF2-40B4-BE49-F238E27FC236}">
                <a16:creationId xmlns:a16="http://schemas.microsoft.com/office/drawing/2014/main" id="{A862CF45-8FFF-3789-A77B-8FF97DBAAB12}"/>
              </a:ext>
            </a:extLst>
          </p:cNvPr>
          <p:cNvSpPr txBox="1"/>
          <p:nvPr/>
        </p:nvSpPr>
        <p:spPr>
          <a:xfrm>
            <a:off x="1637979" y="2517626"/>
            <a:ext cx="1568789" cy="400110"/>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1">
                <a:ln>
                  <a:noFill/>
                </a:ln>
                <a:solidFill>
                  <a:srgbClr val="FFFFFF"/>
                </a:solidFill>
                <a:effectLst/>
                <a:uLnTx/>
                <a:uFillTx/>
                <a:latin typeface="Arial"/>
                <a:ea typeface="+mn-ea"/>
                <a:cs typeface="+mn-cs"/>
              </a:rPr>
              <a:t>Sense</a:t>
            </a:r>
          </a:p>
        </p:txBody>
      </p:sp>
      <p:sp>
        <p:nvSpPr>
          <p:cNvPr id="35" name="TextBox 34">
            <a:extLst>
              <a:ext uri="{FF2B5EF4-FFF2-40B4-BE49-F238E27FC236}">
                <a16:creationId xmlns:a16="http://schemas.microsoft.com/office/drawing/2014/main" id="{FB35971E-A2A4-AF06-FDFC-C4A23B6BE2D4}"/>
              </a:ext>
            </a:extLst>
          </p:cNvPr>
          <p:cNvSpPr txBox="1"/>
          <p:nvPr/>
        </p:nvSpPr>
        <p:spPr>
          <a:xfrm>
            <a:off x="1637979" y="3149129"/>
            <a:ext cx="1568789" cy="830997"/>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FFFFFF"/>
                </a:solidFill>
                <a:effectLst/>
                <a:uLnTx/>
                <a:uFillTx/>
                <a:latin typeface="Arial"/>
                <a:ea typeface="+mn-ea"/>
                <a:cs typeface="+mn-cs"/>
              </a:rPr>
              <a:t>Gather information, input, and check what is needed to complete the task.</a:t>
            </a:r>
          </a:p>
        </p:txBody>
      </p:sp>
      <p:sp>
        <p:nvSpPr>
          <p:cNvPr id="36" name="TextBox 35">
            <a:extLst>
              <a:ext uri="{FF2B5EF4-FFF2-40B4-BE49-F238E27FC236}">
                <a16:creationId xmlns:a16="http://schemas.microsoft.com/office/drawing/2014/main" id="{57984988-A943-3569-5A85-7AFB1B2C239E}"/>
              </a:ext>
            </a:extLst>
          </p:cNvPr>
          <p:cNvSpPr txBox="1"/>
          <p:nvPr/>
        </p:nvSpPr>
        <p:spPr>
          <a:xfrm>
            <a:off x="4356409" y="2517626"/>
            <a:ext cx="1568789" cy="400110"/>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1">
                <a:ln>
                  <a:noFill/>
                </a:ln>
                <a:solidFill>
                  <a:srgbClr val="FFFFFF"/>
                </a:solidFill>
                <a:effectLst/>
                <a:uLnTx/>
                <a:uFillTx/>
                <a:latin typeface="Arial"/>
                <a:ea typeface="+mn-ea"/>
                <a:cs typeface="+mn-cs"/>
              </a:rPr>
              <a:t>Plan</a:t>
            </a:r>
          </a:p>
        </p:txBody>
      </p:sp>
      <p:sp>
        <p:nvSpPr>
          <p:cNvPr id="37" name="TextBox 36">
            <a:extLst>
              <a:ext uri="{FF2B5EF4-FFF2-40B4-BE49-F238E27FC236}">
                <a16:creationId xmlns:a16="http://schemas.microsoft.com/office/drawing/2014/main" id="{B66975DB-2136-51A4-9A1D-5370CC011681}"/>
              </a:ext>
            </a:extLst>
          </p:cNvPr>
          <p:cNvSpPr txBox="1"/>
          <p:nvPr/>
        </p:nvSpPr>
        <p:spPr>
          <a:xfrm>
            <a:off x="4356409" y="3149129"/>
            <a:ext cx="1568789" cy="1384995"/>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FFFFFF"/>
                </a:solidFill>
                <a:effectLst/>
                <a:uLnTx/>
                <a:uFillTx/>
                <a:latin typeface="Arial"/>
                <a:ea typeface="+mn-ea"/>
                <a:cs typeface="+mn-cs"/>
              </a:rPr>
              <a:t>Think, analyze and map what approach fits the criteria and satisfies the goal. Outline the specific steps to accomplish this goal.</a:t>
            </a:r>
          </a:p>
        </p:txBody>
      </p:sp>
      <p:sp>
        <p:nvSpPr>
          <p:cNvPr id="38" name="TextBox 37">
            <a:extLst>
              <a:ext uri="{FF2B5EF4-FFF2-40B4-BE49-F238E27FC236}">
                <a16:creationId xmlns:a16="http://schemas.microsoft.com/office/drawing/2014/main" id="{06722A12-50FD-CC9E-4CF0-FF3E1E028FA8}"/>
              </a:ext>
            </a:extLst>
          </p:cNvPr>
          <p:cNvSpPr txBox="1"/>
          <p:nvPr/>
        </p:nvSpPr>
        <p:spPr>
          <a:xfrm>
            <a:off x="7074839" y="2517626"/>
            <a:ext cx="1568789" cy="400110"/>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1">
                <a:ln>
                  <a:noFill/>
                </a:ln>
                <a:solidFill>
                  <a:srgbClr val="FFFFFF"/>
                </a:solidFill>
                <a:effectLst/>
                <a:uLnTx/>
                <a:uFillTx/>
                <a:latin typeface="Arial"/>
                <a:ea typeface="+mn-ea"/>
                <a:cs typeface="+mn-cs"/>
              </a:rPr>
              <a:t>Act</a:t>
            </a:r>
          </a:p>
        </p:txBody>
      </p:sp>
      <p:sp>
        <p:nvSpPr>
          <p:cNvPr id="39" name="TextBox 38">
            <a:extLst>
              <a:ext uri="{FF2B5EF4-FFF2-40B4-BE49-F238E27FC236}">
                <a16:creationId xmlns:a16="http://schemas.microsoft.com/office/drawing/2014/main" id="{BA7CA21C-8A1E-5979-7BE0-4A4E14CB913B}"/>
              </a:ext>
            </a:extLst>
          </p:cNvPr>
          <p:cNvSpPr txBox="1"/>
          <p:nvPr/>
        </p:nvSpPr>
        <p:spPr>
          <a:xfrm>
            <a:off x="7074839" y="3149129"/>
            <a:ext cx="1568789" cy="1384995"/>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FFFFFF"/>
                </a:solidFill>
                <a:effectLst/>
                <a:uLnTx/>
                <a:uFillTx/>
                <a:latin typeface="Arial"/>
                <a:ea typeface="+mn-ea"/>
                <a:cs typeface="+mn-cs"/>
              </a:rPr>
              <a:t>Execute on the plan which might require the coordination across several assets, tools, and action sequences within a defined environment.</a:t>
            </a:r>
          </a:p>
        </p:txBody>
      </p:sp>
      <p:sp>
        <p:nvSpPr>
          <p:cNvPr id="40" name="TextBox 39">
            <a:extLst>
              <a:ext uri="{FF2B5EF4-FFF2-40B4-BE49-F238E27FC236}">
                <a16:creationId xmlns:a16="http://schemas.microsoft.com/office/drawing/2014/main" id="{27943B12-3868-4273-35E2-6A0C5B7FF857}"/>
              </a:ext>
            </a:extLst>
          </p:cNvPr>
          <p:cNvSpPr txBox="1"/>
          <p:nvPr/>
        </p:nvSpPr>
        <p:spPr>
          <a:xfrm>
            <a:off x="9793270" y="2517626"/>
            <a:ext cx="1568789" cy="400110"/>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1">
                <a:ln>
                  <a:noFill/>
                </a:ln>
                <a:solidFill>
                  <a:srgbClr val="FFFFFF"/>
                </a:solidFill>
                <a:effectLst/>
                <a:uLnTx/>
                <a:uFillTx/>
                <a:latin typeface="Arial"/>
                <a:ea typeface="+mn-ea"/>
                <a:cs typeface="+mn-cs"/>
              </a:rPr>
              <a:t>React</a:t>
            </a:r>
          </a:p>
        </p:txBody>
      </p:sp>
      <p:sp>
        <p:nvSpPr>
          <p:cNvPr id="41" name="TextBox 40">
            <a:extLst>
              <a:ext uri="{FF2B5EF4-FFF2-40B4-BE49-F238E27FC236}">
                <a16:creationId xmlns:a16="http://schemas.microsoft.com/office/drawing/2014/main" id="{884FE7FD-2B87-61BF-F553-BEB37C4FEE29}"/>
              </a:ext>
            </a:extLst>
          </p:cNvPr>
          <p:cNvSpPr txBox="1"/>
          <p:nvPr/>
        </p:nvSpPr>
        <p:spPr>
          <a:xfrm>
            <a:off x="9793270" y="3149129"/>
            <a:ext cx="1568789" cy="1384995"/>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FFFFFF"/>
                </a:solidFill>
                <a:effectLst/>
                <a:uLnTx/>
                <a:uFillTx/>
                <a:latin typeface="Arial"/>
                <a:ea typeface="+mn-ea"/>
                <a:cs typeface="+mn-cs"/>
              </a:rPr>
              <a:t>Learn from experience. Reacting to the plan and action and reflect on the results. Did the outcome meet the criteria and satisfy the goal?</a:t>
            </a:r>
          </a:p>
        </p:txBody>
      </p:sp>
      <p:pic>
        <p:nvPicPr>
          <p:cNvPr id="42" name="Graphic 41" descr="Badge 1 with solid fill">
            <a:extLst>
              <a:ext uri="{FF2B5EF4-FFF2-40B4-BE49-F238E27FC236}">
                <a16:creationId xmlns:a16="http://schemas.microsoft.com/office/drawing/2014/main" id="{5EEB6E9F-2827-ED13-CB77-9734DE989B6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052845" y="1730018"/>
            <a:ext cx="739056" cy="739056"/>
          </a:xfrm>
          <a:prstGeom prst="rect">
            <a:avLst/>
          </a:prstGeom>
        </p:spPr>
      </p:pic>
      <p:pic>
        <p:nvPicPr>
          <p:cNvPr id="43" name="Graphic 42" descr="Badge with solid fill">
            <a:extLst>
              <a:ext uri="{FF2B5EF4-FFF2-40B4-BE49-F238E27FC236}">
                <a16:creationId xmlns:a16="http://schemas.microsoft.com/office/drawing/2014/main" id="{5A2B79BC-660F-3AA6-7E36-71F606B2DB0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771275" y="1730018"/>
            <a:ext cx="739056" cy="739056"/>
          </a:xfrm>
          <a:prstGeom prst="rect">
            <a:avLst/>
          </a:prstGeom>
        </p:spPr>
      </p:pic>
      <p:pic>
        <p:nvPicPr>
          <p:cNvPr id="44" name="Graphic 43" descr="Badge 3 with solid fill">
            <a:extLst>
              <a:ext uri="{FF2B5EF4-FFF2-40B4-BE49-F238E27FC236}">
                <a16:creationId xmlns:a16="http://schemas.microsoft.com/office/drawing/2014/main" id="{71733ECC-2223-0C26-E483-98879A446996}"/>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489705" y="1730018"/>
            <a:ext cx="739056" cy="739056"/>
          </a:xfrm>
          <a:prstGeom prst="rect">
            <a:avLst/>
          </a:prstGeom>
        </p:spPr>
      </p:pic>
      <p:pic>
        <p:nvPicPr>
          <p:cNvPr id="45" name="Graphic 44" descr="Badge 4 with solid fill">
            <a:extLst>
              <a:ext uri="{FF2B5EF4-FFF2-40B4-BE49-F238E27FC236}">
                <a16:creationId xmlns:a16="http://schemas.microsoft.com/office/drawing/2014/main" id="{600FCA05-8FA0-3FA3-49E1-8333EE5AB214}"/>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0208136" y="1730018"/>
            <a:ext cx="739056" cy="739056"/>
          </a:xfrm>
          <a:prstGeom prst="rect">
            <a:avLst/>
          </a:prstGeom>
        </p:spPr>
      </p:pic>
      <p:cxnSp>
        <p:nvCxnSpPr>
          <p:cNvPr id="46" name="Straight Connector 45">
            <a:extLst>
              <a:ext uri="{FF2B5EF4-FFF2-40B4-BE49-F238E27FC236}">
                <a16:creationId xmlns:a16="http://schemas.microsoft.com/office/drawing/2014/main" id="{A6F361EE-AF82-2A91-5C15-3541987A127D}"/>
              </a:ext>
            </a:extLst>
          </p:cNvPr>
          <p:cNvCxnSpPr>
            <a:cxnSpLocks/>
          </p:cNvCxnSpPr>
          <p:nvPr/>
        </p:nvCxnSpPr>
        <p:spPr>
          <a:xfrm>
            <a:off x="1637979" y="3033432"/>
            <a:ext cx="1568789" cy="0"/>
          </a:xfrm>
          <a:prstGeom prst="line">
            <a:avLst/>
          </a:prstGeom>
          <a:ln w="3810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363BC49-AB2C-7842-092F-C4FBDDF1E35E}"/>
              </a:ext>
            </a:extLst>
          </p:cNvPr>
          <p:cNvCxnSpPr>
            <a:cxnSpLocks/>
          </p:cNvCxnSpPr>
          <p:nvPr/>
        </p:nvCxnSpPr>
        <p:spPr>
          <a:xfrm>
            <a:off x="4356409" y="3033432"/>
            <a:ext cx="1568789" cy="0"/>
          </a:xfrm>
          <a:prstGeom prst="line">
            <a:avLst/>
          </a:prstGeom>
          <a:ln w="38100" cap="rnd">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F5ED19-44D6-A36F-9508-91450DA869BA}"/>
              </a:ext>
            </a:extLst>
          </p:cNvPr>
          <p:cNvCxnSpPr>
            <a:cxnSpLocks/>
          </p:cNvCxnSpPr>
          <p:nvPr/>
        </p:nvCxnSpPr>
        <p:spPr>
          <a:xfrm>
            <a:off x="7074839" y="3033432"/>
            <a:ext cx="1568789" cy="0"/>
          </a:xfrm>
          <a:prstGeom prst="line">
            <a:avLst/>
          </a:prstGeom>
          <a:ln w="3810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5BBC436-2472-D758-F711-61554B1F0B53}"/>
              </a:ext>
            </a:extLst>
          </p:cNvPr>
          <p:cNvCxnSpPr>
            <a:cxnSpLocks/>
          </p:cNvCxnSpPr>
          <p:nvPr/>
        </p:nvCxnSpPr>
        <p:spPr>
          <a:xfrm>
            <a:off x="9793270" y="3033432"/>
            <a:ext cx="1568789" cy="0"/>
          </a:xfrm>
          <a:prstGeom prst="line">
            <a:avLst/>
          </a:prstGeom>
          <a:ln w="38100" cap="rnd">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ECF20AE-E793-E880-3C2C-57D38DDE66F5}"/>
              </a:ext>
            </a:extLst>
          </p:cNvPr>
          <p:cNvSpPr txBox="1"/>
          <p:nvPr/>
        </p:nvSpPr>
        <p:spPr>
          <a:xfrm>
            <a:off x="290678" y="901686"/>
            <a:ext cx="711560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31F20"/>
                </a:solidFill>
                <a:effectLst/>
                <a:uLnTx/>
                <a:uFillTx/>
                <a:latin typeface="Arial"/>
                <a:ea typeface="+mn-ea"/>
                <a:cs typeface="+mn-cs"/>
              </a:rPr>
              <a:t>The integration across Sense, Plan, Act, React is a fundamental shift away from traditional automation.</a:t>
            </a:r>
          </a:p>
        </p:txBody>
      </p:sp>
    </p:spTree>
    <p:extLst>
      <p:ext uri="{BB962C8B-B14F-4D97-AF65-F5344CB8AC3E}">
        <p14:creationId xmlns:p14="http://schemas.microsoft.com/office/powerpoint/2010/main" val="408883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7D08F-0005-B14A-9A28-1AF7020508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83BA48-7D04-BACF-27FA-5392283C0D45}"/>
              </a:ext>
            </a:extLst>
          </p:cNvPr>
          <p:cNvSpPr>
            <a:spLocks noGrp="1"/>
          </p:cNvSpPr>
          <p:nvPr>
            <p:ph type="title"/>
          </p:nvPr>
        </p:nvSpPr>
        <p:spPr/>
        <p:txBody>
          <a:bodyPr/>
          <a:lstStyle/>
          <a:p>
            <a:r>
              <a:rPr lang="en-US" dirty="0"/>
              <a:t>Check in on the Chat-</a:t>
            </a:r>
            <a:r>
              <a:rPr lang="en-US" dirty="0" err="1"/>
              <a:t>ter</a:t>
            </a:r>
            <a:endParaRPr lang="en-US" dirty="0"/>
          </a:p>
        </p:txBody>
      </p:sp>
      <p:grpSp>
        <p:nvGrpSpPr>
          <p:cNvPr id="4" name="Group 3">
            <a:extLst>
              <a:ext uri="{FF2B5EF4-FFF2-40B4-BE49-F238E27FC236}">
                <a16:creationId xmlns:a16="http://schemas.microsoft.com/office/drawing/2014/main" id="{7E95D5EE-FA5C-804D-CFDD-BF7B68CC72CF}"/>
              </a:ext>
            </a:extLst>
          </p:cNvPr>
          <p:cNvGrpSpPr/>
          <p:nvPr/>
        </p:nvGrpSpPr>
        <p:grpSpPr>
          <a:xfrm>
            <a:off x="1613454" y="2725822"/>
            <a:ext cx="967952" cy="3337479"/>
            <a:chOff x="3715326" y="1208642"/>
            <a:chExt cx="967952" cy="3337479"/>
          </a:xfrm>
        </p:grpSpPr>
        <p:grpSp>
          <p:nvGrpSpPr>
            <p:cNvPr id="5" name="Group 4">
              <a:extLst>
                <a:ext uri="{FF2B5EF4-FFF2-40B4-BE49-F238E27FC236}">
                  <a16:creationId xmlns:a16="http://schemas.microsoft.com/office/drawing/2014/main" id="{32E2A4E9-F121-4540-A648-28A4E707CB83}"/>
                </a:ext>
              </a:extLst>
            </p:cNvPr>
            <p:cNvGrpSpPr/>
            <p:nvPr/>
          </p:nvGrpSpPr>
          <p:grpSpPr>
            <a:xfrm>
              <a:off x="3782456" y="2416991"/>
              <a:ext cx="584036" cy="2129130"/>
              <a:chOff x="3782456" y="2416991"/>
              <a:chExt cx="584036" cy="2129130"/>
            </a:xfrm>
          </p:grpSpPr>
          <p:sp>
            <p:nvSpPr>
              <p:cNvPr id="12" name="Rectangle">
                <a:extLst>
                  <a:ext uri="{FF2B5EF4-FFF2-40B4-BE49-F238E27FC236}">
                    <a16:creationId xmlns:a16="http://schemas.microsoft.com/office/drawing/2014/main" id="{1049C84A-FE04-4004-28E7-5CFDEADD0115}"/>
                  </a:ext>
                </a:extLst>
              </p:cNvPr>
              <p:cNvSpPr/>
              <p:nvPr/>
            </p:nvSpPr>
            <p:spPr>
              <a:xfrm>
                <a:off x="3782456" y="2416991"/>
                <a:ext cx="584036" cy="2129130"/>
              </a:xfrm>
              <a:prstGeom prst="rect">
                <a:avLst/>
              </a:prstGeom>
              <a:solidFill>
                <a:schemeClr val="accent2"/>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13" name="Rectangle">
                <a:extLst>
                  <a:ext uri="{FF2B5EF4-FFF2-40B4-BE49-F238E27FC236}">
                    <a16:creationId xmlns:a16="http://schemas.microsoft.com/office/drawing/2014/main" id="{79BD959F-199F-8A4F-ADB6-5AE05B8197DB}"/>
                  </a:ext>
                </a:extLst>
              </p:cNvPr>
              <p:cNvSpPr/>
              <p:nvPr/>
            </p:nvSpPr>
            <p:spPr>
              <a:xfrm>
                <a:off x="3782456" y="2416991"/>
                <a:ext cx="129226" cy="2129130"/>
              </a:xfrm>
              <a:prstGeom prst="rect">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 name="Group 5">
              <a:extLst>
                <a:ext uri="{FF2B5EF4-FFF2-40B4-BE49-F238E27FC236}">
                  <a16:creationId xmlns:a16="http://schemas.microsoft.com/office/drawing/2014/main" id="{513BF751-21FF-4848-C326-1F7A13EF98D1}"/>
                </a:ext>
              </a:extLst>
            </p:cNvPr>
            <p:cNvGrpSpPr/>
            <p:nvPr/>
          </p:nvGrpSpPr>
          <p:grpSpPr>
            <a:xfrm>
              <a:off x="3715326" y="1208642"/>
              <a:ext cx="967952" cy="1327508"/>
              <a:chOff x="3715326" y="1208642"/>
              <a:chExt cx="967952" cy="1327508"/>
            </a:xfrm>
          </p:grpSpPr>
          <p:sp>
            <p:nvSpPr>
              <p:cNvPr id="7" name="Shape">
                <a:extLst>
                  <a:ext uri="{FF2B5EF4-FFF2-40B4-BE49-F238E27FC236}">
                    <a16:creationId xmlns:a16="http://schemas.microsoft.com/office/drawing/2014/main" id="{301ECEE9-796C-A29A-80B1-D4FD4EE95B3E}"/>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8" name="Shape">
                <a:extLst>
                  <a:ext uri="{FF2B5EF4-FFF2-40B4-BE49-F238E27FC236}">
                    <a16:creationId xmlns:a16="http://schemas.microsoft.com/office/drawing/2014/main" id="{0827B6C4-D255-AC66-9CAB-6907ABE93694}"/>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9" name="Rectangle">
                <a:extLst>
                  <a:ext uri="{FF2B5EF4-FFF2-40B4-BE49-F238E27FC236}">
                    <a16:creationId xmlns:a16="http://schemas.microsoft.com/office/drawing/2014/main" id="{F9EB918D-02F3-1649-497B-3AE9B36A6369}"/>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10" name="Freeform: Shape 79">
                <a:extLst>
                  <a:ext uri="{FF2B5EF4-FFF2-40B4-BE49-F238E27FC236}">
                    <a16:creationId xmlns:a16="http://schemas.microsoft.com/office/drawing/2014/main" id="{BD8A3899-DF51-F1F0-2AC9-C672A18C0A3E}"/>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11" name="Circle">
                <a:extLst>
                  <a:ext uri="{FF2B5EF4-FFF2-40B4-BE49-F238E27FC236}">
                    <a16:creationId xmlns:a16="http://schemas.microsoft.com/office/drawing/2014/main" id="{539CD90E-ADF6-0424-3A71-FD26891E2F96}"/>
                  </a:ext>
                </a:extLst>
              </p:cNvPr>
              <p:cNvSpPr/>
              <p:nvPr/>
            </p:nvSpPr>
            <p:spPr>
              <a:xfrm>
                <a:off x="4302718" y="2416991"/>
                <a:ext cx="70487" cy="70487"/>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46" name="Group 45">
            <a:extLst>
              <a:ext uri="{FF2B5EF4-FFF2-40B4-BE49-F238E27FC236}">
                <a16:creationId xmlns:a16="http://schemas.microsoft.com/office/drawing/2014/main" id="{403A0E3F-0494-EF9B-5168-9C08773DF1FA}"/>
              </a:ext>
            </a:extLst>
          </p:cNvPr>
          <p:cNvGrpSpPr/>
          <p:nvPr/>
        </p:nvGrpSpPr>
        <p:grpSpPr>
          <a:xfrm>
            <a:off x="2729835" y="1455246"/>
            <a:ext cx="969185" cy="3552883"/>
            <a:chOff x="5611762" y="2752644"/>
            <a:chExt cx="969185" cy="3552883"/>
          </a:xfrm>
        </p:grpSpPr>
        <p:grpSp>
          <p:nvGrpSpPr>
            <p:cNvPr id="47" name="Group 46">
              <a:extLst>
                <a:ext uri="{FF2B5EF4-FFF2-40B4-BE49-F238E27FC236}">
                  <a16:creationId xmlns:a16="http://schemas.microsoft.com/office/drawing/2014/main" id="{1B4F5A52-D8D6-9EBB-BAE8-697199011E0F}"/>
                </a:ext>
              </a:extLst>
            </p:cNvPr>
            <p:cNvGrpSpPr/>
            <p:nvPr/>
          </p:nvGrpSpPr>
          <p:grpSpPr>
            <a:xfrm>
              <a:off x="5678893" y="3960993"/>
              <a:ext cx="584036" cy="2344534"/>
              <a:chOff x="5678893" y="3960993"/>
              <a:chExt cx="584036" cy="2344534"/>
            </a:xfrm>
          </p:grpSpPr>
          <p:sp>
            <p:nvSpPr>
              <p:cNvPr id="54" name="Rectangle">
                <a:extLst>
                  <a:ext uri="{FF2B5EF4-FFF2-40B4-BE49-F238E27FC236}">
                    <a16:creationId xmlns:a16="http://schemas.microsoft.com/office/drawing/2014/main" id="{44D1C52E-7CBA-0AEE-662B-277AD5609339}"/>
                  </a:ext>
                </a:extLst>
              </p:cNvPr>
              <p:cNvSpPr/>
              <p:nvPr/>
            </p:nvSpPr>
            <p:spPr>
              <a:xfrm>
                <a:off x="5678893" y="3960993"/>
                <a:ext cx="584036" cy="2344534"/>
              </a:xfrm>
              <a:prstGeom prst="rect">
                <a:avLst/>
              </a:prstGeom>
              <a:solidFill>
                <a:schemeClr val="accent3"/>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55" name="Rectangle">
                <a:extLst>
                  <a:ext uri="{FF2B5EF4-FFF2-40B4-BE49-F238E27FC236}">
                    <a16:creationId xmlns:a16="http://schemas.microsoft.com/office/drawing/2014/main" id="{D15B0969-D9AE-09EE-2652-5EDE05E9F26C}"/>
                  </a:ext>
                </a:extLst>
              </p:cNvPr>
              <p:cNvSpPr/>
              <p:nvPr/>
            </p:nvSpPr>
            <p:spPr>
              <a:xfrm>
                <a:off x="5678893" y="3960993"/>
                <a:ext cx="129228" cy="2344534"/>
              </a:xfrm>
              <a:prstGeom prst="rect">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48" name="Group 47">
              <a:extLst>
                <a:ext uri="{FF2B5EF4-FFF2-40B4-BE49-F238E27FC236}">
                  <a16:creationId xmlns:a16="http://schemas.microsoft.com/office/drawing/2014/main" id="{25ABCB22-A495-C621-DBA1-C5175277CC24}"/>
                </a:ext>
              </a:extLst>
            </p:cNvPr>
            <p:cNvGrpSpPr/>
            <p:nvPr/>
          </p:nvGrpSpPr>
          <p:grpSpPr>
            <a:xfrm>
              <a:off x="5611762" y="2752644"/>
              <a:ext cx="969185" cy="1327508"/>
              <a:chOff x="5611762" y="2752644"/>
              <a:chExt cx="969185" cy="1327508"/>
            </a:xfrm>
          </p:grpSpPr>
          <p:sp>
            <p:nvSpPr>
              <p:cNvPr id="49" name="Shape">
                <a:extLst>
                  <a:ext uri="{FF2B5EF4-FFF2-40B4-BE49-F238E27FC236}">
                    <a16:creationId xmlns:a16="http://schemas.microsoft.com/office/drawing/2014/main" id="{B70B9B31-120E-95B1-1E1A-CEF538A5E7B0}"/>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0" name="Shape">
                <a:extLst>
                  <a:ext uri="{FF2B5EF4-FFF2-40B4-BE49-F238E27FC236}">
                    <a16:creationId xmlns:a16="http://schemas.microsoft.com/office/drawing/2014/main" id="{AAD5CC65-BB91-4228-ED43-2AAC6B920441}"/>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1" name="Rectangle">
                <a:extLst>
                  <a:ext uri="{FF2B5EF4-FFF2-40B4-BE49-F238E27FC236}">
                    <a16:creationId xmlns:a16="http://schemas.microsoft.com/office/drawing/2014/main" id="{AD50354E-DCEF-E9EA-8E2C-12FFF9CB42DF}"/>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2" name="Freeform: Shape 81">
                <a:extLst>
                  <a:ext uri="{FF2B5EF4-FFF2-40B4-BE49-F238E27FC236}">
                    <a16:creationId xmlns:a16="http://schemas.microsoft.com/office/drawing/2014/main" id="{E15CF85D-7E48-B65D-9C24-F3BF900B4010}"/>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53" name="Circle">
                <a:extLst>
                  <a:ext uri="{FF2B5EF4-FFF2-40B4-BE49-F238E27FC236}">
                    <a16:creationId xmlns:a16="http://schemas.microsoft.com/office/drawing/2014/main" id="{79F96BF9-960E-057F-3B3F-6CC1E60CE5EC}"/>
                  </a:ext>
                </a:extLst>
              </p:cNvPr>
              <p:cNvSpPr/>
              <p:nvPr/>
            </p:nvSpPr>
            <p:spPr>
              <a:xfrm>
                <a:off x="6199155" y="3960993"/>
                <a:ext cx="70487" cy="70487"/>
              </a:xfrm>
              <a:prstGeom prst="ellipse">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60" name="Group 59">
            <a:extLst>
              <a:ext uri="{FF2B5EF4-FFF2-40B4-BE49-F238E27FC236}">
                <a16:creationId xmlns:a16="http://schemas.microsoft.com/office/drawing/2014/main" id="{B503E1FC-50C2-6CA8-1177-6153BED166F6}"/>
              </a:ext>
            </a:extLst>
          </p:cNvPr>
          <p:cNvGrpSpPr/>
          <p:nvPr/>
        </p:nvGrpSpPr>
        <p:grpSpPr>
          <a:xfrm>
            <a:off x="623786" y="1421682"/>
            <a:ext cx="968475" cy="3552883"/>
            <a:chOff x="1835671" y="2752644"/>
            <a:chExt cx="968475" cy="3552883"/>
          </a:xfrm>
        </p:grpSpPr>
        <p:grpSp>
          <p:nvGrpSpPr>
            <p:cNvPr id="61" name="Group 60">
              <a:extLst>
                <a:ext uri="{FF2B5EF4-FFF2-40B4-BE49-F238E27FC236}">
                  <a16:creationId xmlns:a16="http://schemas.microsoft.com/office/drawing/2014/main" id="{37CC6D6A-BCB0-837F-A7A5-66171DC5E8BA}"/>
                </a:ext>
              </a:extLst>
            </p:cNvPr>
            <p:cNvGrpSpPr/>
            <p:nvPr/>
          </p:nvGrpSpPr>
          <p:grpSpPr>
            <a:xfrm>
              <a:off x="1902802" y="3960993"/>
              <a:ext cx="584036" cy="2344534"/>
              <a:chOff x="1902802" y="3960993"/>
              <a:chExt cx="584036" cy="2344534"/>
            </a:xfrm>
          </p:grpSpPr>
          <p:sp>
            <p:nvSpPr>
              <p:cNvPr id="68" name="Rectangle">
                <a:extLst>
                  <a:ext uri="{FF2B5EF4-FFF2-40B4-BE49-F238E27FC236}">
                    <a16:creationId xmlns:a16="http://schemas.microsoft.com/office/drawing/2014/main" id="{96929C37-583E-BCD4-3C65-CA26E9F9438A}"/>
                  </a:ext>
                </a:extLst>
              </p:cNvPr>
              <p:cNvSpPr/>
              <p:nvPr/>
            </p:nvSpPr>
            <p:spPr>
              <a:xfrm>
                <a:off x="1902802" y="3960993"/>
                <a:ext cx="584036" cy="2344534"/>
              </a:xfrm>
              <a:prstGeom prst="rect">
                <a:avLst/>
              </a:prstGeom>
              <a:solidFill>
                <a:schemeClr val="accent6"/>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69" name="Rectangle">
                <a:extLst>
                  <a:ext uri="{FF2B5EF4-FFF2-40B4-BE49-F238E27FC236}">
                    <a16:creationId xmlns:a16="http://schemas.microsoft.com/office/drawing/2014/main" id="{333AFA87-9E19-CCBC-5B43-C6E7C374B5B5}"/>
                  </a:ext>
                </a:extLst>
              </p:cNvPr>
              <p:cNvSpPr/>
              <p:nvPr/>
            </p:nvSpPr>
            <p:spPr>
              <a:xfrm>
                <a:off x="1902802" y="3960993"/>
                <a:ext cx="129226" cy="2344534"/>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2" name="Group 61">
              <a:extLst>
                <a:ext uri="{FF2B5EF4-FFF2-40B4-BE49-F238E27FC236}">
                  <a16:creationId xmlns:a16="http://schemas.microsoft.com/office/drawing/2014/main" id="{60B9F40F-72BF-BE6D-AD11-69DF9DAD848A}"/>
                </a:ext>
              </a:extLst>
            </p:cNvPr>
            <p:cNvGrpSpPr/>
            <p:nvPr/>
          </p:nvGrpSpPr>
          <p:grpSpPr>
            <a:xfrm>
              <a:off x="1835671" y="2752644"/>
              <a:ext cx="968475" cy="1327508"/>
              <a:chOff x="1835671" y="2752644"/>
              <a:chExt cx="968475" cy="1327508"/>
            </a:xfrm>
          </p:grpSpPr>
          <p:sp>
            <p:nvSpPr>
              <p:cNvPr id="63" name="Shape">
                <a:extLst>
                  <a:ext uri="{FF2B5EF4-FFF2-40B4-BE49-F238E27FC236}">
                    <a16:creationId xmlns:a16="http://schemas.microsoft.com/office/drawing/2014/main" id="{5EB38D75-9A8F-9639-E24C-68A4A6614F5C}"/>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FCE2DD"/>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4" name="Shape">
                <a:extLst>
                  <a:ext uri="{FF2B5EF4-FFF2-40B4-BE49-F238E27FC236}">
                    <a16:creationId xmlns:a16="http://schemas.microsoft.com/office/drawing/2014/main" id="{F8146814-4DE1-19F9-271E-114A4BC144AE}"/>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2959" y="21062"/>
                    </a:lnTo>
                    <a:lnTo>
                      <a:pt x="2959" y="19655"/>
                    </a:lnTo>
                    <a:lnTo>
                      <a:pt x="2959" y="18728"/>
                    </a:lnTo>
                    <a:cubicBezTo>
                      <a:pt x="2959" y="18578"/>
                      <a:pt x="2811" y="18459"/>
                      <a:pt x="2626" y="18459"/>
                    </a:cubicBezTo>
                    <a:cubicBezTo>
                      <a:pt x="2441" y="18459"/>
                      <a:pt x="2293" y="18578"/>
                      <a:pt x="2293" y="18728"/>
                    </a:cubicBezTo>
                    <a:lnTo>
                      <a:pt x="2293" y="19296"/>
                    </a:lnTo>
                    <a:cubicBezTo>
                      <a:pt x="1368" y="19027"/>
                      <a:pt x="592" y="17741"/>
                      <a:pt x="592" y="16365"/>
                    </a:cubicBezTo>
                    <a:lnTo>
                      <a:pt x="592" y="4966"/>
                    </a:lnTo>
                    <a:cubicBezTo>
                      <a:pt x="592" y="4338"/>
                      <a:pt x="1221" y="3859"/>
                      <a:pt x="1960" y="3859"/>
                    </a:cubicBezTo>
                    <a:cubicBezTo>
                      <a:pt x="2700" y="3859"/>
                      <a:pt x="3329" y="4368"/>
                      <a:pt x="3329" y="4966"/>
                    </a:cubicBezTo>
                    <a:lnTo>
                      <a:pt x="3329" y="12116"/>
                    </a:lnTo>
                    <a:cubicBezTo>
                      <a:pt x="3329" y="12266"/>
                      <a:pt x="3477" y="12386"/>
                      <a:pt x="3662" y="12386"/>
                    </a:cubicBezTo>
                    <a:cubicBezTo>
                      <a:pt x="3847" y="12386"/>
                      <a:pt x="3995" y="12266"/>
                      <a:pt x="3995" y="12116"/>
                    </a:cubicBezTo>
                    <a:lnTo>
                      <a:pt x="3995" y="4966"/>
                    </a:lnTo>
                    <a:lnTo>
                      <a:pt x="3995" y="3530"/>
                    </a:lnTo>
                    <a:cubicBezTo>
                      <a:pt x="3995" y="2902"/>
                      <a:pt x="4623" y="2423"/>
                      <a:pt x="5363" y="2423"/>
                    </a:cubicBezTo>
                    <a:cubicBezTo>
                      <a:pt x="6103" y="2423"/>
                      <a:pt x="6731" y="2932"/>
                      <a:pt x="6731" y="3530"/>
                    </a:cubicBezTo>
                    <a:lnTo>
                      <a:pt x="6731" y="10950"/>
                    </a:lnTo>
                    <a:cubicBezTo>
                      <a:pt x="6731" y="11099"/>
                      <a:pt x="6879" y="11219"/>
                      <a:pt x="7064" y="11219"/>
                    </a:cubicBezTo>
                    <a:cubicBezTo>
                      <a:pt x="7249" y="11219"/>
                      <a:pt x="7397" y="11099"/>
                      <a:pt x="7397" y="10950"/>
                    </a:cubicBezTo>
                    <a:lnTo>
                      <a:pt x="7397" y="3530"/>
                    </a:lnTo>
                    <a:lnTo>
                      <a:pt x="7397" y="1616"/>
                    </a:lnTo>
                    <a:cubicBezTo>
                      <a:pt x="7397" y="987"/>
                      <a:pt x="8026" y="509"/>
                      <a:pt x="8766" y="509"/>
                    </a:cubicBezTo>
                    <a:cubicBezTo>
                      <a:pt x="9505" y="509"/>
                      <a:pt x="10134" y="1017"/>
                      <a:pt x="10134" y="1616"/>
                    </a:cubicBezTo>
                    <a:lnTo>
                      <a:pt x="10134" y="3171"/>
                    </a:lnTo>
                    <a:lnTo>
                      <a:pt x="10134" y="9843"/>
                    </a:lnTo>
                    <a:cubicBezTo>
                      <a:pt x="10134" y="9992"/>
                      <a:pt x="10282" y="10112"/>
                      <a:pt x="10467" y="10112"/>
                    </a:cubicBezTo>
                    <a:cubicBezTo>
                      <a:pt x="10652" y="10112"/>
                      <a:pt x="10800" y="9992"/>
                      <a:pt x="10800" y="9843"/>
                    </a:cubicBezTo>
                    <a:lnTo>
                      <a:pt x="10800" y="3171"/>
                    </a:lnTo>
                    <a:cubicBezTo>
                      <a:pt x="10800" y="2543"/>
                      <a:pt x="11429" y="2064"/>
                      <a:pt x="12168" y="2064"/>
                    </a:cubicBezTo>
                    <a:cubicBezTo>
                      <a:pt x="12908" y="2064"/>
                      <a:pt x="13537" y="2573"/>
                      <a:pt x="13537" y="3171"/>
                    </a:cubicBezTo>
                    <a:lnTo>
                      <a:pt x="13537" y="15078"/>
                    </a:lnTo>
                    <a:cubicBezTo>
                      <a:pt x="13537" y="15198"/>
                      <a:pt x="13611" y="15288"/>
                      <a:pt x="13722" y="15317"/>
                    </a:cubicBezTo>
                    <a:cubicBezTo>
                      <a:pt x="13833" y="15377"/>
                      <a:pt x="13981" y="15347"/>
                      <a:pt x="14092" y="15288"/>
                    </a:cubicBezTo>
                    <a:lnTo>
                      <a:pt x="18086" y="12775"/>
                    </a:lnTo>
                    <a:cubicBezTo>
                      <a:pt x="18382" y="12595"/>
                      <a:pt x="18752" y="12505"/>
                      <a:pt x="19159" y="12535"/>
                    </a:cubicBezTo>
                    <a:cubicBezTo>
                      <a:pt x="19529" y="12565"/>
                      <a:pt x="19899" y="12745"/>
                      <a:pt x="20121" y="12984"/>
                    </a:cubicBezTo>
                    <a:cubicBezTo>
                      <a:pt x="20823" y="13493"/>
                      <a:pt x="20712" y="14240"/>
                      <a:pt x="20084" y="14629"/>
                    </a:cubicBezTo>
                    <a:close/>
                  </a:path>
                </a:pathLst>
              </a:custGeom>
              <a:solidFill>
                <a:srgbClr val="F9CAC4"/>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5" name="Rectangle">
                <a:extLst>
                  <a:ext uri="{FF2B5EF4-FFF2-40B4-BE49-F238E27FC236}">
                    <a16:creationId xmlns:a16="http://schemas.microsoft.com/office/drawing/2014/main" id="{1D8B3D64-6854-589D-B55F-F7544EBDFEDA}"/>
                  </a:ext>
                </a:extLst>
              </p:cNvPr>
              <p:cNvSpPr/>
              <p:nvPr/>
            </p:nvSpPr>
            <p:spPr>
              <a:xfrm>
                <a:off x="1835671" y="3910646"/>
                <a:ext cx="694802" cy="169506"/>
              </a:xfrm>
              <a:prstGeom prst="rect">
                <a:avLst/>
              </a:pr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6" name="Freeform: Shape 77">
                <a:extLst>
                  <a:ext uri="{FF2B5EF4-FFF2-40B4-BE49-F238E27FC236}">
                    <a16:creationId xmlns:a16="http://schemas.microsoft.com/office/drawing/2014/main" id="{5E45EA12-516F-2FDB-FB71-8F11BD2B567E}"/>
                  </a:ext>
                </a:extLst>
              </p:cNvPr>
              <p:cNvSpPr/>
              <p:nvPr/>
            </p:nvSpPr>
            <p:spPr>
              <a:xfrm>
                <a:off x="1869236"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2 w 884022"/>
                  <a:gd name="connsiteY13" fmla="*/ 117478 h 798432"/>
                  <a:gd name="connsiteX14" fmla="*/ 251740 w 884022"/>
                  <a:gd name="connsiteY14" fmla="*/ 167828 h 798432"/>
                  <a:gd name="connsiteX15" fmla="*/ 251740 w 884022"/>
                  <a:gd name="connsiteY15" fmla="*/ 223210 h 798432"/>
                  <a:gd name="connsiteX16" fmla="*/ 151044 w 884022"/>
                  <a:gd name="connsiteY16" fmla="*/ 223210 h 798432"/>
                  <a:gd name="connsiteX17" fmla="*/ 151044 w 884022"/>
                  <a:gd name="connsiteY17" fmla="*/ 167828 h 798432"/>
                  <a:gd name="connsiteX18" fmla="*/ 201392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2" y="117478"/>
                    </a:moveTo>
                    <a:cubicBezTo>
                      <a:pt x="229923" y="117478"/>
                      <a:pt x="251740" y="140977"/>
                      <a:pt x="251740" y="167828"/>
                    </a:cubicBezTo>
                    <a:lnTo>
                      <a:pt x="251740" y="223210"/>
                    </a:lnTo>
                    <a:cubicBezTo>
                      <a:pt x="196357" y="241673"/>
                      <a:pt x="151044" y="223210"/>
                      <a:pt x="151044" y="223210"/>
                    </a:cubicBezTo>
                    <a:lnTo>
                      <a:pt x="151044" y="167828"/>
                    </a:lnTo>
                    <a:cubicBezTo>
                      <a:pt x="151044" y="139298"/>
                      <a:pt x="174540" y="117478"/>
                      <a:pt x="201392" y="117478"/>
                    </a:cubicBezTo>
                    <a:close/>
                    <a:moveTo>
                      <a:pt x="520262" y="83913"/>
                    </a:moveTo>
                    <a:cubicBezTo>
                      <a:pt x="548793" y="83913"/>
                      <a:pt x="570610" y="107412"/>
                      <a:pt x="570610" y="134263"/>
                    </a:cubicBezTo>
                    <a:lnTo>
                      <a:pt x="570610" y="189645"/>
                    </a:lnTo>
                    <a:cubicBezTo>
                      <a:pt x="515227" y="208108"/>
                      <a:pt x="469914"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20548" y="105732"/>
                      <a:pt x="318870" y="105732"/>
                    </a:cubicBezTo>
                    <a:lnTo>
                      <a:pt x="318870" y="50350"/>
                    </a:lnTo>
                    <a:cubicBezTo>
                      <a:pt x="318870" y="21820"/>
                      <a:pt x="342366" y="0"/>
                      <a:pt x="369218" y="0"/>
                    </a:cubicBezTo>
                    <a:close/>
                  </a:path>
                </a:pathLst>
              </a:custGeom>
              <a:solidFill>
                <a:srgbClr val="FEF3F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67" name="Circle">
                <a:extLst>
                  <a:ext uri="{FF2B5EF4-FFF2-40B4-BE49-F238E27FC236}">
                    <a16:creationId xmlns:a16="http://schemas.microsoft.com/office/drawing/2014/main" id="{95876E46-02AB-7225-6B95-595504C4549D}"/>
                  </a:ext>
                </a:extLst>
              </p:cNvPr>
              <p:cNvSpPr/>
              <p:nvPr/>
            </p:nvSpPr>
            <p:spPr>
              <a:xfrm>
                <a:off x="2406280" y="3960993"/>
                <a:ext cx="70487" cy="70487"/>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pic>
        <p:nvPicPr>
          <p:cNvPr id="74" name="Picture 73" descr="A screenshot of a chat&#10;&#10;Description automatically generated">
            <a:extLst>
              <a:ext uri="{FF2B5EF4-FFF2-40B4-BE49-F238E27FC236}">
                <a16:creationId xmlns:a16="http://schemas.microsoft.com/office/drawing/2014/main" id="{B2A7FFBE-2866-F717-3B90-1316C71DB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640" y="1056574"/>
            <a:ext cx="4329514" cy="5068990"/>
          </a:xfrm>
          <a:prstGeom prst="rect">
            <a:avLst/>
          </a:prstGeom>
        </p:spPr>
      </p:pic>
    </p:spTree>
    <p:extLst>
      <p:ext uri="{BB962C8B-B14F-4D97-AF65-F5344CB8AC3E}">
        <p14:creationId xmlns:p14="http://schemas.microsoft.com/office/powerpoint/2010/main" val="25537268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D0CC81-05B9-EE83-8355-B9ADF63936E4}"/>
              </a:ext>
            </a:extLst>
          </p:cNvPr>
          <p:cNvSpPr>
            <a:spLocks noGrp="1"/>
          </p:cNvSpPr>
          <p:nvPr>
            <p:ph type="title"/>
          </p:nvPr>
        </p:nvSpPr>
        <p:spPr/>
        <p:txBody>
          <a:bodyPr/>
          <a:lstStyle/>
          <a:p>
            <a:r>
              <a:rPr lang="en-US" dirty="0"/>
              <a:t>Collaboration Strategies (1/3) : Centralized</a:t>
            </a:r>
          </a:p>
        </p:txBody>
      </p:sp>
      <p:sp>
        <p:nvSpPr>
          <p:cNvPr id="5" name="Text Placeholder 4">
            <a:extLst>
              <a:ext uri="{FF2B5EF4-FFF2-40B4-BE49-F238E27FC236}">
                <a16:creationId xmlns:a16="http://schemas.microsoft.com/office/drawing/2014/main" id="{6837EA3D-9A58-CDBE-F8DE-63C89700800F}"/>
              </a:ext>
            </a:extLst>
          </p:cNvPr>
          <p:cNvSpPr>
            <a:spLocks noGrp="1"/>
          </p:cNvSpPr>
          <p:nvPr>
            <p:ph type="body" sz="quarter" idx="10"/>
          </p:nvPr>
        </p:nvSpPr>
        <p:spPr>
          <a:xfrm>
            <a:off x="8653731" y="1231900"/>
            <a:ext cx="3325543" cy="4957763"/>
          </a:xfrm>
        </p:spPr>
        <p:txBody>
          <a:bodyPr/>
          <a:lstStyle/>
          <a:p>
            <a:r>
              <a:rPr lang="en-US" sz="1800" dirty="0"/>
              <a:t>One agent is the orchestrator directing and coordinating other agents.</a:t>
            </a:r>
            <a:br>
              <a:rPr lang="en-US" sz="1800" dirty="0"/>
            </a:br>
            <a:endParaRPr lang="en-US" sz="1800" dirty="0"/>
          </a:p>
          <a:p>
            <a:r>
              <a:rPr lang="en-US" sz="1800" dirty="0"/>
              <a:t>Practitioners enjoy this view because the central agent maintains the system state and goals making high level organization, providing consistency, and clear decision makers</a:t>
            </a:r>
            <a:br>
              <a:rPr lang="en-US" sz="1800" dirty="0"/>
            </a:br>
            <a:endParaRPr lang="en-US" sz="1800" dirty="0"/>
          </a:p>
          <a:p>
            <a:r>
              <a:rPr lang="en-US" sz="1800" dirty="0"/>
              <a:t>The orchestrator is a single point of failure if performance degrades.</a:t>
            </a:r>
          </a:p>
        </p:txBody>
      </p:sp>
      <p:sp>
        <p:nvSpPr>
          <p:cNvPr id="8" name="TextBox 7">
            <a:extLst>
              <a:ext uri="{FF2B5EF4-FFF2-40B4-BE49-F238E27FC236}">
                <a16:creationId xmlns:a16="http://schemas.microsoft.com/office/drawing/2014/main" id="{588E509B-F0A1-981D-661E-A65908453583}"/>
              </a:ext>
            </a:extLst>
          </p:cNvPr>
          <p:cNvSpPr txBox="1"/>
          <p:nvPr/>
        </p:nvSpPr>
        <p:spPr>
          <a:xfrm>
            <a:off x="0" y="4049846"/>
            <a:ext cx="1330716" cy="58477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Document Verification</a:t>
            </a:r>
          </a:p>
        </p:txBody>
      </p:sp>
      <p:sp>
        <p:nvSpPr>
          <p:cNvPr id="10" name="Oval 9">
            <a:extLst>
              <a:ext uri="{FF2B5EF4-FFF2-40B4-BE49-F238E27FC236}">
                <a16:creationId xmlns:a16="http://schemas.microsoft.com/office/drawing/2014/main" id="{21EE6755-5DF0-4D8F-4C73-263CA5ACC727}"/>
              </a:ext>
            </a:extLst>
          </p:cNvPr>
          <p:cNvSpPr/>
          <p:nvPr/>
        </p:nvSpPr>
        <p:spPr>
          <a:xfrm>
            <a:off x="1494006" y="2307221"/>
            <a:ext cx="5765800" cy="3606314"/>
          </a:xfrm>
          <a:prstGeom prst="ellipse">
            <a:avLst/>
          </a:prstGeom>
          <a:noFill/>
          <a:ln w="31750" cap="rnd">
            <a:solidFill>
              <a:schemeClr val="bg1">
                <a:lumMod val="50000"/>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a:extLst>
              <a:ext uri="{FF2B5EF4-FFF2-40B4-BE49-F238E27FC236}">
                <a16:creationId xmlns:a16="http://schemas.microsoft.com/office/drawing/2014/main" id="{02E72F4E-1B37-7402-E472-D16D18A79B0C}"/>
              </a:ext>
            </a:extLst>
          </p:cNvPr>
          <p:cNvSpPr/>
          <p:nvPr/>
        </p:nvSpPr>
        <p:spPr>
          <a:xfrm>
            <a:off x="1283636" y="3791012"/>
            <a:ext cx="413826" cy="258834"/>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Oval 11">
            <a:extLst>
              <a:ext uri="{FF2B5EF4-FFF2-40B4-BE49-F238E27FC236}">
                <a16:creationId xmlns:a16="http://schemas.microsoft.com/office/drawing/2014/main" id="{60779CF8-5DF0-1C69-9EC6-26B57DFC5F36}"/>
              </a:ext>
            </a:extLst>
          </p:cNvPr>
          <p:cNvSpPr/>
          <p:nvPr/>
        </p:nvSpPr>
        <p:spPr>
          <a:xfrm>
            <a:off x="7049436" y="3791012"/>
            <a:ext cx="413826" cy="258834"/>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a:extLst>
              <a:ext uri="{FF2B5EF4-FFF2-40B4-BE49-F238E27FC236}">
                <a16:creationId xmlns:a16="http://schemas.microsoft.com/office/drawing/2014/main" id="{408447C0-3606-6FA7-3173-A17A0B0C3953}"/>
              </a:ext>
            </a:extLst>
          </p:cNvPr>
          <p:cNvSpPr/>
          <p:nvPr/>
        </p:nvSpPr>
        <p:spPr>
          <a:xfrm>
            <a:off x="2833038" y="2424365"/>
            <a:ext cx="311150" cy="194613"/>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Oval 13">
            <a:extLst>
              <a:ext uri="{FF2B5EF4-FFF2-40B4-BE49-F238E27FC236}">
                <a16:creationId xmlns:a16="http://schemas.microsoft.com/office/drawing/2014/main" id="{02DD9D5E-3330-96C7-4F4D-487CDE80C2D8}"/>
              </a:ext>
            </a:extLst>
          </p:cNvPr>
          <p:cNvSpPr/>
          <p:nvPr/>
        </p:nvSpPr>
        <p:spPr>
          <a:xfrm>
            <a:off x="5635505" y="2424365"/>
            <a:ext cx="311150" cy="194613"/>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Oval 14">
            <a:extLst>
              <a:ext uri="{FF2B5EF4-FFF2-40B4-BE49-F238E27FC236}">
                <a16:creationId xmlns:a16="http://schemas.microsoft.com/office/drawing/2014/main" id="{2ED2A6B2-3E81-BA11-386C-B1EC64FF481B}"/>
              </a:ext>
            </a:extLst>
          </p:cNvPr>
          <p:cNvSpPr/>
          <p:nvPr/>
        </p:nvSpPr>
        <p:spPr>
          <a:xfrm>
            <a:off x="2675225" y="5534909"/>
            <a:ext cx="622061" cy="389078"/>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Oval 15">
            <a:extLst>
              <a:ext uri="{FF2B5EF4-FFF2-40B4-BE49-F238E27FC236}">
                <a16:creationId xmlns:a16="http://schemas.microsoft.com/office/drawing/2014/main" id="{A4F44F69-35BD-EA3A-0EF1-01C36C18AD43}"/>
              </a:ext>
            </a:extLst>
          </p:cNvPr>
          <p:cNvSpPr/>
          <p:nvPr/>
        </p:nvSpPr>
        <p:spPr>
          <a:xfrm>
            <a:off x="5477692" y="5534909"/>
            <a:ext cx="622061" cy="389078"/>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879B0CD5-67B0-F865-1A37-E63372A37FAE}"/>
              </a:ext>
            </a:extLst>
          </p:cNvPr>
          <p:cNvSpPr/>
          <p:nvPr/>
        </p:nvSpPr>
        <p:spPr>
          <a:xfrm>
            <a:off x="3839274" y="3620489"/>
            <a:ext cx="1138766" cy="712258"/>
          </a:xfrm>
          <a:prstGeom prst="ellipse">
            <a:avLst/>
          </a:prstGeom>
          <a:solidFill>
            <a:schemeClr val="bg1">
              <a:lumMod val="50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Freeform: Shape 50">
            <a:extLst>
              <a:ext uri="{FF2B5EF4-FFF2-40B4-BE49-F238E27FC236}">
                <a16:creationId xmlns:a16="http://schemas.microsoft.com/office/drawing/2014/main" id="{7525B433-4ACA-A8DA-6383-C2F3F5CE6381}"/>
              </a:ext>
            </a:extLst>
          </p:cNvPr>
          <p:cNvSpPr/>
          <p:nvPr/>
        </p:nvSpPr>
        <p:spPr>
          <a:xfrm>
            <a:off x="6986226" y="2801240"/>
            <a:ext cx="547158" cy="1119188"/>
          </a:xfrm>
          <a:custGeom>
            <a:avLst/>
            <a:gdLst>
              <a:gd name="connsiteX0" fmla="*/ 273579 w 547158"/>
              <a:gd name="connsiteY0" fmla="*/ 223838 h 1119188"/>
              <a:gd name="connsiteX1" fmla="*/ 355653 w 547158"/>
              <a:gd name="connsiteY1" fmla="*/ 233786 h 1119188"/>
              <a:gd name="connsiteX2" fmla="*/ 460110 w 547158"/>
              <a:gd name="connsiteY2" fmla="*/ 288503 h 1119188"/>
              <a:gd name="connsiteX3" fmla="*/ 475033 w 547158"/>
              <a:gd name="connsiteY3" fmla="*/ 315860 h 1119188"/>
              <a:gd name="connsiteX4" fmla="*/ 544671 w 547158"/>
              <a:gd name="connsiteY4" fmla="*/ 611823 h 1119188"/>
              <a:gd name="connsiteX5" fmla="*/ 547158 w 547158"/>
              <a:gd name="connsiteY5" fmla="*/ 624258 h 1119188"/>
              <a:gd name="connsiteX6" fmla="*/ 497416 w 547158"/>
              <a:gd name="connsiteY6" fmla="*/ 674000 h 1119188"/>
              <a:gd name="connsiteX7" fmla="*/ 450162 w 547158"/>
              <a:gd name="connsiteY7" fmla="*/ 636694 h 1119188"/>
              <a:gd name="connsiteX8" fmla="*/ 397933 w 547158"/>
              <a:gd name="connsiteY8" fmla="*/ 420318 h 1119188"/>
              <a:gd name="connsiteX9" fmla="*/ 397933 w 547158"/>
              <a:gd name="connsiteY9" fmla="*/ 1119188 h 1119188"/>
              <a:gd name="connsiteX10" fmla="*/ 298450 w 547158"/>
              <a:gd name="connsiteY10" fmla="*/ 1119188 h 1119188"/>
              <a:gd name="connsiteX11" fmla="*/ 298450 w 547158"/>
              <a:gd name="connsiteY11" fmla="*/ 671513 h 1119188"/>
              <a:gd name="connsiteX12" fmla="*/ 248708 w 547158"/>
              <a:gd name="connsiteY12" fmla="*/ 671513 h 1119188"/>
              <a:gd name="connsiteX13" fmla="*/ 248708 w 547158"/>
              <a:gd name="connsiteY13" fmla="*/ 1119188 h 1119188"/>
              <a:gd name="connsiteX14" fmla="*/ 149225 w 547158"/>
              <a:gd name="connsiteY14" fmla="*/ 1119188 h 1119188"/>
              <a:gd name="connsiteX15" fmla="*/ 149225 w 547158"/>
              <a:gd name="connsiteY15" fmla="*/ 422805 h 1119188"/>
              <a:gd name="connsiteX16" fmla="*/ 96996 w 547158"/>
              <a:gd name="connsiteY16" fmla="*/ 639181 h 1119188"/>
              <a:gd name="connsiteX17" fmla="*/ 49742 w 547158"/>
              <a:gd name="connsiteY17" fmla="*/ 676488 h 1119188"/>
              <a:gd name="connsiteX18" fmla="*/ 0 w 547158"/>
              <a:gd name="connsiteY18" fmla="*/ 626746 h 1119188"/>
              <a:gd name="connsiteX19" fmla="*/ 2487 w 547158"/>
              <a:gd name="connsiteY19" fmla="*/ 614310 h 1119188"/>
              <a:gd name="connsiteX20" fmla="*/ 72125 w 547158"/>
              <a:gd name="connsiteY20" fmla="*/ 318348 h 1119188"/>
              <a:gd name="connsiteX21" fmla="*/ 87048 w 547158"/>
              <a:gd name="connsiteY21" fmla="*/ 290990 h 1119188"/>
              <a:gd name="connsiteX22" fmla="*/ 191505 w 547158"/>
              <a:gd name="connsiteY22" fmla="*/ 236273 h 1119188"/>
              <a:gd name="connsiteX23" fmla="*/ 273579 w 547158"/>
              <a:gd name="connsiteY23" fmla="*/ 223838 h 1119188"/>
              <a:gd name="connsiteX24" fmla="*/ 273579 w 547158"/>
              <a:gd name="connsiteY24" fmla="*/ 0 h 1119188"/>
              <a:gd name="connsiteX25" fmla="*/ 373063 w 547158"/>
              <a:gd name="connsiteY25" fmla="*/ 99484 h 1119188"/>
              <a:gd name="connsiteX26" fmla="*/ 273579 w 547158"/>
              <a:gd name="connsiteY26" fmla="*/ 198967 h 1119188"/>
              <a:gd name="connsiteX27" fmla="*/ 174096 w 547158"/>
              <a:gd name="connsiteY27" fmla="*/ 99484 h 1119188"/>
              <a:gd name="connsiteX28" fmla="*/ 273579 w 547158"/>
              <a:gd name="connsiteY28" fmla="*/ 0 h 111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7158" h="1119188">
                <a:moveTo>
                  <a:pt x="273579" y="223838"/>
                </a:moveTo>
                <a:cubicBezTo>
                  <a:pt x="300937" y="223838"/>
                  <a:pt x="328295" y="228812"/>
                  <a:pt x="355653" y="233786"/>
                </a:cubicBezTo>
                <a:cubicBezTo>
                  <a:pt x="395446" y="246222"/>
                  <a:pt x="430265" y="263631"/>
                  <a:pt x="460110" y="288503"/>
                </a:cubicBezTo>
                <a:cubicBezTo>
                  <a:pt x="467571" y="295963"/>
                  <a:pt x="472546" y="305912"/>
                  <a:pt x="475033" y="315860"/>
                </a:cubicBezTo>
                <a:lnTo>
                  <a:pt x="544671" y="611823"/>
                </a:lnTo>
                <a:cubicBezTo>
                  <a:pt x="544671" y="614310"/>
                  <a:pt x="547158" y="619285"/>
                  <a:pt x="547158" y="624258"/>
                </a:cubicBezTo>
                <a:cubicBezTo>
                  <a:pt x="547158" y="651616"/>
                  <a:pt x="524775" y="674000"/>
                  <a:pt x="497416" y="674000"/>
                </a:cubicBezTo>
                <a:cubicBezTo>
                  <a:pt x="475033" y="674000"/>
                  <a:pt x="455136" y="656591"/>
                  <a:pt x="450162" y="636694"/>
                </a:cubicBezTo>
                <a:lnTo>
                  <a:pt x="397933" y="420318"/>
                </a:lnTo>
                <a:lnTo>
                  <a:pt x="397933" y="1119188"/>
                </a:lnTo>
                <a:lnTo>
                  <a:pt x="298450" y="1119188"/>
                </a:lnTo>
                <a:lnTo>
                  <a:pt x="298450" y="671513"/>
                </a:lnTo>
                <a:lnTo>
                  <a:pt x="248708" y="671513"/>
                </a:lnTo>
                <a:lnTo>
                  <a:pt x="248708" y="1119188"/>
                </a:lnTo>
                <a:lnTo>
                  <a:pt x="149225" y="1119188"/>
                </a:lnTo>
                <a:lnTo>
                  <a:pt x="149225" y="422805"/>
                </a:lnTo>
                <a:lnTo>
                  <a:pt x="96996" y="639181"/>
                </a:lnTo>
                <a:cubicBezTo>
                  <a:pt x="92022" y="659078"/>
                  <a:pt x="72125" y="676488"/>
                  <a:pt x="49742" y="676488"/>
                </a:cubicBezTo>
                <a:cubicBezTo>
                  <a:pt x="22384" y="676488"/>
                  <a:pt x="0" y="654103"/>
                  <a:pt x="0" y="626746"/>
                </a:cubicBezTo>
                <a:cubicBezTo>
                  <a:pt x="0" y="621771"/>
                  <a:pt x="2487" y="616797"/>
                  <a:pt x="2487" y="614310"/>
                </a:cubicBezTo>
                <a:lnTo>
                  <a:pt x="72125" y="318348"/>
                </a:lnTo>
                <a:cubicBezTo>
                  <a:pt x="74613" y="308399"/>
                  <a:pt x="79587" y="298451"/>
                  <a:pt x="87048" y="290990"/>
                </a:cubicBezTo>
                <a:cubicBezTo>
                  <a:pt x="116893" y="266118"/>
                  <a:pt x="151712" y="246222"/>
                  <a:pt x="191505" y="236273"/>
                </a:cubicBezTo>
                <a:cubicBezTo>
                  <a:pt x="218863" y="228812"/>
                  <a:pt x="246221" y="223838"/>
                  <a:pt x="273579" y="223838"/>
                </a:cubicBezTo>
                <a:close/>
                <a:moveTo>
                  <a:pt x="273579" y="0"/>
                </a:moveTo>
                <a:cubicBezTo>
                  <a:pt x="328523" y="0"/>
                  <a:pt x="373063" y="44541"/>
                  <a:pt x="373063" y="99484"/>
                </a:cubicBezTo>
                <a:cubicBezTo>
                  <a:pt x="373063" y="154427"/>
                  <a:pt x="328523" y="198967"/>
                  <a:pt x="273579" y="198967"/>
                </a:cubicBezTo>
                <a:cubicBezTo>
                  <a:pt x="218636" y="198967"/>
                  <a:pt x="174096" y="154427"/>
                  <a:pt x="174096" y="99484"/>
                </a:cubicBezTo>
                <a:cubicBezTo>
                  <a:pt x="174096" y="44541"/>
                  <a:pt x="218636" y="0"/>
                  <a:pt x="273579" y="0"/>
                </a:cubicBezTo>
                <a:close/>
              </a:path>
            </a:pathLst>
          </a:custGeom>
          <a:solidFill>
            <a:schemeClr val="accent5"/>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9" name="Freeform: Shape 48">
            <a:extLst>
              <a:ext uri="{FF2B5EF4-FFF2-40B4-BE49-F238E27FC236}">
                <a16:creationId xmlns:a16="http://schemas.microsoft.com/office/drawing/2014/main" id="{D0EFBED5-F507-AEA5-3BA1-37AF8042BF4E}"/>
              </a:ext>
            </a:extLst>
          </p:cNvPr>
          <p:cNvSpPr/>
          <p:nvPr/>
        </p:nvSpPr>
        <p:spPr>
          <a:xfrm>
            <a:off x="2756332" y="1593022"/>
            <a:ext cx="459846" cy="940594"/>
          </a:xfrm>
          <a:custGeom>
            <a:avLst/>
            <a:gdLst>
              <a:gd name="connsiteX0" fmla="*/ 229924 w 459846"/>
              <a:gd name="connsiteY0" fmla="*/ 188119 h 940594"/>
              <a:gd name="connsiteX1" fmla="*/ 298900 w 459846"/>
              <a:gd name="connsiteY1" fmla="*/ 196480 h 940594"/>
              <a:gd name="connsiteX2" fmla="*/ 386689 w 459846"/>
              <a:gd name="connsiteY2" fmla="*/ 242465 h 940594"/>
              <a:gd name="connsiteX3" fmla="*/ 399230 w 459846"/>
              <a:gd name="connsiteY3" fmla="*/ 265457 h 940594"/>
              <a:gd name="connsiteX4" fmla="*/ 457756 w 459846"/>
              <a:gd name="connsiteY4" fmla="*/ 514192 h 940594"/>
              <a:gd name="connsiteX5" fmla="*/ 459846 w 459846"/>
              <a:gd name="connsiteY5" fmla="*/ 524642 h 940594"/>
              <a:gd name="connsiteX6" fmla="*/ 418042 w 459846"/>
              <a:gd name="connsiteY6" fmla="*/ 566447 h 940594"/>
              <a:gd name="connsiteX7" fmla="*/ 378328 w 459846"/>
              <a:gd name="connsiteY7" fmla="*/ 535094 h 940594"/>
              <a:gd name="connsiteX8" fmla="*/ 334434 w 459846"/>
              <a:gd name="connsiteY8" fmla="*/ 353246 h 940594"/>
              <a:gd name="connsiteX9" fmla="*/ 334434 w 459846"/>
              <a:gd name="connsiteY9" fmla="*/ 940594 h 940594"/>
              <a:gd name="connsiteX10" fmla="*/ 250825 w 459846"/>
              <a:gd name="connsiteY10" fmla="*/ 940594 h 940594"/>
              <a:gd name="connsiteX11" fmla="*/ 250825 w 459846"/>
              <a:gd name="connsiteY11" fmla="*/ 564357 h 940594"/>
              <a:gd name="connsiteX12" fmla="*/ 209021 w 459846"/>
              <a:gd name="connsiteY12" fmla="*/ 564357 h 940594"/>
              <a:gd name="connsiteX13" fmla="*/ 209021 w 459846"/>
              <a:gd name="connsiteY13" fmla="*/ 940594 h 940594"/>
              <a:gd name="connsiteX14" fmla="*/ 125412 w 459846"/>
              <a:gd name="connsiteY14" fmla="*/ 940594 h 940594"/>
              <a:gd name="connsiteX15" fmla="*/ 125412 w 459846"/>
              <a:gd name="connsiteY15" fmla="*/ 355336 h 940594"/>
              <a:gd name="connsiteX16" fmla="*/ 81518 w 459846"/>
              <a:gd name="connsiteY16" fmla="*/ 537184 h 940594"/>
              <a:gd name="connsiteX17" fmla="*/ 41804 w 459846"/>
              <a:gd name="connsiteY17" fmla="*/ 568537 h 940594"/>
              <a:gd name="connsiteX18" fmla="*/ 0 w 459846"/>
              <a:gd name="connsiteY18" fmla="*/ 526733 h 940594"/>
              <a:gd name="connsiteX19" fmla="*/ 2090 w 459846"/>
              <a:gd name="connsiteY19" fmla="*/ 516282 h 940594"/>
              <a:gd name="connsiteX20" fmla="*/ 60616 w 459846"/>
              <a:gd name="connsiteY20" fmla="*/ 267547 h 940594"/>
              <a:gd name="connsiteX21" fmla="*/ 73157 w 459846"/>
              <a:gd name="connsiteY21" fmla="*/ 244555 h 940594"/>
              <a:gd name="connsiteX22" fmla="*/ 160946 w 459846"/>
              <a:gd name="connsiteY22" fmla="*/ 198570 h 940594"/>
              <a:gd name="connsiteX23" fmla="*/ 229924 w 459846"/>
              <a:gd name="connsiteY23" fmla="*/ 188119 h 940594"/>
              <a:gd name="connsiteX24" fmla="*/ 229924 w 459846"/>
              <a:gd name="connsiteY24" fmla="*/ 0 h 940594"/>
              <a:gd name="connsiteX25" fmla="*/ 313532 w 459846"/>
              <a:gd name="connsiteY25" fmla="*/ 83609 h 940594"/>
              <a:gd name="connsiteX26" fmla="*/ 229924 w 459846"/>
              <a:gd name="connsiteY26" fmla="*/ 167217 h 940594"/>
              <a:gd name="connsiteX27" fmla="*/ 146315 w 459846"/>
              <a:gd name="connsiteY27" fmla="*/ 83609 h 940594"/>
              <a:gd name="connsiteX28" fmla="*/ 229924 w 459846"/>
              <a:gd name="connsiteY28" fmla="*/ 0 h 94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846" h="940594">
                <a:moveTo>
                  <a:pt x="229924" y="188119"/>
                </a:moveTo>
                <a:cubicBezTo>
                  <a:pt x="252915" y="188119"/>
                  <a:pt x="275908" y="192299"/>
                  <a:pt x="298900" y="196480"/>
                </a:cubicBezTo>
                <a:cubicBezTo>
                  <a:pt x="332344" y="206931"/>
                  <a:pt x="361606" y="221562"/>
                  <a:pt x="386689" y="242465"/>
                </a:cubicBezTo>
                <a:cubicBezTo>
                  <a:pt x="392960" y="248735"/>
                  <a:pt x="397140" y="257096"/>
                  <a:pt x="399230" y="265457"/>
                </a:cubicBezTo>
                <a:lnTo>
                  <a:pt x="457756" y="514192"/>
                </a:lnTo>
                <a:cubicBezTo>
                  <a:pt x="457756" y="516282"/>
                  <a:pt x="459846" y="520462"/>
                  <a:pt x="459846" y="524642"/>
                </a:cubicBezTo>
                <a:cubicBezTo>
                  <a:pt x="459846" y="547635"/>
                  <a:pt x="441035" y="566447"/>
                  <a:pt x="418042" y="566447"/>
                </a:cubicBezTo>
                <a:cubicBezTo>
                  <a:pt x="399230" y="566447"/>
                  <a:pt x="382509" y="551816"/>
                  <a:pt x="378328" y="535094"/>
                </a:cubicBezTo>
                <a:lnTo>
                  <a:pt x="334434" y="353246"/>
                </a:lnTo>
                <a:lnTo>
                  <a:pt x="334434" y="940594"/>
                </a:lnTo>
                <a:lnTo>
                  <a:pt x="250825" y="940594"/>
                </a:lnTo>
                <a:lnTo>
                  <a:pt x="250825" y="564357"/>
                </a:lnTo>
                <a:lnTo>
                  <a:pt x="209021" y="564357"/>
                </a:lnTo>
                <a:lnTo>
                  <a:pt x="209021" y="940594"/>
                </a:lnTo>
                <a:lnTo>
                  <a:pt x="125412" y="940594"/>
                </a:lnTo>
                <a:lnTo>
                  <a:pt x="125412" y="355336"/>
                </a:lnTo>
                <a:lnTo>
                  <a:pt x="81518" y="537184"/>
                </a:lnTo>
                <a:cubicBezTo>
                  <a:pt x="77337" y="553906"/>
                  <a:pt x="60616" y="568537"/>
                  <a:pt x="41804" y="568537"/>
                </a:cubicBezTo>
                <a:cubicBezTo>
                  <a:pt x="18811" y="568537"/>
                  <a:pt x="0" y="549725"/>
                  <a:pt x="0" y="526733"/>
                </a:cubicBezTo>
                <a:cubicBezTo>
                  <a:pt x="0" y="522552"/>
                  <a:pt x="2090" y="518372"/>
                  <a:pt x="2090" y="516282"/>
                </a:cubicBezTo>
                <a:lnTo>
                  <a:pt x="60616" y="267547"/>
                </a:lnTo>
                <a:cubicBezTo>
                  <a:pt x="62706" y="259186"/>
                  <a:pt x="66886" y="250826"/>
                  <a:pt x="73157" y="244555"/>
                </a:cubicBezTo>
                <a:cubicBezTo>
                  <a:pt x="98240" y="223652"/>
                  <a:pt x="127502" y="206931"/>
                  <a:pt x="160946" y="198570"/>
                </a:cubicBezTo>
                <a:cubicBezTo>
                  <a:pt x="183939" y="192299"/>
                  <a:pt x="206931" y="188119"/>
                  <a:pt x="229924" y="188119"/>
                </a:cubicBezTo>
                <a:close/>
                <a:moveTo>
                  <a:pt x="229924" y="0"/>
                </a:moveTo>
                <a:cubicBezTo>
                  <a:pt x="276099" y="0"/>
                  <a:pt x="313532" y="37433"/>
                  <a:pt x="313532" y="83609"/>
                </a:cubicBezTo>
                <a:cubicBezTo>
                  <a:pt x="313532" y="129784"/>
                  <a:pt x="276099" y="167217"/>
                  <a:pt x="229924" y="167217"/>
                </a:cubicBezTo>
                <a:cubicBezTo>
                  <a:pt x="183748" y="167217"/>
                  <a:pt x="146315" y="129784"/>
                  <a:pt x="146315" y="83609"/>
                </a:cubicBezTo>
                <a:cubicBezTo>
                  <a:pt x="146315" y="37433"/>
                  <a:pt x="183748" y="0"/>
                  <a:pt x="229924" y="0"/>
                </a:cubicBezTo>
                <a:close/>
              </a:path>
            </a:pathLst>
          </a:custGeom>
          <a:solidFill>
            <a:schemeClr val="accent3"/>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0" name="Freeform: Shape 49">
            <a:extLst>
              <a:ext uri="{FF2B5EF4-FFF2-40B4-BE49-F238E27FC236}">
                <a16:creationId xmlns:a16="http://schemas.microsoft.com/office/drawing/2014/main" id="{B4F02D87-F034-3F11-2012-4C5DB3E15F7B}"/>
              </a:ext>
            </a:extLst>
          </p:cNvPr>
          <p:cNvSpPr/>
          <p:nvPr/>
        </p:nvSpPr>
        <p:spPr>
          <a:xfrm>
            <a:off x="5563033" y="1593022"/>
            <a:ext cx="459846" cy="940594"/>
          </a:xfrm>
          <a:custGeom>
            <a:avLst/>
            <a:gdLst>
              <a:gd name="connsiteX0" fmla="*/ 229924 w 459846"/>
              <a:gd name="connsiteY0" fmla="*/ 188119 h 940594"/>
              <a:gd name="connsiteX1" fmla="*/ 298900 w 459846"/>
              <a:gd name="connsiteY1" fmla="*/ 196480 h 940594"/>
              <a:gd name="connsiteX2" fmla="*/ 386689 w 459846"/>
              <a:gd name="connsiteY2" fmla="*/ 242465 h 940594"/>
              <a:gd name="connsiteX3" fmla="*/ 399230 w 459846"/>
              <a:gd name="connsiteY3" fmla="*/ 265457 h 940594"/>
              <a:gd name="connsiteX4" fmla="*/ 457756 w 459846"/>
              <a:gd name="connsiteY4" fmla="*/ 514192 h 940594"/>
              <a:gd name="connsiteX5" fmla="*/ 459846 w 459846"/>
              <a:gd name="connsiteY5" fmla="*/ 524642 h 940594"/>
              <a:gd name="connsiteX6" fmla="*/ 418042 w 459846"/>
              <a:gd name="connsiteY6" fmla="*/ 566447 h 940594"/>
              <a:gd name="connsiteX7" fmla="*/ 378328 w 459846"/>
              <a:gd name="connsiteY7" fmla="*/ 535094 h 940594"/>
              <a:gd name="connsiteX8" fmla="*/ 334434 w 459846"/>
              <a:gd name="connsiteY8" fmla="*/ 353246 h 940594"/>
              <a:gd name="connsiteX9" fmla="*/ 334434 w 459846"/>
              <a:gd name="connsiteY9" fmla="*/ 940594 h 940594"/>
              <a:gd name="connsiteX10" fmla="*/ 250825 w 459846"/>
              <a:gd name="connsiteY10" fmla="*/ 940594 h 940594"/>
              <a:gd name="connsiteX11" fmla="*/ 250825 w 459846"/>
              <a:gd name="connsiteY11" fmla="*/ 564357 h 940594"/>
              <a:gd name="connsiteX12" fmla="*/ 209021 w 459846"/>
              <a:gd name="connsiteY12" fmla="*/ 564357 h 940594"/>
              <a:gd name="connsiteX13" fmla="*/ 209021 w 459846"/>
              <a:gd name="connsiteY13" fmla="*/ 940594 h 940594"/>
              <a:gd name="connsiteX14" fmla="*/ 125413 w 459846"/>
              <a:gd name="connsiteY14" fmla="*/ 940594 h 940594"/>
              <a:gd name="connsiteX15" fmla="*/ 125413 w 459846"/>
              <a:gd name="connsiteY15" fmla="*/ 355336 h 940594"/>
              <a:gd name="connsiteX16" fmla="*/ 81519 w 459846"/>
              <a:gd name="connsiteY16" fmla="*/ 537184 h 940594"/>
              <a:gd name="connsiteX17" fmla="*/ 41804 w 459846"/>
              <a:gd name="connsiteY17" fmla="*/ 568537 h 940594"/>
              <a:gd name="connsiteX18" fmla="*/ 0 w 459846"/>
              <a:gd name="connsiteY18" fmla="*/ 526733 h 940594"/>
              <a:gd name="connsiteX19" fmla="*/ 2090 w 459846"/>
              <a:gd name="connsiteY19" fmla="*/ 516282 h 940594"/>
              <a:gd name="connsiteX20" fmla="*/ 60616 w 459846"/>
              <a:gd name="connsiteY20" fmla="*/ 267547 h 940594"/>
              <a:gd name="connsiteX21" fmla="*/ 73158 w 459846"/>
              <a:gd name="connsiteY21" fmla="*/ 244555 h 940594"/>
              <a:gd name="connsiteX22" fmla="*/ 160946 w 459846"/>
              <a:gd name="connsiteY22" fmla="*/ 198570 h 940594"/>
              <a:gd name="connsiteX23" fmla="*/ 229924 w 459846"/>
              <a:gd name="connsiteY23" fmla="*/ 188119 h 940594"/>
              <a:gd name="connsiteX24" fmla="*/ 229924 w 459846"/>
              <a:gd name="connsiteY24" fmla="*/ 0 h 940594"/>
              <a:gd name="connsiteX25" fmla="*/ 313532 w 459846"/>
              <a:gd name="connsiteY25" fmla="*/ 83608 h 940594"/>
              <a:gd name="connsiteX26" fmla="*/ 229924 w 459846"/>
              <a:gd name="connsiteY26" fmla="*/ 167217 h 940594"/>
              <a:gd name="connsiteX27" fmla="*/ 146315 w 459846"/>
              <a:gd name="connsiteY27" fmla="*/ 83608 h 940594"/>
              <a:gd name="connsiteX28" fmla="*/ 229924 w 459846"/>
              <a:gd name="connsiteY28" fmla="*/ 0 h 94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846" h="940594">
                <a:moveTo>
                  <a:pt x="229924" y="188119"/>
                </a:moveTo>
                <a:cubicBezTo>
                  <a:pt x="252915" y="188119"/>
                  <a:pt x="275908" y="192299"/>
                  <a:pt x="298900" y="196480"/>
                </a:cubicBezTo>
                <a:cubicBezTo>
                  <a:pt x="332344" y="206931"/>
                  <a:pt x="361606" y="221562"/>
                  <a:pt x="386689" y="242465"/>
                </a:cubicBezTo>
                <a:cubicBezTo>
                  <a:pt x="392960" y="248735"/>
                  <a:pt x="397140" y="257096"/>
                  <a:pt x="399230" y="265457"/>
                </a:cubicBezTo>
                <a:lnTo>
                  <a:pt x="457756" y="514192"/>
                </a:lnTo>
                <a:cubicBezTo>
                  <a:pt x="457756" y="516282"/>
                  <a:pt x="459846" y="520462"/>
                  <a:pt x="459846" y="524642"/>
                </a:cubicBezTo>
                <a:cubicBezTo>
                  <a:pt x="459846" y="547635"/>
                  <a:pt x="441035" y="566447"/>
                  <a:pt x="418042" y="566447"/>
                </a:cubicBezTo>
                <a:cubicBezTo>
                  <a:pt x="399230" y="566447"/>
                  <a:pt x="382509" y="551816"/>
                  <a:pt x="378328" y="535094"/>
                </a:cubicBezTo>
                <a:lnTo>
                  <a:pt x="334434" y="353246"/>
                </a:lnTo>
                <a:lnTo>
                  <a:pt x="334434" y="940594"/>
                </a:lnTo>
                <a:lnTo>
                  <a:pt x="250825" y="940594"/>
                </a:lnTo>
                <a:lnTo>
                  <a:pt x="250825" y="564357"/>
                </a:lnTo>
                <a:lnTo>
                  <a:pt x="209021" y="564357"/>
                </a:lnTo>
                <a:lnTo>
                  <a:pt x="209021" y="940594"/>
                </a:lnTo>
                <a:lnTo>
                  <a:pt x="125413" y="940594"/>
                </a:lnTo>
                <a:lnTo>
                  <a:pt x="125413" y="355336"/>
                </a:lnTo>
                <a:lnTo>
                  <a:pt x="81519" y="537184"/>
                </a:lnTo>
                <a:cubicBezTo>
                  <a:pt x="77338" y="553906"/>
                  <a:pt x="60616" y="568537"/>
                  <a:pt x="41804" y="568537"/>
                </a:cubicBezTo>
                <a:cubicBezTo>
                  <a:pt x="18812" y="568537"/>
                  <a:pt x="0" y="549725"/>
                  <a:pt x="0" y="526733"/>
                </a:cubicBezTo>
                <a:cubicBezTo>
                  <a:pt x="0" y="522552"/>
                  <a:pt x="2090" y="518372"/>
                  <a:pt x="2090" y="516282"/>
                </a:cubicBezTo>
                <a:lnTo>
                  <a:pt x="60616" y="267547"/>
                </a:lnTo>
                <a:cubicBezTo>
                  <a:pt x="62707" y="259186"/>
                  <a:pt x="66887" y="250826"/>
                  <a:pt x="73158" y="244555"/>
                </a:cubicBezTo>
                <a:cubicBezTo>
                  <a:pt x="98240" y="223652"/>
                  <a:pt x="127503" y="206931"/>
                  <a:pt x="160946" y="198570"/>
                </a:cubicBezTo>
                <a:cubicBezTo>
                  <a:pt x="183939" y="192299"/>
                  <a:pt x="206931" y="188119"/>
                  <a:pt x="229924" y="188119"/>
                </a:cubicBezTo>
                <a:close/>
                <a:moveTo>
                  <a:pt x="229924" y="0"/>
                </a:moveTo>
                <a:cubicBezTo>
                  <a:pt x="276099" y="0"/>
                  <a:pt x="313532" y="37433"/>
                  <a:pt x="313532" y="83608"/>
                </a:cubicBezTo>
                <a:cubicBezTo>
                  <a:pt x="313532" y="129784"/>
                  <a:pt x="276099" y="167217"/>
                  <a:pt x="229924" y="167217"/>
                </a:cubicBezTo>
                <a:cubicBezTo>
                  <a:pt x="183748" y="167217"/>
                  <a:pt x="146315" y="129784"/>
                  <a:pt x="146315" y="83608"/>
                </a:cubicBezTo>
                <a:cubicBezTo>
                  <a:pt x="146315" y="37433"/>
                  <a:pt x="183748" y="0"/>
                  <a:pt x="229924" y="0"/>
                </a:cubicBezTo>
                <a:close/>
              </a:path>
            </a:pathLst>
          </a:custGeom>
          <a:solidFill>
            <a:schemeClr val="accent4"/>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1" name="Freeform: Shape 46">
            <a:extLst>
              <a:ext uri="{FF2B5EF4-FFF2-40B4-BE49-F238E27FC236}">
                <a16:creationId xmlns:a16="http://schemas.microsoft.com/office/drawing/2014/main" id="{DB079D15-AA94-2441-1E7A-C00B0333D240}"/>
              </a:ext>
            </a:extLst>
          </p:cNvPr>
          <p:cNvSpPr/>
          <p:nvPr/>
        </p:nvSpPr>
        <p:spPr>
          <a:xfrm>
            <a:off x="2558425" y="4007610"/>
            <a:ext cx="855663" cy="1750218"/>
          </a:xfrm>
          <a:custGeom>
            <a:avLst/>
            <a:gdLst>
              <a:gd name="connsiteX0" fmla="*/ 427832 w 855663"/>
              <a:gd name="connsiteY0" fmla="*/ 350043 h 1750218"/>
              <a:gd name="connsiteX1" fmla="*/ 556181 w 855663"/>
              <a:gd name="connsiteY1" fmla="*/ 365601 h 1750218"/>
              <a:gd name="connsiteX2" fmla="*/ 719535 w 855663"/>
              <a:gd name="connsiteY2" fmla="*/ 451168 h 1750218"/>
              <a:gd name="connsiteX3" fmla="*/ 742872 w 855663"/>
              <a:gd name="connsiteY3" fmla="*/ 493950 h 1750218"/>
              <a:gd name="connsiteX4" fmla="*/ 851774 w 855663"/>
              <a:gd name="connsiteY4" fmla="*/ 956786 h 1750218"/>
              <a:gd name="connsiteX5" fmla="*/ 855663 w 855663"/>
              <a:gd name="connsiteY5" fmla="*/ 976232 h 1750218"/>
              <a:gd name="connsiteX6" fmla="*/ 777876 w 855663"/>
              <a:gd name="connsiteY6" fmla="*/ 1054020 h 1750218"/>
              <a:gd name="connsiteX7" fmla="*/ 703977 w 855663"/>
              <a:gd name="connsiteY7" fmla="*/ 995680 h 1750218"/>
              <a:gd name="connsiteX8" fmla="*/ 622301 w 855663"/>
              <a:gd name="connsiteY8" fmla="*/ 657304 h 1750218"/>
              <a:gd name="connsiteX9" fmla="*/ 622301 w 855663"/>
              <a:gd name="connsiteY9" fmla="*/ 1750218 h 1750218"/>
              <a:gd name="connsiteX10" fmla="*/ 466726 w 855663"/>
              <a:gd name="connsiteY10" fmla="*/ 1750218 h 1750218"/>
              <a:gd name="connsiteX11" fmla="*/ 466726 w 855663"/>
              <a:gd name="connsiteY11" fmla="*/ 1050131 h 1750218"/>
              <a:gd name="connsiteX12" fmla="*/ 388938 w 855663"/>
              <a:gd name="connsiteY12" fmla="*/ 1050131 h 1750218"/>
              <a:gd name="connsiteX13" fmla="*/ 388938 w 855663"/>
              <a:gd name="connsiteY13" fmla="*/ 1750218 h 1750218"/>
              <a:gd name="connsiteX14" fmla="*/ 233363 w 855663"/>
              <a:gd name="connsiteY14" fmla="*/ 1750218 h 1750218"/>
              <a:gd name="connsiteX15" fmla="*/ 233363 w 855663"/>
              <a:gd name="connsiteY15" fmla="*/ 661193 h 1750218"/>
              <a:gd name="connsiteX16" fmla="*/ 151686 w 855663"/>
              <a:gd name="connsiteY16" fmla="*/ 999569 h 1750218"/>
              <a:gd name="connsiteX17" fmla="*/ 77788 w 855663"/>
              <a:gd name="connsiteY17" fmla="*/ 1057910 h 1750218"/>
              <a:gd name="connsiteX18" fmla="*/ 0 w 855663"/>
              <a:gd name="connsiteY18" fmla="*/ 980123 h 1750218"/>
              <a:gd name="connsiteX19" fmla="*/ 3889 w 855663"/>
              <a:gd name="connsiteY19" fmla="*/ 960675 h 1750218"/>
              <a:gd name="connsiteX20" fmla="*/ 112792 w 855663"/>
              <a:gd name="connsiteY20" fmla="*/ 497840 h 1750218"/>
              <a:gd name="connsiteX21" fmla="*/ 136129 w 855663"/>
              <a:gd name="connsiteY21" fmla="*/ 455057 h 1750218"/>
              <a:gd name="connsiteX22" fmla="*/ 299482 w 855663"/>
              <a:gd name="connsiteY22" fmla="*/ 369490 h 1750218"/>
              <a:gd name="connsiteX23" fmla="*/ 427832 w 855663"/>
              <a:gd name="connsiteY23" fmla="*/ 350043 h 1750218"/>
              <a:gd name="connsiteX24" fmla="*/ 427831 w 855663"/>
              <a:gd name="connsiteY24" fmla="*/ 0 h 1750218"/>
              <a:gd name="connsiteX25" fmla="*/ 583406 w 855663"/>
              <a:gd name="connsiteY25" fmla="*/ 155575 h 1750218"/>
              <a:gd name="connsiteX26" fmla="*/ 427831 w 855663"/>
              <a:gd name="connsiteY26" fmla="*/ 311150 h 1750218"/>
              <a:gd name="connsiteX27" fmla="*/ 272256 w 855663"/>
              <a:gd name="connsiteY27" fmla="*/ 155575 h 1750218"/>
              <a:gd name="connsiteX28" fmla="*/ 427831 w 855663"/>
              <a:gd name="connsiteY28" fmla="*/ 0 h 17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5663" h="1750218">
                <a:moveTo>
                  <a:pt x="427832" y="350043"/>
                </a:moveTo>
                <a:cubicBezTo>
                  <a:pt x="470615" y="350043"/>
                  <a:pt x="513398" y="357821"/>
                  <a:pt x="556181" y="365601"/>
                </a:cubicBezTo>
                <a:cubicBezTo>
                  <a:pt x="618412" y="385047"/>
                  <a:pt x="672862" y="412273"/>
                  <a:pt x="719535" y="451168"/>
                </a:cubicBezTo>
                <a:cubicBezTo>
                  <a:pt x="731203" y="462835"/>
                  <a:pt x="738983" y="478392"/>
                  <a:pt x="742872" y="493950"/>
                </a:cubicBezTo>
                <a:lnTo>
                  <a:pt x="851774" y="956786"/>
                </a:lnTo>
                <a:cubicBezTo>
                  <a:pt x="851774" y="960675"/>
                  <a:pt x="855663" y="968454"/>
                  <a:pt x="855663" y="976232"/>
                </a:cubicBezTo>
                <a:cubicBezTo>
                  <a:pt x="855663" y="1019016"/>
                  <a:pt x="820659" y="1054020"/>
                  <a:pt x="777876" y="1054020"/>
                </a:cubicBezTo>
                <a:cubicBezTo>
                  <a:pt x="742872" y="1054020"/>
                  <a:pt x="711757" y="1026795"/>
                  <a:pt x="703977" y="995680"/>
                </a:cubicBezTo>
                <a:lnTo>
                  <a:pt x="622301" y="657304"/>
                </a:lnTo>
                <a:lnTo>
                  <a:pt x="622301" y="1750218"/>
                </a:lnTo>
                <a:lnTo>
                  <a:pt x="466726" y="1750218"/>
                </a:lnTo>
                <a:lnTo>
                  <a:pt x="466726" y="1050131"/>
                </a:lnTo>
                <a:lnTo>
                  <a:pt x="388938" y="1050131"/>
                </a:lnTo>
                <a:lnTo>
                  <a:pt x="388938" y="1750218"/>
                </a:lnTo>
                <a:lnTo>
                  <a:pt x="233363" y="1750218"/>
                </a:lnTo>
                <a:lnTo>
                  <a:pt x="233363" y="661193"/>
                </a:lnTo>
                <a:lnTo>
                  <a:pt x="151686" y="999569"/>
                </a:lnTo>
                <a:cubicBezTo>
                  <a:pt x="143907" y="1030684"/>
                  <a:pt x="112792" y="1057910"/>
                  <a:pt x="77788" y="1057910"/>
                </a:cubicBezTo>
                <a:cubicBezTo>
                  <a:pt x="35004" y="1057910"/>
                  <a:pt x="0" y="1022905"/>
                  <a:pt x="0" y="980123"/>
                </a:cubicBezTo>
                <a:cubicBezTo>
                  <a:pt x="0" y="972343"/>
                  <a:pt x="3889" y="964564"/>
                  <a:pt x="3889" y="960675"/>
                </a:cubicBezTo>
                <a:lnTo>
                  <a:pt x="112792" y="497840"/>
                </a:lnTo>
                <a:cubicBezTo>
                  <a:pt x="116682" y="482281"/>
                  <a:pt x="124460" y="466725"/>
                  <a:pt x="136129" y="455057"/>
                </a:cubicBezTo>
                <a:cubicBezTo>
                  <a:pt x="182801" y="416162"/>
                  <a:pt x="237252" y="385047"/>
                  <a:pt x="299482" y="369490"/>
                </a:cubicBezTo>
                <a:cubicBezTo>
                  <a:pt x="342265" y="357821"/>
                  <a:pt x="385049" y="350043"/>
                  <a:pt x="427832" y="350043"/>
                </a:cubicBezTo>
                <a:close/>
                <a:moveTo>
                  <a:pt x="427831" y="0"/>
                </a:moveTo>
                <a:cubicBezTo>
                  <a:pt x="513753" y="0"/>
                  <a:pt x="583406" y="69653"/>
                  <a:pt x="583406" y="155575"/>
                </a:cubicBezTo>
                <a:cubicBezTo>
                  <a:pt x="583406" y="241496"/>
                  <a:pt x="513753" y="311150"/>
                  <a:pt x="427831" y="311150"/>
                </a:cubicBezTo>
                <a:cubicBezTo>
                  <a:pt x="341910" y="311150"/>
                  <a:pt x="272256" y="241496"/>
                  <a:pt x="272256" y="155575"/>
                </a:cubicBezTo>
                <a:cubicBezTo>
                  <a:pt x="272256" y="69653"/>
                  <a:pt x="341910" y="0"/>
                  <a:pt x="427831" y="0"/>
                </a:cubicBezTo>
                <a:close/>
              </a:path>
            </a:pathLst>
          </a:custGeom>
          <a:solidFill>
            <a:srgbClr val="EB1E42"/>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2" name="Freeform: Shape 44">
            <a:extLst>
              <a:ext uri="{FF2B5EF4-FFF2-40B4-BE49-F238E27FC236}">
                <a16:creationId xmlns:a16="http://schemas.microsoft.com/office/drawing/2014/main" id="{E5D7F815-A8FE-AFB3-F0FE-705CDB25F716}"/>
              </a:ext>
            </a:extLst>
          </p:cNvPr>
          <p:cNvSpPr/>
          <p:nvPr/>
        </p:nvSpPr>
        <p:spPr>
          <a:xfrm>
            <a:off x="5365125" y="4007611"/>
            <a:ext cx="855663" cy="1750218"/>
          </a:xfrm>
          <a:custGeom>
            <a:avLst/>
            <a:gdLst>
              <a:gd name="connsiteX0" fmla="*/ 427832 w 855663"/>
              <a:gd name="connsiteY0" fmla="*/ 350043 h 1750218"/>
              <a:gd name="connsiteX1" fmla="*/ 556181 w 855663"/>
              <a:gd name="connsiteY1" fmla="*/ 365601 h 1750218"/>
              <a:gd name="connsiteX2" fmla="*/ 719535 w 855663"/>
              <a:gd name="connsiteY2" fmla="*/ 451168 h 1750218"/>
              <a:gd name="connsiteX3" fmla="*/ 742872 w 855663"/>
              <a:gd name="connsiteY3" fmla="*/ 493950 h 1750218"/>
              <a:gd name="connsiteX4" fmla="*/ 851774 w 855663"/>
              <a:gd name="connsiteY4" fmla="*/ 956786 h 1750218"/>
              <a:gd name="connsiteX5" fmla="*/ 855663 w 855663"/>
              <a:gd name="connsiteY5" fmla="*/ 976232 h 1750218"/>
              <a:gd name="connsiteX6" fmla="*/ 777876 w 855663"/>
              <a:gd name="connsiteY6" fmla="*/ 1054020 h 1750218"/>
              <a:gd name="connsiteX7" fmla="*/ 703977 w 855663"/>
              <a:gd name="connsiteY7" fmla="*/ 995680 h 1750218"/>
              <a:gd name="connsiteX8" fmla="*/ 622301 w 855663"/>
              <a:gd name="connsiteY8" fmla="*/ 657304 h 1750218"/>
              <a:gd name="connsiteX9" fmla="*/ 622301 w 855663"/>
              <a:gd name="connsiteY9" fmla="*/ 1750218 h 1750218"/>
              <a:gd name="connsiteX10" fmla="*/ 466726 w 855663"/>
              <a:gd name="connsiteY10" fmla="*/ 1750218 h 1750218"/>
              <a:gd name="connsiteX11" fmla="*/ 466726 w 855663"/>
              <a:gd name="connsiteY11" fmla="*/ 1050131 h 1750218"/>
              <a:gd name="connsiteX12" fmla="*/ 388938 w 855663"/>
              <a:gd name="connsiteY12" fmla="*/ 1050131 h 1750218"/>
              <a:gd name="connsiteX13" fmla="*/ 388938 w 855663"/>
              <a:gd name="connsiteY13" fmla="*/ 1750218 h 1750218"/>
              <a:gd name="connsiteX14" fmla="*/ 233362 w 855663"/>
              <a:gd name="connsiteY14" fmla="*/ 1750218 h 1750218"/>
              <a:gd name="connsiteX15" fmla="*/ 233362 w 855663"/>
              <a:gd name="connsiteY15" fmla="*/ 661193 h 1750218"/>
              <a:gd name="connsiteX16" fmla="*/ 151686 w 855663"/>
              <a:gd name="connsiteY16" fmla="*/ 999569 h 1750218"/>
              <a:gd name="connsiteX17" fmla="*/ 77787 w 855663"/>
              <a:gd name="connsiteY17" fmla="*/ 1057910 h 1750218"/>
              <a:gd name="connsiteX18" fmla="*/ 0 w 855663"/>
              <a:gd name="connsiteY18" fmla="*/ 980123 h 1750218"/>
              <a:gd name="connsiteX19" fmla="*/ 3889 w 855663"/>
              <a:gd name="connsiteY19" fmla="*/ 960675 h 1750218"/>
              <a:gd name="connsiteX20" fmla="*/ 112791 w 855663"/>
              <a:gd name="connsiteY20" fmla="*/ 497840 h 1750218"/>
              <a:gd name="connsiteX21" fmla="*/ 136128 w 855663"/>
              <a:gd name="connsiteY21" fmla="*/ 455057 h 1750218"/>
              <a:gd name="connsiteX22" fmla="*/ 299482 w 855663"/>
              <a:gd name="connsiteY22" fmla="*/ 369490 h 1750218"/>
              <a:gd name="connsiteX23" fmla="*/ 427832 w 855663"/>
              <a:gd name="connsiteY23" fmla="*/ 350043 h 1750218"/>
              <a:gd name="connsiteX24" fmla="*/ 427831 w 855663"/>
              <a:gd name="connsiteY24" fmla="*/ 0 h 1750218"/>
              <a:gd name="connsiteX25" fmla="*/ 583406 w 855663"/>
              <a:gd name="connsiteY25" fmla="*/ 155575 h 1750218"/>
              <a:gd name="connsiteX26" fmla="*/ 427831 w 855663"/>
              <a:gd name="connsiteY26" fmla="*/ 311150 h 1750218"/>
              <a:gd name="connsiteX27" fmla="*/ 272256 w 855663"/>
              <a:gd name="connsiteY27" fmla="*/ 155575 h 1750218"/>
              <a:gd name="connsiteX28" fmla="*/ 427831 w 855663"/>
              <a:gd name="connsiteY28" fmla="*/ 0 h 17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5663" h="1750218">
                <a:moveTo>
                  <a:pt x="427832" y="350043"/>
                </a:moveTo>
                <a:cubicBezTo>
                  <a:pt x="470615" y="350043"/>
                  <a:pt x="513398" y="357821"/>
                  <a:pt x="556181" y="365601"/>
                </a:cubicBezTo>
                <a:cubicBezTo>
                  <a:pt x="618412" y="385047"/>
                  <a:pt x="672862" y="412273"/>
                  <a:pt x="719535" y="451168"/>
                </a:cubicBezTo>
                <a:cubicBezTo>
                  <a:pt x="731203" y="462835"/>
                  <a:pt x="738983" y="478392"/>
                  <a:pt x="742872" y="493950"/>
                </a:cubicBezTo>
                <a:lnTo>
                  <a:pt x="851774" y="956786"/>
                </a:lnTo>
                <a:cubicBezTo>
                  <a:pt x="851774" y="960675"/>
                  <a:pt x="855663" y="968454"/>
                  <a:pt x="855663" y="976232"/>
                </a:cubicBezTo>
                <a:cubicBezTo>
                  <a:pt x="855663" y="1019016"/>
                  <a:pt x="820659" y="1054020"/>
                  <a:pt x="777876" y="1054020"/>
                </a:cubicBezTo>
                <a:cubicBezTo>
                  <a:pt x="742872" y="1054020"/>
                  <a:pt x="711757" y="1026795"/>
                  <a:pt x="703977" y="995680"/>
                </a:cubicBezTo>
                <a:lnTo>
                  <a:pt x="622301" y="657304"/>
                </a:lnTo>
                <a:lnTo>
                  <a:pt x="622301" y="1750218"/>
                </a:lnTo>
                <a:lnTo>
                  <a:pt x="466726" y="1750218"/>
                </a:lnTo>
                <a:lnTo>
                  <a:pt x="466726" y="1050131"/>
                </a:lnTo>
                <a:lnTo>
                  <a:pt x="388938" y="1050131"/>
                </a:lnTo>
                <a:lnTo>
                  <a:pt x="388938" y="1750218"/>
                </a:lnTo>
                <a:lnTo>
                  <a:pt x="233362" y="1750218"/>
                </a:lnTo>
                <a:lnTo>
                  <a:pt x="233362" y="661193"/>
                </a:lnTo>
                <a:lnTo>
                  <a:pt x="151686" y="999569"/>
                </a:lnTo>
                <a:cubicBezTo>
                  <a:pt x="143906" y="1030684"/>
                  <a:pt x="112791" y="1057910"/>
                  <a:pt x="77787" y="1057910"/>
                </a:cubicBezTo>
                <a:cubicBezTo>
                  <a:pt x="35004" y="1057910"/>
                  <a:pt x="0" y="1022905"/>
                  <a:pt x="0" y="980123"/>
                </a:cubicBezTo>
                <a:cubicBezTo>
                  <a:pt x="0" y="972343"/>
                  <a:pt x="3889" y="964564"/>
                  <a:pt x="3889" y="960675"/>
                </a:cubicBezTo>
                <a:lnTo>
                  <a:pt x="112791" y="497840"/>
                </a:lnTo>
                <a:cubicBezTo>
                  <a:pt x="116682" y="482281"/>
                  <a:pt x="124460" y="466725"/>
                  <a:pt x="136128" y="455057"/>
                </a:cubicBezTo>
                <a:cubicBezTo>
                  <a:pt x="182801" y="416162"/>
                  <a:pt x="237251" y="385047"/>
                  <a:pt x="299482" y="369490"/>
                </a:cubicBezTo>
                <a:cubicBezTo>
                  <a:pt x="342265" y="357821"/>
                  <a:pt x="385049" y="350043"/>
                  <a:pt x="427832" y="350043"/>
                </a:cubicBezTo>
                <a:close/>
                <a:moveTo>
                  <a:pt x="427831" y="0"/>
                </a:moveTo>
                <a:cubicBezTo>
                  <a:pt x="513753" y="0"/>
                  <a:pt x="583406" y="69654"/>
                  <a:pt x="583406" y="155575"/>
                </a:cubicBezTo>
                <a:cubicBezTo>
                  <a:pt x="583406" y="241497"/>
                  <a:pt x="513753" y="311150"/>
                  <a:pt x="427831" y="311150"/>
                </a:cubicBezTo>
                <a:cubicBezTo>
                  <a:pt x="341910" y="311150"/>
                  <a:pt x="272256" y="241497"/>
                  <a:pt x="272256" y="155575"/>
                </a:cubicBezTo>
                <a:cubicBezTo>
                  <a:pt x="272256" y="69654"/>
                  <a:pt x="341910" y="0"/>
                  <a:pt x="427831" y="0"/>
                </a:cubicBezTo>
                <a:close/>
              </a:path>
            </a:pathLst>
          </a:custGeom>
          <a:solidFill>
            <a:schemeClr val="accent6"/>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3" name="Freeform: Shape 45">
            <a:extLst>
              <a:ext uri="{FF2B5EF4-FFF2-40B4-BE49-F238E27FC236}">
                <a16:creationId xmlns:a16="http://schemas.microsoft.com/office/drawing/2014/main" id="{883807DC-4E61-AD7A-1586-9E406036F954}"/>
              </a:ext>
            </a:extLst>
          </p:cNvPr>
          <p:cNvSpPr/>
          <p:nvPr/>
        </p:nvSpPr>
        <p:spPr>
          <a:xfrm>
            <a:off x="3730530" y="1231900"/>
            <a:ext cx="1356254" cy="2774156"/>
          </a:xfrm>
          <a:custGeom>
            <a:avLst/>
            <a:gdLst>
              <a:gd name="connsiteX0" fmla="*/ 678128 w 1356254"/>
              <a:gd name="connsiteY0" fmla="*/ 554831 h 2774156"/>
              <a:gd name="connsiteX1" fmla="*/ 881566 w 1356254"/>
              <a:gd name="connsiteY1" fmla="*/ 579490 h 2774156"/>
              <a:gd name="connsiteX2" fmla="*/ 1140486 w 1356254"/>
              <a:gd name="connsiteY2" fmla="*/ 715117 h 2774156"/>
              <a:gd name="connsiteX3" fmla="*/ 1177476 w 1356254"/>
              <a:gd name="connsiteY3" fmla="*/ 782928 h 2774156"/>
              <a:gd name="connsiteX4" fmla="*/ 1350090 w 1356254"/>
              <a:gd name="connsiteY4" fmla="*/ 1516539 h 2774156"/>
              <a:gd name="connsiteX5" fmla="*/ 1356254 w 1356254"/>
              <a:gd name="connsiteY5" fmla="*/ 1547362 h 2774156"/>
              <a:gd name="connsiteX6" fmla="*/ 1232958 w 1356254"/>
              <a:gd name="connsiteY6" fmla="*/ 1670658 h 2774156"/>
              <a:gd name="connsiteX7" fmla="*/ 1115827 w 1356254"/>
              <a:gd name="connsiteY7" fmla="*/ 1578188 h 2774156"/>
              <a:gd name="connsiteX8" fmla="*/ 986367 w 1356254"/>
              <a:gd name="connsiteY8" fmla="*/ 1041850 h 2774156"/>
              <a:gd name="connsiteX9" fmla="*/ 986367 w 1356254"/>
              <a:gd name="connsiteY9" fmla="*/ 2774156 h 2774156"/>
              <a:gd name="connsiteX10" fmla="*/ 739775 w 1356254"/>
              <a:gd name="connsiteY10" fmla="*/ 2774156 h 2774156"/>
              <a:gd name="connsiteX11" fmla="*/ 739775 w 1356254"/>
              <a:gd name="connsiteY11" fmla="*/ 1664494 h 2774156"/>
              <a:gd name="connsiteX12" fmla="*/ 616479 w 1356254"/>
              <a:gd name="connsiteY12" fmla="*/ 1664494 h 2774156"/>
              <a:gd name="connsiteX13" fmla="*/ 616479 w 1356254"/>
              <a:gd name="connsiteY13" fmla="*/ 2774156 h 2774156"/>
              <a:gd name="connsiteX14" fmla="*/ 369888 w 1356254"/>
              <a:gd name="connsiteY14" fmla="*/ 2774156 h 2774156"/>
              <a:gd name="connsiteX15" fmla="*/ 369888 w 1356254"/>
              <a:gd name="connsiteY15" fmla="*/ 1048014 h 2774156"/>
              <a:gd name="connsiteX16" fmla="*/ 240428 w 1356254"/>
              <a:gd name="connsiteY16" fmla="*/ 1584352 h 2774156"/>
              <a:gd name="connsiteX17" fmla="*/ 123296 w 1356254"/>
              <a:gd name="connsiteY17" fmla="*/ 1676824 h 2774156"/>
              <a:gd name="connsiteX18" fmla="*/ 0 w 1356254"/>
              <a:gd name="connsiteY18" fmla="*/ 1553528 h 2774156"/>
              <a:gd name="connsiteX19" fmla="*/ 6165 w 1356254"/>
              <a:gd name="connsiteY19" fmla="*/ 1522703 h 2774156"/>
              <a:gd name="connsiteX20" fmla="*/ 178779 w 1356254"/>
              <a:gd name="connsiteY20" fmla="*/ 789094 h 2774156"/>
              <a:gd name="connsiteX21" fmla="*/ 215768 w 1356254"/>
              <a:gd name="connsiteY21" fmla="*/ 721281 h 2774156"/>
              <a:gd name="connsiteX22" fmla="*/ 474689 w 1356254"/>
              <a:gd name="connsiteY22" fmla="*/ 585655 h 2774156"/>
              <a:gd name="connsiteX23" fmla="*/ 678128 w 1356254"/>
              <a:gd name="connsiteY23" fmla="*/ 554831 h 2774156"/>
              <a:gd name="connsiteX24" fmla="*/ 678126 w 1356254"/>
              <a:gd name="connsiteY24" fmla="*/ 0 h 2774156"/>
              <a:gd name="connsiteX25" fmla="*/ 924717 w 1356254"/>
              <a:gd name="connsiteY25" fmla="*/ 246591 h 2774156"/>
              <a:gd name="connsiteX26" fmla="*/ 678126 w 1356254"/>
              <a:gd name="connsiteY26" fmla="*/ 493183 h 2774156"/>
              <a:gd name="connsiteX27" fmla="*/ 431534 w 1356254"/>
              <a:gd name="connsiteY27" fmla="*/ 246591 h 2774156"/>
              <a:gd name="connsiteX28" fmla="*/ 678126 w 1356254"/>
              <a:gd name="connsiteY28" fmla="*/ 0 h 277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56254" h="2774156">
                <a:moveTo>
                  <a:pt x="678128" y="554831"/>
                </a:moveTo>
                <a:cubicBezTo>
                  <a:pt x="745939" y="554831"/>
                  <a:pt x="813753" y="567160"/>
                  <a:pt x="881566" y="579490"/>
                </a:cubicBezTo>
                <a:cubicBezTo>
                  <a:pt x="980202" y="610314"/>
                  <a:pt x="1066509" y="653468"/>
                  <a:pt x="1140486" y="715117"/>
                </a:cubicBezTo>
                <a:cubicBezTo>
                  <a:pt x="1158981" y="733610"/>
                  <a:pt x="1171311" y="758269"/>
                  <a:pt x="1177476" y="782928"/>
                </a:cubicBezTo>
                <a:lnTo>
                  <a:pt x="1350090" y="1516539"/>
                </a:lnTo>
                <a:cubicBezTo>
                  <a:pt x="1350090" y="1522703"/>
                  <a:pt x="1356254" y="1535034"/>
                  <a:pt x="1356254" y="1547362"/>
                </a:cubicBezTo>
                <a:cubicBezTo>
                  <a:pt x="1356254" y="1615175"/>
                  <a:pt x="1300772" y="1670658"/>
                  <a:pt x="1232958" y="1670658"/>
                </a:cubicBezTo>
                <a:cubicBezTo>
                  <a:pt x="1177476" y="1670658"/>
                  <a:pt x="1128157" y="1627506"/>
                  <a:pt x="1115827" y="1578188"/>
                </a:cubicBezTo>
                <a:lnTo>
                  <a:pt x="986367" y="1041850"/>
                </a:lnTo>
                <a:lnTo>
                  <a:pt x="986367" y="2774156"/>
                </a:lnTo>
                <a:lnTo>
                  <a:pt x="739775" y="2774156"/>
                </a:lnTo>
                <a:lnTo>
                  <a:pt x="739775" y="1664494"/>
                </a:lnTo>
                <a:lnTo>
                  <a:pt x="616479" y="1664494"/>
                </a:lnTo>
                <a:lnTo>
                  <a:pt x="616479" y="2774156"/>
                </a:lnTo>
                <a:lnTo>
                  <a:pt x="369888" y="2774156"/>
                </a:lnTo>
                <a:lnTo>
                  <a:pt x="369888" y="1048014"/>
                </a:lnTo>
                <a:lnTo>
                  <a:pt x="240428" y="1584352"/>
                </a:lnTo>
                <a:cubicBezTo>
                  <a:pt x="228097" y="1633670"/>
                  <a:pt x="178779" y="1676824"/>
                  <a:pt x="123296" y="1676824"/>
                </a:cubicBezTo>
                <a:cubicBezTo>
                  <a:pt x="55483" y="1676824"/>
                  <a:pt x="0" y="1621340"/>
                  <a:pt x="0" y="1553528"/>
                </a:cubicBezTo>
                <a:cubicBezTo>
                  <a:pt x="0" y="1541198"/>
                  <a:pt x="6165" y="1528867"/>
                  <a:pt x="6165" y="1522703"/>
                </a:cubicBezTo>
                <a:lnTo>
                  <a:pt x="178779" y="789094"/>
                </a:lnTo>
                <a:cubicBezTo>
                  <a:pt x="184945" y="764433"/>
                  <a:pt x="197274" y="739776"/>
                  <a:pt x="215768" y="721281"/>
                </a:cubicBezTo>
                <a:cubicBezTo>
                  <a:pt x="289746" y="659632"/>
                  <a:pt x="376052" y="610314"/>
                  <a:pt x="474689" y="585655"/>
                </a:cubicBezTo>
                <a:cubicBezTo>
                  <a:pt x="542502" y="567160"/>
                  <a:pt x="610315" y="554831"/>
                  <a:pt x="678128" y="554831"/>
                </a:cubicBezTo>
                <a:close/>
                <a:moveTo>
                  <a:pt x="678126" y="0"/>
                </a:moveTo>
                <a:cubicBezTo>
                  <a:pt x="814314" y="0"/>
                  <a:pt x="924717" y="110403"/>
                  <a:pt x="924717" y="246591"/>
                </a:cubicBezTo>
                <a:cubicBezTo>
                  <a:pt x="924717" y="382780"/>
                  <a:pt x="814314" y="493183"/>
                  <a:pt x="678126" y="493183"/>
                </a:cubicBezTo>
                <a:cubicBezTo>
                  <a:pt x="541937" y="493183"/>
                  <a:pt x="431534" y="382780"/>
                  <a:pt x="431534" y="246591"/>
                </a:cubicBezTo>
                <a:cubicBezTo>
                  <a:pt x="431534" y="110403"/>
                  <a:pt x="541937" y="0"/>
                  <a:pt x="678126" y="0"/>
                </a:cubicBezTo>
                <a:close/>
              </a:path>
            </a:pathLst>
          </a:custGeom>
          <a:solidFill>
            <a:schemeClr val="bg1">
              <a:lumMod val="75000"/>
            </a:schemeClr>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4" name="TextBox 23">
            <a:extLst>
              <a:ext uri="{FF2B5EF4-FFF2-40B4-BE49-F238E27FC236}">
                <a16:creationId xmlns:a16="http://schemas.microsoft.com/office/drawing/2014/main" id="{1762D5C5-1DF7-94C2-B362-980D0DEA150A}"/>
              </a:ext>
            </a:extLst>
          </p:cNvPr>
          <p:cNvSpPr txBox="1"/>
          <p:nvPr/>
        </p:nvSpPr>
        <p:spPr>
          <a:xfrm>
            <a:off x="3468505" y="4396340"/>
            <a:ext cx="1885530" cy="400110"/>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31F20"/>
                </a:solidFill>
                <a:effectLst/>
                <a:uLnTx/>
                <a:uFillTx/>
                <a:latin typeface="Arial"/>
                <a:ea typeface="+mn-ea"/>
                <a:cs typeface="+mn-cs"/>
              </a:rPr>
              <a:t>Orchestrator</a:t>
            </a:r>
          </a:p>
        </p:txBody>
      </p:sp>
      <p:sp>
        <p:nvSpPr>
          <p:cNvPr id="26" name="TextBox 25">
            <a:extLst>
              <a:ext uri="{FF2B5EF4-FFF2-40B4-BE49-F238E27FC236}">
                <a16:creationId xmlns:a16="http://schemas.microsoft.com/office/drawing/2014/main" id="{208882D6-581F-C563-C20A-CB67ABC8C3BD}"/>
              </a:ext>
            </a:extLst>
          </p:cNvPr>
          <p:cNvSpPr txBox="1"/>
          <p:nvPr/>
        </p:nvSpPr>
        <p:spPr>
          <a:xfrm>
            <a:off x="1259774" y="1632827"/>
            <a:ext cx="1258434" cy="58477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Retail Risk Evaluator</a:t>
            </a:r>
          </a:p>
        </p:txBody>
      </p:sp>
      <p:sp>
        <p:nvSpPr>
          <p:cNvPr id="27" name="Freeform: Shape 47">
            <a:extLst>
              <a:ext uri="{FF2B5EF4-FFF2-40B4-BE49-F238E27FC236}">
                <a16:creationId xmlns:a16="http://schemas.microsoft.com/office/drawing/2014/main" id="{2AE5034B-5E86-F5E4-272A-53C9F0011433}"/>
              </a:ext>
            </a:extLst>
          </p:cNvPr>
          <p:cNvSpPr/>
          <p:nvPr/>
        </p:nvSpPr>
        <p:spPr>
          <a:xfrm>
            <a:off x="1226420" y="2796940"/>
            <a:ext cx="547158" cy="1119188"/>
          </a:xfrm>
          <a:custGeom>
            <a:avLst/>
            <a:gdLst>
              <a:gd name="connsiteX0" fmla="*/ 273580 w 547158"/>
              <a:gd name="connsiteY0" fmla="*/ 223838 h 1119188"/>
              <a:gd name="connsiteX1" fmla="*/ 355653 w 547158"/>
              <a:gd name="connsiteY1" fmla="*/ 233786 h 1119188"/>
              <a:gd name="connsiteX2" fmla="*/ 460110 w 547158"/>
              <a:gd name="connsiteY2" fmla="*/ 288503 h 1119188"/>
              <a:gd name="connsiteX3" fmla="*/ 475033 w 547158"/>
              <a:gd name="connsiteY3" fmla="*/ 315860 h 1119188"/>
              <a:gd name="connsiteX4" fmla="*/ 544671 w 547158"/>
              <a:gd name="connsiteY4" fmla="*/ 611823 h 1119188"/>
              <a:gd name="connsiteX5" fmla="*/ 547158 w 547158"/>
              <a:gd name="connsiteY5" fmla="*/ 624258 h 1119188"/>
              <a:gd name="connsiteX6" fmla="*/ 497417 w 547158"/>
              <a:gd name="connsiteY6" fmla="*/ 674000 h 1119188"/>
              <a:gd name="connsiteX7" fmla="*/ 450162 w 547158"/>
              <a:gd name="connsiteY7" fmla="*/ 636694 h 1119188"/>
              <a:gd name="connsiteX8" fmla="*/ 397933 w 547158"/>
              <a:gd name="connsiteY8" fmla="*/ 420318 h 1119188"/>
              <a:gd name="connsiteX9" fmla="*/ 397933 w 547158"/>
              <a:gd name="connsiteY9" fmla="*/ 1119188 h 1119188"/>
              <a:gd name="connsiteX10" fmla="*/ 298450 w 547158"/>
              <a:gd name="connsiteY10" fmla="*/ 1119188 h 1119188"/>
              <a:gd name="connsiteX11" fmla="*/ 298450 w 547158"/>
              <a:gd name="connsiteY11" fmla="*/ 671513 h 1119188"/>
              <a:gd name="connsiteX12" fmla="*/ 248708 w 547158"/>
              <a:gd name="connsiteY12" fmla="*/ 671513 h 1119188"/>
              <a:gd name="connsiteX13" fmla="*/ 248708 w 547158"/>
              <a:gd name="connsiteY13" fmla="*/ 1119188 h 1119188"/>
              <a:gd name="connsiteX14" fmla="*/ 149225 w 547158"/>
              <a:gd name="connsiteY14" fmla="*/ 1119188 h 1119188"/>
              <a:gd name="connsiteX15" fmla="*/ 149225 w 547158"/>
              <a:gd name="connsiteY15" fmla="*/ 422805 h 1119188"/>
              <a:gd name="connsiteX16" fmla="*/ 96997 w 547158"/>
              <a:gd name="connsiteY16" fmla="*/ 639181 h 1119188"/>
              <a:gd name="connsiteX17" fmla="*/ 49742 w 547158"/>
              <a:gd name="connsiteY17" fmla="*/ 676488 h 1119188"/>
              <a:gd name="connsiteX18" fmla="*/ 0 w 547158"/>
              <a:gd name="connsiteY18" fmla="*/ 626746 h 1119188"/>
              <a:gd name="connsiteX19" fmla="*/ 2487 w 547158"/>
              <a:gd name="connsiteY19" fmla="*/ 614310 h 1119188"/>
              <a:gd name="connsiteX20" fmla="*/ 72125 w 547158"/>
              <a:gd name="connsiteY20" fmla="*/ 318348 h 1119188"/>
              <a:gd name="connsiteX21" fmla="*/ 87048 w 547158"/>
              <a:gd name="connsiteY21" fmla="*/ 290990 h 1119188"/>
              <a:gd name="connsiteX22" fmla="*/ 191505 w 547158"/>
              <a:gd name="connsiteY22" fmla="*/ 236273 h 1119188"/>
              <a:gd name="connsiteX23" fmla="*/ 273580 w 547158"/>
              <a:gd name="connsiteY23" fmla="*/ 223838 h 1119188"/>
              <a:gd name="connsiteX24" fmla="*/ 273580 w 547158"/>
              <a:gd name="connsiteY24" fmla="*/ 0 h 1119188"/>
              <a:gd name="connsiteX25" fmla="*/ 373063 w 547158"/>
              <a:gd name="connsiteY25" fmla="*/ 99483 h 1119188"/>
              <a:gd name="connsiteX26" fmla="*/ 273580 w 547158"/>
              <a:gd name="connsiteY26" fmla="*/ 198967 h 1119188"/>
              <a:gd name="connsiteX27" fmla="*/ 174096 w 547158"/>
              <a:gd name="connsiteY27" fmla="*/ 99483 h 1119188"/>
              <a:gd name="connsiteX28" fmla="*/ 273580 w 547158"/>
              <a:gd name="connsiteY28" fmla="*/ 0 h 111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7158" h="1119188">
                <a:moveTo>
                  <a:pt x="273580" y="223838"/>
                </a:moveTo>
                <a:cubicBezTo>
                  <a:pt x="300937" y="223838"/>
                  <a:pt x="328295" y="228812"/>
                  <a:pt x="355653" y="233786"/>
                </a:cubicBezTo>
                <a:cubicBezTo>
                  <a:pt x="395446" y="246222"/>
                  <a:pt x="430265" y="263631"/>
                  <a:pt x="460110" y="288503"/>
                </a:cubicBezTo>
                <a:cubicBezTo>
                  <a:pt x="467572" y="295963"/>
                  <a:pt x="472546" y="305912"/>
                  <a:pt x="475033" y="315860"/>
                </a:cubicBezTo>
                <a:lnTo>
                  <a:pt x="544671" y="611823"/>
                </a:lnTo>
                <a:cubicBezTo>
                  <a:pt x="544671" y="614310"/>
                  <a:pt x="547158" y="619285"/>
                  <a:pt x="547158" y="624258"/>
                </a:cubicBezTo>
                <a:cubicBezTo>
                  <a:pt x="547158" y="651616"/>
                  <a:pt x="524775" y="674000"/>
                  <a:pt x="497417" y="674000"/>
                </a:cubicBezTo>
                <a:cubicBezTo>
                  <a:pt x="475033" y="674000"/>
                  <a:pt x="455136" y="656591"/>
                  <a:pt x="450162" y="636694"/>
                </a:cubicBezTo>
                <a:lnTo>
                  <a:pt x="397933" y="420318"/>
                </a:lnTo>
                <a:lnTo>
                  <a:pt x="397933" y="1119188"/>
                </a:lnTo>
                <a:lnTo>
                  <a:pt x="298450" y="1119188"/>
                </a:lnTo>
                <a:lnTo>
                  <a:pt x="298450" y="671513"/>
                </a:lnTo>
                <a:lnTo>
                  <a:pt x="248708" y="671513"/>
                </a:lnTo>
                <a:lnTo>
                  <a:pt x="248708" y="1119188"/>
                </a:lnTo>
                <a:lnTo>
                  <a:pt x="149225" y="1119188"/>
                </a:lnTo>
                <a:lnTo>
                  <a:pt x="149225" y="422805"/>
                </a:lnTo>
                <a:lnTo>
                  <a:pt x="96997" y="639181"/>
                </a:lnTo>
                <a:cubicBezTo>
                  <a:pt x="92022" y="659078"/>
                  <a:pt x="72125" y="676488"/>
                  <a:pt x="49742" y="676488"/>
                </a:cubicBezTo>
                <a:cubicBezTo>
                  <a:pt x="22384" y="676488"/>
                  <a:pt x="0" y="654103"/>
                  <a:pt x="0" y="626746"/>
                </a:cubicBezTo>
                <a:cubicBezTo>
                  <a:pt x="0" y="621771"/>
                  <a:pt x="2487" y="616797"/>
                  <a:pt x="2487" y="614310"/>
                </a:cubicBezTo>
                <a:lnTo>
                  <a:pt x="72125" y="318348"/>
                </a:lnTo>
                <a:cubicBezTo>
                  <a:pt x="74613" y="308399"/>
                  <a:pt x="79587" y="298451"/>
                  <a:pt x="87048" y="290990"/>
                </a:cubicBezTo>
                <a:cubicBezTo>
                  <a:pt x="116893" y="266118"/>
                  <a:pt x="151712" y="246222"/>
                  <a:pt x="191505" y="236273"/>
                </a:cubicBezTo>
                <a:cubicBezTo>
                  <a:pt x="218863" y="228812"/>
                  <a:pt x="246221" y="223838"/>
                  <a:pt x="273580" y="223838"/>
                </a:cubicBezTo>
                <a:close/>
                <a:moveTo>
                  <a:pt x="273580" y="0"/>
                </a:moveTo>
                <a:cubicBezTo>
                  <a:pt x="328523" y="0"/>
                  <a:pt x="373063" y="44540"/>
                  <a:pt x="373063" y="99483"/>
                </a:cubicBezTo>
                <a:cubicBezTo>
                  <a:pt x="373063" y="154426"/>
                  <a:pt x="328523" y="198967"/>
                  <a:pt x="273580" y="198967"/>
                </a:cubicBezTo>
                <a:cubicBezTo>
                  <a:pt x="218637" y="198967"/>
                  <a:pt x="174096" y="154426"/>
                  <a:pt x="174096" y="99483"/>
                </a:cubicBezTo>
                <a:cubicBezTo>
                  <a:pt x="174096" y="44540"/>
                  <a:pt x="218637" y="0"/>
                  <a:pt x="273580" y="0"/>
                </a:cubicBezTo>
                <a:close/>
              </a:path>
            </a:pathLst>
          </a:custGeom>
          <a:solidFill>
            <a:schemeClr val="accent2"/>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8" name="TextBox 27">
            <a:extLst>
              <a:ext uri="{FF2B5EF4-FFF2-40B4-BE49-F238E27FC236}">
                <a16:creationId xmlns:a16="http://schemas.microsoft.com/office/drawing/2014/main" id="{C74FD691-2B31-02F1-35AF-C2A41D67A37F}"/>
              </a:ext>
            </a:extLst>
          </p:cNvPr>
          <p:cNvSpPr txBox="1"/>
          <p:nvPr/>
        </p:nvSpPr>
        <p:spPr>
          <a:xfrm>
            <a:off x="1642308" y="5923987"/>
            <a:ext cx="1330716" cy="58477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Compliance Monitoring</a:t>
            </a:r>
          </a:p>
        </p:txBody>
      </p:sp>
      <p:sp>
        <p:nvSpPr>
          <p:cNvPr id="29" name="TextBox 28">
            <a:extLst>
              <a:ext uri="{FF2B5EF4-FFF2-40B4-BE49-F238E27FC236}">
                <a16:creationId xmlns:a16="http://schemas.microsoft.com/office/drawing/2014/main" id="{DD55C345-C9A2-BF20-5517-D5D84516E7A1}"/>
              </a:ext>
            </a:extLst>
          </p:cNvPr>
          <p:cNvSpPr txBox="1"/>
          <p:nvPr/>
        </p:nvSpPr>
        <p:spPr>
          <a:xfrm>
            <a:off x="5123364" y="6031360"/>
            <a:ext cx="1330716" cy="58477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Fraud Pattern Detector</a:t>
            </a:r>
          </a:p>
        </p:txBody>
      </p:sp>
      <p:sp>
        <p:nvSpPr>
          <p:cNvPr id="30" name="TextBox 29">
            <a:extLst>
              <a:ext uri="{FF2B5EF4-FFF2-40B4-BE49-F238E27FC236}">
                <a16:creationId xmlns:a16="http://schemas.microsoft.com/office/drawing/2014/main" id="{390A1783-2A73-D3AD-F016-3C38E85F2F98}"/>
              </a:ext>
            </a:extLst>
          </p:cNvPr>
          <p:cNvSpPr txBox="1"/>
          <p:nvPr/>
        </p:nvSpPr>
        <p:spPr>
          <a:xfrm>
            <a:off x="7323016" y="3681530"/>
            <a:ext cx="1330716" cy="58477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IT Threat Assessment</a:t>
            </a:r>
          </a:p>
        </p:txBody>
      </p:sp>
      <p:sp>
        <p:nvSpPr>
          <p:cNvPr id="31" name="TextBox 30">
            <a:extLst>
              <a:ext uri="{FF2B5EF4-FFF2-40B4-BE49-F238E27FC236}">
                <a16:creationId xmlns:a16="http://schemas.microsoft.com/office/drawing/2014/main" id="{E4A7AD4E-B39B-D9D8-47FB-E6C6413F8653}"/>
              </a:ext>
            </a:extLst>
          </p:cNvPr>
          <p:cNvSpPr txBox="1"/>
          <p:nvPr/>
        </p:nvSpPr>
        <p:spPr>
          <a:xfrm>
            <a:off x="5809008" y="1770931"/>
            <a:ext cx="1927047" cy="58477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Corporate Credit Analyzer</a:t>
            </a:r>
          </a:p>
        </p:txBody>
      </p:sp>
    </p:spTree>
    <p:extLst>
      <p:ext uri="{BB962C8B-B14F-4D97-AF65-F5344CB8AC3E}">
        <p14:creationId xmlns:p14="http://schemas.microsoft.com/office/powerpoint/2010/main" val="56649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4D6F7-4599-1178-DF9F-B795D52D98F0}"/>
            </a:ext>
          </a:extLst>
        </p:cNvPr>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3D6D30D6-8CA1-98DE-6ACF-3F267D6EBDD2}"/>
              </a:ext>
            </a:extLst>
          </p:cNvPr>
          <p:cNvCxnSpPr>
            <a:cxnSpLocks/>
            <a:stCxn id="13" idx="5"/>
            <a:endCxn id="15" idx="0"/>
          </p:cNvCxnSpPr>
          <p:nvPr/>
        </p:nvCxnSpPr>
        <p:spPr>
          <a:xfrm flipH="1">
            <a:off x="2986256" y="2590478"/>
            <a:ext cx="112365" cy="2944431"/>
          </a:xfrm>
          <a:prstGeom prst="line">
            <a:avLst/>
          </a:prstGeom>
          <a:ln w="38100">
            <a:solidFill>
              <a:schemeClr val="bg1">
                <a:lumMod val="75000"/>
              </a:schemeClr>
            </a:solidFill>
            <a:prstDash val="sysDash"/>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9DFAE266-4B3B-4EF8-8AA8-01F3C96F1086}"/>
              </a:ext>
            </a:extLst>
          </p:cNvPr>
          <p:cNvSpPr>
            <a:spLocks noGrp="1"/>
          </p:cNvSpPr>
          <p:nvPr>
            <p:ph type="title"/>
          </p:nvPr>
        </p:nvSpPr>
        <p:spPr/>
        <p:txBody>
          <a:bodyPr/>
          <a:lstStyle/>
          <a:p>
            <a:r>
              <a:rPr lang="en-US" dirty="0"/>
              <a:t>Collaboration Strategies (2/3) : Decentralized</a:t>
            </a:r>
          </a:p>
        </p:txBody>
      </p:sp>
      <p:sp>
        <p:nvSpPr>
          <p:cNvPr id="5" name="Text Placeholder 4">
            <a:extLst>
              <a:ext uri="{FF2B5EF4-FFF2-40B4-BE49-F238E27FC236}">
                <a16:creationId xmlns:a16="http://schemas.microsoft.com/office/drawing/2014/main" id="{E4BC4056-DB5B-6442-23B0-84AEAC1B4A4C}"/>
              </a:ext>
            </a:extLst>
          </p:cNvPr>
          <p:cNvSpPr>
            <a:spLocks noGrp="1"/>
          </p:cNvSpPr>
          <p:nvPr>
            <p:ph type="body" sz="quarter" idx="10"/>
          </p:nvPr>
        </p:nvSpPr>
        <p:spPr>
          <a:xfrm>
            <a:off x="8919735" y="781407"/>
            <a:ext cx="3059208" cy="4589791"/>
          </a:xfrm>
        </p:spPr>
        <p:txBody>
          <a:bodyPr/>
          <a:lstStyle/>
          <a:p>
            <a:r>
              <a:rPr lang="en-US" sz="1800" dirty="0"/>
              <a:t>All Agents are peers and coordinate through direct communication</a:t>
            </a:r>
            <a:br>
              <a:rPr lang="en-US" sz="1800" dirty="0"/>
            </a:br>
            <a:endParaRPr lang="en-US" sz="1800" dirty="0"/>
          </a:p>
          <a:p>
            <a:r>
              <a:rPr lang="en-US" sz="1800" dirty="0"/>
              <a:t>Each agent views the ongoing discussion and takes its own liberties to chime in and contribute to the ongoing ensemble.</a:t>
            </a:r>
            <a:br>
              <a:rPr lang="en-US" sz="1800" dirty="0"/>
            </a:br>
            <a:endParaRPr lang="en-US" sz="1800" dirty="0"/>
          </a:p>
          <a:p>
            <a:r>
              <a:rPr lang="en-US" sz="1800" dirty="0"/>
              <a:t>This approach is scalable and resilience but requires a sophisticated coordination schema and protocol.</a:t>
            </a:r>
            <a:br>
              <a:rPr lang="en-US" sz="1800" dirty="0"/>
            </a:br>
            <a:endParaRPr lang="en-US" sz="1800" dirty="0"/>
          </a:p>
          <a:p>
            <a:r>
              <a:rPr lang="en-US" sz="1800" dirty="0"/>
              <a:t>Predictability is lower</a:t>
            </a:r>
          </a:p>
        </p:txBody>
      </p:sp>
      <p:sp>
        <p:nvSpPr>
          <p:cNvPr id="8" name="TextBox 7">
            <a:extLst>
              <a:ext uri="{FF2B5EF4-FFF2-40B4-BE49-F238E27FC236}">
                <a16:creationId xmlns:a16="http://schemas.microsoft.com/office/drawing/2014/main" id="{9646A79F-2A4A-3835-8424-0890B0CECA92}"/>
              </a:ext>
            </a:extLst>
          </p:cNvPr>
          <p:cNvSpPr txBox="1"/>
          <p:nvPr/>
        </p:nvSpPr>
        <p:spPr>
          <a:xfrm>
            <a:off x="0" y="4049846"/>
            <a:ext cx="1330716" cy="58477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Document Verification</a:t>
            </a:r>
          </a:p>
        </p:txBody>
      </p:sp>
      <p:sp>
        <p:nvSpPr>
          <p:cNvPr id="10" name="Oval 9">
            <a:extLst>
              <a:ext uri="{FF2B5EF4-FFF2-40B4-BE49-F238E27FC236}">
                <a16:creationId xmlns:a16="http://schemas.microsoft.com/office/drawing/2014/main" id="{9D788A9B-60A0-9021-6214-042E19F88674}"/>
              </a:ext>
            </a:extLst>
          </p:cNvPr>
          <p:cNvSpPr/>
          <p:nvPr/>
        </p:nvSpPr>
        <p:spPr>
          <a:xfrm>
            <a:off x="1494006" y="2307221"/>
            <a:ext cx="5765800" cy="3606314"/>
          </a:xfrm>
          <a:prstGeom prst="ellipse">
            <a:avLst/>
          </a:prstGeom>
          <a:noFill/>
          <a:ln w="31750" cap="rnd">
            <a:solidFill>
              <a:schemeClr val="bg1">
                <a:lumMod val="50000"/>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a:extLst>
              <a:ext uri="{FF2B5EF4-FFF2-40B4-BE49-F238E27FC236}">
                <a16:creationId xmlns:a16="http://schemas.microsoft.com/office/drawing/2014/main" id="{E193CE11-C79C-81E0-9B69-26D6DE557DA6}"/>
              </a:ext>
            </a:extLst>
          </p:cNvPr>
          <p:cNvSpPr/>
          <p:nvPr/>
        </p:nvSpPr>
        <p:spPr>
          <a:xfrm>
            <a:off x="1283636" y="3791012"/>
            <a:ext cx="413826" cy="258834"/>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Oval 11">
            <a:extLst>
              <a:ext uri="{FF2B5EF4-FFF2-40B4-BE49-F238E27FC236}">
                <a16:creationId xmlns:a16="http://schemas.microsoft.com/office/drawing/2014/main" id="{ABAF9985-F5A4-C4A8-1DF4-91CDD0D1F24E}"/>
              </a:ext>
            </a:extLst>
          </p:cNvPr>
          <p:cNvSpPr/>
          <p:nvPr/>
        </p:nvSpPr>
        <p:spPr>
          <a:xfrm>
            <a:off x="7049436" y="3791012"/>
            <a:ext cx="413826" cy="258834"/>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a:extLst>
              <a:ext uri="{FF2B5EF4-FFF2-40B4-BE49-F238E27FC236}">
                <a16:creationId xmlns:a16="http://schemas.microsoft.com/office/drawing/2014/main" id="{5AD9CECF-90EB-7067-6331-62F80789A333}"/>
              </a:ext>
            </a:extLst>
          </p:cNvPr>
          <p:cNvSpPr/>
          <p:nvPr/>
        </p:nvSpPr>
        <p:spPr>
          <a:xfrm>
            <a:off x="2833038" y="2424365"/>
            <a:ext cx="311150" cy="194613"/>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Oval 13">
            <a:extLst>
              <a:ext uri="{FF2B5EF4-FFF2-40B4-BE49-F238E27FC236}">
                <a16:creationId xmlns:a16="http://schemas.microsoft.com/office/drawing/2014/main" id="{D9D364BD-A22E-DC71-F117-E822E60AB6BF}"/>
              </a:ext>
            </a:extLst>
          </p:cNvPr>
          <p:cNvSpPr/>
          <p:nvPr/>
        </p:nvSpPr>
        <p:spPr>
          <a:xfrm>
            <a:off x="5635505" y="2424365"/>
            <a:ext cx="311150" cy="194613"/>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Oval 14">
            <a:extLst>
              <a:ext uri="{FF2B5EF4-FFF2-40B4-BE49-F238E27FC236}">
                <a16:creationId xmlns:a16="http://schemas.microsoft.com/office/drawing/2014/main" id="{43C3F556-66C0-F1CD-BF8C-6DFFA6AD6D06}"/>
              </a:ext>
            </a:extLst>
          </p:cNvPr>
          <p:cNvSpPr/>
          <p:nvPr/>
        </p:nvSpPr>
        <p:spPr>
          <a:xfrm>
            <a:off x="2675225" y="5534909"/>
            <a:ext cx="622061" cy="389078"/>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Oval 15">
            <a:extLst>
              <a:ext uri="{FF2B5EF4-FFF2-40B4-BE49-F238E27FC236}">
                <a16:creationId xmlns:a16="http://schemas.microsoft.com/office/drawing/2014/main" id="{D110A7A7-5ECA-056E-3B76-BAB3A24B3752}"/>
              </a:ext>
            </a:extLst>
          </p:cNvPr>
          <p:cNvSpPr/>
          <p:nvPr/>
        </p:nvSpPr>
        <p:spPr>
          <a:xfrm>
            <a:off x="5477692" y="5534909"/>
            <a:ext cx="622061" cy="389078"/>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Freeform: Shape 50">
            <a:extLst>
              <a:ext uri="{FF2B5EF4-FFF2-40B4-BE49-F238E27FC236}">
                <a16:creationId xmlns:a16="http://schemas.microsoft.com/office/drawing/2014/main" id="{59BB16A6-8CAD-8F03-ABDC-97E0311C2988}"/>
              </a:ext>
            </a:extLst>
          </p:cNvPr>
          <p:cNvSpPr/>
          <p:nvPr/>
        </p:nvSpPr>
        <p:spPr>
          <a:xfrm>
            <a:off x="6986226" y="2801240"/>
            <a:ext cx="547158" cy="1119188"/>
          </a:xfrm>
          <a:custGeom>
            <a:avLst/>
            <a:gdLst>
              <a:gd name="connsiteX0" fmla="*/ 273579 w 547158"/>
              <a:gd name="connsiteY0" fmla="*/ 223838 h 1119188"/>
              <a:gd name="connsiteX1" fmla="*/ 355653 w 547158"/>
              <a:gd name="connsiteY1" fmla="*/ 233786 h 1119188"/>
              <a:gd name="connsiteX2" fmla="*/ 460110 w 547158"/>
              <a:gd name="connsiteY2" fmla="*/ 288503 h 1119188"/>
              <a:gd name="connsiteX3" fmla="*/ 475033 w 547158"/>
              <a:gd name="connsiteY3" fmla="*/ 315860 h 1119188"/>
              <a:gd name="connsiteX4" fmla="*/ 544671 w 547158"/>
              <a:gd name="connsiteY4" fmla="*/ 611823 h 1119188"/>
              <a:gd name="connsiteX5" fmla="*/ 547158 w 547158"/>
              <a:gd name="connsiteY5" fmla="*/ 624258 h 1119188"/>
              <a:gd name="connsiteX6" fmla="*/ 497416 w 547158"/>
              <a:gd name="connsiteY6" fmla="*/ 674000 h 1119188"/>
              <a:gd name="connsiteX7" fmla="*/ 450162 w 547158"/>
              <a:gd name="connsiteY7" fmla="*/ 636694 h 1119188"/>
              <a:gd name="connsiteX8" fmla="*/ 397933 w 547158"/>
              <a:gd name="connsiteY8" fmla="*/ 420318 h 1119188"/>
              <a:gd name="connsiteX9" fmla="*/ 397933 w 547158"/>
              <a:gd name="connsiteY9" fmla="*/ 1119188 h 1119188"/>
              <a:gd name="connsiteX10" fmla="*/ 298450 w 547158"/>
              <a:gd name="connsiteY10" fmla="*/ 1119188 h 1119188"/>
              <a:gd name="connsiteX11" fmla="*/ 298450 w 547158"/>
              <a:gd name="connsiteY11" fmla="*/ 671513 h 1119188"/>
              <a:gd name="connsiteX12" fmla="*/ 248708 w 547158"/>
              <a:gd name="connsiteY12" fmla="*/ 671513 h 1119188"/>
              <a:gd name="connsiteX13" fmla="*/ 248708 w 547158"/>
              <a:gd name="connsiteY13" fmla="*/ 1119188 h 1119188"/>
              <a:gd name="connsiteX14" fmla="*/ 149225 w 547158"/>
              <a:gd name="connsiteY14" fmla="*/ 1119188 h 1119188"/>
              <a:gd name="connsiteX15" fmla="*/ 149225 w 547158"/>
              <a:gd name="connsiteY15" fmla="*/ 422805 h 1119188"/>
              <a:gd name="connsiteX16" fmla="*/ 96996 w 547158"/>
              <a:gd name="connsiteY16" fmla="*/ 639181 h 1119188"/>
              <a:gd name="connsiteX17" fmla="*/ 49742 w 547158"/>
              <a:gd name="connsiteY17" fmla="*/ 676488 h 1119188"/>
              <a:gd name="connsiteX18" fmla="*/ 0 w 547158"/>
              <a:gd name="connsiteY18" fmla="*/ 626746 h 1119188"/>
              <a:gd name="connsiteX19" fmla="*/ 2487 w 547158"/>
              <a:gd name="connsiteY19" fmla="*/ 614310 h 1119188"/>
              <a:gd name="connsiteX20" fmla="*/ 72125 w 547158"/>
              <a:gd name="connsiteY20" fmla="*/ 318348 h 1119188"/>
              <a:gd name="connsiteX21" fmla="*/ 87048 w 547158"/>
              <a:gd name="connsiteY21" fmla="*/ 290990 h 1119188"/>
              <a:gd name="connsiteX22" fmla="*/ 191505 w 547158"/>
              <a:gd name="connsiteY22" fmla="*/ 236273 h 1119188"/>
              <a:gd name="connsiteX23" fmla="*/ 273579 w 547158"/>
              <a:gd name="connsiteY23" fmla="*/ 223838 h 1119188"/>
              <a:gd name="connsiteX24" fmla="*/ 273579 w 547158"/>
              <a:gd name="connsiteY24" fmla="*/ 0 h 1119188"/>
              <a:gd name="connsiteX25" fmla="*/ 373063 w 547158"/>
              <a:gd name="connsiteY25" fmla="*/ 99484 h 1119188"/>
              <a:gd name="connsiteX26" fmla="*/ 273579 w 547158"/>
              <a:gd name="connsiteY26" fmla="*/ 198967 h 1119188"/>
              <a:gd name="connsiteX27" fmla="*/ 174096 w 547158"/>
              <a:gd name="connsiteY27" fmla="*/ 99484 h 1119188"/>
              <a:gd name="connsiteX28" fmla="*/ 273579 w 547158"/>
              <a:gd name="connsiteY28" fmla="*/ 0 h 111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7158" h="1119188">
                <a:moveTo>
                  <a:pt x="273579" y="223838"/>
                </a:moveTo>
                <a:cubicBezTo>
                  <a:pt x="300937" y="223838"/>
                  <a:pt x="328295" y="228812"/>
                  <a:pt x="355653" y="233786"/>
                </a:cubicBezTo>
                <a:cubicBezTo>
                  <a:pt x="395446" y="246222"/>
                  <a:pt x="430265" y="263631"/>
                  <a:pt x="460110" y="288503"/>
                </a:cubicBezTo>
                <a:cubicBezTo>
                  <a:pt x="467571" y="295963"/>
                  <a:pt x="472546" y="305912"/>
                  <a:pt x="475033" y="315860"/>
                </a:cubicBezTo>
                <a:lnTo>
                  <a:pt x="544671" y="611823"/>
                </a:lnTo>
                <a:cubicBezTo>
                  <a:pt x="544671" y="614310"/>
                  <a:pt x="547158" y="619285"/>
                  <a:pt x="547158" y="624258"/>
                </a:cubicBezTo>
                <a:cubicBezTo>
                  <a:pt x="547158" y="651616"/>
                  <a:pt x="524775" y="674000"/>
                  <a:pt x="497416" y="674000"/>
                </a:cubicBezTo>
                <a:cubicBezTo>
                  <a:pt x="475033" y="674000"/>
                  <a:pt x="455136" y="656591"/>
                  <a:pt x="450162" y="636694"/>
                </a:cubicBezTo>
                <a:lnTo>
                  <a:pt x="397933" y="420318"/>
                </a:lnTo>
                <a:lnTo>
                  <a:pt x="397933" y="1119188"/>
                </a:lnTo>
                <a:lnTo>
                  <a:pt x="298450" y="1119188"/>
                </a:lnTo>
                <a:lnTo>
                  <a:pt x="298450" y="671513"/>
                </a:lnTo>
                <a:lnTo>
                  <a:pt x="248708" y="671513"/>
                </a:lnTo>
                <a:lnTo>
                  <a:pt x="248708" y="1119188"/>
                </a:lnTo>
                <a:lnTo>
                  <a:pt x="149225" y="1119188"/>
                </a:lnTo>
                <a:lnTo>
                  <a:pt x="149225" y="422805"/>
                </a:lnTo>
                <a:lnTo>
                  <a:pt x="96996" y="639181"/>
                </a:lnTo>
                <a:cubicBezTo>
                  <a:pt x="92022" y="659078"/>
                  <a:pt x="72125" y="676488"/>
                  <a:pt x="49742" y="676488"/>
                </a:cubicBezTo>
                <a:cubicBezTo>
                  <a:pt x="22384" y="676488"/>
                  <a:pt x="0" y="654103"/>
                  <a:pt x="0" y="626746"/>
                </a:cubicBezTo>
                <a:cubicBezTo>
                  <a:pt x="0" y="621771"/>
                  <a:pt x="2487" y="616797"/>
                  <a:pt x="2487" y="614310"/>
                </a:cubicBezTo>
                <a:lnTo>
                  <a:pt x="72125" y="318348"/>
                </a:lnTo>
                <a:cubicBezTo>
                  <a:pt x="74613" y="308399"/>
                  <a:pt x="79587" y="298451"/>
                  <a:pt x="87048" y="290990"/>
                </a:cubicBezTo>
                <a:cubicBezTo>
                  <a:pt x="116893" y="266118"/>
                  <a:pt x="151712" y="246222"/>
                  <a:pt x="191505" y="236273"/>
                </a:cubicBezTo>
                <a:cubicBezTo>
                  <a:pt x="218863" y="228812"/>
                  <a:pt x="246221" y="223838"/>
                  <a:pt x="273579" y="223838"/>
                </a:cubicBezTo>
                <a:close/>
                <a:moveTo>
                  <a:pt x="273579" y="0"/>
                </a:moveTo>
                <a:cubicBezTo>
                  <a:pt x="328523" y="0"/>
                  <a:pt x="373063" y="44541"/>
                  <a:pt x="373063" y="99484"/>
                </a:cubicBezTo>
                <a:cubicBezTo>
                  <a:pt x="373063" y="154427"/>
                  <a:pt x="328523" y="198967"/>
                  <a:pt x="273579" y="198967"/>
                </a:cubicBezTo>
                <a:cubicBezTo>
                  <a:pt x="218636" y="198967"/>
                  <a:pt x="174096" y="154427"/>
                  <a:pt x="174096" y="99484"/>
                </a:cubicBezTo>
                <a:cubicBezTo>
                  <a:pt x="174096" y="44541"/>
                  <a:pt x="218636" y="0"/>
                  <a:pt x="273579" y="0"/>
                </a:cubicBezTo>
                <a:close/>
              </a:path>
            </a:pathLst>
          </a:custGeom>
          <a:solidFill>
            <a:schemeClr val="accent5"/>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19" name="Freeform: Shape 48">
            <a:extLst>
              <a:ext uri="{FF2B5EF4-FFF2-40B4-BE49-F238E27FC236}">
                <a16:creationId xmlns:a16="http://schemas.microsoft.com/office/drawing/2014/main" id="{8158681C-D27B-5A59-CE96-8A65544C1369}"/>
              </a:ext>
            </a:extLst>
          </p:cNvPr>
          <p:cNvSpPr/>
          <p:nvPr/>
        </p:nvSpPr>
        <p:spPr>
          <a:xfrm>
            <a:off x="2756332" y="1593022"/>
            <a:ext cx="459846" cy="940594"/>
          </a:xfrm>
          <a:custGeom>
            <a:avLst/>
            <a:gdLst>
              <a:gd name="connsiteX0" fmla="*/ 229924 w 459846"/>
              <a:gd name="connsiteY0" fmla="*/ 188119 h 940594"/>
              <a:gd name="connsiteX1" fmla="*/ 298900 w 459846"/>
              <a:gd name="connsiteY1" fmla="*/ 196480 h 940594"/>
              <a:gd name="connsiteX2" fmla="*/ 386689 w 459846"/>
              <a:gd name="connsiteY2" fmla="*/ 242465 h 940594"/>
              <a:gd name="connsiteX3" fmla="*/ 399230 w 459846"/>
              <a:gd name="connsiteY3" fmla="*/ 265457 h 940594"/>
              <a:gd name="connsiteX4" fmla="*/ 457756 w 459846"/>
              <a:gd name="connsiteY4" fmla="*/ 514192 h 940594"/>
              <a:gd name="connsiteX5" fmla="*/ 459846 w 459846"/>
              <a:gd name="connsiteY5" fmla="*/ 524642 h 940594"/>
              <a:gd name="connsiteX6" fmla="*/ 418042 w 459846"/>
              <a:gd name="connsiteY6" fmla="*/ 566447 h 940594"/>
              <a:gd name="connsiteX7" fmla="*/ 378328 w 459846"/>
              <a:gd name="connsiteY7" fmla="*/ 535094 h 940594"/>
              <a:gd name="connsiteX8" fmla="*/ 334434 w 459846"/>
              <a:gd name="connsiteY8" fmla="*/ 353246 h 940594"/>
              <a:gd name="connsiteX9" fmla="*/ 334434 w 459846"/>
              <a:gd name="connsiteY9" fmla="*/ 940594 h 940594"/>
              <a:gd name="connsiteX10" fmla="*/ 250825 w 459846"/>
              <a:gd name="connsiteY10" fmla="*/ 940594 h 940594"/>
              <a:gd name="connsiteX11" fmla="*/ 250825 w 459846"/>
              <a:gd name="connsiteY11" fmla="*/ 564357 h 940594"/>
              <a:gd name="connsiteX12" fmla="*/ 209021 w 459846"/>
              <a:gd name="connsiteY12" fmla="*/ 564357 h 940594"/>
              <a:gd name="connsiteX13" fmla="*/ 209021 w 459846"/>
              <a:gd name="connsiteY13" fmla="*/ 940594 h 940594"/>
              <a:gd name="connsiteX14" fmla="*/ 125412 w 459846"/>
              <a:gd name="connsiteY14" fmla="*/ 940594 h 940594"/>
              <a:gd name="connsiteX15" fmla="*/ 125412 w 459846"/>
              <a:gd name="connsiteY15" fmla="*/ 355336 h 940594"/>
              <a:gd name="connsiteX16" fmla="*/ 81518 w 459846"/>
              <a:gd name="connsiteY16" fmla="*/ 537184 h 940594"/>
              <a:gd name="connsiteX17" fmla="*/ 41804 w 459846"/>
              <a:gd name="connsiteY17" fmla="*/ 568537 h 940594"/>
              <a:gd name="connsiteX18" fmla="*/ 0 w 459846"/>
              <a:gd name="connsiteY18" fmla="*/ 526733 h 940594"/>
              <a:gd name="connsiteX19" fmla="*/ 2090 w 459846"/>
              <a:gd name="connsiteY19" fmla="*/ 516282 h 940594"/>
              <a:gd name="connsiteX20" fmla="*/ 60616 w 459846"/>
              <a:gd name="connsiteY20" fmla="*/ 267547 h 940594"/>
              <a:gd name="connsiteX21" fmla="*/ 73157 w 459846"/>
              <a:gd name="connsiteY21" fmla="*/ 244555 h 940594"/>
              <a:gd name="connsiteX22" fmla="*/ 160946 w 459846"/>
              <a:gd name="connsiteY22" fmla="*/ 198570 h 940594"/>
              <a:gd name="connsiteX23" fmla="*/ 229924 w 459846"/>
              <a:gd name="connsiteY23" fmla="*/ 188119 h 940594"/>
              <a:gd name="connsiteX24" fmla="*/ 229924 w 459846"/>
              <a:gd name="connsiteY24" fmla="*/ 0 h 940594"/>
              <a:gd name="connsiteX25" fmla="*/ 313532 w 459846"/>
              <a:gd name="connsiteY25" fmla="*/ 83609 h 940594"/>
              <a:gd name="connsiteX26" fmla="*/ 229924 w 459846"/>
              <a:gd name="connsiteY26" fmla="*/ 167217 h 940594"/>
              <a:gd name="connsiteX27" fmla="*/ 146315 w 459846"/>
              <a:gd name="connsiteY27" fmla="*/ 83609 h 940594"/>
              <a:gd name="connsiteX28" fmla="*/ 229924 w 459846"/>
              <a:gd name="connsiteY28" fmla="*/ 0 h 94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846" h="940594">
                <a:moveTo>
                  <a:pt x="229924" y="188119"/>
                </a:moveTo>
                <a:cubicBezTo>
                  <a:pt x="252915" y="188119"/>
                  <a:pt x="275908" y="192299"/>
                  <a:pt x="298900" y="196480"/>
                </a:cubicBezTo>
                <a:cubicBezTo>
                  <a:pt x="332344" y="206931"/>
                  <a:pt x="361606" y="221562"/>
                  <a:pt x="386689" y="242465"/>
                </a:cubicBezTo>
                <a:cubicBezTo>
                  <a:pt x="392960" y="248735"/>
                  <a:pt x="397140" y="257096"/>
                  <a:pt x="399230" y="265457"/>
                </a:cubicBezTo>
                <a:lnTo>
                  <a:pt x="457756" y="514192"/>
                </a:lnTo>
                <a:cubicBezTo>
                  <a:pt x="457756" y="516282"/>
                  <a:pt x="459846" y="520462"/>
                  <a:pt x="459846" y="524642"/>
                </a:cubicBezTo>
                <a:cubicBezTo>
                  <a:pt x="459846" y="547635"/>
                  <a:pt x="441035" y="566447"/>
                  <a:pt x="418042" y="566447"/>
                </a:cubicBezTo>
                <a:cubicBezTo>
                  <a:pt x="399230" y="566447"/>
                  <a:pt x="382509" y="551816"/>
                  <a:pt x="378328" y="535094"/>
                </a:cubicBezTo>
                <a:lnTo>
                  <a:pt x="334434" y="353246"/>
                </a:lnTo>
                <a:lnTo>
                  <a:pt x="334434" y="940594"/>
                </a:lnTo>
                <a:lnTo>
                  <a:pt x="250825" y="940594"/>
                </a:lnTo>
                <a:lnTo>
                  <a:pt x="250825" y="564357"/>
                </a:lnTo>
                <a:lnTo>
                  <a:pt x="209021" y="564357"/>
                </a:lnTo>
                <a:lnTo>
                  <a:pt x="209021" y="940594"/>
                </a:lnTo>
                <a:lnTo>
                  <a:pt x="125412" y="940594"/>
                </a:lnTo>
                <a:lnTo>
                  <a:pt x="125412" y="355336"/>
                </a:lnTo>
                <a:lnTo>
                  <a:pt x="81518" y="537184"/>
                </a:lnTo>
                <a:cubicBezTo>
                  <a:pt x="77337" y="553906"/>
                  <a:pt x="60616" y="568537"/>
                  <a:pt x="41804" y="568537"/>
                </a:cubicBezTo>
                <a:cubicBezTo>
                  <a:pt x="18811" y="568537"/>
                  <a:pt x="0" y="549725"/>
                  <a:pt x="0" y="526733"/>
                </a:cubicBezTo>
                <a:cubicBezTo>
                  <a:pt x="0" y="522552"/>
                  <a:pt x="2090" y="518372"/>
                  <a:pt x="2090" y="516282"/>
                </a:cubicBezTo>
                <a:lnTo>
                  <a:pt x="60616" y="267547"/>
                </a:lnTo>
                <a:cubicBezTo>
                  <a:pt x="62706" y="259186"/>
                  <a:pt x="66886" y="250826"/>
                  <a:pt x="73157" y="244555"/>
                </a:cubicBezTo>
                <a:cubicBezTo>
                  <a:pt x="98240" y="223652"/>
                  <a:pt x="127502" y="206931"/>
                  <a:pt x="160946" y="198570"/>
                </a:cubicBezTo>
                <a:cubicBezTo>
                  <a:pt x="183939" y="192299"/>
                  <a:pt x="206931" y="188119"/>
                  <a:pt x="229924" y="188119"/>
                </a:cubicBezTo>
                <a:close/>
                <a:moveTo>
                  <a:pt x="229924" y="0"/>
                </a:moveTo>
                <a:cubicBezTo>
                  <a:pt x="276099" y="0"/>
                  <a:pt x="313532" y="37433"/>
                  <a:pt x="313532" y="83609"/>
                </a:cubicBezTo>
                <a:cubicBezTo>
                  <a:pt x="313532" y="129784"/>
                  <a:pt x="276099" y="167217"/>
                  <a:pt x="229924" y="167217"/>
                </a:cubicBezTo>
                <a:cubicBezTo>
                  <a:pt x="183748" y="167217"/>
                  <a:pt x="146315" y="129784"/>
                  <a:pt x="146315" y="83609"/>
                </a:cubicBezTo>
                <a:cubicBezTo>
                  <a:pt x="146315" y="37433"/>
                  <a:pt x="183748" y="0"/>
                  <a:pt x="229924" y="0"/>
                </a:cubicBezTo>
                <a:close/>
              </a:path>
            </a:pathLst>
          </a:custGeom>
          <a:solidFill>
            <a:schemeClr val="accent3"/>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0" name="Freeform: Shape 49">
            <a:extLst>
              <a:ext uri="{FF2B5EF4-FFF2-40B4-BE49-F238E27FC236}">
                <a16:creationId xmlns:a16="http://schemas.microsoft.com/office/drawing/2014/main" id="{ED3E39C2-12F3-E280-4F3B-DCA055ADC46F}"/>
              </a:ext>
            </a:extLst>
          </p:cNvPr>
          <p:cNvSpPr/>
          <p:nvPr/>
        </p:nvSpPr>
        <p:spPr>
          <a:xfrm>
            <a:off x="5563033" y="1593022"/>
            <a:ext cx="459846" cy="940594"/>
          </a:xfrm>
          <a:custGeom>
            <a:avLst/>
            <a:gdLst>
              <a:gd name="connsiteX0" fmla="*/ 229924 w 459846"/>
              <a:gd name="connsiteY0" fmla="*/ 188119 h 940594"/>
              <a:gd name="connsiteX1" fmla="*/ 298900 w 459846"/>
              <a:gd name="connsiteY1" fmla="*/ 196480 h 940594"/>
              <a:gd name="connsiteX2" fmla="*/ 386689 w 459846"/>
              <a:gd name="connsiteY2" fmla="*/ 242465 h 940594"/>
              <a:gd name="connsiteX3" fmla="*/ 399230 w 459846"/>
              <a:gd name="connsiteY3" fmla="*/ 265457 h 940594"/>
              <a:gd name="connsiteX4" fmla="*/ 457756 w 459846"/>
              <a:gd name="connsiteY4" fmla="*/ 514192 h 940594"/>
              <a:gd name="connsiteX5" fmla="*/ 459846 w 459846"/>
              <a:gd name="connsiteY5" fmla="*/ 524642 h 940594"/>
              <a:gd name="connsiteX6" fmla="*/ 418042 w 459846"/>
              <a:gd name="connsiteY6" fmla="*/ 566447 h 940594"/>
              <a:gd name="connsiteX7" fmla="*/ 378328 w 459846"/>
              <a:gd name="connsiteY7" fmla="*/ 535094 h 940594"/>
              <a:gd name="connsiteX8" fmla="*/ 334434 w 459846"/>
              <a:gd name="connsiteY8" fmla="*/ 353246 h 940594"/>
              <a:gd name="connsiteX9" fmla="*/ 334434 w 459846"/>
              <a:gd name="connsiteY9" fmla="*/ 940594 h 940594"/>
              <a:gd name="connsiteX10" fmla="*/ 250825 w 459846"/>
              <a:gd name="connsiteY10" fmla="*/ 940594 h 940594"/>
              <a:gd name="connsiteX11" fmla="*/ 250825 w 459846"/>
              <a:gd name="connsiteY11" fmla="*/ 564357 h 940594"/>
              <a:gd name="connsiteX12" fmla="*/ 209021 w 459846"/>
              <a:gd name="connsiteY12" fmla="*/ 564357 h 940594"/>
              <a:gd name="connsiteX13" fmla="*/ 209021 w 459846"/>
              <a:gd name="connsiteY13" fmla="*/ 940594 h 940594"/>
              <a:gd name="connsiteX14" fmla="*/ 125413 w 459846"/>
              <a:gd name="connsiteY14" fmla="*/ 940594 h 940594"/>
              <a:gd name="connsiteX15" fmla="*/ 125413 w 459846"/>
              <a:gd name="connsiteY15" fmla="*/ 355336 h 940594"/>
              <a:gd name="connsiteX16" fmla="*/ 81519 w 459846"/>
              <a:gd name="connsiteY16" fmla="*/ 537184 h 940594"/>
              <a:gd name="connsiteX17" fmla="*/ 41804 w 459846"/>
              <a:gd name="connsiteY17" fmla="*/ 568537 h 940594"/>
              <a:gd name="connsiteX18" fmla="*/ 0 w 459846"/>
              <a:gd name="connsiteY18" fmla="*/ 526733 h 940594"/>
              <a:gd name="connsiteX19" fmla="*/ 2090 w 459846"/>
              <a:gd name="connsiteY19" fmla="*/ 516282 h 940594"/>
              <a:gd name="connsiteX20" fmla="*/ 60616 w 459846"/>
              <a:gd name="connsiteY20" fmla="*/ 267547 h 940594"/>
              <a:gd name="connsiteX21" fmla="*/ 73158 w 459846"/>
              <a:gd name="connsiteY21" fmla="*/ 244555 h 940594"/>
              <a:gd name="connsiteX22" fmla="*/ 160946 w 459846"/>
              <a:gd name="connsiteY22" fmla="*/ 198570 h 940594"/>
              <a:gd name="connsiteX23" fmla="*/ 229924 w 459846"/>
              <a:gd name="connsiteY23" fmla="*/ 188119 h 940594"/>
              <a:gd name="connsiteX24" fmla="*/ 229924 w 459846"/>
              <a:gd name="connsiteY24" fmla="*/ 0 h 940594"/>
              <a:gd name="connsiteX25" fmla="*/ 313532 w 459846"/>
              <a:gd name="connsiteY25" fmla="*/ 83608 h 940594"/>
              <a:gd name="connsiteX26" fmla="*/ 229924 w 459846"/>
              <a:gd name="connsiteY26" fmla="*/ 167217 h 940594"/>
              <a:gd name="connsiteX27" fmla="*/ 146315 w 459846"/>
              <a:gd name="connsiteY27" fmla="*/ 83608 h 940594"/>
              <a:gd name="connsiteX28" fmla="*/ 229924 w 459846"/>
              <a:gd name="connsiteY28" fmla="*/ 0 h 94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846" h="940594">
                <a:moveTo>
                  <a:pt x="229924" y="188119"/>
                </a:moveTo>
                <a:cubicBezTo>
                  <a:pt x="252915" y="188119"/>
                  <a:pt x="275908" y="192299"/>
                  <a:pt x="298900" y="196480"/>
                </a:cubicBezTo>
                <a:cubicBezTo>
                  <a:pt x="332344" y="206931"/>
                  <a:pt x="361606" y="221562"/>
                  <a:pt x="386689" y="242465"/>
                </a:cubicBezTo>
                <a:cubicBezTo>
                  <a:pt x="392960" y="248735"/>
                  <a:pt x="397140" y="257096"/>
                  <a:pt x="399230" y="265457"/>
                </a:cubicBezTo>
                <a:lnTo>
                  <a:pt x="457756" y="514192"/>
                </a:lnTo>
                <a:cubicBezTo>
                  <a:pt x="457756" y="516282"/>
                  <a:pt x="459846" y="520462"/>
                  <a:pt x="459846" y="524642"/>
                </a:cubicBezTo>
                <a:cubicBezTo>
                  <a:pt x="459846" y="547635"/>
                  <a:pt x="441035" y="566447"/>
                  <a:pt x="418042" y="566447"/>
                </a:cubicBezTo>
                <a:cubicBezTo>
                  <a:pt x="399230" y="566447"/>
                  <a:pt x="382509" y="551816"/>
                  <a:pt x="378328" y="535094"/>
                </a:cubicBezTo>
                <a:lnTo>
                  <a:pt x="334434" y="353246"/>
                </a:lnTo>
                <a:lnTo>
                  <a:pt x="334434" y="940594"/>
                </a:lnTo>
                <a:lnTo>
                  <a:pt x="250825" y="940594"/>
                </a:lnTo>
                <a:lnTo>
                  <a:pt x="250825" y="564357"/>
                </a:lnTo>
                <a:lnTo>
                  <a:pt x="209021" y="564357"/>
                </a:lnTo>
                <a:lnTo>
                  <a:pt x="209021" y="940594"/>
                </a:lnTo>
                <a:lnTo>
                  <a:pt x="125413" y="940594"/>
                </a:lnTo>
                <a:lnTo>
                  <a:pt x="125413" y="355336"/>
                </a:lnTo>
                <a:lnTo>
                  <a:pt x="81519" y="537184"/>
                </a:lnTo>
                <a:cubicBezTo>
                  <a:pt x="77338" y="553906"/>
                  <a:pt x="60616" y="568537"/>
                  <a:pt x="41804" y="568537"/>
                </a:cubicBezTo>
                <a:cubicBezTo>
                  <a:pt x="18812" y="568537"/>
                  <a:pt x="0" y="549725"/>
                  <a:pt x="0" y="526733"/>
                </a:cubicBezTo>
                <a:cubicBezTo>
                  <a:pt x="0" y="522552"/>
                  <a:pt x="2090" y="518372"/>
                  <a:pt x="2090" y="516282"/>
                </a:cubicBezTo>
                <a:lnTo>
                  <a:pt x="60616" y="267547"/>
                </a:lnTo>
                <a:cubicBezTo>
                  <a:pt x="62707" y="259186"/>
                  <a:pt x="66887" y="250826"/>
                  <a:pt x="73158" y="244555"/>
                </a:cubicBezTo>
                <a:cubicBezTo>
                  <a:pt x="98240" y="223652"/>
                  <a:pt x="127503" y="206931"/>
                  <a:pt x="160946" y="198570"/>
                </a:cubicBezTo>
                <a:cubicBezTo>
                  <a:pt x="183939" y="192299"/>
                  <a:pt x="206931" y="188119"/>
                  <a:pt x="229924" y="188119"/>
                </a:cubicBezTo>
                <a:close/>
                <a:moveTo>
                  <a:pt x="229924" y="0"/>
                </a:moveTo>
                <a:cubicBezTo>
                  <a:pt x="276099" y="0"/>
                  <a:pt x="313532" y="37433"/>
                  <a:pt x="313532" y="83608"/>
                </a:cubicBezTo>
                <a:cubicBezTo>
                  <a:pt x="313532" y="129784"/>
                  <a:pt x="276099" y="167217"/>
                  <a:pt x="229924" y="167217"/>
                </a:cubicBezTo>
                <a:cubicBezTo>
                  <a:pt x="183748" y="167217"/>
                  <a:pt x="146315" y="129784"/>
                  <a:pt x="146315" y="83608"/>
                </a:cubicBezTo>
                <a:cubicBezTo>
                  <a:pt x="146315" y="37433"/>
                  <a:pt x="183748" y="0"/>
                  <a:pt x="229924" y="0"/>
                </a:cubicBezTo>
                <a:close/>
              </a:path>
            </a:pathLst>
          </a:custGeom>
          <a:solidFill>
            <a:schemeClr val="accent4"/>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1" name="Freeform: Shape 46">
            <a:extLst>
              <a:ext uri="{FF2B5EF4-FFF2-40B4-BE49-F238E27FC236}">
                <a16:creationId xmlns:a16="http://schemas.microsoft.com/office/drawing/2014/main" id="{589A417A-F42C-04EB-81F7-90EB3E824A72}"/>
              </a:ext>
            </a:extLst>
          </p:cNvPr>
          <p:cNvSpPr/>
          <p:nvPr/>
        </p:nvSpPr>
        <p:spPr>
          <a:xfrm>
            <a:off x="2558425" y="4007610"/>
            <a:ext cx="855663" cy="1750218"/>
          </a:xfrm>
          <a:custGeom>
            <a:avLst/>
            <a:gdLst>
              <a:gd name="connsiteX0" fmla="*/ 427832 w 855663"/>
              <a:gd name="connsiteY0" fmla="*/ 350043 h 1750218"/>
              <a:gd name="connsiteX1" fmla="*/ 556181 w 855663"/>
              <a:gd name="connsiteY1" fmla="*/ 365601 h 1750218"/>
              <a:gd name="connsiteX2" fmla="*/ 719535 w 855663"/>
              <a:gd name="connsiteY2" fmla="*/ 451168 h 1750218"/>
              <a:gd name="connsiteX3" fmla="*/ 742872 w 855663"/>
              <a:gd name="connsiteY3" fmla="*/ 493950 h 1750218"/>
              <a:gd name="connsiteX4" fmla="*/ 851774 w 855663"/>
              <a:gd name="connsiteY4" fmla="*/ 956786 h 1750218"/>
              <a:gd name="connsiteX5" fmla="*/ 855663 w 855663"/>
              <a:gd name="connsiteY5" fmla="*/ 976232 h 1750218"/>
              <a:gd name="connsiteX6" fmla="*/ 777876 w 855663"/>
              <a:gd name="connsiteY6" fmla="*/ 1054020 h 1750218"/>
              <a:gd name="connsiteX7" fmla="*/ 703977 w 855663"/>
              <a:gd name="connsiteY7" fmla="*/ 995680 h 1750218"/>
              <a:gd name="connsiteX8" fmla="*/ 622301 w 855663"/>
              <a:gd name="connsiteY8" fmla="*/ 657304 h 1750218"/>
              <a:gd name="connsiteX9" fmla="*/ 622301 w 855663"/>
              <a:gd name="connsiteY9" fmla="*/ 1750218 h 1750218"/>
              <a:gd name="connsiteX10" fmla="*/ 466726 w 855663"/>
              <a:gd name="connsiteY10" fmla="*/ 1750218 h 1750218"/>
              <a:gd name="connsiteX11" fmla="*/ 466726 w 855663"/>
              <a:gd name="connsiteY11" fmla="*/ 1050131 h 1750218"/>
              <a:gd name="connsiteX12" fmla="*/ 388938 w 855663"/>
              <a:gd name="connsiteY12" fmla="*/ 1050131 h 1750218"/>
              <a:gd name="connsiteX13" fmla="*/ 388938 w 855663"/>
              <a:gd name="connsiteY13" fmla="*/ 1750218 h 1750218"/>
              <a:gd name="connsiteX14" fmla="*/ 233363 w 855663"/>
              <a:gd name="connsiteY14" fmla="*/ 1750218 h 1750218"/>
              <a:gd name="connsiteX15" fmla="*/ 233363 w 855663"/>
              <a:gd name="connsiteY15" fmla="*/ 661193 h 1750218"/>
              <a:gd name="connsiteX16" fmla="*/ 151686 w 855663"/>
              <a:gd name="connsiteY16" fmla="*/ 999569 h 1750218"/>
              <a:gd name="connsiteX17" fmla="*/ 77788 w 855663"/>
              <a:gd name="connsiteY17" fmla="*/ 1057910 h 1750218"/>
              <a:gd name="connsiteX18" fmla="*/ 0 w 855663"/>
              <a:gd name="connsiteY18" fmla="*/ 980123 h 1750218"/>
              <a:gd name="connsiteX19" fmla="*/ 3889 w 855663"/>
              <a:gd name="connsiteY19" fmla="*/ 960675 h 1750218"/>
              <a:gd name="connsiteX20" fmla="*/ 112792 w 855663"/>
              <a:gd name="connsiteY20" fmla="*/ 497840 h 1750218"/>
              <a:gd name="connsiteX21" fmla="*/ 136129 w 855663"/>
              <a:gd name="connsiteY21" fmla="*/ 455057 h 1750218"/>
              <a:gd name="connsiteX22" fmla="*/ 299482 w 855663"/>
              <a:gd name="connsiteY22" fmla="*/ 369490 h 1750218"/>
              <a:gd name="connsiteX23" fmla="*/ 427832 w 855663"/>
              <a:gd name="connsiteY23" fmla="*/ 350043 h 1750218"/>
              <a:gd name="connsiteX24" fmla="*/ 427831 w 855663"/>
              <a:gd name="connsiteY24" fmla="*/ 0 h 1750218"/>
              <a:gd name="connsiteX25" fmla="*/ 583406 w 855663"/>
              <a:gd name="connsiteY25" fmla="*/ 155575 h 1750218"/>
              <a:gd name="connsiteX26" fmla="*/ 427831 w 855663"/>
              <a:gd name="connsiteY26" fmla="*/ 311150 h 1750218"/>
              <a:gd name="connsiteX27" fmla="*/ 272256 w 855663"/>
              <a:gd name="connsiteY27" fmla="*/ 155575 h 1750218"/>
              <a:gd name="connsiteX28" fmla="*/ 427831 w 855663"/>
              <a:gd name="connsiteY28" fmla="*/ 0 h 17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5663" h="1750218">
                <a:moveTo>
                  <a:pt x="427832" y="350043"/>
                </a:moveTo>
                <a:cubicBezTo>
                  <a:pt x="470615" y="350043"/>
                  <a:pt x="513398" y="357821"/>
                  <a:pt x="556181" y="365601"/>
                </a:cubicBezTo>
                <a:cubicBezTo>
                  <a:pt x="618412" y="385047"/>
                  <a:pt x="672862" y="412273"/>
                  <a:pt x="719535" y="451168"/>
                </a:cubicBezTo>
                <a:cubicBezTo>
                  <a:pt x="731203" y="462835"/>
                  <a:pt x="738983" y="478392"/>
                  <a:pt x="742872" y="493950"/>
                </a:cubicBezTo>
                <a:lnTo>
                  <a:pt x="851774" y="956786"/>
                </a:lnTo>
                <a:cubicBezTo>
                  <a:pt x="851774" y="960675"/>
                  <a:pt x="855663" y="968454"/>
                  <a:pt x="855663" y="976232"/>
                </a:cubicBezTo>
                <a:cubicBezTo>
                  <a:pt x="855663" y="1019016"/>
                  <a:pt x="820659" y="1054020"/>
                  <a:pt x="777876" y="1054020"/>
                </a:cubicBezTo>
                <a:cubicBezTo>
                  <a:pt x="742872" y="1054020"/>
                  <a:pt x="711757" y="1026795"/>
                  <a:pt x="703977" y="995680"/>
                </a:cubicBezTo>
                <a:lnTo>
                  <a:pt x="622301" y="657304"/>
                </a:lnTo>
                <a:lnTo>
                  <a:pt x="622301" y="1750218"/>
                </a:lnTo>
                <a:lnTo>
                  <a:pt x="466726" y="1750218"/>
                </a:lnTo>
                <a:lnTo>
                  <a:pt x="466726" y="1050131"/>
                </a:lnTo>
                <a:lnTo>
                  <a:pt x="388938" y="1050131"/>
                </a:lnTo>
                <a:lnTo>
                  <a:pt x="388938" y="1750218"/>
                </a:lnTo>
                <a:lnTo>
                  <a:pt x="233363" y="1750218"/>
                </a:lnTo>
                <a:lnTo>
                  <a:pt x="233363" y="661193"/>
                </a:lnTo>
                <a:lnTo>
                  <a:pt x="151686" y="999569"/>
                </a:lnTo>
                <a:cubicBezTo>
                  <a:pt x="143907" y="1030684"/>
                  <a:pt x="112792" y="1057910"/>
                  <a:pt x="77788" y="1057910"/>
                </a:cubicBezTo>
                <a:cubicBezTo>
                  <a:pt x="35004" y="1057910"/>
                  <a:pt x="0" y="1022905"/>
                  <a:pt x="0" y="980123"/>
                </a:cubicBezTo>
                <a:cubicBezTo>
                  <a:pt x="0" y="972343"/>
                  <a:pt x="3889" y="964564"/>
                  <a:pt x="3889" y="960675"/>
                </a:cubicBezTo>
                <a:lnTo>
                  <a:pt x="112792" y="497840"/>
                </a:lnTo>
                <a:cubicBezTo>
                  <a:pt x="116682" y="482281"/>
                  <a:pt x="124460" y="466725"/>
                  <a:pt x="136129" y="455057"/>
                </a:cubicBezTo>
                <a:cubicBezTo>
                  <a:pt x="182801" y="416162"/>
                  <a:pt x="237252" y="385047"/>
                  <a:pt x="299482" y="369490"/>
                </a:cubicBezTo>
                <a:cubicBezTo>
                  <a:pt x="342265" y="357821"/>
                  <a:pt x="385049" y="350043"/>
                  <a:pt x="427832" y="350043"/>
                </a:cubicBezTo>
                <a:close/>
                <a:moveTo>
                  <a:pt x="427831" y="0"/>
                </a:moveTo>
                <a:cubicBezTo>
                  <a:pt x="513753" y="0"/>
                  <a:pt x="583406" y="69653"/>
                  <a:pt x="583406" y="155575"/>
                </a:cubicBezTo>
                <a:cubicBezTo>
                  <a:pt x="583406" y="241496"/>
                  <a:pt x="513753" y="311150"/>
                  <a:pt x="427831" y="311150"/>
                </a:cubicBezTo>
                <a:cubicBezTo>
                  <a:pt x="341910" y="311150"/>
                  <a:pt x="272256" y="241496"/>
                  <a:pt x="272256" y="155575"/>
                </a:cubicBezTo>
                <a:cubicBezTo>
                  <a:pt x="272256" y="69653"/>
                  <a:pt x="341910" y="0"/>
                  <a:pt x="427831" y="0"/>
                </a:cubicBezTo>
                <a:close/>
              </a:path>
            </a:pathLst>
          </a:custGeom>
          <a:solidFill>
            <a:srgbClr val="EB1E42"/>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2" name="Freeform: Shape 44">
            <a:extLst>
              <a:ext uri="{FF2B5EF4-FFF2-40B4-BE49-F238E27FC236}">
                <a16:creationId xmlns:a16="http://schemas.microsoft.com/office/drawing/2014/main" id="{0CEDAAD3-739D-DDAF-DE9E-D36C80B4805E}"/>
              </a:ext>
            </a:extLst>
          </p:cNvPr>
          <p:cNvSpPr/>
          <p:nvPr/>
        </p:nvSpPr>
        <p:spPr>
          <a:xfrm>
            <a:off x="5365125" y="4007611"/>
            <a:ext cx="855663" cy="1750218"/>
          </a:xfrm>
          <a:custGeom>
            <a:avLst/>
            <a:gdLst>
              <a:gd name="connsiteX0" fmla="*/ 427832 w 855663"/>
              <a:gd name="connsiteY0" fmla="*/ 350043 h 1750218"/>
              <a:gd name="connsiteX1" fmla="*/ 556181 w 855663"/>
              <a:gd name="connsiteY1" fmla="*/ 365601 h 1750218"/>
              <a:gd name="connsiteX2" fmla="*/ 719535 w 855663"/>
              <a:gd name="connsiteY2" fmla="*/ 451168 h 1750218"/>
              <a:gd name="connsiteX3" fmla="*/ 742872 w 855663"/>
              <a:gd name="connsiteY3" fmla="*/ 493950 h 1750218"/>
              <a:gd name="connsiteX4" fmla="*/ 851774 w 855663"/>
              <a:gd name="connsiteY4" fmla="*/ 956786 h 1750218"/>
              <a:gd name="connsiteX5" fmla="*/ 855663 w 855663"/>
              <a:gd name="connsiteY5" fmla="*/ 976232 h 1750218"/>
              <a:gd name="connsiteX6" fmla="*/ 777876 w 855663"/>
              <a:gd name="connsiteY6" fmla="*/ 1054020 h 1750218"/>
              <a:gd name="connsiteX7" fmla="*/ 703977 w 855663"/>
              <a:gd name="connsiteY7" fmla="*/ 995680 h 1750218"/>
              <a:gd name="connsiteX8" fmla="*/ 622301 w 855663"/>
              <a:gd name="connsiteY8" fmla="*/ 657304 h 1750218"/>
              <a:gd name="connsiteX9" fmla="*/ 622301 w 855663"/>
              <a:gd name="connsiteY9" fmla="*/ 1750218 h 1750218"/>
              <a:gd name="connsiteX10" fmla="*/ 466726 w 855663"/>
              <a:gd name="connsiteY10" fmla="*/ 1750218 h 1750218"/>
              <a:gd name="connsiteX11" fmla="*/ 466726 w 855663"/>
              <a:gd name="connsiteY11" fmla="*/ 1050131 h 1750218"/>
              <a:gd name="connsiteX12" fmla="*/ 388938 w 855663"/>
              <a:gd name="connsiteY12" fmla="*/ 1050131 h 1750218"/>
              <a:gd name="connsiteX13" fmla="*/ 388938 w 855663"/>
              <a:gd name="connsiteY13" fmla="*/ 1750218 h 1750218"/>
              <a:gd name="connsiteX14" fmla="*/ 233362 w 855663"/>
              <a:gd name="connsiteY14" fmla="*/ 1750218 h 1750218"/>
              <a:gd name="connsiteX15" fmla="*/ 233362 w 855663"/>
              <a:gd name="connsiteY15" fmla="*/ 661193 h 1750218"/>
              <a:gd name="connsiteX16" fmla="*/ 151686 w 855663"/>
              <a:gd name="connsiteY16" fmla="*/ 999569 h 1750218"/>
              <a:gd name="connsiteX17" fmla="*/ 77787 w 855663"/>
              <a:gd name="connsiteY17" fmla="*/ 1057910 h 1750218"/>
              <a:gd name="connsiteX18" fmla="*/ 0 w 855663"/>
              <a:gd name="connsiteY18" fmla="*/ 980123 h 1750218"/>
              <a:gd name="connsiteX19" fmla="*/ 3889 w 855663"/>
              <a:gd name="connsiteY19" fmla="*/ 960675 h 1750218"/>
              <a:gd name="connsiteX20" fmla="*/ 112791 w 855663"/>
              <a:gd name="connsiteY20" fmla="*/ 497840 h 1750218"/>
              <a:gd name="connsiteX21" fmla="*/ 136128 w 855663"/>
              <a:gd name="connsiteY21" fmla="*/ 455057 h 1750218"/>
              <a:gd name="connsiteX22" fmla="*/ 299482 w 855663"/>
              <a:gd name="connsiteY22" fmla="*/ 369490 h 1750218"/>
              <a:gd name="connsiteX23" fmla="*/ 427832 w 855663"/>
              <a:gd name="connsiteY23" fmla="*/ 350043 h 1750218"/>
              <a:gd name="connsiteX24" fmla="*/ 427831 w 855663"/>
              <a:gd name="connsiteY24" fmla="*/ 0 h 1750218"/>
              <a:gd name="connsiteX25" fmla="*/ 583406 w 855663"/>
              <a:gd name="connsiteY25" fmla="*/ 155575 h 1750218"/>
              <a:gd name="connsiteX26" fmla="*/ 427831 w 855663"/>
              <a:gd name="connsiteY26" fmla="*/ 311150 h 1750218"/>
              <a:gd name="connsiteX27" fmla="*/ 272256 w 855663"/>
              <a:gd name="connsiteY27" fmla="*/ 155575 h 1750218"/>
              <a:gd name="connsiteX28" fmla="*/ 427831 w 855663"/>
              <a:gd name="connsiteY28" fmla="*/ 0 h 17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5663" h="1750218">
                <a:moveTo>
                  <a:pt x="427832" y="350043"/>
                </a:moveTo>
                <a:cubicBezTo>
                  <a:pt x="470615" y="350043"/>
                  <a:pt x="513398" y="357821"/>
                  <a:pt x="556181" y="365601"/>
                </a:cubicBezTo>
                <a:cubicBezTo>
                  <a:pt x="618412" y="385047"/>
                  <a:pt x="672862" y="412273"/>
                  <a:pt x="719535" y="451168"/>
                </a:cubicBezTo>
                <a:cubicBezTo>
                  <a:pt x="731203" y="462835"/>
                  <a:pt x="738983" y="478392"/>
                  <a:pt x="742872" y="493950"/>
                </a:cubicBezTo>
                <a:lnTo>
                  <a:pt x="851774" y="956786"/>
                </a:lnTo>
                <a:cubicBezTo>
                  <a:pt x="851774" y="960675"/>
                  <a:pt x="855663" y="968454"/>
                  <a:pt x="855663" y="976232"/>
                </a:cubicBezTo>
                <a:cubicBezTo>
                  <a:pt x="855663" y="1019016"/>
                  <a:pt x="820659" y="1054020"/>
                  <a:pt x="777876" y="1054020"/>
                </a:cubicBezTo>
                <a:cubicBezTo>
                  <a:pt x="742872" y="1054020"/>
                  <a:pt x="711757" y="1026795"/>
                  <a:pt x="703977" y="995680"/>
                </a:cubicBezTo>
                <a:lnTo>
                  <a:pt x="622301" y="657304"/>
                </a:lnTo>
                <a:lnTo>
                  <a:pt x="622301" y="1750218"/>
                </a:lnTo>
                <a:lnTo>
                  <a:pt x="466726" y="1750218"/>
                </a:lnTo>
                <a:lnTo>
                  <a:pt x="466726" y="1050131"/>
                </a:lnTo>
                <a:lnTo>
                  <a:pt x="388938" y="1050131"/>
                </a:lnTo>
                <a:lnTo>
                  <a:pt x="388938" y="1750218"/>
                </a:lnTo>
                <a:lnTo>
                  <a:pt x="233362" y="1750218"/>
                </a:lnTo>
                <a:lnTo>
                  <a:pt x="233362" y="661193"/>
                </a:lnTo>
                <a:lnTo>
                  <a:pt x="151686" y="999569"/>
                </a:lnTo>
                <a:cubicBezTo>
                  <a:pt x="143906" y="1030684"/>
                  <a:pt x="112791" y="1057910"/>
                  <a:pt x="77787" y="1057910"/>
                </a:cubicBezTo>
                <a:cubicBezTo>
                  <a:pt x="35004" y="1057910"/>
                  <a:pt x="0" y="1022905"/>
                  <a:pt x="0" y="980123"/>
                </a:cubicBezTo>
                <a:cubicBezTo>
                  <a:pt x="0" y="972343"/>
                  <a:pt x="3889" y="964564"/>
                  <a:pt x="3889" y="960675"/>
                </a:cubicBezTo>
                <a:lnTo>
                  <a:pt x="112791" y="497840"/>
                </a:lnTo>
                <a:cubicBezTo>
                  <a:pt x="116682" y="482281"/>
                  <a:pt x="124460" y="466725"/>
                  <a:pt x="136128" y="455057"/>
                </a:cubicBezTo>
                <a:cubicBezTo>
                  <a:pt x="182801" y="416162"/>
                  <a:pt x="237251" y="385047"/>
                  <a:pt x="299482" y="369490"/>
                </a:cubicBezTo>
                <a:cubicBezTo>
                  <a:pt x="342265" y="357821"/>
                  <a:pt x="385049" y="350043"/>
                  <a:pt x="427832" y="350043"/>
                </a:cubicBezTo>
                <a:close/>
                <a:moveTo>
                  <a:pt x="427831" y="0"/>
                </a:moveTo>
                <a:cubicBezTo>
                  <a:pt x="513753" y="0"/>
                  <a:pt x="583406" y="69654"/>
                  <a:pt x="583406" y="155575"/>
                </a:cubicBezTo>
                <a:cubicBezTo>
                  <a:pt x="583406" y="241497"/>
                  <a:pt x="513753" y="311150"/>
                  <a:pt x="427831" y="311150"/>
                </a:cubicBezTo>
                <a:cubicBezTo>
                  <a:pt x="341910" y="311150"/>
                  <a:pt x="272256" y="241497"/>
                  <a:pt x="272256" y="155575"/>
                </a:cubicBezTo>
                <a:cubicBezTo>
                  <a:pt x="272256" y="69654"/>
                  <a:pt x="341910" y="0"/>
                  <a:pt x="427831" y="0"/>
                </a:cubicBezTo>
                <a:close/>
              </a:path>
            </a:pathLst>
          </a:custGeom>
          <a:solidFill>
            <a:schemeClr val="accent6"/>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6" name="TextBox 25">
            <a:extLst>
              <a:ext uri="{FF2B5EF4-FFF2-40B4-BE49-F238E27FC236}">
                <a16:creationId xmlns:a16="http://schemas.microsoft.com/office/drawing/2014/main" id="{835508CF-51C9-B15E-6553-5C227E94B3AE}"/>
              </a:ext>
            </a:extLst>
          </p:cNvPr>
          <p:cNvSpPr txBox="1"/>
          <p:nvPr/>
        </p:nvSpPr>
        <p:spPr>
          <a:xfrm>
            <a:off x="1259774" y="1632827"/>
            <a:ext cx="1258434" cy="58477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Retail Risk Evaluator</a:t>
            </a:r>
          </a:p>
        </p:txBody>
      </p:sp>
      <p:sp>
        <p:nvSpPr>
          <p:cNvPr id="27" name="Freeform: Shape 47">
            <a:extLst>
              <a:ext uri="{FF2B5EF4-FFF2-40B4-BE49-F238E27FC236}">
                <a16:creationId xmlns:a16="http://schemas.microsoft.com/office/drawing/2014/main" id="{6B5A95A6-74B3-2F14-0FBA-0186D3F9209E}"/>
              </a:ext>
            </a:extLst>
          </p:cNvPr>
          <p:cNvSpPr/>
          <p:nvPr/>
        </p:nvSpPr>
        <p:spPr>
          <a:xfrm>
            <a:off x="1226420" y="2796940"/>
            <a:ext cx="547158" cy="1119188"/>
          </a:xfrm>
          <a:custGeom>
            <a:avLst/>
            <a:gdLst>
              <a:gd name="connsiteX0" fmla="*/ 273580 w 547158"/>
              <a:gd name="connsiteY0" fmla="*/ 223838 h 1119188"/>
              <a:gd name="connsiteX1" fmla="*/ 355653 w 547158"/>
              <a:gd name="connsiteY1" fmla="*/ 233786 h 1119188"/>
              <a:gd name="connsiteX2" fmla="*/ 460110 w 547158"/>
              <a:gd name="connsiteY2" fmla="*/ 288503 h 1119188"/>
              <a:gd name="connsiteX3" fmla="*/ 475033 w 547158"/>
              <a:gd name="connsiteY3" fmla="*/ 315860 h 1119188"/>
              <a:gd name="connsiteX4" fmla="*/ 544671 w 547158"/>
              <a:gd name="connsiteY4" fmla="*/ 611823 h 1119188"/>
              <a:gd name="connsiteX5" fmla="*/ 547158 w 547158"/>
              <a:gd name="connsiteY5" fmla="*/ 624258 h 1119188"/>
              <a:gd name="connsiteX6" fmla="*/ 497417 w 547158"/>
              <a:gd name="connsiteY6" fmla="*/ 674000 h 1119188"/>
              <a:gd name="connsiteX7" fmla="*/ 450162 w 547158"/>
              <a:gd name="connsiteY7" fmla="*/ 636694 h 1119188"/>
              <a:gd name="connsiteX8" fmla="*/ 397933 w 547158"/>
              <a:gd name="connsiteY8" fmla="*/ 420318 h 1119188"/>
              <a:gd name="connsiteX9" fmla="*/ 397933 w 547158"/>
              <a:gd name="connsiteY9" fmla="*/ 1119188 h 1119188"/>
              <a:gd name="connsiteX10" fmla="*/ 298450 w 547158"/>
              <a:gd name="connsiteY10" fmla="*/ 1119188 h 1119188"/>
              <a:gd name="connsiteX11" fmla="*/ 298450 w 547158"/>
              <a:gd name="connsiteY11" fmla="*/ 671513 h 1119188"/>
              <a:gd name="connsiteX12" fmla="*/ 248708 w 547158"/>
              <a:gd name="connsiteY12" fmla="*/ 671513 h 1119188"/>
              <a:gd name="connsiteX13" fmla="*/ 248708 w 547158"/>
              <a:gd name="connsiteY13" fmla="*/ 1119188 h 1119188"/>
              <a:gd name="connsiteX14" fmla="*/ 149225 w 547158"/>
              <a:gd name="connsiteY14" fmla="*/ 1119188 h 1119188"/>
              <a:gd name="connsiteX15" fmla="*/ 149225 w 547158"/>
              <a:gd name="connsiteY15" fmla="*/ 422805 h 1119188"/>
              <a:gd name="connsiteX16" fmla="*/ 96997 w 547158"/>
              <a:gd name="connsiteY16" fmla="*/ 639181 h 1119188"/>
              <a:gd name="connsiteX17" fmla="*/ 49742 w 547158"/>
              <a:gd name="connsiteY17" fmla="*/ 676488 h 1119188"/>
              <a:gd name="connsiteX18" fmla="*/ 0 w 547158"/>
              <a:gd name="connsiteY18" fmla="*/ 626746 h 1119188"/>
              <a:gd name="connsiteX19" fmla="*/ 2487 w 547158"/>
              <a:gd name="connsiteY19" fmla="*/ 614310 h 1119188"/>
              <a:gd name="connsiteX20" fmla="*/ 72125 w 547158"/>
              <a:gd name="connsiteY20" fmla="*/ 318348 h 1119188"/>
              <a:gd name="connsiteX21" fmla="*/ 87048 w 547158"/>
              <a:gd name="connsiteY21" fmla="*/ 290990 h 1119188"/>
              <a:gd name="connsiteX22" fmla="*/ 191505 w 547158"/>
              <a:gd name="connsiteY22" fmla="*/ 236273 h 1119188"/>
              <a:gd name="connsiteX23" fmla="*/ 273580 w 547158"/>
              <a:gd name="connsiteY23" fmla="*/ 223838 h 1119188"/>
              <a:gd name="connsiteX24" fmla="*/ 273580 w 547158"/>
              <a:gd name="connsiteY24" fmla="*/ 0 h 1119188"/>
              <a:gd name="connsiteX25" fmla="*/ 373063 w 547158"/>
              <a:gd name="connsiteY25" fmla="*/ 99483 h 1119188"/>
              <a:gd name="connsiteX26" fmla="*/ 273580 w 547158"/>
              <a:gd name="connsiteY26" fmla="*/ 198967 h 1119188"/>
              <a:gd name="connsiteX27" fmla="*/ 174096 w 547158"/>
              <a:gd name="connsiteY27" fmla="*/ 99483 h 1119188"/>
              <a:gd name="connsiteX28" fmla="*/ 273580 w 547158"/>
              <a:gd name="connsiteY28" fmla="*/ 0 h 111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7158" h="1119188">
                <a:moveTo>
                  <a:pt x="273580" y="223838"/>
                </a:moveTo>
                <a:cubicBezTo>
                  <a:pt x="300937" y="223838"/>
                  <a:pt x="328295" y="228812"/>
                  <a:pt x="355653" y="233786"/>
                </a:cubicBezTo>
                <a:cubicBezTo>
                  <a:pt x="395446" y="246222"/>
                  <a:pt x="430265" y="263631"/>
                  <a:pt x="460110" y="288503"/>
                </a:cubicBezTo>
                <a:cubicBezTo>
                  <a:pt x="467572" y="295963"/>
                  <a:pt x="472546" y="305912"/>
                  <a:pt x="475033" y="315860"/>
                </a:cubicBezTo>
                <a:lnTo>
                  <a:pt x="544671" y="611823"/>
                </a:lnTo>
                <a:cubicBezTo>
                  <a:pt x="544671" y="614310"/>
                  <a:pt x="547158" y="619285"/>
                  <a:pt x="547158" y="624258"/>
                </a:cubicBezTo>
                <a:cubicBezTo>
                  <a:pt x="547158" y="651616"/>
                  <a:pt x="524775" y="674000"/>
                  <a:pt x="497417" y="674000"/>
                </a:cubicBezTo>
                <a:cubicBezTo>
                  <a:pt x="475033" y="674000"/>
                  <a:pt x="455136" y="656591"/>
                  <a:pt x="450162" y="636694"/>
                </a:cubicBezTo>
                <a:lnTo>
                  <a:pt x="397933" y="420318"/>
                </a:lnTo>
                <a:lnTo>
                  <a:pt x="397933" y="1119188"/>
                </a:lnTo>
                <a:lnTo>
                  <a:pt x="298450" y="1119188"/>
                </a:lnTo>
                <a:lnTo>
                  <a:pt x="298450" y="671513"/>
                </a:lnTo>
                <a:lnTo>
                  <a:pt x="248708" y="671513"/>
                </a:lnTo>
                <a:lnTo>
                  <a:pt x="248708" y="1119188"/>
                </a:lnTo>
                <a:lnTo>
                  <a:pt x="149225" y="1119188"/>
                </a:lnTo>
                <a:lnTo>
                  <a:pt x="149225" y="422805"/>
                </a:lnTo>
                <a:lnTo>
                  <a:pt x="96997" y="639181"/>
                </a:lnTo>
                <a:cubicBezTo>
                  <a:pt x="92022" y="659078"/>
                  <a:pt x="72125" y="676488"/>
                  <a:pt x="49742" y="676488"/>
                </a:cubicBezTo>
                <a:cubicBezTo>
                  <a:pt x="22384" y="676488"/>
                  <a:pt x="0" y="654103"/>
                  <a:pt x="0" y="626746"/>
                </a:cubicBezTo>
                <a:cubicBezTo>
                  <a:pt x="0" y="621771"/>
                  <a:pt x="2487" y="616797"/>
                  <a:pt x="2487" y="614310"/>
                </a:cubicBezTo>
                <a:lnTo>
                  <a:pt x="72125" y="318348"/>
                </a:lnTo>
                <a:cubicBezTo>
                  <a:pt x="74613" y="308399"/>
                  <a:pt x="79587" y="298451"/>
                  <a:pt x="87048" y="290990"/>
                </a:cubicBezTo>
                <a:cubicBezTo>
                  <a:pt x="116893" y="266118"/>
                  <a:pt x="151712" y="246222"/>
                  <a:pt x="191505" y="236273"/>
                </a:cubicBezTo>
                <a:cubicBezTo>
                  <a:pt x="218863" y="228812"/>
                  <a:pt x="246221" y="223838"/>
                  <a:pt x="273580" y="223838"/>
                </a:cubicBezTo>
                <a:close/>
                <a:moveTo>
                  <a:pt x="273580" y="0"/>
                </a:moveTo>
                <a:cubicBezTo>
                  <a:pt x="328523" y="0"/>
                  <a:pt x="373063" y="44540"/>
                  <a:pt x="373063" y="99483"/>
                </a:cubicBezTo>
                <a:cubicBezTo>
                  <a:pt x="373063" y="154426"/>
                  <a:pt x="328523" y="198967"/>
                  <a:pt x="273580" y="198967"/>
                </a:cubicBezTo>
                <a:cubicBezTo>
                  <a:pt x="218637" y="198967"/>
                  <a:pt x="174096" y="154426"/>
                  <a:pt x="174096" y="99483"/>
                </a:cubicBezTo>
                <a:cubicBezTo>
                  <a:pt x="174096" y="44540"/>
                  <a:pt x="218637" y="0"/>
                  <a:pt x="273580" y="0"/>
                </a:cubicBezTo>
                <a:close/>
              </a:path>
            </a:pathLst>
          </a:custGeom>
          <a:solidFill>
            <a:schemeClr val="accent2"/>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28" name="TextBox 27">
            <a:extLst>
              <a:ext uri="{FF2B5EF4-FFF2-40B4-BE49-F238E27FC236}">
                <a16:creationId xmlns:a16="http://schemas.microsoft.com/office/drawing/2014/main" id="{2069A98D-0B4F-3428-5AF4-98CF314951E7}"/>
              </a:ext>
            </a:extLst>
          </p:cNvPr>
          <p:cNvSpPr txBox="1"/>
          <p:nvPr/>
        </p:nvSpPr>
        <p:spPr>
          <a:xfrm>
            <a:off x="1642308" y="5923987"/>
            <a:ext cx="1330716" cy="58477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Compliance Monitoring</a:t>
            </a:r>
          </a:p>
        </p:txBody>
      </p:sp>
      <p:sp>
        <p:nvSpPr>
          <p:cNvPr id="29" name="TextBox 28">
            <a:extLst>
              <a:ext uri="{FF2B5EF4-FFF2-40B4-BE49-F238E27FC236}">
                <a16:creationId xmlns:a16="http://schemas.microsoft.com/office/drawing/2014/main" id="{99D63B4A-3D34-D900-DD67-2E881AF71401}"/>
              </a:ext>
            </a:extLst>
          </p:cNvPr>
          <p:cNvSpPr txBox="1"/>
          <p:nvPr/>
        </p:nvSpPr>
        <p:spPr>
          <a:xfrm>
            <a:off x="5123364" y="6031360"/>
            <a:ext cx="1330716" cy="58477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Fraud Pattern Detector</a:t>
            </a:r>
          </a:p>
        </p:txBody>
      </p:sp>
      <p:sp>
        <p:nvSpPr>
          <p:cNvPr id="30" name="TextBox 29">
            <a:extLst>
              <a:ext uri="{FF2B5EF4-FFF2-40B4-BE49-F238E27FC236}">
                <a16:creationId xmlns:a16="http://schemas.microsoft.com/office/drawing/2014/main" id="{7ED3D4C1-77B5-9D15-5316-6CA9912BEE85}"/>
              </a:ext>
            </a:extLst>
          </p:cNvPr>
          <p:cNvSpPr txBox="1"/>
          <p:nvPr/>
        </p:nvSpPr>
        <p:spPr>
          <a:xfrm>
            <a:off x="7323016" y="3681530"/>
            <a:ext cx="1330716" cy="58477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IT Threat Assessment</a:t>
            </a:r>
          </a:p>
        </p:txBody>
      </p:sp>
      <p:sp>
        <p:nvSpPr>
          <p:cNvPr id="31" name="TextBox 30">
            <a:extLst>
              <a:ext uri="{FF2B5EF4-FFF2-40B4-BE49-F238E27FC236}">
                <a16:creationId xmlns:a16="http://schemas.microsoft.com/office/drawing/2014/main" id="{F5B3531C-DBD0-D3E5-34A7-91F2D0EBA9F3}"/>
              </a:ext>
            </a:extLst>
          </p:cNvPr>
          <p:cNvSpPr txBox="1"/>
          <p:nvPr/>
        </p:nvSpPr>
        <p:spPr>
          <a:xfrm>
            <a:off x="5809008" y="1770931"/>
            <a:ext cx="1927047" cy="58477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Corporate Credit Analyzer</a:t>
            </a:r>
          </a:p>
        </p:txBody>
      </p:sp>
      <p:cxnSp>
        <p:nvCxnSpPr>
          <p:cNvPr id="3" name="Straight Connector 2">
            <a:extLst>
              <a:ext uri="{FF2B5EF4-FFF2-40B4-BE49-F238E27FC236}">
                <a16:creationId xmlns:a16="http://schemas.microsoft.com/office/drawing/2014/main" id="{3ACC8E71-439E-873E-D09D-F50AD62646D3}"/>
              </a:ext>
            </a:extLst>
          </p:cNvPr>
          <p:cNvCxnSpPr>
            <a:stCxn id="13" idx="5"/>
            <a:endCxn id="16" idx="1"/>
          </p:cNvCxnSpPr>
          <p:nvPr/>
        </p:nvCxnSpPr>
        <p:spPr>
          <a:xfrm>
            <a:off x="3098621" y="2590478"/>
            <a:ext cx="2470170" cy="3001410"/>
          </a:xfrm>
          <a:prstGeom prst="line">
            <a:avLst/>
          </a:prstGeom>
          <a:ln w="38100">
            <a:solidFill>
              <a:schemeClr val="bg1">
                <a:lumMod val="75000"/>
              </a:schemeClr>
            </a:solidFill>
            <a:prstDash val="sysDash"/>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DE355E58-5103-1A5D-A44E-0F01FCF6168D}"/>
              </a:ext>
            </a:extLst>
          </p:cNvPr>
          <p:cNvCxnSpPr>
            <a:cxnSpLocks/>
            <a:stCxn id="13" idx="5"/>
            <a:endCxn id="12" idx="2"/>
          </p:cNvCxnSpPr>
          <p:nvPr/>
        </p:nvCxnSpPr>
        <p:spPr>
          <a:xfrm>
            <a:off x="3098621" y="2590478"/>
            <a:ext cx="3950815" cy="1329951"/>
          </a:xfrm>
          <a:prstGeom prst="line">
            <a:avLst/>
          </a:prstGeom>
          <a:ln w="38100">
            <a:solidFill>
              <a:schemeClr val="bg1">
                <a:lumMod val="75000"/>
              </a:schemeClr>
            </a:solidFill>
            <a:prstDash val="sysDash"/>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5900F158-9200-0B38-C236-59DB81A52FB2}"/>
              </a:ext>
            </a:extLst>
          </p:cNvPr>
          <p:cNvCxnSpPr>
            <a:cxnSpLocks/>
            <a:stCxn id="13" idx="5"/>
            <a:endCxn id="11" idx="6"/>
          </p:cNvCxnSpPr>
          <p:nvPr/>
        </p:nvCxnSpPr>
        <p:spPr>
          <a:xfrm flipH="1">
            <a:off x="1697462" y="2590478"/>
            <a:ext cx="1401159" cy="1329951"/>
          </a:xfrm>
          <a:prstGeom prst="line">
            <a:avLst/>
          </a:prstGeom>
          <a:ln w="38100">
            <a:solidFill>
              <a:schemeClr val="bg1">
                <a:lumMod val="75000"/>
              </a:schemeClr>
            </a:solidFill>
            <a:prstDash val="sysDash"/>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4A3BDD54-EA08-B0A6-8423-400051101FD5}"/>
              </a:ext>
            </a:extLst>
          </p:cNvPr>
          <p:cNvCxnSpPr>
            <a:cxnSpLocks/>
            <a:stCxn id="13" idx="5"/>
            <a:endCxn id="14" idx="2"/>
          </p:cNvCxnSpPr>
          <p:nvPr/>
        </p:nvCxnSpPr>
        <p:spPr>
          <a:xfrm flipV="1">
            <a:off x="3098621" y="2521672"/>
            <a:ext cx="2536884" cy="68806"/>
          </a:xfrm>
          <a:prstGeom prst="line">
            <a:avLst/>
          </a:prstGeom>
          <a:ln w="38100">
            <a:solidFill>
              <a:schemeClr val="bg1">
                <a:lumMod val="75000"/>
              </a:schemeClr>
            </a:solidFill>
            <a:prstDash val="sysDash"/>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844DE0D-C0D7-FFB2-4739-FC6C471AB872}"/>
              </a:ext>
            </a:extLst>
          </p:cNvPr>
          <p:cNvSpPr txBox="1"/>
          <p:nvPr/>
        </p:nvSpPr>
        <p:spPr>
          <a:xfrm>
            <a:off x="6370799" y="5664670"/>
            <a:ext cx="24240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231F20"/>
                </a:solidFill>
                <a:effectLst/>
                <a:uLnTx/>
                <a:uFillTx/>
                <a:latin typeface="Arial"/>
                <a:ea typeface="+mn-ea"/>
                <a:cs typeface="+mn-cs"/>
              </a:rPr>
              <a:t>shown only retail agent view</a:t>
            </a:r>
          </a:p>
        </p:txBody>
      </p:sp>
    </p:spTree>
    <p:extLst>
      <p:ext uri="{BB962C8B-B14F-4D97-AF65-F5344CB8AC3E}">
        <p14:creationId xmlns:p14="http://schemas.microsoft.com/office/powerpoint/2010/main" val="33319892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D7E40-D2BF-D437-1251-B18CD31E1E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73A6589-DA93-B697-3131-084EFE09F483}"/>
              </a:ext>
            </a:extLst>
          </p:cNvPr>
          <p:cNvSpPr>
            <a:spLocks noGrp="1"/>
          </p:cNvSpPr>
          <p:nvPr>
            <p:ph type="title"/>
          </p:nvPr>
        </p:nvSpPr>
        <p:spPr/>
        <p:txBody>
          <a:bodyPr/>
          <a:lstStyle/>
          <a:p>
            <a:r>
              <a:rPr lang="en-US" dirty="0"/>
              <a:t>Collaboration Strategies (3/3) : Hierarchical</a:t>
            </a:r>
          </a:p>
        </p:txBody>
      </p:sp>
      <p:sp>
        <p:nvSpPr>
          <p:cNvPr id="5" name="Text Placeholder 4">
            <a:extLst>
              <a:ext uri="{FF2B5EF4-FFF2-40B4-BE49-F238E27FC236}">
                <a16:creationId xmlns:a16="http://schemas.microsoft.com/office/drawing/2014/main" id="{86F0C7E3-E6F0-6C31-5BC8-D07EB642A1ED}"/>
              </a:ext>
            </a:extLst>
          </p:cNvPr>
          <p:cNvSpPr>
            <a:spLocks noGrp="1"/>
          </p:cNvSpPr>
          <p:nvPr>
            <p:ph type="body" sz="quarter" idx="10"/>
          </p:nvPr>
        </p:nvSpPr>
        <p:spPr>
          <a:xfrm>
            <a:off x="8482657" y="1028905"/>
            <a:ext cx="3477518" cy="4957763"/>
          </a:xfrm>
        </p:spPr>
        <p:txBody>
          <a:bodyPr/>
          <a:lstStyle/>
          <a:p>
            <a:r>
              <a:rPr lang="en-US" sz="1800" dirty="0"/>
              <a:t>A balance between centralized and decentralized</a:t>
            </a:r>
            <a:br>
              <a:rPr lang="en-US" sz="1800" dirty="0"/>
            </a:br>
            <a:endParaRPr lang="en-US" sz="1800" dirty="0"/>
          </a:p>
          <a:p>
            <a:r>
              <a:rPr lang="en-US" sz="1800" dirty="0"/>
              <a:t>Agents are orchestrated in layers with higher level agents coordinating the activities of those below them.</a:t>
            </a:r>
            <a:br>
              <a:rPr lang="en-US" sz="1800" dirty="0"/>
            </a:br>
            <a:endParaRPr lang="en-US" sz="1800" dirty="0"/>
          </a:p>
          <a:p>
            <a:r>
              <a:rPr lang="en-US" sz="1800" dirty="0"/>
              <a:t>Mix between local autonomy and global coordination</a:t>
            </a:r>
            <a:br>
              <a:rPr lang="en-US" sz="1800" dirty="0"/>
            </a:br>
            <a:endParaRPr lang="en-US" sz="1800" dirty="0"/>
          </a:p>
          <a:p>
            <a:r>
              <a:rPr lang="en-US" sz="1800" dirty="0"/>
              <a:t>AI Refinery leverages a combination of Hierarchical and Centralized control</a:t>
            </a:r>
          </a:p>
        </p:txBody>
      </p:sp>
      <p:grpSp>
        <p:nvGrpSpPr>
          <p:cNvPr id="107" name="Group 106">
            <a:extLst>
              <a:ext uri="{FF2B5EF4-FFF2-40B4-BE49-F238E27FC236}">
                <a16:creationId xmlns:a16="http://schemas.microsoft.com/office/drawing/2014/main" id="{BED493DC-E03A-1D56-EC40-F8E8261D9739}"/>
              </a:ext>
            </a:extLst>
          </p:cNvPr>
          <p:cNvGrpSpPr/>
          <p:nvPr/>
        </p:nvGrpSpPr>
        <p:grpSpPr>
          <a:xfrm>
            <a:off x="384048" y="1117774"/>
            <a:ext cx="7604159" cy="5700217"/>
            <a:chOff x="384048" y="1117774"/>
            <a:chExt cx="7604159" cy="5700217"/>
          </a:xfrm>
        </p:grpSpPr>
        <p:grpSp>
          <p:nvGrpSpPr>
            <p:cNvPr id="103" name="Group 102">
              <a:extLst>
                <a:ext uri="{FF2B5EF4-FFF2-40B4-BE49-F238E27FC236}">
                  <a16:creationId xmlns:a16="http://schemas.microsoft.com/office/drawing/2014/main" id="{EE59415E-C2DE-9741-03BD-B00DE5328E10}"/>
                </a:ext>
              </a:extLst>
            </p:cNvPr>
            <p:cNvGrpSpPr/>
            <p:nvPr/>
          </p:nvGrpSpPr>
          <p:grpSpPr>
            <a:xfrm>
              <a:off x="384048" y="1117774"/>
              <a:ext cx="2857097" cy="5700217"/>
              <a:chOff x="384048" y="1117774"/>
              <a:chExt cx="2857097" cy="5700217"/>
            </a:xfrm>
          </p:grpSpPr>
          <p:cxnSp>
            <p:nvCxnSpPr>
              <p:cNvPr id="66" name="Straight Connector 65">
                <a:extLst>
                  <a:ext uri="{FF2B5EF4-FFF2-40B4-BE49-F238E27FC236}">
                    <a16:creationId xmlns:a16="http://schemas.microsoft.com/office/drawing/2014/main" id="{400D20A1-351E-0591-9309-E60202591E7F}"/>
                  </a:ext>
                </a:extLst>
              </p:cNvPr>
              <p:cNvCxnSpPr>
                <a:cxnSpLocks/>
                <a:stCxn id="50" idx="0"/>
                <a:endCxn id="58" idx="2"/>
              </p:cNvCxnSpPr>
              <p:nvPr/>
            </p:nvCxnSpPr>
            <p:spPr>
              <a:xfrm>
                <a:off x="1957175" y="3034151"/>
                <a:ext cx="536880" cy="3216330"/>
              </a:xfrm>
              <a:prstGeom prst="line">
                <a:avLst/>
              </a:prstGeom>
              <a:ln w="38100">
                <a:solidFill>
                  <a:schemeClr val="bg1">
                    <a:lumMod val="75000"/>
                  </a:schemeClr>
                </a:solidFill>
                <a:prstDash val="sysDash"/>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D787ECA4-02A1-4D6E-38E2-C918DCEDE94D}"/>
                  </a:ext>
                </a:extLst>
              </p:cNvPr>
              <p:cNvCxnSpPr>
                <a:cxnSpLocks/>
                <a:stCxn id="50" idx="0"/>
                <a:endCxn id="61" idx="6"/>
              </p:cNvCxnSpPr>
              <p:nvPr/>
            </p:nvCxnSpPr>
            <p:spPr>
              <a:xfrm flipH="1">
                <a:off x="1055593" y="3034151"/>
                <a:ext cx="901582" cy="3216330"/>
              </a:xfrm>
              <a:prstGeom prst="line">
                <a:avLst/>
              </a:prstGeom>
              <a:ln w="38100">
                <a:solidFill>
                  <a:schemeClr val="bg1">
                    <a:lumMod val="75000"/>
                  </a:schemeClr>
                </a:solidFill>
                <a:prstDash val="sysDash"/>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21A5611B-6C96-2DF4-B491-8942C4DDCBC7}"/>
                  </a:ext>
                </a:extLst>
              </p:cNvPr>
              <p:cNvCxnSpPr>
                <a:cxnSpLocks/>
                <a:stCxn id="37" idx="0"/>
                <a:endCxn id="50" idx="0"/>
              </p:cNvCxnSpPr>
              <p:nvPr/>
            </p:nvCxnSpPr>
            <p:spPr>
              <a:xfrm flipV="1">
                <a:off x="1862566" y="3034151"/>
                <a:ext cx="94609" cy="1862881"/>
              </a:xfrm>
              <a:prstGeom prst="line">
                <a:avLst/>
              </a:prstGeom>
              <a:ln w="38100">
                <a:solidFill>
                  <a:schemeClr val="bg1">
                    <a:lumMod val="75000"/>
                  </a:schemeClr>
                </a:solidFill>
                <a:prstDash val="sysDash"/>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F73C3399-2CA1-7497-33F8-AD3CDD49DAA6}"/>
                  </a:ext>
                </a:extLst>
              </p:cNvPr>
              <p:cNvSpPr txBox="1"/>
              <p:nvPr/>
            </p:nvSpPr>
            <p:spPr>
              <a:xfrm>
                <a:off x="384048" y="6387104"/>
                <a:ext cx="907769" cy="430887"/>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31F20"/>
                    </a:solidFill>
                    <a:effectLst/>
                    <a:uLnTx/>
                    <a:uFillTx/>
                    <a:latin typeface="Arial"/>
                    <a:ea typeface="+mn-ea"/>
                    <a:cs typeface="+mn-cs"/>
                  </a:rPr>
                  <a:t>Retail Risk Evaluator</a:t>
                </a:r>
              </a:p>
            </p:txBody>
          </p:sp>
          <p:sp>
            <p:nvSpPr>
              <p:cNvPr id="29" name="TextBox 28">
                <a:extLst>
                  <a:ext uri="{FF2B5EF4-FFF2-40B4-BE49-F238E27FC236}">
                    <a16:creationId xmlns:a16="http://schemas.microsoft.com/office/drawing/2014/main" id="{E6960024-9725-A349-B46A-CEEF9897407C}"/>
                  </a:ext>
                </a:extLst>
              </p:cNvPr>
              <p:cNvSpPr txBox="1"/>
              <p:nvPr/>
            </p:nvSpPr>
            <p:spPr>
              <a:xfrm>
                <a:off x="1351095" y="5137068"/>
                <a:ext cx="1046571" cy="430887"/>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31F20"/>
                    </a:solidFill>
                    <a:effectLst/>
                    <a:uLnTx/>
                    <a:uFillTx/>
                    <a:latin typeface="Arial"/>
                    <a:ea typeface="+mn-ea"/>
                    <a:cs typeface="+mn-cs"/>
                  </a:rPr>
                  <a:t>Fraud Pattern Detector</a:t>
                </a:r>
              </a:p>
            </p:txBody>
          </p:sp>
          <p:sp>
            <p:nvSpPr>
              <p:cNvPr id="31" name="TextBox 30">
                <a:extLst>
                  <a:ext uri="{FF2B5EF4-FFF2-40B4-BE49-F238E27FC236}">
                    <a16:creationId xmlns:a16="http://schemas.microsoft.com/office/drawing/2014/main" id="{038D1DED-26A5-50BB-FC46-57C93EAD97F3}"/>
                  </a:ext>
                </a:extLst>
              </p:cNvPr>
              <p:cNvSpPr txBox="1"/>
              <p:nvPr/>
            </p:nvSpPr>
            <p:spPr>
              <a:xfrm>
                <a:off x="2179690" y="6374601"/>
                <a:ext cx="1061455" cy="430887"/>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31F20"/>
                    </a:solidFill>
                    <a:effectLst/>
                    <a:uLnTx/>
                    <a:uFillTx/>
                    <a:latin typeface="Arial"/>
                    <a:ea typeface="+mn-ea"/>
                    <a:cs typeface="+mn-cs"/>
                  </a:rPr>
                  <a:t>Corporate Lending Agent</a:t>
                </a:r>
              </a:p>
            </p:txBody>
          </p:sp>
          <p:grpSp>
            <p:nvGrpSpPr>
              <p:cNvPr id="36" name="Group 35">
                <a:extLst>
                  <a:ext uri="{FF2B5EF4-FFF2-40B4-BE49-F238E27FC236}">
                    <a16:creationId xmlns:a16="http://schemas.microsoft.com/office/drawing/2014/main" id="{8D0F2D08-AB35-D559-8557-9A9685DB94B3}"/>
                  </a:ext>
                </a:extLst>
              </p:cNvPr>
              <p:cNvGrpSpPr/>
              <p:nvPr/>
            </p:nvGrpSpPr>
            <p:grpSpPr>
              <a:xfrm>
                <a:off x="1598437" y="3902960"/>
                <a:ext cx="547158" cy="1252906"/>
                <a:chOff x="1226420" y="2796940"/>
                <a:chExt cx="547158" cy="1252906"/>
              </a:xfrm>
            </p:grpSpPr>
            <p:sp>
              <p:nvSpPr>
                <p:cNvPr id="37" name="Oval 36">
                  <a:extLst>
                    <a:ext uri="{FF2B5EF4-FFF2-40B4-BE49-F238E27FC236}">
                      <a16:creationId xmlns:a16="http://schemas.microsoft.com/office/drawing/2014/main" id="{7B179C60-A132-9F53-83EF-26BBF6E9AC49}"/>
                    </a:ext>
                  </a:extLst>
                </p:cNvPr>
                <p:cNvSpPr/>
                <p:nvPr/>
              </p:nvSpPr>
              <p:spPr>
                <a:xfrm>
                  <a:off x="1283636" y="3791012"/>
                  <a:ext cx="413826" cy="258834"/>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Freeform: Shape 47">
                  <a:extLst>
                    <a:ext uri="{FF2B5EF4-FFF2-40B4-BE49-F238E27FC236}">
                      <a16:creationId xmlns:a16="http://schemas.microsoft.com/office/drawing/2014/main" id="{70CB0AFA-248F-9116-E85F-599046191C08}"/>
                    </a:ext>
                  </a:extLst>
                </p:cNvPr>
                <p:cNvSpPr/>
                <p:nvPr/>
              </p:nvSpPr>
              <p:spPr>
                <a:xfrm>
                  <a:off x="1226420" y="2796940"/>
                  <a:ext cx="547158" cy="1119188"/>
                </a:xfrm>
                <a:custGeom>
                  <a:avLst/>
                  <a:gdLst>
                    <a:gd name="connsiteX0" fmla="*/ 273580 w 547158"/>
                    <a:gd name="connsiteY0" fmla="*/ 223838 h 1119188"/>
                    <a:gd name="connsiteX1" fmla="*/ 355653 w 547158"/>
                    <a:gd name="connsiteY1" fmla="*/ 233786 h 1119188"/>
                    <a:gd name="connsiteX2" fmla="*/ 460110 w 547158"/>
                    <a:gd name="connsiteY2" fmla="*/ 288503 h 1119188"/>
                    <a:gd name="connsiteX3" fmla="*/ 475033 w 547158"/>
                    <a:gd name="connsiteY3" fmla="*/ 315860 h 1119188"/>
                    <a:gd name="connsiteX4" fmla="*/ 544671 w 547158"/>
                    <a:gd name="connsiteY4" fmla="*/ 611823 h 1119188"/>
                    <a:gd name="connsiteX5" fmla="*/ 547158 w 547158"/>
                    <a:gd name="connsiteY5" fmla="*/ 624258 h 1119188"/>
                    <a:gd name="connsiteX6" fmla="*/ 497417 w 547158"/>
                    <a:gd name="connsiteY6" fmla="*/ 674000 h 1119188"/>
                    <a:gd name="connsiteX7" fmla="*/ 450162 w 547158"/>
                    <a:gd name="connsiteY7" fmla="*/ 636694 h 1119188"/>
                    <a:gd name="connsiteX8" fmla="*/ 397933 w 547158"/>
                    <a:gd name="connsiteY8" fmla="*/ 420318 h 1119188"/>
                    <a:gd name="connsiteX9" fmla="*/ 397933 w 547158"/>
                    <a:gd name="connsiteY9" fmla="*/ 1119188 h 1119188"/>
                    <a:gd name="connsiteX10" fmla="*/ 298450 w 547158"/>
                    <a:gd name="connsiteY10" fmla="*/ 1119188 h 1119188"/>
                    <a:gd name="connsiteX11" fmla="*/ 298450 w 547158"/>
                    <a:gd name="connsiteY11" fmla="*/ 671513 h 1119188"/>
                    <a:gd name="connsiteX12" fmla="*/ 248708 w 547158"/>
                    <a:gd name="connsiteY12" fmla="*/ 671513 h 1119188"/>
                    <a:gd name="connsiteX13" fmla="*/ 248708 w 547158"/>
                    <a:gd name="connsiteY13" fmla="*/ 1119188 h 1119188"/>
                    <a:gd name="connsiteX14" fmla="*/ 149225 w 547158"/>
                    <a:gd name="connsiteY14" fmla="*/ 1119188 h 1119188"/>
                    <a:gd name="connsiteX15" fmla="*/ 149225 w 547158"/>
                    <a:gd name="connsiteY15" fmla="*/ 422805 h 1119188"/>
                    <a:gd name="connsiteX16" fmla="*/ 96997 w 547158"/>
                    <a:gd name="connsiteY16" fmla="*/ 639181 h 1119188"/>
                    <a:gd name="connsiteX17" fmla="*/ 49742 w 547158"/>
                    <a:gd name="connsiteY17" fmla="*/ 676488 h 1119188"/>
                    <a:gd name="connsiteX18" fmla="*/ 0 w 547158"/>
                    <a:gd name="connsiteY18" fmla="*/ 626746 h 1119188"/>
                    <a:gd name="connsiteX19" fmla="*/ 2487 w 547158"/>
                    <a:gd name="connsiteY19" fmla="*/ 614310 h 1119188"/>
                    <a:gd name="connsiteX20" fmla="*/ 72125 w 547158"/>
                    <a:gd name="connsiteY20" fmla="*/ 318348 h 1119188"/>
                    <a:gd name="connsiteX21" fmla="*/ 87048 w 547158"/>
                    <a:gd name="connsiteY21" fmla="*/ 290990 h 1119188"/>
                    <a:gd name="connsiteX22" fmla="*/ 191505 w 547158"/>
                    <a:gd name="connsiteY22" fmla="*/ 236273 h 1119188"/>
                    <a:gd name="connsiteX23" fmla="*/ 273580 w 547158"/>
                    <a:gd name="connsiteY23" fmla="*/ 223838 h 1119188"/>
                    <a:gd name="connsiteX24" fmla="*/ 273580 w 547158"/>
                    <a:gd name="connsiteY24" fmla="*/ 0 h 1119188"/>
                    <a:gd name="connsiteX25" fmla="*/ 373063 w 547158"/>
                    <a:gd name="connsiteY25" fmla="*/ 99483 h 1119188"/>
                    <a:gd name="connsiteX26" fmla="*/ 273580 w 547158"/>
                    <a:gd name="connsiteY26" fmla="*/ 198967 h 1119188"/>
                    <a:gd name="connsiteX27" fmla="*/ 174096 w 547158"/>
                    <a:gd name="connsiteY27" fmla="*/ 99483 h 1119188"/>
                    <a:gd name="connsiteX28" fmla="*/ 273580 w 547158"/>
                    <a:gd name="connsiteY28" fmla="*/ 0 h 111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7158" h="1119188">
                      <a:moveTo>
                        <a:pt x="273580" y="223838"/>
                      </a:moveTo>
                      <a:cubicBezTo>
                        <a:pt x="300937" y="223838"/>
                        <a:pt x="328295" y="228812"/>
                        <a:pt x="355653" y="233786"/>
                      </a:cubicBezTo>
                      <a:cubicBezTo>
                        <a:pt x="395446" y="246222"/>
                        <a:pt x="430265" y="263631"/>
                        <a:pt x="460110" y="288503"/>
                      </a:cubicBezTo>
                      <a:cubicBezTo>
                        <a:pt x="467572" y="295963"/>
                        <a:pt x="472546" y="305912"/>
                        <a:pt x="475033" y="315860"/>
                      </a:cubicBezTo>
                      <a:lnTo>
                        <a:pt x="544671" y="611823"/>
                      </a:lnTo>
                      <a:cubicBezTo>
                        <a:pt x="544671" y="614310"/>
                        <a:pt x="547158" y="619285"/>
                        <a:pt x="547158" y="624258"/>
                      </a:cubicBezTo>
                      <a:cubicBezTo>
                        <a:pt x="547158" y="651616"/>
                        <a:pt x="524775" y="674000"/>
                        <a:pt x="497417" y="674000"/>
                      </a:cubicBezTo>
                      <a:cubicBezTo>
                        <a:pt x="475033" y="674000"/>
                        <a:pt x="455136" y="656591"/>
                        <a:pt x="450162" y="636694"/>
                      </a:cubicBezTo>
                      <a:lnTo>
                        <a:pt x="397933" y="420318"/>
                      </a:lnTo>
                      <a:lnTo>
                        <a:pt x="397933" y="1119188"/>
                      </a:lnTo>
                      <a:lnTo>
                        <a:pt x="298450" y="1119188"/>
                      </a:lnTo>
                      <a:lnTo>
                        <a:pt x="298450" y="671513"/>
                      </a:lnTo>
                      <a:lnTo>
                        <a:pt x="248708" y="671513"/>
                      </a:lnTo>
                      <a:lnTo>
                        <a:pt x="248708" y="1119188"/>
                      </a:lnTo>
                      <a:lnTo>
                        <a:pt x="149225" y="1119188"/>
                      </a:lnTo>
                      <a:lnTo>
                        <a:pt x="149225" y="422805"/>
                      </a:lnTo>
                      <a:lnTo>
                        <a:pt x="96997" y="639181"/>
                      </a:lnTo>
                      <a:cubicBezTo>
                        <a:pt x="92022" y="659078"/>
                        <a:pt x="72125" y="676488"/>
                        <a:pt x="49742" y="676488"/>
                      </a:cubicBezTo>
                      <a:cubicBezTo>
                        <a:pt x="22384" y="676488"/>
                        <a:pt x="0" y="654103"/>
                        <a:pt x="0" y="626746"/>
                      </a:cubicBezTo>
                      <a:cubicBezTo>
                        <a:pt x="0" y="621771"/>
                        <a:pt x="2487" y="616797"/>
                        <a:pt x="2487" y="614310"/>
                      </a:cubicBezTo>
                      <a:lnTo>
                        <a:pt x="72125" y="318348"/>
                      </a:lnTo>
                      <a:cubicBezTo>
                        <a:pt x="74613" y="308399"/>
                        <a:pt x="79587" y="298451"/>
                        <a:pt x="87048" y="290990"/>
                      </a:cubicBezTo>
                      <a:cubicBezTo>
                        <a:pt x="116893" y="266118"/>
                        <a:pt x="151712" y="246222"/>
                        <a:pt x="191505" y="236273"/>
                      </a:cubicBezTo>
                      <a:cubicBezTo>
                        <a:pt x="218863" y="228812"/>
                        <a:pt x="246221" y="223838"/>
                        <a:pt x="273580" y="223838"/>
                      </a:cubicBezTo>
                      <a:close/>
                      <a:moveTo>
                        <a:pt x="273580" y="0"/>
                      </a:moveTo>
                      <a:cubicBezTo>
                        <a:pt x="328523" y="0"/>
                        <a:pt x="373063" y="44540"/>
                        <a:pt x="373063" y="99483"/>
                      </a:cubicBezTo>
                      <a:cubicBezTo>
                        <a:pt x="373063" y="154426"/>
                        <a:pt x="328523" y="198967"/>
                        <a:pt x="273580" y="198967"/>
                      </a:cubicBezTo>
                      <a:cubicBezTo>
                        <a:pt x="218637" y="198967"/>
                        <a:pt x="174096" y="154426"/>
                        <a:pt x="174096" y="99483"/>
                      </a:cubicBezTo>
                      <a:cubicBezTo>
                        <a:pt x="174096" y="44540"/>
                        <a:pt x="218637" y="0"/>
                        <a:pt x="273580" y="0"/>
                      </a:cubicBezTo>
                      <a:close/>
                    </a:path>
                  </a:pathLst>
                </a:custGeom>
                <a:solidFill>
                  <a:schemeClr val="accent6"/>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00" name="Group 99">
                <a:extLst>
                  <a:ext uri="{FF2B5EF4-FFF2-40B4-BE49-F238E27FC236}">
                    <a16:creationId xmlns:a16="http://schemas.microsoft.com/office/drawing/2014/main" id="{FD68AEB8-627A-34E5-B2DB-DF443CC592FA}"/>
                  </a:ext>
                </a:extLst>
              </p:cNvPr>
              <p:cNvGrpSpPr/>
              <p:nvPr/>
            </p:nvGrpSpPr>
            <p:grpSpPr>
              <a:xfrm>
                <a:off x="1291817" y="1117774"/>
                <a:ext cx="1330716" cy="2254931"/>
                <a:chOff x="1283636" y="1461518"/>
                <a:chExt cx="1330716" cy="2254931"/>
              </a:xfrm>
            </p:grpSpPr>
            <p:grpSp>
              <p:nvGrpSpPr>
                <p:cNvPr id="23" name="Group 22">
                  <a:extLst>
                    <a:ext uri="{FF2B5EF4-FFF2-40B4-BE49-F238E27FC236}">
                      <a16:creationId xmlns:a16="http://schemas.microsoft.com/office/drawing/2014/main" id="{35311684-2FBE-91B6-4E85-31894D493060}"/>
                    </a:ext>
                  </a:extLst>
                </p:cNvPr>
                <p:cNvGrpSpPr/>
                <p:nvPr/>
              </p:nvGrpSpPr>
              <p:grpSpPr>
                <a:xfrm>
                  <a:off x="1473876" y="1461518"/>
                  <a:ext cx="855663" cy="1916377"/>
                  <a:chOff x="2558425" y="4007610"/>
                  <a:chExt cx="855663" cy="1916377"/>
                </a:xfrm>
              </p:grpSpPr>
              <p:sp>
                <p:nvSpPr>
                  <p:cNvPr id="15" name="Oval 14">
                    <a:extLst>
                      <a:ext uri="{FF2B5EF4-FFF2-40B4-BE49-F238E27FC236}">
                        <a16:creationId xmlns:a16="http://schemas.microsoft.com/office/drawing/2014/main" id="{35C8538D-97C6-8C76-108E-86EE09DC9C10}"/>
                      </a:ext>
                    </a:extLst>
                  </p:cNvPr>
                  <p:cNvSpPr/>
                  <p:nvPr/>
                </p:nvSpPr>
                <p:spPr>
                  <a:xfrm>
                    <a:off x="2675225" y="5534909"/>
                    <a:ext cx="622061" cy="389078"/>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Freeform: Shape 46">
                    <a:extLst>
                      <a:ext uri="{FF2B5EF4-FFF2-40B4-BE49-F238E27FC236}">
                        <a16:creationId xmlns:a16="http://schemas.microsoft.com/office/drawing/2014/main" id="{4C38AC80-4FA7-6C77-417D-C74486E580CF}"/>
                      </a:ext>
                    </a:extLst>
                  </p:cNvPr>
                  <p:cNvSpPr/>
                  <p:nvPr/>
                </p:nvSpPr>
                <p:spPr>
                  <a:xfrm>
                    <a:off x="2558425" y="4007610"/>
                    <a:ext cx="855663" cy="1750218"/>
                  </a:xfrm>
                  <a:custGeom>
                    <a:avLst/>
                    <a:gdLst>
                      <a:gd name="connsiteX0" fmla="*/ 427832 w 855663"/>
                      <a:gd name="connsiteY0" fmla="*/ 350043 h 1750218"/>
                      <a:gd name="connsiteX1" fmla="*/ 556181 w 855663"/>
                      <a:gd name="connsiteY1" fmla="*/ 365601 h 1750218"/>
                      <a:gd name="connsiteX2" fmla="*/ 719535 w 855663"/>
                      <a:gd name="connsiteY2" fmla="*/ 451168 h 1750218"/>
                      <a:gd name="connsiteX3" fmla="*/ 742872 w 855663"/>
                      <a:gd name="connsiteY3" fmla="*/ 493950 h 1750218"/>
                      <a:gd name="connsiteX4" fmla="*/ 851774 w 855663"/>
                      <a:gd name="connsiteY4" fmla="*/ 956786 h 1750218"/>
                      <a:gd name="connsiteX5" fmla="*/ 855663 w 855663"/>
                      <a:gd name="connsiteY5" fmla="*/ 976232 h 1750218"/>
                      <a:gd name="connsiteX6" fmla="*/ 777876 w 855663"/>
                      <a:gd name="connsiteY6" fmla="*/ 1054020 h 1750218"/>
                      <a:gd name="connsiteX7" fmla="*/ 703977 w 855663"/>
                      <a:gd name="connsiteY7" fmla="*/ 995680 h 1750218"/>
                      <a:gd name="connsiteX8" fmla="*/ 622301 w 855663"/>
                      <a:gd name="connsiteY8" fmla="*/ 657304 h 1750218"/>
                      <a:gd name="connsiteX9" fmla="*/ 622301 w 855663"/>
                      <a:gd name="connsiteY9" fmla="*/ 1750218 h 1750218"/>
                      <a:gd name="connsiteX10" fmla="*/ 466726 w 855663"/>
                      <a:gd name="connsiteY10" fmla="*/ 1750218 h 1750218"/>
                      <a:gd name="connsiteX11" fmla="*/ 466726 w 855663"/>
                      <a:gd name="connsiteY11" fmla="*/ 1050131 h 1750218"/>
                      <a:gd name="connsiteX12" fmla="*/ 388938 w 855663"/>
                      <a:gd name="connsiteY12" fmla="*/ 1050131 h 1750218"/>
                      <a:gd name="connsiteX13" fmla="*/ 388938 w 855663"/>
                      <a:gd name="connsiteY13" fmla="*/ 1750218 h 1750218"/>
                      <a:gd name="connsiteX14" fmla="*/ 233363 w 855663"/>
                      <a:gd name="connsiteY14" fmla="*/ 1750218 h 1750218"/>
                      <a:gd name="connsiteX15" fmla="*/ 233363 w 855663"/>
                      <a:gd name="connsiteY15" fmla="*/ 661193 h 1750218"/>
                      <a:gd name="connsiteX16" fmla="*/ 151686 w 855663"/>
                      <a:gd name="connsiteY16" fmla="*/ 999569 h 1750218"/>
                      <a:gd name="connsiteX17" fmla="*/ 77788 w 855663"/>
                      <a:gd name="connsiteY17" fmla="*/ 1057910 h 1750218"/>
                      <a:gd name="connsiteX18" fmla="*/ 0 w 855663"/>
                      <a:gd name="connsiteY18" fmla="*/ 980123 h 1750218"/>
                      <a:gd name="connsiteX19" fmla="*/ 3889 w 855663"/>
                      <a:gd name="connsiteY19" fmla="*/ 960675 h 1750218"/>
                      <a:gd name="connsiteX20" fmla="*/ 112792 w 855663"/>
                      <a:gd name="connsiteY20" fmla="*/ 497840 h 1750218"/>
                      <a:gd name="connsiteX21" fmla="*/ 136129 w 855663"/>
                      <a:gd name="connsiteY21" fmla="*/ 455057 h 1750218"/>
                      <a:gd name="connsiteX22" fmla="*/ 299482 w 855663"/>
                      <a:gd name="connsiteY22" fmla="*/ 369490 h 1750218"/>
                      <a:gd name="connsiteX23" fmla="*/ 427832 w 855663"/>
                      <a:gd name="connsiteY23" fmla="*/ 350043 h 1750218"/>
                      <a:gd name="connsiteX24" fmla="*/ 427831 w 855663"/>
                      <a:gd name="connsiteY24" fmla="*/ 0 h 1750218"/>
                      <a:gd name="connsiteX25" fmla="*/ 583406 w 855663"/>
                      <a:gd name="connsiteY25" fmla="*/ 155575 h 1750218"/>
                      <a:gd name="connsiteX26" fmla="*/ 427831 w 855663"/>
                      <a:gd name="connsiteY26" fmla="*/ 311150 h 1750218"/>
                      <a:gd name="connsiteX27" fmla="*/ 272256 w 855663"/>
                      <a:gd name="connsiteY27" fmla="*/ 155575 h 1750218"/>
                      <a:gd name="connsiteX28" fmla="*/ 427831 w 855663"/>
                      <a:gd name="connsiteY28" fmla="*/ 0 h 17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5663" h="1750218">
                        <a:moveTo>
                          <a:pt x="427832" y="350043"/>
                        </a:moveTo>
                        <a:cubicBezTo>
                          <a:pt x="470615" y="350043"/>
                          <a:pt x="513398" y="357821"/>
                          <a:pt x="556181" y="365601"/>
                        </a:cubicBezTo>
                        <a:cubicBezTo>
                          <a:pt x="618412" y="385047"/>
                          <a:pt x="672862" y="412273"/>
                          <a:pt x="719535" y="451168"/>
                        </a:cubicBezTo>
                        <a:cubicBezTo>
                          <a:pt x="731203" y="462835"/>
                          <a:pt x="738983" y="478392"/>
                          <a:pt x="742872" y="493950"/>
                        </a:cubicBezTo>
                        <a:lnTo>
                          <a:pt x="851774" y="956786"/>
                        </a:lnTo>
                        <a:cubicBezTo>
                          <a:pt x="851774" y="960675"/>
                          <a:pt x="855663" y="968454"/>
                          <a:pt x="855663" y="976232"/>
                        </a:cubicBezTo>
                        <a:cubicBezTo>
                          <a:pt x="855663" y="1019016"/>
                          <a:pt x="820659" y="1054020"/>
                          <a:pt x="777876" y="1054020"/>
                        </a:cubicBezTo>
                        <a:cubicBezTo>
                          <a:pt x="742872" y="1054020"/>
                          <a:pt x="711757" y="1026795"/>
                          <a:pt x="703977" y="995680"/>
                        </a:cubicBezTo>
                        <a:lnTo>
                          <a:pt x="622301" y="657304"/>
                        </a:lnTo>
                        <a:lnTo>
                          <a:pt x="622301" y="1750218"/>
                        </a:lnTo>
                        <a:lnTo>
                          <a:pt x="466726" y="1750218"/>
                        </a:lnTo>
                        <a:lnTo>
                          <a:pt x="466726" y="1050131"/>
                        </a:lnTo>
                        <a:lnTo>
                          <a:pt x="388938" y="1050131"/>
                        </a:lnTo>
                        <a:lnTo>
                          <a:pt x="388938" y="1750218"/>
                        </a:lnTo>
                        <a:lnTo>
                          <a:pt x="233363" y="1750218"/>
                        </a:lnTo>
                        <a:lnTo>
                          <a:pt x="233363" y="661193"/>
                        </a:lnTo>
                        <a:lnTo>
                          <a:pt x="151686" y="999569"/>
                        </a:lnTo>
                        <a:cubicBezTo>
                          <a:pt x="143907" y="1030684"/>
                          <a:pt x="112792" y="1057910"/>
                          <a:pt x="77788" y="1057910"/>
                        </a:cubicBezTo>
                        <a:cubicBezTo>
                          <a:pt x="35004" y="1057910"/>
                          <a:pt x="0" y="1022905"/>
                          <a:pt x="0" y="980123"/>
                        </a:cubicBezTo>
                        <a:cubicBezTo>
                          <a:pt x="0" y="972343"/>
                          <a:pt x="3889" y="964564"/>
                          <a:pt x="3889" y="960675"/>
                        </a:cubicBezTo>
                        <a:lnTo>
                          <a:pt x="112792" y="497840"/>
                        </a:lnTo>
                        <a:cubicBezTo>
                          <a:pt x="116682" y="482281"/>
                          <a:pt x="124460" y="466725"/>
                          <a:pt x="136129" y="455057"/>
                        </a:cubicBezTo>
                        <a:cubicBezTo>
                          <a:pt x="182801" y="416162"/>
                          <a:pt x="237252" y="385047"/>
                          <a:pt x="299482" y="369490"/>
                        </a:cubicBezTo>
                        <a:cubicBezTo>
                          <a:pt x="342265" y="357821"/>
                          <a:pt x="385049" y="350043"/>
                          <a:pt x="427832" y="350043"/>
                        </a:cubicBezTo>
                        <a:close/>
                        <a:moveTo>
                          <a:pt x="427831" y="0"/>
                        </a:moveTo>
                        <a:cubicBezTo>
                          <a:pt x="513753" y="0"/>
                          <a:pt x="583406" y="69653"/>
                          <a:pt x="583406" y="155575"/>
                        </a:cubicBezTo>
                        <a:cubicBezTo>
                          <a:pt x="583406" y="241496"/>
                          <a:pt x="513753" y="311150"/>
                          <a:pt x="427831" y="311150"/>
                        </a:cubicBezTo>
                        <a:cubicBezTo>
                          <a:pt x="341910" y="311150"/>
                          <a:pt x="272256" y="241496"/>
                          <a:pt x="272256" y="155575"/>
                        </a:cubicBezTo>
                        <a:cubicBezTo>
                          <a:pt x="272256" y="69653"/>
                          <a:pt x="341910" y="0"/>
                          <a:pt x="427831" y="0"/>
                        </a:cubicBezTo>
                        <a:close/>
                      </a:path>
                    </a:pathLst>
                  </a:custGeom>
                  <a:solidFill>
                    <a:schemeClr val="accent3">
                      <a:lumMod val="50000"/>
                    </a:schemeClr>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sp>
              <p:nvSpPr>
                <p:cNvPr id="50" name="TextBox 49">
                  <a:extLst>
                    <a:ext uri="{FF2B5EF4-FFF2-40B4-BE49-F238E27FC236}">
                      <a16:creationId xmlns:a16="http://schemas.microsoft.com/office/drawing/2014/main" id="{A7AAD9D1-AB09-2087-72DF-751FEF8F77C7}"/>
                    </a:ext>
                  </a:extLst>
                </p:cNvPr>
                <p:cNvSpPr txBox="1"/>
                <p:nvPr/>
              </p:nvSpPr>
              <p:spPr>
                <a:xfrm>
                  <a:off x="1283636" y="3377895"/>
                  <a:ext cx="1330716" cy="338554"/>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Risk Agent</a:t>
                  </a:r>
                </a:p>
              </p:txBody>
            </p:sp>
          </p:grpSp>
          <p:grpSp>
            <p:nvGrpSpPr>
              <p:cNvPr id="57" name="Group 56">
                <a:extLst>
                  <a:ext uri="{FF2B5EF4-FFF2-40B4-BE49-F238E27FC236}">
                    <a16:creationId xmlns:a16="http://schemas.microsoft.com/office/drawing/2014/main" id="{A5B8756E-0B6B-1E96-BACF-28216852D62B}"/>
                  </a:ext>
                </a:extLst>
              </p:cNvPr>
              <p:cNvGrpSpPr/>
              <p:nvPr/>
            </p:nvGrpSpPr>
            <p:grpSpPr>
              <a:xfrm>
                <a:off x="2436839" y="5126992"/>
                <a:ext cx="547158" cy="1252906"/>
                <a:chOff x="1226420" y="2796940"/>
                <a:chExt cx="547158" cy="1252906"/>
              </a:xfrm>
            </p:grpSpPr>
            <p:sp>
              <p:nvSpPr>
                <p:cNvPr id="58" name="Oval 57">
                  <a:extLst>
                    <a:ext uri="{FF2B5EF4-FFF2-40B4-BE49-F238E27FC236}">
                      <a16:creationId xmlns:a16="http://schemas.microsoft.com/office/drawing/2014/main" id="{9E84CF8B-D2BB-C784-6CCB-00106F904431}"/>
                    </a:ext>
                  </a:extLst>
                </p:cNvPr>
                <p:cNvSpPr/>
                <p:nvPr/>
              </p:nvSpPr>
              <p:spPr>
                <a:xfrm>
                  <a:off x="1283636" y="3791012"/>
                  <a:ext cx="413826" cy="258834"/>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9" name="Freeform: Shape 47">
                  <a:extLst>
                    <a:ext uri="{FF2B5EF4-FFF2-40B4-BE49-F238E27FC236}">
                      <a16:creationId xmlns:a16="http://schemas.microsoft.com/office/drawing/2014/main" id="{1163777D-FC77-89B6-E41C-FE8C74BDE6C6}"/>
                    </a:ext>
                  </a:extLst>
                </p:cNvPr>
                <p:cNvSpPr/>
                <p:nvPr/>
              </p:nvSpPr>
              <p:spPr>
                <a:xfrm>
                  <a:off x="1226420" y="2796940"/>
                  <a:ext cx="547158" cy="1119188"/>
                </a:xfrm>
                <a:custGeom>
                  <a:avLst/>
                  <a:gdLst>
                    <a:gd name="connsiteX0" fmla="*/ 273580 w 547158"/>
                    <a:gd name="connsiteY0" fmla="*/ 223838 h 1119188"/>
                    <a:gd name="connsiteX1" fmla="*/ 355653 w 547158"/>
                    <a:gd name="connsiteY1" fmla="*/ 233786 h 1119188"/>
                    <a:gd name="connsiteX2" fmla="*/ 460110 w 547158"/>
                    <a:gd name="connsiteY2" fmla="*/ 288503 h 1119188"/>
                    <a:gd name="connsiteX3" fmla="*/ 475033 w 547158"/>
                    <a:gd name="connsiteY3" fmla="*/ 315860 h 1119188"/>
                    <a:gd name="connsiteX4" fmla="*/ 544671 w 547158"/>
                    <a:gd name="connsiteY4" fmla="*/ 611823 h 1119188"/>
                    <a:gd name="connsiteX5" fmla="*/ 547158 w 547158"/>
                    <a:gd name="connsiteY5" fmla="*/ 624258 h 1119188"/>
                    <a:gd name="connsiteX6" fmla="*/ 497417 w 547158"/>
                    <a:gd name="connsiteY6" fmla="*/ 674000 h 1119188"/>
                    <a:gd name="connsiteX7" fmla="*/ 450162 w 547158"/>
                    <a:gd name="connsiteY7" fmla="*/ 636694 h 1119188"/>
                    <a:gd name="connsiteX8" fmla="*/ 397933 w 547158"/>
                    <a:gd name="connsiteY8" fmla="*/ 420318 h 1119188"/>
                    <a:gd name="connsiteX9" fmla="*/ 397933 w 547158"/>
                    <a:gd name="connsiteY9" fmla="*/ 1119188 h 1119188"/>
                    <a:gd name="connsiteX10" fmla="*/ 298450 w 547158"/>
                    <a:gd name="connsiteY10" fmla="*/ 1119188 h 1119188"/>
                    <a:gd name="connsiteX11" fmla="*/ 298450 w 547158"/>
                    <a:gd name="connsiteY11" fmla="*/ 671513 h 1119188"/>
                    <a:gd name="connsiteX12" fmla="*/ 248708 w 547158"/>
                    <a:gd name="connsiteY12" fmla="*/ 671513 h 1119188"/>
                    <a:gd name="connsiteX13" fmla="*/ 248708 w 547158"/>
                    <a:gd name="connsiteY13" fmla="*/ 1119188 h 1119188"/>
                    <a:gd name="connsiteX14" fmla="*/ 149225 w 547158"/>
                    <a:gd name="connsiteY14" fmla="*/ 1119188 h 1119188"/>
                    <a:gd name="connsiteX15" fmla="*/ 149225 w 547158"/>
                    <a:gd name="connsiteY15" fmla="*/ 422805 h 1119188"/>
                    <a:gd name="connsiteX16" fmla="*/ 96997 w 547158"/>
                    <a:gd name="connsiteY16" fmla="*/ 639181 h 1119188"/>
                    <a:gd name="connsiteX17" fmla="*/ 49742 w 547158"/>
                    <a:gd name="connsiteY17" fmla="*/ 676488 h 1119188"/>
                    <a:gd name="connsiteX18" fmla="*/ 0 w 547158"/>
                    <a:gd name="connsiteY18" fmla="*/ 626746 h 1119188"/>
                    <a:gd name="connsiteX19" fmla="*/ 2487 w 547158"/>
                    <a:gd name="connsiteY19" fmla="*/ 614310 h 1119188"/>
                    <a:gd name="connsiteX20" fmla="*/ 72125 w 547158"/>
                    <a:gd name="connsiteY20" fmla="*/ 318348 h 1119188"/>
                    <a:gd name="connsiteX21" fmla="*/ 87048 w 547158"/>
                    <a:gd name="connsiteY21" fmla="*/ 290990 h 1119188"/>
                    <a:gd name="connsiteX22" fmla="*/ 191505 w 547158"/>
                    <a:gd name="connsiteY22" fmla="*/ 236273 h 1119188"/>
                    <a:gd name="connsiteX23" fmla="*/ 273580 w 547158"/>
                    <a:gd name="connsiteY23" fmla="*/ 223838 h 1119188"/>
                    <a:gd name="connsiteX24" fmla="*/ 273580 w 547158"/>
                    <a:gd name="connsiteY24" fmla="*/ 0 h 1119188"/>
                    <a:gd name="connsiteX25" fmla="*/ 373063 w 547158"/>
                    <a:gd name="connsiteY25" fmla="*/ 99483 h 1119188"/>
                    <a:gd name="connsiteX26" fmla="*/ 273580 w 547158"/>
                    <a:gd name="connsiteY26" fmla="*/ 198967 h 1119188"/>
                    <a:gd name="connsiteX27" fmla="*/ 174096 w 547158"/>
                    <a:gd name="connsiteY27" fmla="*/ 99483 h 1119188"/>
                    <a:gd name="connsiteX28" fmla="*/ 273580 w 547158"/>
                    <a:gd name="connsiteY28" fmla="*/ 0 h 111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7158" h="1119188">
                      <a:moveTo>
                        <a:pt x="273580" y="223838"/>
                      </a:moveTo>
                      <a:cubicBezTo>
                        <a:pt x="300937" y="223838"/>
                        <a:pt x="328295" y="228812"/>
                        <a:pt x="355653" y="233786"/>
                      </a:cubicBezTo>
                      <a:cubicBezTo>
                        <a:pt x="395446" y="246222"/>
                        <a:pt x="430265" y="263631"/>
                        <a:pt x="460110" y="288503"/>
                      </a:cubicBezTo>
                      <a:cubicBezTo>
                        <a:pt x="467572" y="295963"/>
                        <a:pt x="472546" y="305912"/>
                        <a:pt x="475033" y="315860"/>
                      </a:cubicBezTo>
                      <a:lnTo>
                        <a:pt x="544671" y="611823"/>
                      </a:lnTo>
                      <a:cubicBezTo>
                        <a:pt x="544671" y="614310"/>
                        <a:pt x="547158" y="619285"/>
                        <a:pt x="547158" y="624258"/>
                      </a:cubicBezTo>
                      <a:cubicBezTo>
                        <a:pt x="547158" y="651616"/>
                        <a:pt x="524775" y="674000"/>
                        <a:pt x="497417" y="674000"/>
                      </a:cubicBezTo>
                      <a:cubicBezTo>
                        <a:pt x="475033" y="674000"/>
                        <a:pt x="455136" y="656591"/>
                        <a:pt x="450162" y="636694"/>
                      </a:cubicBezTo>
                      <a:lnTo>
                        <a:pt x="397933" y="420318"/>
                      </a:lnTo>
                      <a:lnTo>
                        <a:pt x="397933" y="1119188"/>
                      </a:lnTo>
                      <a:lnTo>
                        <a:pt x="298450" y="1119188"/>
                      </a:lnTo>
                      <a:lnTo>
                        <a:pt x="298450" y="671513"/>
                      </a:lnTo>
                      <a:lnTo>
                        <a:pt x="248708" y="671513"/>
                      </a:lnTo>
                      <a:lnTo>
                        <a:pt x="248708" y="1119188"/>
                      </a:lnTo>
                      <a:lnTo>
                        <a:pt x="149225" y="1119188"/>
                      </a:lnTo>
                      <a:lnTo>
                        <a:pt x="149225" y="422805"/>
                      </a:lnTo>
                      <a:lnTo>
                        <a:pt x="96997" y="639181"/>
                      </a:lnTo>
                      <a:cubicBezTo>
                        <a:pt x="92022" y="659078"/>
                        <a:pt x="72125" y="676488"/>
                        <a:pt x="49742" y="676488"/>
                      </a:cubicBezTo>
                      <a:cubicBezTo>
                        <a:pt x="22384" y="676488"/>
                        <a:pt x="0" y="654103"/>
                        <a:pt x="0" y="626746"/>
                      </a:cubicBezTo>
                      <a:cubicBezTo>
                        <a:pt x="0" y="621771"/>
                        <a:pt x="2487" y="616797"/>
                        <a:pt x="2487" y="614310"/>
                      </a:cubicBezTo>
                      <a:lnTo>
                        <a:pt x="72125" y="318348"/>
                      </a:lnTo>
                      <a:cubicBezTo>
                        <a:pt x="74613" y="308399"/>
                        <a:pt x="79587" y="298451"/>
                        <a:pt x="87048" y="290990"/>
                      </a:cubicBezTo>
                      <a:cubicBezTo>
                        <a:pt x="116893" y="266118"/>
                        <a:pt x="151712" y="246222"/>
                        <a:pt x="191505" y="236273"/>
                      </a:cubicBezTo>
                      <a:cubicBezTo>
                        <a:pt x="218863" y="228812"/>
                        <a:pt x="246221" y="223838"/>
                        <a:pt x="273580" y="223838"/>
                      </a:cubicBezTo>
                      <a:close/>
                      <a:moveTo>
                        <a:pt x="273580" y="0"/>
                      </a:moveTo>
                      <a:cubicBezTo>
                        <a:pt x="328523" y="0"/>
                        <a:pt x="373063" y="44540"/>
                        <a:pt x="373063" y="99483"/>
                      </a:cubicBezTo>
                      <a:cubicBezTo>
                        <a:pt x="373063" y="154426"/>
                        <a:pt x="328523" y="198967"/>
                        <a:pt x="273580" y="198967"/>
                      </a:cubicBezTo>
                      <a:cubicBezTo>
                        <a:pt x="218637" y="198967"/>
                        <a:pt x="174096" y="154426"/>
                        <a:pt x="174096" y="99483"/>
                      </a:cubicBezTo>
                      <a:cubicBezTo>
                        <a:pt x="174096" y="44540"/>
                        <a:pt x="218637" y="0"/>
                        <a:pt x="273580" y="0"/>
                      </a:cubicBezTo>
                      <a:close/>
                    </a:path>
                  </a:pathLst>
                </a:custGeom>
                <a:solidFill>
                  <a:schemeClr val="accent4"/>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60" name="Group 59">
                <a:extLst>
                  <a:ext uri="{FF2B5EF4-FFF2-40B4-BE49-F238E27FC236}">
                    <a16:creationId xmlns:a16="http://schemas.microsoft.com/office/drawing/2014/main" id="{5F233FAB-64DC-6D29-A3F7-7C0523CB6ABA}"/>
                  </a:ext>
                </a:extLst>
              </p:cNvPr>
              <p:cNvGrpSpPr/>
              <p:nvPr/>
            </p:nvGrpSpPr>
            <p:grpSpPr>
              <a:xfrm>
                <a:off x="584551" y="5126992"/>
                <a:ext cx="547158" cy="1252906"/>
                <a:chOff x="1226420" y="2796940"/>
                <a:chExt cx="547158" cy="1252906"/>
              </a:xfrm>
            </p:grpSpPr>
            <p:sp>
              <p:nvSpPr>
                <p:cNvPr id="61" name="Oval 60">
                  <a:extLst>
                    <a:ext uri="{FF2B5EF4-FFF2-40B4-BE49-F238E27FC236}">
                      <a16:creationId xmlns:a16="http://schemas.microsoft.com/office/drawing/2014/main" id="{E7433637-277A-C864-A5C6-96C484282C92}"/>
                    </a:ext>
                  </a:extLst>
                </p:cNvPr>
                <p:cNvSpPr/>
                <p:nvPr/>
              </p:nvSpPr>
              <p:spPr>
                <a:xfrm>
                  <a:off x="1283636" y="3791012"/>
                  <a:ext cx="413826" cy="258834"/>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Freeform: Shape 47">
                  <a:extLst>
                    <a:ext uri="{FF2B5EF4-FFF2-40B4-BE49-F238E27FC236}">
                      <a16:creationId xmlns:a16="http://schemas.microsoft.com/office/drawing/2014/main" id="{F7CDD47B-2E47-BB78-5188-0B8F739C6F8C}"/>
                    </a:ext>
                  </a:extLst>
                </p:cNvPr>
                <p:cNvSpPr/>
                <p:nvPr/>
              </p:nvSpPr>
              <p:spPr>
                <a:xfrm>
                  <a:off x="1226420" y="2796940"/>
                  <a:ext cx="547158" cy="1119188"/>
                </a:xfrm>
                <a:custGeom>
                  <a:avLst/>
                  <a:gdLst>
                    <a:gd name="connsiteX0" fmla="*/ 273580 w 547158"/>
                    <a:gd name="connsiteY0" fmla="*/ 223838 h 1119188"/>
                    <a:gd name="connsiteX1" fmla="*/ 355653 w 547158"/>
                    <a:gd name="connsiteY1" fmla="*/ 233786 h 1119188"/>
                    <a:gd name="connsiteX2" fmla="*/ 460110 w 547158"/>
                    <a:gd name="connsiteY2" fmla="*/ 288503 h 1119188"/>
                    <a:gd name="connsiteX3" fmla="*/ 475033 w 547158"/>
                    <a:gd name="connsiteY3" fmla="*/ 315860 h 1119188"/>
                    <a:gd name="connsiteX4" fmla="*/ 544671 w 547158"/>
                    <a:gd name="connsiteY4" fmla="*/ 611823 h 1119188"/>
                    <a:gd name="connsiteX5" fmla="*/ 547158 w 547158"/>
                    <a:gd name="connsiteY5" fmla="*/ 624258 h 1119188"/>
                    <a:gd name="connsiteX6" fmla="*/ 497417 w 547158"/>
                    <a:gd name="connsiteY6" fmla="*/ 674000 h 1119188"/>
                    <a:gd name="connsiteX7" fmla="*/ 450162 w 547158"/>
                    <a:gd name="connsiteY7" fmla="*/ 636694 h 1119188"/>
                    <a:gd name="connsiteX8" fmla="*/ 397933 w 547158"/>
                    <a:gd name="connsiteY8" fmla="*/ 420318 h 1119188"/>
                    <a:gd name="connsiteX9" fmla="*/ 397933 w 547158"/>
                    <a:gd name="connsiteY9" fmla="*/ 1119188 h 1119188"/>
                    <a:gd name="connsiteX10" fmla="*/ 298450 w 547158"/>
                    <a:gd name="connsiteY10" fmla="*/ 1119188 h 1119188"/>
                    <a:gd name="connsiteX11" fmla="*/ 298450 w 547158"/>
                    <a:gd name="connsiteY11" fmla="*/ 671513 h 1119188"/>
                    <a:gd name="connsiteX12" fmla="*/ 248708 w 547158"/>
                    <a:gd name="connsiteY12" fmla="*/ 671513 h 1119188"/>
                    <a:gd name="connsiteX13" fmla="*/ 248708 w 547158"/>
                    <a:gd name="connsiteY13" fmla="*/ 1119188 h 1119188"/>
                    <a:gd name="connsiteX14" fmla="*/ 149225 w 547158"/>
                    <a:gd name="connsiteY14" fmla="*/ 1119188 h 1119188"/>
                    <a:gd name="connsiteX15" fmla="*/ 149225 w 547158"/>
                    <a:gd name="connsiteY15" fmla="*/ 422805 h 1119188"/>
                    <a:gd name="connsiteX16" fmla="*/ 96997 w 547158"/>
                    <a:gd name="connsiteY16" fmla="*/ 639181 h 1119188"/>
                    <a:gd name="connsiteX17" fmla="*/ 49742 w 547158"/>
                    <a:gd name="connsiteY17" fmla="*/ 676488 h 1119188"/>
                    <a:gd name="connsiteX18" fmla="*/ 0 w 547158"/>
                    <a:gd name="connsiteY18" fmla="*/ 626746 h 1119188"/>
                    <a:gd name="connsiteX19" fmla="*/ 2487 w 547158"/>
                    <a:gd name="connsiteY19" fmla="*/ 614310 h 1119188"/>
                    <a:gd name="connsiteX20" fmla="*/ 72125 w 547158"/>
                    <a:gd name="connsiteY20" fmla="*/ 318348 h 1119188"/>
                    <a:gd name="connsiteX21" fmla="*/ 87048 w 547158"/>
                    <a:gd name="connsiteY21" fmla="*/ 290990 h 1119188"/>
                    <a:gd name="connsiteX22" fmla="*/ 191505 w 547158"/>
                    <a:gd name="connsiteY22" fmla="*/ 236273 h 1119188"/>
                    <a:gd name="connsiteX23" fmla="*/ 273580 w 547158"/>
                    <a:gd name="connsiteY23" fmla="*/ 223838 h 1119188"/>
                    <a:gd name="connsiteX24" fmla="*/ 273580 w 547158"/>
                    <a:gd name="connsiteY24" fmla="*/ 0 h 1119188"/>
                    <a:gd name="connsiteX25" fmla="*/ 373063 w 547158"/>
                    <a:gd name="connsiteY25" fmla="*/ 99483 h 1119188"/>
                    <a:gd name="connsiteX26" fmla="*/ 273580 w 547158"/>
                    <a:gd name="connsiteY26" fmla="*/ 198967 h 1119188"/>
                    <a:gd name="connsiteX27" fmla="*/ 174096 w 547158"/>
                    <a:gd name="connsiteY27" fmla="*/ 99483 h 1119188"/>
                    <a:gd name="connsiteX28" fmla="*/ 273580 w 547158"/>
                    <a:gd name="connsiteY28" fmla="*/ 0 h 111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7158" h="1119188">
                      <a:moveTo>
                        <a:pt x="273580" y="223838"/>
                      </a:moveTo>
                      <a:cubicBezTo>
                        <a:pt x="300937" y="223838"/>
                        <a:pt x="328295" y="228812"/>
                        <a:pt x="355653" y="233786"/>
                      </a:cubicBezTo>
                      <a:cubicBezTo>
                        <a:pt x="395446" y="246222"/>
                        <a:pt x="430265" y="263631"/>
                        <a:pt x="460110" y="288503"/>
                      </a:cubicBezTo>
                      <a:cubicBezTo>
                        <a:pt x="467572" y="295963"/>
                        <a:pt x="472546" y="305912"/>
                        <a:pt x="475033" y="315860"/>
                      </a:cubicBezTo>
                      <a:lnTo>
                        <a:pt x="544671" y="611823"/>
                      </a:lnTo>
                      <a:cubicBezTo>
                        <a:pt x="544671" y="614310"/>
                        <a:pt x="547158" y="619285"/>
                        <a:pt x="547158" y="624258"/>
                      </a:cubicBezTo>
                      <a:cubicBezTo>
                        <a:pt x="547158" y="651616"/>
                        <a:pt x="524775" y="674000"/>
                        <a:pt x="497417" y="674000"/>
                      </a:cubicBezTo>
                      <a:cubicBezTo>
                        <a:pt x="475033" y="674000"/>
                        <a:pt x="455136" y="656591"/>
                        <a:pt x="450162" y="636694"/>
                      </a:cubicBezTo>
                      <a:lnTo>
                        <a:pt x="397933" y="420318"/>
                      </a:lnTo>
                      <a:lnTo>
                        <a:pt x="397933" y="1119188"/>
                      </a:lnTo>
                      <a:lnTo>
                        <a:pt x="298450" y="1119188"/>
                      </a:lnTo>
                      <a:lnTo>
                        <a:pt x="298450" y="671513"/>
                      </a:lnTo>
                      <a:lnTo>
                        <a:pt x="248708" y="671513"/>
                      </a:lnTo>
                      <a:lnTo>
                        <a:pt x="248708" y="1119188"/>
                      </a:lnTo>
                      <a:lnTo>
                        <a:pt x="149225" y="1119188"/>
                      </a:lnTo>
                      <a:lnTo>
                        <a:pt x="149225" y="422805"/>
                      </a:lnTo>
                      <a:lnTo>
                        <a:pt x="96997" y="639181"/>
                      </a:lnTo>
                      <a:cubicBezTo>
                        <a:pt x="92022" y="659078"/>
                        <a:pt x="72125" y="676488"/>
                        <a:pt x="49742" y="676488"/>
                      </a:cubicBezTo>
                      <a:cubicBezTo>
                        <a:pt x="22384" y="676488"/>
                        <a:pt x="0" y="654103"/>
                        <a:pt x="0" y="626746"/>
                      </a:cubicBezTo>
                      <a:cubicBezTo>
                        <a:pt x="0" y="621771"/>
                        <a:pt x="2487" y="616797"/>
                        <a:pt x="2487" y="614310"/>
                      </a:cubicBezTo>
                      <a:lnTo>
                        <a:pt x="72125" y="318348"/>
                      </a:lnTo>
                      <a:cubicBezTo>
                        <a:pt x="74613" y="308399"/>
                        <a:pt x="79587" y="298451"/>
                        <a:pt x="87048" y="290990"/>
                      </a:cubicBezTo>
                      <a:cubicBezTo>
                        <a:pt x="116893" y="266118"/>
                        <a:pt x="151712" y="246222"/>
                        <a:pt x="191505" y="236273"/>
                      </a:cubicBezTo>
                      <a:cubicBezTo>
                        <a:pt x="218863" y="228812"/>
                        <a:pt x="246221" y="223838"/>
                        <a:pt x="273580" y="223838"/>
                      </a:cubicBezTo>
                      <a:close/>
                      <a:moveTo>
                        <a:pt x="273580" y="0"/>
                      </a:moveTo>
                      <a:cubicBezTo>
                        <a:pt x="328523" y="0"/>
                        <a:pt x="373063" y="44540"/>
                        <a:pt x="373063" y="99483"/>
                      </a:cubicBezTo>
                      <a:cubicBezTo>
                        <a:pt x="373063" y="154426"/>
                        <a:pt x="328523" y="198967"/>
                        <a:pt x="273580" y="198967"/>
                      </a:cubicBezTo>
                      <a:cubicBezTo>
                        <a:pt x="218637" y="198967"/>
                        <a:pt x="174096" y="154426"/>
                        <a:pt x="174096" y="99483"/>
                      </a:cubicBezTo>
                      <a:cubicBezTo>
                        <a:pt x="174096" y="44540"/>
                        <a:pt x="218637" y="0"/>
                        <a:pt x="273580" y="0"/>
                      </a:cubicBezTo>
                      <a:close/>
                    </a:path>
                  </a:pathLst>
                </a:custGeom>
                <a:solidFill>
                  <a:srgbClr val="EEEEC6"/>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grpSp>
        <p:cxnSp>
          <p:nvCxnSpPr>
            <p:cNvPr id="79" name="Straight Connector 78">
              <a:extLst>
                <a:ext uri="{FF2B5EF4-FFF2-40B4-BE49-F238E27FC236}">
                  <a16:creationId xmlns:a16="http://schemas.microsoft.com/office/drawing/2014/main" id="{D8A51698-908E-3F8D-24BE-C8D8B325D4CB}"/>
                </a:ext>
              </a:extLst>
            </p:cNvPr>
            <p:cNvCxnSpPr>
              <a:cxnSpLocks/>
              <a:stCxn id="53" idx="0"/>
              <a:endCxn id="86" idx="6"/>
            </p:cNvCxnSpPr>
            <p:nvPr/>
          </p:nvCxnSpPr>
          <p:spPr>
            <a:xfrm flipH="1">
              <a:off x="6817156" y="2972364"/>
              <a:ext cx="296657" cy="2326176"/>
            </a:xfrm>
            <a:prstGeom prst="line">
              <a:avLst/>
            </a:prstGeom>
            <a:ln w="38100">
              <a:solidFill>
                <a:schemeClr val="bg1">
                  <a:lumMod val="75000"/>
                </a:schemeClr>
              </a:solidFill>
              <a:prstDash val="sysDash"/>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B5145FC3-C463-ED6D-D45E-6269DB0E9FBB}"/>
                </a:ext>
              </a:extLst>
            </p:cNvPr>
            <p:cNvGrpSpPr/>
            <p:nvPr/>
          </p:nvGrpSpPr>
          <p:grpSpPr>
            <a:xfrm>
              <a:off x="6690216" y="1117775"/>
              <a:ext cx="855663" cy="1916376"/>
              <a:chOff x="5365125" y="4007611"/>
              <a:chExt cx="855663" cy="1916376"/>
            </a:xfrm>
          </p:grpSpPr>
          <p:sp>
            <p:nvSpPr>
              <p:cNvPr id="48" name="Oval 47">
                <a:extLst>
                  <a:ext uri="{FF2B5EF4-FFF2-40B4-BE49-F238E27FC236}">
                    <a16:creationId xmlns:a16="http://schemas.microsoft.com/office/drawing/2014/main" id="{3B18DBE5-35F9-6B70-AB06-6CF2A68ECCC6}"/>
                  </a:ext>
                </a:extLst>
              </p:cNvPr>
              <p:cNvSpPr/>
              <p:nvPr/>
            </p:nvSpPr>
            <p:spPr>
              <a:xfrm>
                <a:off x="5477692" y="5534909"/>
                <a:ext cx="622061" cy="389078"/>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Freeform: Shape 44">
                <a:extLst>
                  <a:ext uri="{FF2B5EF4-FFF2-40B4-BE49-F238E27FC236}">
                    <a16:creationId xmlns:a16="http://schemas.microsoft.com/office/drawing/2014/main" id="{C1DBA4D1-1836-9515-9A87-870C0610D32D}"/>
                  </a:ext>
                </a:extLst>
              </p:cNvPr>
              <p:cNvSpPr/>
              <p:nvPr/>
            </p:nvSpPr>
            <p:spPr>
              <a:xfrm>
                <a:off x="5365125" y="4007611"/>
                <a:ext cx="855663" cy="1750218"/>
              </a:xfrm>
              <a:custGeom>
                <a:avLst/>
                <a:gdLst>
                  <a:gd name="connsiteX0" fmla="*/ 427832 w 855663"/>
                  <a:gd name="connsiteY0" fmla="*/ 350043 h 1750218"/>
                  <a:gd name="connsiteX1" fmla="*/ 556181 w 855663"/>
                  <a:gd name="connsiteY1" fmla="*/ 365601 h 1750218"/>
                  <a:gd name="connsiteX2" fmla="*/ 719535 w 855663"/>
                  <a:gd name="connsiteY2" fmla="*/ 451168 h 1750218"/>
                  <a:gd name="connsiteX3" fmla="*/ 742872 w 855663"/>
                  <a:gd name="connsiteY3" fmla="*/ 493950 h 1750218"/>
                  <a:gd name="connsiteX4" fmla="*/ 851774 w 855663"/>
                  <a:gd name="connsiteY4" fmla="*/ 956786 h 1750218"/>
                  <a:gd name="connsiteX5" fmla="*/ 855663 w 855663"/>
                  <a:gd name="connsiteY5" fmla="*/ 976232 h 1750218"/>
                  <a:gd name="connsiteX6" fmla="*/ 777876 w 855663"/>
                  <a:gd name="connsiteY6" fmla="*/ 1054020 h 1750218"/>
                  <a:gd name="connsiteX7" fmla="*/ 703977 w 855663"/>
                  <a:gd name="connsiteY7" fmla="*/ 995680 h 1750218"/>
                  <a:gd name="connsiteX8" fmla="*/ 622301 w 855663"/>
                  <a:gd name="connsiteY8" fmla="*/ 657304 h 1750218"/>
                  <a:gd name="connsiteX9" fmla="*/ 622301 w 855663"/>
                  <a:gd name="connsiteY9" fmla="*/ 1750218 h 1750218"/>
                  <a:gd name="connsiteX10" fmla="*/ 466726 w 855663"/>
                  <a:gd name="connsiteY10" fmla="*/ 1750218 h 1750218"/>
                  <a:gd name="connsiteX11" fmla="*/ 466726 w 855663"/>
                  <a:gd name="connsiteY11" fmla="*/ 1050131 h 1750218"/>
                  <a:gd name="connsiteX12" fmla="*/ 388938 w 855663"/>
                  <a:gd name="connsiteY12" fmla="*/ 1050131 h 1750218"/>
                  <a:gd name="connsiteX13" fmla="*/ 388938 w 855663"/>
                  <a:gd name="connsiteY13" fmla="*/ 1750218 h 1750218"/>
                  <a:gd name="connsiteX14" fmla="*/ 233362 w 855663"/>
                  <a:gd name="connsiteY14" fmla="*/ 1750218 h 1750218"/>
                  <a:gd name="connsiteX15" fmla="*/ 233362 w 855663"/>
                  <a:gd name="connsiteY15" fmla="*/ 661193 h 1750218"/>
                  <a:gd name="connsiteX16" fmla="*/ 151686 w 855663"/>
                  <a:gd name="connsiteY16" fmla="*/ 999569 h 1750218"/>
                  <a:gd name="connsiteX17" fmla="*/ 77787 w 855663"/>
                  <a:gd name="connsiteY17" fmla="*/ 1057910 h 1750218"/>
                  <a:gd name="connsiteX18" fmla="*/ 0 w 855663"/>
                  <a:gd name="connsiteY18" fmla="*/ 980123 h 1750218"/>
                  <a:gd name="connsiteX19" fmla="*/ 3889 w 855663"/>
                  <a:gd name="connsiteY19" fmla="*/ 960675 h 1750218"/>
                  <a:gd name="connsiteX20" fmla="*/ 112791 w 855663"/>
                  <a:gd name="connsiteY20" fmla="*/ 497840 h 1750218"/>
                  <a:gd name="connsiteX21" fmla="*/ 136128 w 855663"/>
                  <a:gd name="connsiteY21" fmla="*/ 455057 h 1750218"/>
                  <a:gd name="connsiteX22" fmla="*/ 299482 w 855663"/>
                  <a:gd name="connsiteY22" fmla="*/ 369490 h 1750218"/>
                  <a:gd name="connsiteX23" fmla="*/ 427832 w 855663"/>
                  <a:gd name="connsiteY23" fmla="*/ 350043 h 1750218"/>
                  <a:gd name="connsiteX24" fmla="*/ 427831 w 855663"/>
                  <a:gd name="connsiteY24" fmla="*/ 0 h 1750218"/>
                  <a:gd name="connsiteX25" fmla="*/ 583406 w 855663"/>
                  <a:gd name="connsiteY25" fmla="*/ 155575 h 1750218"/>
                  <a:gd name="connsiteX26" fmla="*/ 427831 w 855663"/>
                  <a:gd name="connsiteY26" fmla="*/ 311150 h 1750218"/>
                  <a:gd name="connsiteX27" fmla="*/ 272256 w 855663"/>
                  <a:gd name="connsiteY27" fmla="*/ 155575 h 1750218"/>
                  <a:gd name="connsiteX28" fmla="*/ 427831 w 855663"/>
                  <a:gd name="connsiteY28" fmla="*/ 0 h 17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5663" h="1750218">
                    <a:moveTo>
                      <a:pt x="427832" y="350043"/>
                    </a:moveTo>
                    <a:cubicBezTo>
                      <a:pt x="470615" y="350043"/>
                      <a:pt x="513398" y="357821"/>
                      <a:pt x="556181" y="365601"/>
                    </a:cubicBezTo>
                    <a:cubicBezTo>
                      <a:pt x="618412" y="385047"/>
                      <a:pt x="672862" y="412273"/>
                      <a:pt x="719535" y="451168"/>
                    </a:cubicBezTo>
                    <a:cubicBezTo>
                      <a:pt x="731203" y="462835"/>
                      <a:pt x="738983" y="478392"/>
                      <a:pt x="742872" y="493950"/>
                    </a:cubicBezTo>
                    <a:lnTo>
                      <a:pt x="851774" y="956786"/>
                    </a:lnTo>
                    <a:cubicBezTo>
                      <a:pt x="851774" y="960675"/>
                      <a:pt x="855663" y="968454"/>
                      <a:pt x="855663" y="976232"/>
                    </a:cubicBezTo>
                    <a:cubicBezTo>
                      <a:pt x="855663" y="1019016"/>
                      <a:pt x="820659" y="1054020"/>
                      <a:pt x="777876" y="1054020"/>
                    </a:cubicBezTo>
                    <a:cubicBezTo>
                      <a:pt x="742872" y="1054020"/>
                      <a:pt x="711757" y="1026795"/>
                      <a:pt x="703977" y="995680"/>
                    </a:cubicBezTo>
                    <a:lnTo>
                      <a:pt x="622301" y="657304"/>
                    </a:lnTo>
                    <a:lnTo>
                      <a:pt x="622301" y="1750218"/>
                    </a:lnTo>
                    <a:lnTo>
                      <a:pt x="466726" y="1750218"/>
                    </a:lnTo>
                    <a:lnTo>
                      <a:pt x="466726" y="1050131"/>
                    </a:lnTo>
                    <a:lnTo>
                      <a:pt x="388938" y="1050131"/>
                    </a:lnTo>
                    <a:lnTo>
                      <a:pt x="388938" y="1750218"/>
                    </a:lnTo>
                    <a:lnTo>
                      <a:pt x="233362" y="1750218"/>
                    </a:lnTo>
                    <a:lnTo>
                      <a:pt x="233362" y="661193"/>
                    </a:lnTo>
                    <a:lnTo>
                      <a:pt x="151686" y="999569"/>
                    </a:lnTo>
                    <a:cubicBezTo>
                      <a:pt x="143906" y="1030684"/>
                      <a:pt x="112791" y="1057910"/>
                      <a:pt x="77787" y="1057910"/>
                    </a:cubicBezTo>
                    <a:cubicBezTo>
                      <a:pt x="35004" y="1057910"/>
                      <a:pt x="0" y="1022905"/>
                      <a:pt x="0" y="980123"/>
                    </a:cubicBezTo>
                    <a:cubicBezTo>
                      <a:pt x="0" y="972343"/>
                      <a:pt x="3889" y="964564"/>
                      <a:pt x="3889" y="960675"/>
                    </a:cubicBezTo>
                    <a:lnTo>
                      <a:pt x="112791" y="497840"/>
                    </a:lnTo>
                    <a:cubicBezTo>
                      <a:pt x="116682" y="482281"/>
                      <a:pt x="124460" y="466725"/>
                      <a:pt x="136128" y="455057"/>
                    </a:cubicBezTo>
                    <a:cubicBezTo>
                      <a:pt x="182801" y="416162"/>
                      <a:pt x="237251" y="385047"/>
                      <a:pt x="299482" y="369490"/>
                    </a:cubicBezTo>
                    <a:cubicBezTo>
                      <a:pt x="342265" y="357821"/>
                      <a:pt x="385049" y="350043"/>
                      <a:pt x="427832" y="350043"/>
                    </a:cubicBezTo>
                    <a:close/>
                    <a:moveTo>
                      <a:pt x="427831" y="0"/>
                    </a:moveTo>
                    <a:cubicBezTo>
                      <a:pt x="513753" y="0"/>
                      <a:pt x="583406" y="69654"/>
                      <a:pt x="583406" y="155575"/>
                    </a:cubicBezTo>
                    <a:cubicBezTo>
                      <a:pt x="583406" y="241497"/>
                      <a:pt x="513753" y="311150"/>
                      <a:pt x="427831" y="311150"/>
                    </a:cubicBezTo>
                    <a:cubicBezTo>
                      <a:pt x="341910" y="311150"/>
                      <a:pt x="272256" y="241497"/>
                      <a:pt x="272256" y="155575"/>
                    </a:cubicBezTo>
                    <a:cubicBezTo>
                      <a:pt x="272256" y="69654"/>
                      <a:pt x="341910" y="0"/>
                      <a:pt x="427831" y="0"/>
                    </a:cubicBezTo>
                    <a:close/>
                  </a:path>
                </a:pathLst>
              </a:custGeom>
              <a:solidFill>
                <a:srgbClr val="002060"/>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85" name="Group 84">
              <a:extLst>
                <a:ext uri="{FF2B5EF4-FFF2-40B4-BE49-F238E27FC236}">
                  <a16:creationId xmlns:a16="http://schemas.microsoft.com/office/drawing/2014/main" id="{DA130271-AA5D-A543-C2BF-A891817EA49F}"/>
                </a:ext>
              </a:extLst>
            </p:cNvPr>
            <p:cNvGrpSpPr/>
            <p:nvPr/>
          </p:nvGrpSpPr>
          <p:grpSpPr>
            <a:xfrm>
              <a:off x="6340120" y="4179351"/>
              <a:ext cx="547158" cy="1248606"/>
              <a:chOff x="6986226" y="2801240"/>
              <a:chExt cx="547158" cy="1248606"/>
            </a:xfrm>
          </p:grpSpPr>
          <p:sp>
            <p:nvSpPr>
              <p:cNvPr id="86" name="Oval 85">
                <a:extLst>
                  <a:ext uri="{FF2B5EF4-FFF2-40B4-BE49-F238E27FC236}">
                    <a16:creationId xmlns:a16="http://schemas.microsoft.com/office/drawing/2014/main" id="{BD439816-1D82-F64D-163E-7517B5EE5BBA}"/>
                  </a:ext>
                </a:extLst>
              </p:cNvPr>
              <p:cNvSpPr/>
              <p:nvPr/>
            </p:nvSpPr>
            <p:spPr>
              <a:xfrm>
                <a:off x="7049436" y="3791012"/>
                <a:ext cx="413826" cy="258834"/>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7" name="Freeform: Shape 50">
                <a:extLst>
                  <a:ext uri="{FF2B5EF4-FFF2-40B4-BE49-F238E27FC236}">
                    <a16:creationId xmlns:a16="http://schemas.microsoft.com/office/drawing/2014/main" id="{CFA151EB-4DB7-52E9-ED48-E1BF10034877}"/>
                  </a:ext>
                </a:extLst>
              </p:cNvPr>
              <p:cNvSpPr/>
              <p:nvPr/>
            </p:nvSpPr>
            <p:spPr>
              <a:xfrm>
                <a:off x="6986226" y="2801240"/>
                <a:ext cx="547158" cy="1119188"/>
              </a:xfrm>
              <a:custGeom>
                <a:avLst/>
                <a:gdLst>
                  <a:gd name="connsiteX0" fmla="*/ 273579 w 547158"/>
                  <a:gd name="connsiteY0" fmla="*/ 223838 h 1119188"/>
                  <a:gd name="connsiteX1" fmla="*/ 355653 w 547158"/>
                  <a:gd name="connsiteY1" fmla="*/ 233786 h 1119188"/>
                  <a:gd name="connsiteX2" fmla="*/ 460110 w 547158"/>
                  <a:gd name="connsiteY2" fmla="*/ 288503 h 1119188"/>
                  <a:gd name="connsiteX3" fmla="*/ 475033 w 547158"/>
                  <a:gd name="connsiteY3" fmla="*/ 315860 h 1119188"/>
                  <a:gd name="connsiteX4" fmla="*/ 544671 w 547158"/>
                  <a:gd name="connsiteY4" fmla="*/ 611823 h 1119188"/>
                  <a:gd name="connsiteX5" fmla="*/ 547158 w 547158"/>
                  <a:gd name="connsiteY5" fmla="*/ 624258 h 1119188"/>
                  <a:gd name="connsiteX6" fmla="*/ 497416 w 547158"/>
                  <a:gd name="connsiteY6" fmla="*/ 674000 h 1119188"/>
                  <a:gd name="connsiteX7" fmla="*/ 450162 w 547158"/>
                  <a:gd name="connsiteY7" fmla="*/ 636694 h 1119188"/>
                  <a:gd name="connsiteX8" fmla="*/ 397933 w 547158"/>
                  <a:gd name="connsiteY8" fmla="*/ 420318 h 1119188"/>
                  <a:gd name="connsiteX9" fmla="*/ 397933 w 547158"/>
                  <a:gd name="connsiteY9" fmla="*/ 1119188 h 1119188"/>
                  <a:gd name="connsiteX10" fmla="*/ 298450 w 547158"/>
                  <a:gd name="connsiteY10" fmla="*/ 1119188 h 1119188"/>
                  <a:gd name="connsiteX11" fmla="*/ 298450 w 547158"/>
                  <a:gd name="connsiteY11" fmla="*/ 671513 h 1119188"/>
                  <a:gd name="connsiteX12" fmla="*/ 248708 w 547158"/>
                  <a:gd name="connsiteY12" fmla="*/ 671513 h 1119188"/>
                  <a:gd name="connsiteX13" fmla="*/ 248708 w 547158"/>
                  <a:gd name="connsiteY13" fmla="*/ 1119188 h 1119188"/>
                  <a:gd name="connsiteX14" fmla="*/ 149225 w 547158"/>
                  <a:gd name="connsiteY14" fmla="*/ 1119188 h 1119188"/>
                  <a:gd name="connsiteX15" fmla="*/ 149225 w 547158"/>
                  <a:gd name="connsiteY15" fmla="*/ 422805 h 1119188"/>
                  <a:gd name="connsiteX16" fmla="*/ 96996 w 547158"/>
                  <a:gd name="connsiteY16" fmla="*/ 639181 h 1119188"/>
                  <a:gd name="connsiteX17" fmla="*/ 49742 w 547158"/>
                  <a:gd name="connsiteY17" fmla="*/ 676488 h 1119188"/>
                  <a:gd name="connsiteX18" fmla="*/ 0 w 547158"/>
                  <a:gd name="connsiteY18" fmla="*/ 626746 h 1119188"/>
                  <a:gd name="connsiteX19" fmla="*/ 2487 w 547158"/>
                  <a:gd name="connsiteY19" fmla="*/ 614310 h 1119188"/>
                  <a:gd name="connsiteX20" fmla="*/ 72125 w 547158"/>
                  <a:gd name="connsiteY20" fmla="*/ 318348 h 1119188"/>
                  <a:gd name="connsiteX21" fmla="*/ 87048 w 547158"/>
                  <a:gd name="connsiteY21" fmla="*/ 290990 h 1119188"/>
                  <a:gd name="connsiteX22" fmla="*/ 191505 w 547158"/>
                  <a:gd name="connsiteY22" fmla="*/ 236273 h 1119188"/>
                  <a:gd name="connsiteX23" fmla="*/ 273579 w 547158"/>
                  <a:gd name="connsiteY23" fmla="*/ 223838 h 1119188"/>
                  <a:gd name="connsiteX24" fmla="*/ 273579 w 547158"/>
                  <a:gd name="connsiteY24" fmla="*/ 0 h 1119188"/>
                  <a:gd name="connsiteX25" fmla="*/ 373063 w 547158"/>
                  <a:gd name="connsiteY25" fmla="*/ 99484 h 1119188"/>
                  <a:gd name="connsiteX26" fmla="*/ 273579 w 547158"/>
                  <a:gd name="connsiteY26" fmla="*/ 198967 h 1119188"/>
                  <a:gd name="connsiteX27" fmla="*/ 174096 w 547158"/>
                  <a:gd name="connsiteY27" fmla="*/ 99484 h 1119188"/>
                  <a:gd name="connsiteX28" fmla="*/ 273579 w 547158"/>
                  <a:gd name="connsiteY28" fmla="*/ 0 h 111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7158" h="1119188">
                    <a:moveTo>
                      <a:pt x="273579" y="223838"/>
                    </a:moveTo>
                    <a:cubicBezTo>
                      <a:pt x="300937" y="223838"/>
                      <a:pt x="328295" y="228812"/>
                      <a:pt x="355653" y="233786"/>
                    </a:cubicBezTo>
                    <a:cubicBezTo>
                      <a:pt x="395446" y="246222"/>
                      <a:pt x="430265" y="263631"/>
                      <a:pt x="460110" y="288503"/>
                    </a:cubicBezTo>
                    <a:cubicBezTo>
                      <a:pt x="467571" y="295963"/>
                      <a:pt x="472546" y="305912"/>
                      <a:pt x="475033" y="315860"/>
                    </a:cubicBezTo>
                    <a:lnTo>
                      <a:pt x="544671" y="611823"/>
                    </a:lnTo>
                    <a:cubicBezTo>
                      <a:pt x="544671" y="614310"/>
                      <a:pt x="547158" y="619285"/>
                      <a:pt x="547158" y="624258"/>
                    </a:cubicBezTo>
                    <a:cubicBezTo>
                      <a:pt x="547158" y="651616"/>
                      <a:pt x="524775" y="674000"/>
                      <a:pt x="497416" y="674000"/>
                    </a:cubicBezTo>
                    <a:cubicBezTo>
                      <a:pt x="475033" y="674000"/>
                      <a:pt x="455136" y="656591"/>
                      <a:pt x="450162" y="636694"/>
                    </a:cubicBezTo>
                    <a:lnTo>
                      <a:pt x="397933" y="420318"/>
                    </a:lnTo>
                    <a:lnTo>
                      <a:pt x="397933" y="1119188"/>
                    </a:lnTo>
                    <a:lnTo>
                      <a:pt x="298450" y="1119188"/>
                    </a:lnTo>
                    <a:lnTo>
                      <a:pt x="298450" y="671513"/>
                    </a:lnTo>
                    <a:lnTo>
                      <a:pt x="248708" y="671513"/>
                    </a:lnTo>
                    <a:lnTo>
                      <a:pt x="248708" y="1119188"/>
                    </a:lnTo>
                    <a:lnTo>
                      <a:pt x="149225" y="1119188"/>
                    </a:lnTo>
                    <a:lnTo>
                      <a:pt x="149225" y="422805"/>
                    </a:lnTo>
                    <a:lnTo>
                      <a:pt x="96996" y="639181"/>
                    </a:lnTo>
                    <a:cubicBezTo>
                      <a:pt x="92022" y="659078"/>
                      <a:pt x="72125" y="676488"/>
                      <a:pt x="49742" y="676488"/>
                    </a:cubicBezTo>
                    <a:cubicBezTo>
                      <a:pt x="22384" y="676488"/>
                      <a:pt x="0" y="654103"/>
                      <a:pt x="0" y="626746"/>
                    </a:cubicBezTo>
                    <a:cubicBezTo>
                      <a:pt x="0" y="621771"/>
                      <a:pt x="2487" y="616797"/>
                      <a:pt x="2487" y="614310"/>
                    </a:cubicBezTo>
                    <a:lnTo>
                      <a:pt x="72125" y="318348"/>
                    </a:lnTo>
                    <a:cubicBezTo>
                      <a:pt x="74613" y="308399"/>
                      <a:pt x="79587" y="298451"/>
                      <a:pt x="87048" y="290990"/>
                    </a:cubicBezTo>
                    <a:cubicBezTo>
                      <a:pt x="116893" y="266118"/>
                      <a:pt x="151712" y="246222"/>
                      <a:pt x="191505" y="236273"/>
                    </a:cubicBezTo>
                    <a:cubicBezTo>
                      <a:pt x="218863" y="228812"/>
                      <a:pt x="246221" y="223838"/>
                      <a:pt x="273579" y="223838"/>
                    </a:cubicBezTo>
                    <a:close/>
                    <a:moveTo>
                      <a:pt x="273579" y="0"/>
                    </a:moveTo>
                    <a:cubicBezTo>
                      <a:pt x="328523" y="0"/>
                      <a:pt x="373063" y="44541"/>
                      <a:pt x="373063" y="99484"/>
                    </a:cubicBezTo>
                    <a:cubicBezTo>
                      <a:pt x="373063" y="154427"/>
                      <a:pt x="328523" y="198967"/>
                      <a:pt x="273579" y="198967"/>
                    </a:cubicBezTo>
                    <a:cubicBezTo>
                      <a:pt x="218636" y="198967"/>
                      <a:pt x="174096" y="154427"/>
                      <a:pt x="174096" y="99484"/>
                    </a:cubicBezTo>
                    <a:cubicBezTo>
                      <a:pt x="174096" y="44541"/>
                      <a:pt x="218636" y="0"/>
                      <a:pt x="273579" y="0"/>
                    </a:cubicBezTo>
                    <a:close/>
                  </a:path>
                </a:pathLst>
              </a:custGeom>
              <a:solidFill>
                <a:schemeClr val="accent1"/>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sp>
          <p:nvSpPr>
            <p:cNvPr id="88" name="TextBox 87">
              <a:extLst>
                <a:ext uri="{FF2B5EF4-FFF2-40B4-BE49-F238E27FC236}">
                  <a16:creationId xmlns:a16="http://schemas.microsoft.com/office/drawing/2014/main" id="{4F483B74-7533-FB64-03EA-189891842DD4}"/>
                </a:ext>
              </a:extLst>
            </p:cNvPr>
            <p:cNvSpPr txBox="1"/>
            <p:nvPr/>
          </p:nvSpPr>
          <p:spPr>
            <a:xfrm>
              <a:off x="7098305" y="5386504"/>
              <a:ext cx="881721" cy="600164"/>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31F20"/>
                  </a:solidFill>
                  <a:effectLst/>
                  <a:uLnTx/>
                  <a:uFillTx/>
                  <a:latin typeface="Arial"/>
                  <a:ea typeface="+mn-ea"/>
                  <a:cs typeface="+mn-cs"/>
                </a:rPr>
                <a:t>Threat Intelligence Agent</a:t>
              </a:r>
            </a:p>
          </p:txBody>
        </p:sp>
        <p:sp>
          <p:nvSpPr>
            <p:cNvPr id="89" name="TextBox 88">
              <a:extLst>
                <a:ext uri="{FF2B5EF4-FFF2-40B4-BE49-F238E27FC236}">
                  <a16:creationId xmlns:a16="http://schemas.microsoft.com/office/drawing/2014/main" id="{7FC1D11B-E76E-89B1-9F73-CA51FB1EF996}"/>
                </a:ext>
              </a:extLst>
            </p:cNvPr>
            <p:cNvSpPr txBox="1"/>
            <p:nvPr/>
          </p:nvSpPr>
          <p:spPr>
            <a:xfrm>
              <a:off x="6265030" y="5386504"/>
              <a:ext cx="639957" cy="600164"/>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31F20"/>
                  </a:solidFill>
                  <a:effectLst/>
                  <a:uLnTx/>
                  <a:uFillTx/>
                  <a:latin typeface="Arial"/>
                  <a:ea typeface="+mn-ea"/>
                  <a:cs typeface="+mn-cs"/>
                </a:rPr>
                <a:t>Access Anomaly Agent</a:t>
              </a:r>
            </a:p>
          </p:txBody>
        </p:sp>
        <p:grpSp>
          <p:nvGrpSpPr>
            <p:cNvPr id="90" name="Group 89">
              <a:extLst>
                <a:ext uri="{FF2B5EF4-FFF2-40B4-BE49-F238E27FC236}">
                  <a16:creationId xmlns:a16="http://schemas.microsoft.com/office/drawing/2014/main" id="{5F50EB60-454B-5E15-4D5A-6E2912167EE3}"/>
                </a:ext>
              </a:extLst>
            </p:cNvPr>
            <p:cNvGrpSpPr/>
            <p:nvPr/>
          </p:nvGrpSpPr>
          <p:grpSpPr>
            <a:xfrm>
              <a:off x="7282722" y="4137463"/>
              <a:ext cx="547158" cy="1252906"/>
              <a:chOff x="1226420" y="2796940"/>
              <a:chExt cx="547158" cy="1252906"/>
            </a:xfrm>
            <a:solidFill>
              <a:srgbClr val="EC1D42"/>
            </a:solidFill>
          </p:grpSpPr>
          <p:sp>
            <p:nvSpPr>
              <p:cNvPr id="91" name="Oval 90">
                <a:extLst>
                  <a:ext uri="{FF2B5EF4-FFF2-40B4-BE49-F238E27FC236}">
                    <a16:creationId xmlns:a16="http://schemas.microsoft.com/office/drawing/2014/main" id="{697C5BBD-7C0D-99AC-D3FA-9673ADBDAFA0}"/>
                  </a:ext>
                </a:extLst>
              </p:cNvPr>
              <p:cNvSpPr/>
              <p:nvPr/>
            </p:nvSpPr>
            <p:spPr>
              <a:xfrm>
                <a:off x="1283636" y="3791012"/>
                <a:ext cx="413826" cy="258834"/>
              </a:xfrm>
              <a:prstGeom prst="ellipse">
                <a:avLst/>
              </a:prstGeom>
              <a:solidFill>
                <a:srgbClr val="BFBFBF"/>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2" name="Freeform: Shape 47">
                <a:extLst>
                  <a:ext uri="{FF2B5EF4-FFF2-40B4-BE49-F238E27FC236}">
                    <a16:creationId xmlns:a16="http://schemas.microsoft.com/office/drawing/2014/main" id="{3E55B7E3-9F94-0EA4-859A-9800D8ED4846}"/>
                  </a:ext>
                </a:extLst>
              </p:cNvPr>
              <p:cNvSpPr/>
              <p:nvPr/>
            </p:nvSpPr>
            <p:spPr>
              <a:xfrm>
                <a:off x="1226420" y="2796940"/>
                <a:ext cx="547158" cy="1119188"/>
              </a:xfrm>
              <a:custGeom>
                <a:avLst/>
                <a:gdLst>
                  <a:gd name="connsiteX0" fmla="*/ 273580 w 547158"/>
                  <a:gd name="connsiteY0" fmla="*/ 223838 h 1119188"/>
                  <a:gd name="connsiteX1" fmla="*/ 355653 w 547158"/>
                  <a:gd name="connsiteY1" fmla="*/ 233786 h 1119188"/>
                  <a:gd name="connsiteX2" fmla="*/ 460110 w 547158"/>
                  <a:gd name="connsiteY2" fmla="*/ 288503 h 1119188"/>
                  <a:gd name="connsiteX3" fmla="*/ 475033 w 547158"/>
                  <a:gd name="connsiteY3" fmla="*/ 315860 h 1119188"/>
                  <a:gd name="connsiteX4" fmla="*/ 544671 w 547158"/>
                  <a:gd name="connsiteY4" fmla="*/ 611823 h 1119188"/>
                  <a:gd name="connsiteX5" fmla="*/ 547158 w 547158"/>
                  <a:gd name="connsiteY5" fmla="*/ 624258 h 1119188"/>
                  <a:gd name="connsiteX6" fmla="*/ 497417 w 547158"/>
                  <a:gd name="connsiteY6" fmla="*/ 674000 h 1119188"/>
                  <a:gd name="connsiteX7" fmla="*/ 450162 w 547158"/>
                  <a:gd name="connsiteY7" fmla="*/ 636694 h 1119188"/>
                  <a:gd name="connsiteX8" fmla="*/ 397933 w 547158"/>
                  <a:gd name="connsiteY8" fmla="*/ 420318 h 1119188"/>
                  <a:gd name="connsiteX9" fmla="*/ 397933 w 547158"/>
                  <a:gd name="connsiteY9" fmla="*/ 1119188 h 1119188"/>
                  <a:gd name="connsiteX10" fmla="*/ 298450 w 547158"/>
                  <a:gd name="connsiteY10" fmla="*/ 1119188 h 1119188"/>
                  <a:gd name="connsiteX11" fmla="*/ 298450 w 547158"/>
                  <a:gd name="connsiteY11" fmla="*/ 671513 h 1119188"/>
                  <a:gd name="connsiteX12" fmla="*/ 248708 w 547158"/>
                  <a:gd name="connsiteY12" fmla="*/ 671513 h 1119188"/>
                  <a:gd name="connsiteX13" fmla="*/ 248708 w 547158"/>
                  <a:gd name="connsiteY13" fmla="*/ 1119188 h 1119188"/>
                  <a:gd name="connsiteX14" fmla="*/ 149225 w 547158"/>
                  <a:gd name="connsiteY14" fmla="*/ 1119188 h 1119188"/>
                  <a:gd name="connsiteX15" fmla="*/ 149225 w 547158"/>
                  <a:gd name="connsiteY15" fmla="*/ 422805 h 1119188"/>
                  <a:gd name="connsiteX16" fmla="*/ 96997 w 547158"/>
                  <a:gd name="connsiteY16" fmla="*/ 639181 h 1119188"/>
                  <a:gd name="connsiteX17" fmla="*/ 49742 w 547158"/>
                  <a:gd name="connsiteY17" fmla="*/ 676488 h 1119188"/>
                  <a:gd name="connsiteX18" fmla="*/ 0 w 547158"/>
                  <a:gd name="connsiteY18" fmla="*/ 626746 h 1119188"/>
                  <a:gd name="connsiteX19" fmla="*/ 2487 w 547158"/>
                  <a:gd name="connsiteY19" fmla="*/ 614310 h 1119188"/>
                  <a:gd name="connsiteX20" fmla="*/ 72125 w 547158"/>
                  <a:gd name="connsiteY20" fmla="*/ 318348 h 1119188"/>
                  <a:gd name="connsiteX21" fmla="*/ 87048 w 547158"/>
                  <a:gd name="connsiteY21" fmla="*/ 290990 h 1119188"/>
                  <a:gd name="connsiteX22" fmla="*/ 191505 w 547158"/>
                  <a:gd name="connsiteY22" fmla="*/ 236273 h 1119188"/>
                  <a:gd name="connsiteX23" fmla="*/ 273580 w 547158"/>
                  <a:gd name="connsiteY23" fmla="*/ 223838 h 1119188"/>
                  <a:gd name="connsiteX24" fmla="*/ 273580 w 547158"/>
                  <a:gd name="connsiteY24" fmla="*/ 0 h 1119188"/>
                  <a:gd name="connsiteX25" fmla="*/ 373063 w 547158"/>
                  <a:gd name="connsiteY25" fmla="*/ 99483 h 1119188"/>
                  <a:gd name="connsiteX26" fmla="*/ 273580 w 547158"/>
                  <a:gd name="connsiteY26" fmla="*/ 198967 h 1119188"/>
                  <a:gd name="connsiteX27" fmla="*/ 174096 w 547158"/>
                  <a:gd name="connsiteY27" fmla="*/ 99483 h 1119188"/>
                  <a:gd name="connsiteX28" fmla="*/ 273580 w 547158"/>
                  <a:gd name="connsiteY28" fmla="*/ 0 h 111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7158" h="1119188">
                    <a:moveTo>
                      <a:pt x="273580" y="223838"/>
                    </a:moveTo>
                    <a:cubicBezTo>
                      <a:pt x="300937" y="223838"/>
                      <a:pt x="328295" y="228812"/>
                      <a:pt x="355653" y="233786"/>
                    </a:cubicBezTo>
                    <a:cubicBezTo>
                      <a:pt x="395446" y="246222"/>
                      <a:pt x="430265" y="263631"/>
                      <a:pt x="460110" y="288503"/>
                    </a:cubicBezTo>
                    <a:cubicBezTo>
                      <a:pt x="467572" y="295963"/>
                      <a:pt x="472546" y="305912"/>
                      <a:pt x="475033" y="315860"/>
                    </a:cubicBezTo>
                    <a:lnTo>
                      <a:pt x="544671" y="611823"/>
                    </a:lnTo>
                    <a:cubicBezTo>
                      <a:pt x="544671" y="614310"/>
                      <a:pt x="547158" y="619285"/>
                      <a:pt x="547158" y="624258"/>
                    </a:cubicBezTo>
                    <a:cubicBezTo>
                      <a:pt x="547158" y="651616"/>
                      <a:pt x="524775" y="674000"/>
                      <a:pt x="497417" y="674000"/>
                    </a:cubicBezTo>
                    <a:cubicBezTo>
                      <a:pt x="475033" y="674000"/>
                      <a:pt x="455136" y="656591"/>
                      <a:pt x="450162" y="636694"/>
                    </a:cubicBezTo>
                    <a:lnTo>
                      <a:pt x="397933" y="420318"/>
                    </a:lnTo>
                    <a:lnTo>
                      <a:pt x="397933" y="1119188"/>
                    </a:lnTo>
                    <a:lnTo>
                      <a:pt x="298450" y="1119188"/>
                    </a:lnTo>
                    <a:lnTo>
                      <a:pt x="298450" y="671513"/>
                    </a:lnTo>
                    <a:lnTo>
                      <a:pt x="248708" y="671513"/>
                    </a:lnTo>
                    <a:lnTo>
                      <a:pt x="248708" y="1119188"/>
                    </a:lnTo>
                    <a:lnTo>
                      <a:pt x="149225" y="1119188"/>
                    </a:lnTo>
                    <a:lnTo>
                      <a:pt x="149225" y="422805"/>
                    </a:lnTo>
                    <a:lnTo>
                      <a:pt x="96997" y="639181"/>
                    </a:lnTo>
                    <a:cubicBezTo>
                      <a:pt x="92022" y="659078"/>
                      <a:pt x="72125" y="676488"/>
                      <a:pt x="49742" y="676488"/>
                    </a:cubicBezTo>
                    <a:cubicBezTo>
                      <a:pt x="22384" y="676488"/>
                      <a:pt x="0" y="654103"/>
                      <a:pt x="0" y="626746"/>
                    </a:cubicBezTo>
                    <a:cubicBezTo>
                      <a:pt x="0" y="621771"/>
                      <a:pt x="2487" y="616797"/>
                      <a:pt x="2487" y="614310"/>
                    </a:cubicBezTo>
                    <a:lnTo>
                      <a:pt x="72125" y="318348"/>
                    </a:lnTo>
                    <a:cubicBezTo>
                      <a:pt x="74613" y="308399"/>
                      <a:pt x="79587" y="298451"/>
                      <a:pt x="87048" y="290990"/>
                    </a:cubicBezTo>
                    <a:cubicBezTo>
                      <a:pt x="116893" y="266118"/>
                      <a:pt x="151712" y="246222"/>
                      <a:pt x="191505" y="236273"/>
                    </a:cubicBezTo>
                    <a:cubicBezTo>
                      <a:pt x="218863" y="228812"/>
                      <a:pt x="246221" y="223838"/>
                      <a:pt x="273580" y="223838"/>
                    </a:cubicBezTo>
                    <a:close/>
                    <a:moveTo>
                      <a:pt x="273580" y="0"/>
                    </a:moveTo>
                    <a:cubicBezTo>
                      <a:pt x="328523" y="0"/>
                      <a:pt x="373063" y="44540"/>
                      <a:pt x="373063" y="99483"/>
                    </a:cubicBezTo>
                    <a:cubicBezTo>
                      <a:pt x="373063" y="154426"/>
                      <a:pt x="328523" y="198967"/>
                      <a:pt x="273580" y="198967"/>
                    </a:cubicBezTo>
                    <a:cubicBezTo>
                      <a:pt x="218637" y="198967"/>
                      <a:pt x="174096" y="154426"/>
                      <a:pt x="174096" y="99483"/>
                    </a:cubicBezTo>
                    <a:cubicBezTo>
                      <a:pt x="174096" y="44540"/>
                      <a:pt x="218637" y="0"/>
                      <a:pt x="273580" y="0"/>
                    </a:cubicBezTo>
                    <a:close/>
                  </a:path>
                </a:pathLst>
              </a:custGeom>
              <a:solidFill>
                <a:srgbClr val="00B0F0"/>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F20"/>
                  </a:solidFill>
                  <a:effectLst/>
                  <a:uLnTx/>
                  <a:uFillTx/>
                  <a:latin typeface="Arial"/>
                  <a:ea typeface="+mn-ea"/>
                  <a:cs typeface="+mn-cs"/>
                </a:endParaRPr>
              </a:p>
            </p:txBody>
          </p:sp>
        </p:grpSp>
        <p:cxnSp>
          <p:nvCxnSpPr>
            <p:cNvPr id="93" name="Straight Connector 92">
              <a:extLst>
                <a:ext uri="{FF2B5EF4-FFF2-40B4-BE49-F238E27FC236}">
                  <a16:creationId xmlns:a16="http://schemas.microsoft.com/office/drawing/2014/main" id="{0C9C1A88-8A7E-6AE3-67D0-6F0B7F8C1132}"/>
                </a:ext>
              </a:extLst>
            </p:cNvPr>
            <p:cNvCxnSpPr>
              <a:cxnSpLocks/>
              <a:stCxn id="53" idx="0"/>
            </p:cNvCxnSpPr>
            <p:nvPr/>
          </p:nvCxnSpPr>
          <p:spPr>
            <a:xfrm>
              <a:off x="7113813" y="2972364"/>
              <a:ext cx="243693" cy="1941297"/>
            </a:xfrm>
            <a:prstGeom prst="line">
              <a:avLst/>
            </a:prstGeom>
            <a:ln w="38100">
              <a:solidFill>
                <a:schemeClr val="bg1">
                  <a:lumMod val="75000"/>
                </a:schemeClr>
              </a:solidFill>
              <a:prstDash val="sysDash"/>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D1761503-207F-4081-1E5A-4A45E1C9A8F4}"/>
                </a:ext>
              </a:extLst>
            </p:cNvPr>
            <p:cNvCxnSpPr>
              <a:cxnSpLocks/>
              <a:stCxn id="52" idx="0"/>
              <a:endCxn id="33" idx="1"/>
            </p:cNvCxnSpPr>
            <p:nvPr/>
          </p:nvCxnSpPr>
          <p:spPr>
            <a:xfrm>
              <a:off x="4793047" y="2972363"/>
              <a:ext cx="289377" cy="2155189"/>
            </a:xfrm>
            <a:prstGeom prst="line">
              <a:avLst/>
            </a:prstGeom>
            <a:ln w="38100">
              <a:solidFill>
                <a:schemeClr val="bg1">
                  <a:lumMod val="75000"/>
                </a:schemeClr>
              </a:solidFill>
              <a:prstDash val="sysDash"/>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40A637D5-A686-6DA6-5E83-AFD0AF5B200A}"/>
                </a:ext>
              </a:extLst>
            </p:cNvPr>
            <p:cNvGrpSpPr/>
            <p:nvPr/>
          </p:nvGrpSpPr>
          <p:grpSpPr>
            <a:xfrm>
              <a:off x="4022003" y="4137463"/>
              <a:ext cx="547158" cy="1248606"/>
              <a:chOff x="6986226" y="2801240"/>
              <a:chExt cx="547158" cy="1248606"/>
            </a:xfrm>
          </p:grpSpPr>
          <p:sp>
            <p:nvSpPr>
              <p:cNvPr id="12" name="Oval 11">
                <a:extLst>
                  <a:ext uri="{FF2B5EF4-FFF2-40B4-BE49-F238E27FC236}">
                    <a16:creationId xmlns:a16="http://schemas.microsoft.com/office/drawing/2014/main" id="{CEADF1EE-1870-899B-4C55-12CCB6F7640E}"/>
                  </a:ext>
                </a:extLst>
              </p:cNvPr>
              <p:cNvSpPr/>
              <p:nvPr/>
            </p:nvSpPr>
            <p:spPr>
              <a:xfrm>
                <a:off x="7049436" y="3791012"/>
                <a:ext cx="413826" cy="258834"/>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Freeform: Shape 50">
                <a:extLst>
                  <a:ext uri="{FF2B5EF4-FFF2-40B4-BE49-F238E27FC236}">
                    <a16:creationId xmlns:a16="http://schemas.microsoft.com/office/drawing/2014/main" id="{C506E129-3EC6-E71B-F4A2-3A38718B5FF7}"/>
                  </a:ext>
                </a:extLst>
              </p:cNvPr>
              <p:cNvSpPr/>
              <p:nvPr/>
            </p:nvSpPr>
            <p:spPr>
              <a:xfrm>
                <a:off x="6986226" y="2801240"/>
                <a:ext cx="547158" cy="1119188"/>
              </a:xfrm>
              <a:custGeom>
                <a:avLst/>
                <a:gdLst>
                  <a:gd name="connsiteX0" fmla="*/ 273579 w 547158"/>
                  <a:gd name="connsiteY0" fmla="*/ 223838 h 1119188"/>
                  <a:gd name="connsiteX1" fmla="*/ 355653 w 547158"/>
                  <a:gd name="connsiteY1" fmla="*/ 233786 h 1119188"/>
                  <a:gd name="connsiteX2" fmla="*/ 460110 w 547158"/>
                  <a:gd name="connsiteY2" fmla="*/ 288503 h 1119188"/>
                  <a:gd name="connsiteX3" fmla="*/ 475033 w 547158"/>
                  <a:gd name="connsiteY3" fmla="*/ 315860 h 1119188"/>
                  <a:gd name="connsiteX4" fmla="*/ 544671 w 547158"/>
                  <a:gd name="connsiteY4" fmla="*/ 611823 h 1119188"/>
                  <a:gd name="connsiteX5" fmla="*/ 547158 w 547158"/>
                  <a:gd name="connsiteY5" fmla="*/ 624258 h 1119188"/>
                  <a:gd name="connsiteX6" fmla="*/ 497416 w 547158"/>
                  <a:gd name="connsiteY6" fmla="*/ 674000 h 1119188"/>
                  <a:gd name="connsiteX7" fmla="*/ 450162 w 547158"/>
                  <a:gd name="connsiteY7" fmla="*/ 636694 h 1119188"/>
                  <a:gd name="connsiteX8" fmla="*/ 397933 w 547158"/>
                  <a:gd name="connsiteY8" fmla="*/ 420318 h 1119188"/>
                  <a:gd name="connsiteX9" fmla="*/ 397933 w 547158"/>
                  <a:gd name="connsiteY9" fmla="*/ 1119188 h 1119188"/>
                  <a:gd name="connsiteX10" fmla="*/ 298450 w 547158"/>
                  <a:gd name="connsiteY10" fmla="*/ 1119188 h 1119188"/>
                  <a:gd name="connsiteX11" fmla="*/ 298450 w 547158"/>
                  <a:gd name="connsiteY11" fmla="*/ 671513 h 1119188"/>
                  <a:gd name="connsiteX12" fmla="*/ 248708 w 547158"/>
                  <a:gd name="connsiteY12" fmla="*/ 671513 h 1119188"/>
                  <a:gd name="connsiteX13" fmla="*/ 248708 w 547158"/>
                  <a:gd name="connsiteY13" fmla="*/ 1119188 h 1119188"/>
                  <a:gd name="connsiteX14" fmla="*/ 149225 w 547158"/>
                  <a:gd name="connsiteY14" fmla="*/ 1119188 h 1119188"/>
                  <a:gd name="connsiteX15" fmla="*/ 149225 w 547158"/>
                  <a:gd name="connsiteY15" fmla="*/ 422805 h 1119188"/>
                  <a:gd name="connsiteX16" fmla="*/ 96996 w 547158"/>
                  <a:gd name="connsiteY16" fmla="*/ 639181 h 1119188"/>
                  <a:gd name="connsiteX17" fmla="*/ 49742 w 547158"/>
                  <a:gd name="connsiteY17" fmla="*/ 676488 h 1119188"/>
                  <a:gd name="connsiteX18" fmla="*/ 0 w 547158"/>
                  <a:gd name="connsiteY18" fmla="*/ 626746 h 1119188"/>
                  <a:gd name="connsiteX19" fmla="*/ 2487 w 547158"/>
                  <a:gd name="connsiteY19" fmla="*/ 614310 h 1119188"/>
                  <a:gd name="connsiteX20" fmla="*/ 72125 w 547158"/>
                  <a:gd name="connsiteY20" fmla="*/ 318348 h 1119188"/>
                  <a:gd name="connsiteX21" fmla="*/ 87048 w 547158"/>
                  <a:gd name="connsiteY21" fmla="*/ 290990 h 1119188"/>
                  <a:gd name="connsiteX22" fmla="*/ 191505 w 547158"/>
                  <a:gd name="connsiteY22" fmla="*/ 236273 h 1119188"/>
                  <a:gd name="connsiteX23" fmla="*/ 273579 w 547158"/>
                  <a:gd name="connsiteY23" fmla="*/ 223838 h 1119188"/>
                  <a:gd name="connsiteX24" fmla="*/ 273579 w 547158"/>
                  <a:gd name="connsiteY24" fmla="*/ 0 h 1119188"/>
                  <a:gd name="connsiteX25" fmla="*/ 373063 w 547158"/>
                  <a:gd name="connsiteY25" fmla="*/ 99484 h 1119188"/>
                  <a:gd name="connsiteX26" fmla="*/ 273579 w 547158"/>
                  <a:gd name="connsiteY26" fmla="*/ 198967 h 1119188"/>
                  <a:gd name="connsiteX27" fmla="*/ 174096 w 547158"/>
                  <a:gd name="connsiteY27" fmla="*/ 99484 h 1119188"/>
                  <a:gd name="connsiteX28" fmla="*/ 273579 w 547158"/>
                  <a:gd name="connsiteY28" fmla="*/ 0 h 111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7158" h="1119188">
                    <a:moveTo>
                      <a:pt x="273579" y="223838"/>
                    </a:moveTo>
                    <a:cubicBezTo>
                      <a:pt x="300937" y="223838"/>
                      <a:pt x="328295" y="228812"/>
                      <a:pt x="355653" y="233786"/>
                    </a:cubicBezTo>
                    <a:cubicBezTo>
                      <a:pt x="395446" y="246222"/>
                      <a:pt x="430265" y="263631"/>
                      <a:pt x="460110" y="288503"/>
                    </a:cubicBezTo>
                    <a:cubicBezTo>
                      <a:pt x="467571" y="295963"/>
                      <a:pt x="472546" y="305912"/>
                      <a:pt x="475033" y="315860"/>
                    </a:cubicBezTo>
                    <a:lnTo>
                      <a:pt x="544671" y="611823"/>
                    </a:lnTo>
                    <a:cubicBezTo>
                      <a:pt x="544671" y="614310"/>
                      <a:pt x="547158" y="619285"/>
                      <a:pt x="547158" y="624258"/>
                    </a:cubicBezTo>
                    <a:cubicBezTo>
                      <a:pt x="547158" y="651616"/>
                      <a:pt x="524775" y="674000"/>
                      <a:pt x="497416" y="674000"/>
                    </a:cubicBezTo>
                    <a:cubicBezTo>
                      <a:pt x="475033" y="674000"/>
                      <a:pt x="455136" y="656591"/>
                      <a:pt x="450162" y="636694"/>
                    </a:cubicBezTo>
                    <a:lnTo>
                      <a:pt x="397933" y="420318"/>
                    </a:lnTo>
                    <a:lnTo>
                      <a:pt x="397933" y="1119188"/>
                    </a:lnTo>
                    <a:lnTo>
                      <a:pt x="298450" y="1119188"/>
                    </a:lnTo>
                    <a:lnTo>
                      <a:pt x="298450" y="671513"/>
                    </a:lnTo>
                    <a:lnTo>
                      <a:pt x="248708" y="671513"/>
                    </a:lnTo>
                    <a:lnTo>
                      <a:pt x="248708" y="1119188"/>
                    </a:lnTo>
                    <a:lnTo>
                      <a:pt x="149225" y="1119188"/>
                    </a:lnTo>
                    <a:lnTo>
                      <a:pt x="149225" y="422805"/>
                    </a:lnTo>
                    <a:lnTo>
                      <a:pt x="96996" y="639181"/>
                    </a:lnTo>
                    <a:cubicBezTo>
                      <a:pt x="92022" y="659078"/>
                      <a:pt x="72125" y="676488"/>
                      <a:pt x="49742" y="676488"/>
                    </a:cubicBezTo>
                    <a:cubicBezTo>
                      <a:pt x="22384" y="676488"/>
                      <a:pt x="0" y="654103"/>
                      <a:pt x="0" y="626746"/>
                    </a:cubicBezTo>
                    <a:cubicBezTo>
                      <a:pt x="0" y="621771"/>
                      <a:pt x="2487" y="616797"/>
                      <a:pt x="2487" y="614310"/>
                    </a:cubicBezTo>
                    <a:lnTo>
                      <a:pt x="72125" y="318348"/>
                    </a:lnTo>
                    <a:cubicBezTo>
                      <a:pt x="74613" y="308399"/>
                      <a:pt x="79587" y="298451"/>
                      <a:pt x="87048" y="290990"/>
                    </a:cubicBezTo>
                    <a:cubicBezTo>
                      <a:pt x="116893" y="266118"/>
                      <a:pt x="151712" y="246222"/>
                      <a:pt x="191505" y="236273"/>
                    </a:cubicBezTo>
                    <a:cubicBezTo>
                      <a:pt x="218863" y="228812"/>
                      <a:pt x="246221" y="223838"/>
                      <a:pt x="273579" y="223838"/>
                    </a:cubicBezTo>
                    <a:close/>
                    <a:moveTo>
                      <a:pt x="273579" y="0"/>
                    </a:moveTo>
                    <a:cubicBezTo>
                      <a:pt x="328523" y="0"/>
                      <a:pt x="373063" y="44541"/>
                      <a:pt x="373063" y="99484"/>
                    </a:cubicBezTo>
                    <a:cubicBezTo>
                      <a:pt x="373063" y="154427"/>
                      <a:pt x="328523" y="198967"/>
                      <a:pt x="273579" y="198967"/>
                    </a:cubicBezTo>
                    <a:cubicBezTo>
                      <a:pt x="218636" y="198967"/>
                      <a:pt x="174096" y="154427"/>
                      <a:pt x="174096" y="99484"/>
                    </a:cubicBezTo>
                    <a:cubicBezTo>
                      <a:pt x="174096" y="44541"/>
                      <a:pt x="218636" y="0"/>
                      <a:pt x="273579" y="0"/>
                    </a:cubicBezTo>
                    <a:close/>
                  </a:path>
                </a:pathLst>
              </a:custGeom>
              <a:solidFill>
                <a:schemeClr val="accent5"/>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sp>
          <p:nvSpPr>
            <p:cNvPr id="28" name="TextBox 27">
              <a:extLst>
                <a:ext uri="{FF2B5EF4-FFF2-40B4-BE49-F238E27FC236}">
                  <a16:creationId xmlns:a16="http://schemas.microsoft.com/office/drawing/2014/main" id="{1D2309EA-4A5F-CAE7-9557-57B3F392CBDC}"/>
                </a:ext>
              </a:extLst>
            </p:cNvPr>
            <p:cNvSpPr txBox="1"/>
            <p:nvPr/>
          </p:nvSpPr>
          <p:spPr>
            <a:xfrm>
              <a:off x="4572826" y="5431440"/>
              <a:ext cx="1330716" cy="430887"/>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31F20"/>
                  </a:solidFill>
                  <a:effectLst/>
                  <a:uLnTx/>
                  <a:uFillTx/>
                  <a:latin typeface="Arial"/>
                  <a:ea typeface="+mn-ea"/>
                  <a:cs typeface="+mn-cs"/>
                </a:rPr>
                <a:t>Compliance Monitoring</a:t>
              </a:r>
            </a:p>
          </p:txBody>
        </p:sp>
        <p:sp>
          <p:nvSpPr>
            <p:cNvPr id="30" name="TextBox 29">
              <a:extLst>
                <a:ext uri="{FF2B5EF4-FFF2-40B4-BE49-F238E27FC236}">
                  <a16:creationId xmlns:a16="http://schemas.microsoft.com/office/drawing/2014/main" id="{70256B0F-F37E-4210-D74A-254723A512A5}"/>
                </a:ext>
              </a:extLst>
            </p:cNvPr>
            <p:cNvSpPr txBox="1"/>
            <p:nvPr/>
          </p:nvSpPr>
          <p:spPr>
            <a:xfrm>
              <a:off x="3577022" y="5431441"/>
              <a:ext cx="1330716" cy="430887"/>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31F20"/>
                  </a:solidFill>
                  <a:effectLst/>
                  <a:uLnTx/>
                  <a:uFillTx/>
                  <a:latin typeface="Arial"/>
                  <a:ea typeface="+mn-ea"/>
                  <a:cs typeface="+mn-cs"/>
                </a:rPr>
                <a:t>Transaction Monitoring</a:t>
              </a:r>
            </a:p>
          </p:txBody>
        </p:sp>
        <p:grpSp>
          <p:nvGrpSpPr>
            <p:cNvPr id="32" name="Group 31">
              <a:extLst>
                <a:ext uri="{FF2B5EF4-FFF2-40B4-BE49-F238E27FC236}">
                  <a16:creationId xmlns:a16="http://schemas.microsoft.com/office/drawing/2014/main" id="{55512E8E-097F-DDDB-BD6F-91243682EC5B}"/>
                </a:ext>
              </a:extLst>
            </p:cNvPr>
            <p:cNvGrpSpPr/>
            <p:nvPr/>
          </p:nvGrpSpPr>
          <p:grpSpPr>
            <a:xfrm>
              <a:off x="4964605" y="4095575"/>
              <a:ext cx="547158" cy="1252906"/>
              <a:chOff x="1226420" y="2796940"/>
              <a:chExt cx="547158" cy="1252906"/>
            </a:xfrm>
            <a:solidFill>
              <a:srgbClr val="EC1D42"/>
            </a:solidFill>
          </p:grpSpPr>
          <p:sp>
            <p:nvSpPr>
              <p:cNvPr id="33" name="Oval 32">
                <a:extLst>
                  <a:ext uri="{FF2B5EF4-FFF2-40B4-BE49-F238E27FC236}">
                    <a16:creationId xmlns:a16="http://schemas.microsoft.com/office/drawing/2014/main" id="{8F54CC97-A129-B51D-C919-FE8A75FDA11F}"/>
                  </a:ext>
                </a:extLst>
              </p:cNvPr>
              <p:cNvSpPr/>
              <p:nvPr/>
            </p:nvSpPr>
            <p:spPr>
              <a:xfrm>
                <a:off x="1283636" y="3791012"/>
                <a:ext cx="413826" cy="258834"/>
              </a:xfrm>
              <a:prstGeom prst="ellipse">
                <a:avLst/>
              </a:prstGeom>
              <a:solidFill>
                <a:srgbClr val="BFBFBF"/>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Freeform: Shape 47">
                <a:extLst>
                  <a:ext uri="{FF2B5EF4-FFF2-40B4-BE49-F238E27FC236}">
                    <a16:creationId xmlns:a16="http://schemas.microsoft.com/office/drawing/2014/main" id="{B233C1EC-EA1A-9273-C659-9D348AD1BF9C}"/>
                  </a:ext>
                </a:extLst>
              </p:cNvPr>
              <p:cNvSpPr/>
              <p:nvPr/>
            </p:nvSpPr>
            <p:spPr>
              <a:xfrm>
                <a:off x="1226420" y="2796940"/>
                <a:ext cx="547158" cy="1119188"/>
              </a:xfrm>
              <a:custGeom>
                <a:avLst/>
                <a:gdLst>
                  <a:gd name="connsiteX0" fmla="*/ 273580 w 547158"/>
                  <a:gd name="connsiteY0" fmla="*/ 223838 h 1119188"/>
                  <a:gd name="connsiteX1" fmla="*/ 355653 w 547158"/>
                  <a:gd name="connsiteY1" fmla="*/ 233786 h 1119188"/>
                  <a:gd name="connsiteX2" fmla="*/ 460110 w 547158"/>
                  <a:gd name="connsiteY2" fmla="*/ 288503 h 1119188"/>
                  <a:gd name="connsiteX3" fmla="*/ 475033 w 547158"/>
                  <a:gd name="connsiteY3" fmla="*/ 315860 h 1119188"/>
                  <a:gd name="connsiteX4" fmla="*/ 544671 w 547158"/>
                  <a:gd name="connsiteY4" fmla="*/ 611823 h 1119188"/>
                  <a:gd name="connsiteX5" fmla="*/ 547158 w 547158"/>
                  <a:gd name="connsiteY5" fmla="*/ 624258 h 1119188"/>
                  <a:gd name="connsiteX6" fmla="*/ 497417 w 547158"/>
                  <a:gd name="connsiteY6" fmla="*/ 674000 h 1119188"/>
                  <a:gd name="connsiteX7" fmla="*/ 450162 w 547158"/>
                  <a:gd name="connsiteY7" fmla="*/ 636694 h 1119188"/>
                  <a:gd name="connsiteX8" fmla="*/ 397933 w 547158"/>
                  <a:gd name="connsiteY8" fmla="*/ 420318 h 1119188"/>
                  <a:gd name="connsiteX9" fmla="*/ 397933 w 547158"/>
                  <a:gd name="connsiteY9" fmla="*/ 1119188 h 1119188"/>
                  <a:gd name="connsiteX10" fmla="*/ 298450 w 547158"/>
                  <a:gd name="connsiteY10" fmla="*/ 1119188 h 1119188"/>
                  <a:gd name="connsiteX11" fmla="*/ 298450 w 547158"/>
                  <a:gd name="connsiteY11" fmla="*/ 671513 h 1119188"/>
                  <a:gd name="connsiteX12" fmla="*/ 248708 w 547158"/>
                  <a:gd name="connsiteY12" fmla="*/ 671513 h 1119188"/>
                  <a:gd name="connsiteX13" fmla="*/ 248708 w 547158"/>
                  <a:gd name="connsiteY13" fmla="*/ 1119188 h 1119188"/>
                  <a:gd name="connsiteX14" fmla="*/ 149225 w 547158"/>
                  <a:gd name="connsiteY14" fmla="*/ 1119188 h 1119188"/>
                  <a:gd name="connsiteX15" fmla="*/ 149225 w 547158"/>
                  <a:gd name="connsiteY15" fmla="*/ 422805 h 1119188"/>
                  <a:gd name="connsiteX16" fmla="*/ 96997 w 547158"/>
                  <a:gd name="connsiteY16" fmla="*/ 639181 h 1119188"/>
                  <a:gd name="connsiteX17" fmla="*/ 49742 w 547158"/>
                  <a:gd name="connsiteY17" fmla="*/ 676488 h 1119188"/>
                  <a:gd name="connsiteX18" fmla="*/ 0 w 547158"/>
                  <a:gd name="connsiteY18" fmla="*/ 626746 h 1119188"/>
                  <a:gd name="connsiteX19" fmla="*/ 2487 w 547158"/>
                  <a:gd name="connsiteY19" fmla="*/ 614310 h 1119188"/>
                  <a:gd name="connsiteX20" fmla="*/ 72125 w 547158"/>
                  <a:gd name="connsiteY20" fmla="*/ 318348 h 1119188"/>
                  <a:gd name="connsiteX21" fmla="*/ 87048 w 547158"/>
                  <a:gd name="connsiteY21" fmla="*/ 290990 h 1119188"/>
                  <a:gd name="connsiteX22" fmla="*/ 191505 w 547158"/>
                  <a:gd name="connsiteY22" fmla="*/ 236273 h 1119188"/>
                  <a:gd name="connsiteX23" fmla="*/ 273580 w 547158"/>
                  <a:gd name="connsiteY23" fmla="*/ 223838 h 1119188"/>
                  <a:gd name="connsiteX24" fmla="*/ 273580 w 547158"/>
                  <a:gd name="connsiteY24" fmla="*/ 0 h 1119188"/>
                  <a:gd name="connsiteX25" fmla="*/ 373063 w 547158"/>
                  <a:gd name="connsiteY25" fmla="*/ 99483 h 1119188"/>
                  <a:gd name="connsiteX26" fmla="*/ 273580 w 547158"/>
                  <a:gd name="connsiteY26" fmla="*/ 198967 h 1119188"/>
                  <a:gd name="connsiteX27" fmla="*/ 174096 w 547158"/>
                  <a:gd name="connsiteY27" fmla="*/ 99483 h 1119188"/>
                  <a:gd name="connsiteX28" fmla="*/ 273580 w 547158"/>
                  <a:gd name="connsiteY28" fmla="*/ 0 h 111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7158" h="1119188">
                    <a:moveTo>
                      <a:pt x="273580" y="223838"/>
                    </a:moveTo>
                    <a:cubicBezTo>
                      <a:pt x="300937" y="223838"/>
                      <a:pt x="328295" y="228812"/>
                      <a:pt x="355653" y="233786"/>
                    </a:cubicBezTo>
                    <a:cubicBezTo>
                      <a:pt x="395446" y="246222"/>
                      <a:pt x="430265" y="263631"/>
                      <a:pt x="460110" y="288503"/>
                    </a:cubicBezTo>
                    <a:cubicBezTo>
                      <a:pt x="467572" y="295963"/>
                      <a:pt x="472546" y="305912"/>
                      <a:pt x="475033" y="315860"/>
                    </a:cubicBezTo>
                    <a:lnTo>
                      <a:pt x="544671" y="611823"/>
                    </a:lnTo>
                    <a:cubicBezTo>
                      <a:pt x="544671" y="614310"/>
                      <a:pt x="547158" y="619285"/>
                      <a:pt x="547158" y="624258"/>
                    </a:cubicBezTo>
                    <a:cubicBezTo>
                      <a:pt x="547158" y="651616"/>
                      <a:pt x="524775" y="674000"/>
                      <a:pt x="497417" y="674000"/>
                    </a:cubicBezTo>
                    <a:cubicBezTo>
                      <a:pt x="475033" y="674000"/>
                      <a:pt x="455136" y="656591"/>
                      <a:pt x="450162" y="636694"/>
                    </a:cubicBezTo>
                    <a:lnTo>
                      <a:pt x="397933" y="420318"/>
                    </a:lnTo>
                    <a:lnTo>
                      <a:pt x="397933" y="1119188"/>
                    </a:lnTo>
                    <a:lnTo>
                      <a:pt x="298450" y="1119188"/>
                    </a:lnTo>
                    <a:lnTo>
                      <a:pt x="298450" y="671513"/>
                    </a:lnTo>
                    <a:lnTo>
                      <a:pt x="248708" y="671513"/>
                    </a:lnTo>
                    <a:lnTo>
                      <a:pt x="248708" y="1119188"/>
                    </a:lnTo>
                    <a:lnTo>
                      <a:pt x="149225" y="1119188"/>
                    </a:lnTo>
                    <a:lnTo>
                      <a:pt x="149225" y="422805"/>
                    </a:lnTo>
                    <a:lnTo>
                      <a:pt x="96997" y="639181"/>
                    </a:lnTo>
                    <a:cubicBezTo>
                      <a:pt x="92022" y="659078"/>
                      <a:pt x="72125" y="676488"/>
                      <a:pt x="49742" y="676488"/>
                    </a:cubicBezTo>
                    <a:cubicBezTo>
                      <a:pt x="22384" y="676488"/>
                      <a:pt x="0" y="654103"/>
                      <a:pt x="0" y="626746"/>
                    </a:cubicBezTo>
                    <a:cubicBezTo>
                      <a:pt x="0" y="621771"/>
                      <a:pt x="2487" y="616797"/>
                      <a:pt x="2487" y="614310"/>
                    </a:cubicBezTo>
                    <a:lnTo>
                      <a:pt x="72125" y="318348"/>
                    </a:lnTo>
                    <a:cubicBezTo>
                      <a:pt x="74613" y="308399"/>
                      <a:pt x="79587" y="298451"/>
                      <a:pt x="87048" y="290990"/>
                    </a:cubicBezTo>
                    <a:cubicBezTo>
                      <a:pt x="116893" y="266118"/>
                      <a:pt x="151712" y="246222"/>
                      <a:pt x="191505" y="236273"/>
                    </a:cubicBezTo>
                    <a:cubicBezTo>
                      <a:pt x="218863" y="228812"/>
                      <a:pt x="246221" y="223838"/>
                      <a:pt x="273580" y="223838"/>
                    </a:cubicBezTo>
                    <a:close/>
                    <a:moveTo>
                      <a:pt x="273580" y="0"/>
                    </a:moveTo>
                    <a:cubicBezTo>
                      <a:pt x="328523" y="0"/>
                      <a:pt x="373063" y="44540"/>
                      <a:pt x="373063" y="99483"/>
                    </a:cubicBezTo>
                    <a:cubicBezTo>
                      <a:pt x="373063" y="154426"/>
                      <a:pt x="328523" y="198967"/>
                      <a:pt x="273580" y="198967"/>
                    </a:cubicBezTo>
                    <a:cubicBezTo>
                      <a:pt x="218637" y="198967"/>
                      <a:pt x="174096" y="154426"/>
                      <a:pt x="174096" y="99483"/>
                    </a:cubicBezTo>
                    <a:cubicBezTo>
                      <a:pt x="174096" y="44540"/>
                      <a:pt x="218637" y="0"/>
                      <a:pt x="273580" y="0"/>
                    </a:cubicBezTo>
                    <a:close/>
                  </a:path>
                </a:pathLst>
              </a:custGeom>
              <a:grp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7807BDFD-BF19-A702-62A6-A22CCB172ACB}"/>
                </a:ext>
              </a:extLst>
            </p:cNvPr>
            <p:cNvGrpSpPr/>
            <p:nvPr/>
          </p:nvGrpSpPr>
          <p:grpSpPr>
            <a:xfrm>
              <a:off x="4369450" y="1117775"/>
              <a:ext cx="855663" cy="1916376"/>
              <a:chOff x="5365125" y="4007611"/>
              <a:chExt cx="855663" cy="1916376"/>
            </a:xfrm>
          </p:grpSpPr>
          <p:sp>
            <p:nvSpPr>
              <p:cNvPr id="16" name="Oval 15">
                <a:extLst>
                  <a:ext uri="{FF2B5EF4-FFF2-40B4-BE49-F238E27FC236}">
                    <a16:creationId xmlns:a16="http://schemas.microsoft.com/office/drawing/2014/main" id="{F11A5136-D4BA-A9F9-36D0-55DC717EA7D1}"/>
                  </a:ext>
                </a:extLst>
              </p:cNvPr>
              <p:cNvSpPr/>
              <p:nvPr/>
            </p:nvSpPr>
            <p:spPr>
              <a:xfrm>
                <a:off x="5477692" y="5534909"/>
                <a:ext cx="622061" cy="389078"/>
              </a:xfrm>
              <a:prstGeom prst="ellipse">
                <a:avLst/>
              </a:prstGeom>
              <a:solidFill>
                <a:schemeClr val="bg1">
                  <a:lumMod val="75000"/>
                </a:schemeClr>
              </a:solidFill>
              <a:ln w="317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Freeform: Shape 44">
                <a:extLst>
                  <a:ext uri="{FF2B5EF4-FFF2-40B4-BE49-F238E27FC236}">
                    <a16:creationId xmlns:a16="http://schemas.microsoft.com/office/drawing/2014/main" id="{AD010DFC-6E4B-3A03-4541-C037FE7FFAD7}"/>
                  </a:ext>
                </a:extLst>
              </p:cNvPr>
              <p:cNvSpPr/>
              <p:nvPr/>
            </p:nvSpPr>
            <p:spPr>
              <a:xfrm>
                <a:off x="5365125" y="4007611"/>
                <a:ext cx="855663" cy="1750218"/>
              </a:xfrm>
              <a:custGeom>
                <a:avLst/>
                <a:gdLst>
                  <a:gd name="connsiteX0" fmla="*/ 427832 w 855663"/>
                  <a:gd name="connsiteY0" fmla="*/ 350043 h 1750218"/>
                  <a:gd name="connsiteX1" fmla="*/ 556181 w 855663"/>
                  <a:gd name="connsiteY1" fmla="*/ 365601 h 1750218"/>
                  <a:gd name="connsiteX2" fmla="*/ 719535 w 855663"/>
                  <a:gd name="connsiteY2" fmla="*/ 451168 h 1750218"/>
                  <a:gd name="connsiteX3" fmla="*/ 742872 w 855663"/>
                  <a:gd name="connsiteY3" fmla="*/ 493950 h 1750218"/>
                  <a:gd name="connsiteX4" fmla="*/ 851774 w 855663"/>
                  <a:gd name="connsiteY4" fmla="*/ 956786 h 1750218"/>
                  <a:gd name="connsiteX5" fmla="*/ 855663 w 855663"/>
                  <a:gd name="connsiteY5" fmla="*/ 976232 h 1750218"/>
                  <a:gd name="connsiteX6" fmla="*/ 777876 w 855663"/>
                  <a:gd name="connsiteY6" fmla="*/ 1054020 h 1750218"/>
                  <a:gd name="connsiteX7" fmla="*/ 703977 w 855663"/>
                  <a:gd name="connsiteY7" fmla="*/ 995680 h 1750218"/>
                  <a:gd name="connsiteX8" fmla="*/ 622301 w 855663"/>
                  <a:gd name="connsiteY8" fmla="*/ 657304 h 1750218"/>
                  <a:gd name="connsiteX9" fmla="*/ 622301 w 855663"/>
                  <a:gd name="connsiteY9" fmla="*/ 1750218 h 1750218"/>
                  <a:gd name="connsiteX10" fmla="*/ 466726 w 855663"/>
                  <a:gd name="connsiteY10" fmla="*/ 1750218 h 1750218"/>
                  <a:gd name="connsiteX11" fmla="*/ 466726 w 855663"/>
                  <a:gd name="connsiteY11" fmla="*/ 1050131 h 1750218"/>
                  <a:gd name="connsiteX12" fmla="*/ 388938 w 855663"/>
                  <a:gd name="connsiteY12" fmla="*/ 1050131 h 1750218"/>
                  <a:gd name="connsiteX13" fmla="*/ 388938 w 855663"/>
                  <a:gd name="connsiteY13" fmla="*/ 1750218 h 1750218"/>
                  <a:gd name="connsiteX14" fmla="*/ 233362 w 855663"/>
                  <a:gd name="connsiteY14" fmla="*/ 1750218 h 1750218"/>
                  <a:gd name="connsiteX15" fmla="*/ 233362 w 855663"/>
                  <a:gd name="connsiteY15" fmla="*/ 661193 h 1750218"/>
                  <a:gd name="connsiteX16" fmla="*/ 151686 w 855663"/>
                  <a:gd name="connsiteY16" fmla="*/ 999569 h 1750218"/>
                  <a:gd name="connsiteX17" fmla="*/ 77787 w 855663"/>
                  <a:gd name="connsiteY17" fmla="*/ 1057910 h 1750218"/>
                  <a:gd name="connsiteX18" fmla="*/ 0 w 855663"/>
                  <a:gd name="connsiteY18" fmla="*/ 980123 h 1750218"/>
                  <a:gd name="connsiteX19" fmla="*/ 3889 w 855663"/>
                  <a:gd name="connsiteY19" fmla="*/ 960675 h 1750218"/>
                  <a:gd name="connsiteX20" fmla="*/ 112791 w 855663"/>
                  <a:gd name="connsiteY20" fmla="*/ 497840 h 1750218"/>
                  <a:gd name="connsiteX21" fmla="*/ 136128 w 855663"/>
                  <a:gd name="connsiteY21" fmla="*/ 455057 h 1750218"/>
                  <a:gd name="connsiteX22" fmla="*/ 299482 w 855663"/>
                  <a:gd name="connsiteY22" fmla="*/ 369490 h 1750218"/>
                  <a:gd name="connsiteX23" fmla="*/ 427832 w 855663"/>
                  <a:gd name="connsiteY23" fmla="*/ 350043 h 1750218"/>
                  <a:gd name="connsiteX24" fmla="*/ 427831 w 855663"/>
                  <a:gd name="connsiteY24" fmla="*/ 0 h 1750218"/>
                  <a:gd name="connsiteX25" fmla="*/ 583406 w 855663"/>
                  <a:gd name="connsiteY25" fmla="*/ 155575 h 1750218"/>
                  <a:gd name="connsiteX26" fmla="*/ 427831 w 855663"/>
                  <a:gd name="connsiteY26" fmla="*/ 311150 h 1750218"/>
                  <a:gd name="connsiteX27" fmla="*/ 272256 w 855663"/>
                  <a:gd name="connsiteY27" fmla="*/ 155575 h 1750218"/>
                  <a:gd name="connsiteX28" fmla="*/ 427831 w 855663"/>
                  <a:gd name="connsiteY28" fmla="*/ 0 h 17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5663" h="1750218">
                    <a:moveTo>
                      <a:pt x="427832" y="350043"/>
                    </a:moveTo>
                    <a:cubicBezTo>
                      <a:pt x="470615" y="350043"/>
                      <a:pt x="513398" y="357821"/>
                      <a:pt x="556181" y="365601"/>
                    </a:cubicBezTo>
                    <a:cubicBezTo>
                      <a:pt x="618412" y="385047"/>
                      <a:pt x="672862" y="412273"/>
                      <a:pt x="719535" y="451168"/>
                    </a:cubicBezTo>
                    <a:cubicBezTo>
                      <a:pt x="731203" y="462835"/>
                      <a:pt x="738983" y="478392"/>
                      <a:pt x="742872" y="493950"/>
                    </a:cubicBezTo>
                    <a:lnTo>
                      <a:pt x="851774" y="956786"/>
                    </a:lnTo>
                    <a:cubicBezTo>
                      <a:pt x="851774" y="960675"/>
                      <a:pt x="855663" y="968454"/>
                      <a:pt x="855663" y="976232"/>
                    </a:cubicBezTo>
                    <a:cubicBezTo>
                      <a:pt x="855663" y="1019016"/>
                      <a:pt x="820659" y="1054020"/>
                      <a:pt x="777876" y="1054020"/>
                    </a:cubicBezTo>
                    <a:cubicBezTo>
                      <a:pt x="742872" y="1054020"/>
                      <a:pt x="711757" y="1026795"/>
                      <a:pt x="703977" y="995680"/>
                    </a:cubicBezTo>
                    <a:lnTo>
                      <a:pt x="622301" y="657304"/>
                    </a:lnTo>
                    <a:lnTo>
                      <a:pt x="622301" y="1750218"/>
                    </a:lnTo>
                    <a:lnTo>
                      <a:pt x="466726" y="1750218"/>
                    </a:lnTo>
                    <a:lnTo>
                      <a:pt x="466726" y="1050131"/>
                    </a:lnTo>
                    <a:lnTo>
                      <a:pt x="388938" y="1050131"/>
                    </a:lnTo>
                    <a:lnTo>
                      <a:pt x="388938" y="1750218"/>
                    </a:lnTo>
                    <a:lnTo>
                      <a:pt x="233362" y="1750218"/>
                    </a:lnTo>
                    <a:lnTo>
                      <a:pt x="233362" y="661193"/>
                    </a:lnTo>
                    <a:lnTo>
                      <a:pt x="151686" y="999569"/>
                    </a:lnTo>
                    <a:cubicBezTo>
                      <a:pt x="143906" y="1030684"/>
                      <a:pt x="112791" y="1057910"/>
                      <a:pt x="77787" y="1057910"/>
                    </a:cubicBezTo>
                    <a:cubicBezTo>
                      <a:pt x="35004" y="1057910"/>
                      <a:pt x="0" y="1022905"/>
                      <a:pt x="0" y="980123"/>
                    </a:cubicBezTo>
                    <a:cubicBezTo>
                      <a:pt x="0" y="972343"/>
                      <a:pt x="3889" y="964564"/>
                      <a:pt x="3889" y="960675"/>
                    </a:cubicBezTo>
                    <a:lnTo>
                      <a:pt x="112791" y="497840"/>
                    </a:lnTo>
                    <a:cubicBezTo>
                      <a:pt x="116682" y="482281"/>
                      <a:pt x="124460" y="466725"/>
                      <a:pt x="136128" y="455057"/>
                    </a:cubicBezTo>
                    <a:cubicBezTo>
                      <a:pt x="182801" y="416162"/>
                      <a:pt x="237251" y="385047"/>
                      <a:pt x="299482" y="369490"/>
                    </a:cubicBezTo>
                    <a:cubicBezTo>
                      <a:pt x="342265" y="357821"/>
                      <a:pt x="385049" y="350043"/>
                      <a:pt x="427832" y="350043"/>
                    </a:cubicBezTo>
                    <a:close/>
                    <a:moveTo>
                      <a:pt x="427831" y="0"/>
                    </a:moveTo>
                    <a:cubicBezTo>
                      <a:pt x="513753" y="0"/>
                      <a:pt x="583406" y="69654"/>
                      <a:pt x="583406" y="155575"/>
                    </a:cubicBezTo>
                    <a:cubicBezTo>
                      <a:pt x="583406" y="241497"/>
                      <a:pt x="513753" y="311150"/>
                      <a:pt x="427831" y="311150"/>
                    </a:cubicBezTo>
                    <a:cubicBezTo>
                      <a:pt x="341910" y="311150"/>
                      <a:pt x="272256" y="241497"/>
                      <a:pt x="272256" y="155575"/>
                    </a:cubicBezTo>
                    <a:cubicBezTo>
                      <a:pt x="272256" y="69654"/>
                      <a:pt x="341910" y="0"/>
                      <a:pt x="427831" y="0"/>
                    </a:cubicBezTo>
                    <a:close/>
                  </a:path>
                </a:pathLst>
              </a:custGeom>
              <a:solidFill>
                <a:srgbClr val="99CE17"/>
              </a:solidFill>
              <a:ln w="1508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grpSp>
        <p:cxnSp>
          <p:nvCxnSpPr>
            <p:cNvPr id="95" name="Straight Connector 94">
              <a:extLst>
                <a:ext uri="{FF2B5EF4-FFF2-40B4-BE49-F238E27FC236}">
                  <a16:creationId xmlns:a16="http://schemas.microsoft.com/office/drawing/2014/main" id="{982159F6-442F-1A7A-9CCB-106B410B8677}"/>
                </a:ext>
              </a:extLst>
            </p:cNvPr>
            <p:cNvCxnSpPr>
              <a:cxnSpLocks/>
              <a:stCxn id="16" idx="4"/>
              <a:endCxn id="12" idx="6"/>
            </p:cNvCxnSpPr>
            <p:nvPr/>
          </p:nvCxnSpPr>
          <p:spPr>
            <a:xfrm flipH="1">
              <a:off x="4499039" y="3034151"/>
              <a:ext cx="294009" cy="2222501"/>
            </a:xfrm>
            <a:prstGeom prst="line">
              <a:avLst/>
            </a:prstGeom>
            <a:ln w="38100">
              <a:solidFill>
                <a:schemeClr val="bg1">
                  <a:lumMod val="75000"/>
                </a:schemeClr>
              </a:solidFill>
              <a:prstDash val="sysDash"/>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07CE5D8E-2AA7-E25B-AC3A-41CD16C67C2D}"/>
                </a:ext>
              </a:extLst>
            </p:cNvPr>
            <p:cNvSpPr txBox="1"/>
            <p:nvPr/>
          </p:nvSpPr>
          <p:spPr>
            <a:xfrm>
              <a:off x="6239419" y="2972364"/>
              <a:ext cx="1748788" cy="584775"/>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Cybersecurity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Agent</a:t>
              </a:r>
            </a:p>
          </p:txBody>
        </p:sp>
        <p:sp>
          <p:nvSpPr>
            <p:cNvPr id="52" name="TextBox 51">
              <a:extLst>
                <a:ext uri="{FF2B5EF4-FFF2-40B4-BE49-F238E27FC236}">
                  <a16:creationId xmlns:a16="http://schemas.microsoft.com/office/drawing/2014/main" id="{DC25CE24-4693-13A5-AC92-3F5388CCF612}"/>
                </a:ext>
              </a:extLst>
            </p:cNvPr>
            <p:cNvSpPr txBox="1"/>
            <p:nvPr/>
          </p:nvSpPr>
          <p:spPr>
            <a:xfrm>
              <a:off x="4127689" y="2972363"/>
              <a:ext cx="1330716" cy="584775"/>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a:ea typeface="+mn-ea"/>
                  <a:cs typeface="+mn-cs"/>
                </a:rPr>
                <a:t>Compliance Agent</a:t>
              </a:r>
            </a:p>
          </p:txBody>
        </p:sp>
      </p:grpSp>
    </p:spTree>
    <p:extLst>
      <p:ext uri="{BB962C8B-B14F-4D97-AF65-F5344CB8AC3E}">
        <p14:creationId xmlns:p14="http://schemas.microsoft.com/office/powerpoint/2010/main" val="36036115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7C45D7-B1F7-04EE-4A45-83693F2FD93C}"/>
              </a:ext>
            </a:extLst>
          </p:cNvPr>
          <p:cNvSpPr>
            <a:spLocks noGrp="1"/>
          </p:cNvSpPr>
          <p:nvPr>
            <p:ph type="title"/>
          </p:nvPr>
        </p:nvSpPr>
        <p:spPr/>
        <p:txBody>
          <a:bodyPr/>
          <a:lstStyle/>
          <a:p>
            <a:r>
              <a:rPr lang="en-US" dirty="0"/>
              <a:t>Communication is Key: Open Standards in Agentic Protocols</a:t>
            </a:r>
          </a:p>
        </p:txBody>
      </p:sp>
      <p:grpSp>
        <p:nvGrpSpPr>
          <p:cNvPr id="6" name="Group 5">
            <a:extLst>
              <a:ext uri="{FF2B5EF4-FFF2-40B4-BE49-F238E27FC236}">
                <a16:creationId xmlns:a16="http://schemas.microsoft.com/office/drawing/2014/main" id="{59F60A4F-EBE6-41CD-0690-91274C2443A0}"/>
              </a:ext>
            </a:extLst>
          </p:cNvPr>
          <p:cNvGrpSpPr/>
          <p:nvPr/>
        </p:nvGrpSpPr>
        <p:grpSpPr>
          <a:xfrm>
            <a:off x="92149" y="1310003"/>
            <a:ext cx="4656671" cy="1920183"/>
            <a:chOff x="0" y="1019071"/>
            <a:chExt cx="4656671" cy="1920183"/>
          </a:xfrm>
        </p:grpSpPr>
        <p:sp>
          <p:nvSpPr>
            <p:cNvPr id="7" name="Shape">
              <a:extLst>
                <a:ext uri="{FF2B5EF4-FFF2-40B4-BE49-F238E27FC236}">
                  <a16:creationId xmlns:a16="http://schemas.microsoft.com/office/drawing/2014/main" id="{D37D835B-47B7-7648-8131-6F15FE71C108}"/>
                </a:ext>
              </a:extLst>
            </p:cNvPr>
            <p:cNvSpPr/>
            <p:nvPr/>
          </p:nvSpPr>
          <p:spPr>
            <a:xfrm>
              <a:off x="3230305" y="1634818"/>
              <a:ext cx="519252" cy="1304436"/>
            </a:xfrm>
            <a:custGeom>
              <a:avLst/>
              <a:gdLst/>
              <a:ahLst/>
              <a:cxnLst>
                <a:cxn ang="0">
                  <a:pos x="wd2" y="hd2"/>
                </a:cxn>
                <a:cxn ang="5400000">
                  <a:pos x="wd2" y="hd2"/>
                </a:cxn>
                <a:cxn ang="10800000">
                  <a:pos x="wd2" y="hd2"/>
                </a:cxn>
                <a:cxn ang="16200000">
                  <a:pos x="wd2" y="hd2"/>
                </a:cxn>
              </a:cxnLst>
              <a:rect l="0" t="0" r="r" b="b"/>
              <a:pathLst>
                <a:path w="21256" h="21600" extrusionOk="0">
                  <a:moveTo>
                    <a:pt x="21256" y="0"/>
                  </a:moveTo>
                  <a:lnTo>
                    <a:pt x="9583" y="0"/>
                  </a:lnTo>
                  <a:lnTo>
                    <a:pt x="83" y="20314"/>
                  </a:lnTo>
                  <a:cubicBezTo>
                    <a:pt x="-344" y="21271"/>
                    <a:pt x="936" y="21600"/>
                    <a:pt x="2603" y="21600"/>
                  </a:cubicBezTo>
                  <a:lnTo>
                    <a:pt x="5240" y="21600"/>
                  </a:lnTo>
                  <a:cubicBezTo>
                    <a:pt x="6481" y="21600"/>
                    <a:pt x="7567" y="21271"/>
                    <a:pt x="7877" y="20784"/>
                  </a:cubicBezTo>
                  <a:lnTo>
                    <a:pt x="21256" y="0"/>
                  </a:lnTo>
                  <a:close/>
                </a:path>
              </a:pathLst>
            </a:custGeom>
            <a:solidFill>
              <a:srgbClr val="80828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8" name="Shape">
              <a:extLst>
                <a:ext uri="{FF2B5EF4-FFF2-40B4-BE49-F238E27FC236}">
                  <a16:creationId xmlns:a16="http://schemas.microsoft.com/office/drawing/2014/main" id="{9703C7D2-74D9-2EF7-DE0F-DA7550760B6F}"/>
                </a:ext>
              </a:extLst>
            </p:cNvPr>
            <p:cNvSpPr/>
            <p:nvPr/>
          </p:nvSpPr>
          <p:spPr>
            <a:xfrm>
              <a:off x="3410293" y="1634818"/>
              <a:ext cx="338190" cy="30503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388" y="0"/>
                  </a:lnTo>
                  <a:lnTo>
                    <a:pt x="0" y="21600"/>
                  </a:lnTo>
                  <a:cubicBezTo>
                    <a:pt x="2723" y="18850"/>
                    <a:pt x="6111" y="17173"/>
                    <a:pt x="9499" y="17173"/>
                  </a:cubicBezTo>
                  <a:cubicBezTo>
                    <a:pt x="12282" y="17173"/>
                    <a:pt x="14763" y="18313"/>
                    <a:pt x="16578" y="20191"/>
                  </a:cubicBezTo>
                  <a:lnTo>
                    <a:pt x="21600" y="0"/>
                  </a:lnTo>
                  <a:close/>
                </a:path>
              </a:pathLst>
            </a:custGeom>
            <a:solidFill>
              <a:srgbClr val="6D6E71"/>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9" name="Shape">
              <a:extLst>
                <a:ext uri="{FF2B5EF4-FFF2-40B4-BE49-F238E27FC236}">
                  <a16:creationId xmlns:a16="http://schemas.microsoft.com/office/drawing/2014/main" id="{92C69381-F096-4265-C06F-6DA75588EB48}"/>
                </a:ext>
              </a:extLst>
            </p:cNvPr>
            <p:cNvSpPr/>
            <p:nvPr/>
          </p:nvSpPr>
          <p:spPr>
            <a:xfrm>
              <a:off x="2756653" y="1881117"/>
              <a:ext cx="947071" cy="605820"/>
            </a:xfrm>
            <a:custGeom>
              <a:avLst/>
              <a:gdLst/>
              <a:ahLst/>
              <a:cxnLst>
                <a:cxn ang="0">
                  <a:pos x="wd2" y="hd2"/>
                </a:cxn>
                <a:cxn ang="5400000">
                  <a:pos x="wd2" y="hd2"/>
                </a:cxn>
                <a:cxn ang="10800000">
                  <a:pos x="wd2" y="hd2"/>
                </a:cxn>
                <a:cxn ang="16200000">
                  <a:pos x="wd2" y="hd2"/>
                </a:cxn>
              </a:cxnLst>
              <a:rect l="0" t="0" r="r" b="b"/>
              <a:pathLst>
                <a:path w="21509" h="21025" extrusionOk="0">
                  <a:moveTo>
                    <a:pt x="6626" y="8548"/>
                  </a:moveTo>
                  <a:lnTo>
                    <a:pt x="10800" y="2170"/>
                  </a:lnTo>
                  <a:cubicBezTo>
                    <a:pt x="11488" y="1118"/>
                    <a:pt x="12328" y="395"/>
                    <a:pt x="13253" y="0"/>
                  </a:cubicBezTo>
                  <a:lnTo>
                    <a:pt x="15103" y="0"/>
                  </a:lnTo>
                  <a:lnTo>
                    <a:pt x="14909" y="1775"/>
                  </a:lnTo>
                  <a:cubicBezTo>
                    <a:pt x="14866" y="2203"/>
                    <a:pt x="14931" y="2630"/>
                    <a:pt x="15124" y="2959"/>
                  </a:cubicBezTo>
                  <a:cubicBezTo>
                    <a:pt x="15318" y="3288"/>
                    <a:pt x="15576" y="3485"/>
                    <a:pt x="15856" y="3452"/>
                  </a:cubicBezTo>
                  <a:lnTo>
                    <a:pt x="18201" y="3386"/>
                  </a:lnTo>
                  <a:lnTo>
                    <a:pt x="19513" y="3386"/>
                  </a:lnTo>
                  <a:cubicBezTo>
                    <a:pt x="20223" y="3386"/>
                    <a:pt x="20890" y="3978"/>
                    <a:pt x="21234" y="4899"/>
                  </a:cubicBezTo>
                  <a:cubicBezTo>
                    <a:pt x="21600" y="5852"/>
                    <a:pt x="21600" y="7003"/>
                    <a:pt x="21234" y="7956"/>
                  </a:cubicBezTo>
                  <a:lnTo>
                    <a:pt x="19621" y="17096"/>
                  </a:lnTo>
                  <a:cubicBezTo>
                    <a:pt x="19126" y="19923"/>
                    <a:pt x="17233" y="21600"/>
                    <a:pt x="15382" y="20844"/>
                  </a:cubicBezTo>
                  <a:lnTo>
                    <a:pt x="10004" y="20844"/>
                  </a:lnTo>
                  <a:cubicBezTo>
                    <a:pt x="9359" y="20844"/>
                    <a:pt x="8713" y="20581"/>
                    <a:pt x="8132" y="20088"/>
                  </a:cubicBezTo>
                  <a:lnTo>
                    <a:pt x="2904" y="19101"/>
                  </a:lnTo>
                  <a:lnTo>
                    <a:pt x="0" y="8745"/>
                  </a:lnTo>
                  <a:lnTo>
                    <a:pt x="6626" y="8548"/>
                  </a:lnTo>
                  <a:close/>
                </a:path>
              </a:pathLst>
            </a:custGeom>
            <a:solidFill>
              <a:schemeClr val="accent2">
                <a:lumMod val="7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10" name="Shape">
              <a:extLst>
                <a:ext uri="{FF2B5EF4-FFF2-40B4-BE49-F238E27FC236}">
                  <a16:creationId xmlns:a16="http://schemas.microsoft.com/office/drawing/2014/main" id="{F1322CD4-744E-4C72-CBB6-313F0B021E11}"/>
                </a:ext>
              </a:extLst>
            </p:cNvPr>
            <p:cNvSpPr/>
            <p:nvPr/>
          </p:nvSpPr>
          <p:spPr>
            <a:xfrm>
              <a:off x="3400819" y="1975847"/>
              <a:ext cx="302904" cy="509194"/>
            </a:xfrm>
            <a:custGeom>
              <a:avLst/>
              <a:gdLst/>
              <a:ahLst/>
              <a:cxnLst>
                <a:cxn ang="0">
                  <a:pos x="wd2" y="hd2"/>
                </a:cxn>
                <a:cxn ang="5400000">
                  <a:pos x="wd2" y="hd2"/>
                </a:cxn>
                <a:cxn ang="10800000">
                  <a:pos x="wd2" y="hd2"/>
                </a:cxn>
                <a:cxn ang="16200000">
                  <a:pos x="wd2" y="hd2"/>
                </a:cxn>
              </a:cxnLst>
              <a:rect l="0" t="0" r="r" b="b"/>
              <a:pathLst>
                <a:path w="21317" h="20920" extrusionOk="0">
                  <a:moveTo>
                    <a:pt x="8867" y="39"/>
                  </a:moveTo>
                  <a:lnTo>
                    <a:pt x="11067" y="39"/>
                  </a:lnTo>
                  <a:lnTo>
                    <a:pt x="15133" y="39"/>
                  </a:lnTo>
                  <a:cubicBezTo>
                    <a:pt x="17333" y="39"/>
                    <a:pt x="19400" y="739"/>
                    <a:pt x="20467" y="1829"/>
                  </a:cubicBezTo>
                  <a:cubicBezTo>
                    <a:pt x="21600" y="2958"/>
                    <a:pt x="21600" y="4320"/>
                    <a:pt x="20467" y="5449"/>
                  </a:cubicBezTo>
                  <a:lnTo>
                    <a:pt x="15467" y="16268"/>
                  </a:lnTo>
                  <a:cubicBezTo>
                    <a:pt x="13933" y="19615"/>
                    <a:pt x="8067" y="21600"/>
                    <a:pt x="2333" y="20705"/>
                  </a:cubicBezTo>
                  <a:lnTo>
                    <a:pt x="0" y="20705"/>
                  </a:lnTo>
                  <a:lnTo>
                    <a:pt x="2867" y="20666"/>
                  </a:lnTo>
                  <a:cubicBezTo>
                    <a:pt x="5333" y="20277"/>
                    <a:pt x="7333" y="19148"/>
                    <a:pt x="8000" y="17669"/>
                  </a:cubicBezTo>
                  <a:lnTo>
                    <a:pt x="15000" y="2335"/>
                  </a:lnTo>
                  <a:cubicBezTo>
                    <a:pt x="15000" y="1051"/>
                    <a:pt x="13200" y="0"/>
                    <a:pt x="11000" y="0"/>
                  </a:cubicBezTo>
                  <a:lnTo>
                    <a:pt x="8867" y="0"/>
                  </a:lnTo>
                  <a:close/>
                </a:path>
              </a:pathLst>
            </a:custGeom>
            <a:solidFill>
              <a:schemeClr val="accent2">
                <a:lumMod val="5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11" name="Shape">
              <a:extLst>
                <a:ext uri="{FF2B5EF4-FFF2-40B4-BE49-F238E27FC236}">
                  <a16:creationId xmlns:a16="http://schemas.microsoft.com/office/drawing/2014/main" id="{B614E679-6D46-4195-00D4-77A0D20EC390}"/>
                </a:ext>
              </a:extLst>
            </p:cNvPr>
            <p:cNvSpPr/>
            <p:nvPr/>
          </p:nvSpPr>
          <p:spPr>
            <a:xfrm>
              <a:off x="2699815" y="1019071"/>
              <a:ext cx="1956856" cy="919762"/>
            </a:xfrm>
            <a:custGeom>
              <a:avLst/>
              <a:gdLst/>
              <a:ahLst/>
              <a:cxnLst>
                <a:cxn ang="0">
                  <a:pos x="wd2" y="hd2"/>
                </a:cxn>
                <a:cxn ang="5400000">
                  <a:pos x="wd2" y="hd2"/>
                </a:cxn>
                <a:cxn ang="10800000">
                  <a:pos x="wd2" y="hd2"/>
                </a:cxn>
                <a:cxn ang="16200000">
                  <a:pos x="wd2" y="hd2"/>
                </a:cxn>
              </a:cxnLst>
              <a:rect l="0" t="0" r="r" b="b"/>
              <a:pathLst>
                <a:path w="21217" h="20847" extrusionOk="0">
                  <a:moveTo>
                    <a:pt x="19160" y="5141"/>
                  </a:moveTo>
                  <a:lnTo>
                    <a:pt x="3198" y="52"/>
                  </a:lnTo>
                  <a:cubicBezTo>
                    <a:pt x="1853" y="-377"/>
                    <a:pt x="569" y="1856"/>
                    <a:pt x="343" y="5012"/>
                  </a:cubicBezTo>
                  <a:lnTo>
                    <a:pt x="35" y="9178"/>
                  </a:lnTo>
                  <a:cubicBezTo>
                    <a:pt x="-191" y="12334"/>
                    <a:pt x="713" y="15275"/>
                    <a:pt x="2058" y="15705"/>
                  </a:cubicBezTo>
                  <a:lnTo>
                    <a:pt x="18020" y="20794"/>
                  </a:lnTo>
                  <a:cubicBezTo>
                    <a:pt x="19365" y="21223"/>
                    <a:pt x="20649" y="18990"/>
                    <a:pt x="20875" y="15834"/>
                  </a:cubicBezTo>
                  <a:lnTo>
                    <a:pt x="21183" y="11668"/>
                  </a:lnTo>
                  <a:cubicBezTo>
                    <a:pt x="21409" y="8512"/>
                    <a:pt x="20495" y="5571"/>
                    <a:pt x="19160" y="5141"/>
                  </a:cubicBezTo>
                  <a:close/>
                </a:path>
              </a:pathLst>
            </a:custGeom>
            <a:solidFill>
              <a:schemeClr val="accent3">
                <a:lumMod val="7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a:extLst>
                <a:ext uri="{FF2B5EF4-FFF2-40B4-BE49-F238E27FC236}">
                  <a16:creationId xmlns:a16="http://schemas.microsoft.com/office/drawing/2014/main" id="{DF4D5086-6AFB-8389-02AF-2D59540418CB}"/>
                </a:ext>
              </a:extLst>
            </p:cNvPr>
            <p:cNvSpPr/>
            <p:nvPr/>
          </p:nvSpPr>
          <p:spPr>
            <a:xfrm>
              <a:off x="1203076" y="2108470"/>
              <a:ext cx="1721253" cy="350502"/>
            </a:xfrm>
            <a:prstGeom prst="rect">
              <a:avLst/>
            </a:prstGeom>
            <a:solidFill>
              <a:schemeClr val="bg1"/>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a:extLst>
                <a:ext uri="{FF2B5EF4-FFF2-40B4-BE49-F238E27FC236}">
                  <a16:creationId xmlns:a16="http://schemas.microsoft.com/office/drawing/2014/main" id="{53BB0CBE-A0E0-AB4A-62D9-B03519D5A6A2}"/>
                </a:ext>
              </a:extLst>
            </p:cNvPr>
            <p:cNvSpPr/>
            <p:nvPr/>
          </p:nvSpPr>
          <p:spPr>
            <a:xfrm>
              <a:off x="0" y="2061105"/>
              <a:ext cx="2815389" cy="437655"/>
            </a:xfrm>
            <a:prstGeom prst="rect">
              <a:avLst/>
            </a:prstGeom>
            <a:solidFill>
              <a:schemeClr val="accent3"/>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a:extLst>
                <a:ext uri="{FF2B5EF4-FFF2-40B4-BE49-F238E27FC236}">
                  <a16:creationId xmlns:a16="http://schemas.microsoft.com/office/drawing/2014/main" id="{21860098-B931-D489-A172-B91B9E773503}"/>
                </a:ext>
              </a:extLst>
            </p:cNvPr>
            <p:cNvSpPr/>
            <p:nvPr/>
          </p:nvSpPr>
          <p:spPr>
            <a:xfrm>
              <a:off x="0" y="2383188"/>
              <a:ext cx="2815389" cy="122201"/>
            </a:xfrm>
            <a:prstGeom prst="rect">
              <a:avLst/>
            </a:prstGeom>
            <a:solidFill>
              <a:schemeClr val="accent3">
                <a:lumMod val="7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15" name="Circle">
              <a:extLst>
                <a:ext uri="{FF2B5EF4-FFF2-40B4-BE49-F238E27FC236}">
                  <a16:creationId xmlns:a16="http://schemas.microsoft.com/office/drawing/2014/main" id="{98C381D6-59E6-BCBE-8FE7-30B689B83FC7}"/>
                </a:ext>
              </a:extLst>
            </p:cNvPr>
            <p:cNvSpPr/>
            <p:nvPr/>
          </p:nvSpPr>
          <p:spPr>
            <a:xfrm>
              <a:off x="2851384" y="2383188"/>
              <a:ext cx="49262" cy="49262"/>
            </a:xfrm>
            <a:prstGeom prst="ellipse">
              <a:avLst/>
            </a:prstGeom>
            <a:solidFill>
              <a:srgbClr val="0000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6" name="Group 15">
            <a:extLst>
              <a:ext uri="{FF2B5EF4-FFF2-40B4-BE49-F238E27FC236}">
                <a16:creationId xmlns:a16="http://schemas.microsoft.com/office/drawing/2014/main" id="{C55FE143-CC69-C0EF-7E35-CEB4E58D00B2}"/>
              </a:ext>
            </a:extLst>
          </p:cNvPr>
          <p:cNvGrpSpPr/>
          <p:nvPr/>
        </p:nvGrpSpPr>
        <p:grpSpPr>
          <a:xfrm>
            <a:off x="92149" y="2266780"/>
            <a:ext cx="6190381" cy="1981618"/>
            <a:chOff x="0" y="1975848"/>
            <a:chExt cx="6190381" cy="1981618"/>
          </a:xfrm>
        </p:grpSpPr>
        <p:sp>
          <p:nvSpPr>
            <p:cNvPr id="17" name="Shape">
              <a:extLst>
                <a:ext uri="{FF2B5EF4-FFF2-40B4-BE49-F238E27FC236}">
                  <a16:creationId xmlns:a16="http://schemas.microsoft.com/office/drawing/2014/main" id="{36A0D7D6-7984-3F0C-3929-5BF639602AAF}"/>
                </a:ext>
              </a:extLst>
            </p:cNvPr>
            <p:cNvSpPr/>
            <p:nvPr/>
          </p:nvSpPr>
          <p:spPr>
            <a:xfrm>
              <a:off x="5058601" y="2572648"/>
              <a:ext cx="332539" cy="1384818"/>
            </a:xfrm>
            <a:custGeom>
              <a:avLst/>
              <a:gdLst/>
              <a:ahLst/>
              <a:cxnLst>
                <a:cxn ang="0">
                  <a:pos x="wd2" y="hd2"/>
                </a:cxn>
                <a:cxn ang="5400000">
                  <a:pos x="wd2" y="hd2"/>
                </a:cxn>
                <a:cxn ang="10800000">
                  <a:pos x="wd2" y="hd2"/>
                </a:cxn>
                <a:cxn ang="16200000">
                  <a:pos x="wd2" y="hd2"/>
                </a:cxn>
              </a:cxnLst>
              <a:rect l="0" t="0" r="r" b="b"/>
              <a:pathLst>
                <a:path w="21541" h="21480" extrusionOk="0">
                  <a:moveTo>
                    <a:pt x="17611" y="0"/>
                  </a:moveTo>
                  <a:lnTo>
                    <a:pt x="0" y="1308"/>
                  </a:lnTo>
                  <a:lnTo>
                    <a:pt x="9204" y="20542"/>
                  </a:lnTo>
                  <a:cubicBezTo>
                    <a:pt x="9695" y="21438"/>
                    <a:pt x="11966" y="21600"/>
                    <a:pt x="14482" y="21409"/>
                  </a:cubicBezTo>
                  <a:lnTo>
                    <a:pt x="18470" y="21115"/>
                  </a:lnTo>
                  <a:cubicBezTo>
                    <a:pt x="20373" y="20968"/>
                    <a:pt x="21600" y="20557"/>
                    <a:pt x="21539" y="20087"/>
                  </a:cubicBezTo>
                  <a:lnTo>
                    <a:pt x="17611" y="0"/>
                  </a:lnTo>
                  <a:close/>
                </a:path>
              </a:pathLst>
            </a:custGeom>
            <a:solidFill>
              <a:srgbClr val="80828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18" name="Shape">
              <a:extLst>
                <a:ext uri="{FF2B5EF4-FFF2-40B4-BE49-F238E27FC236}">
                  <a16:creationId xmlns:a16="http://schemas.microsoft.com/office/drawing/2014/main" id="{4B8AE52B-1E43-0B92-E156-331F1ADF5DA9}"/>
                </a:ext>
              </a:extLst>
            </p:cNvPr>
            <p:cNvSpPr/>
            <p:nvPr/>
          </p:nvSpPr>
          <p:spPr>
            <a:xfrm>
              <a:off x="5058601" y="2572648"/>
              <a:ext cx="282300" cy="391236"/>
            </a:xfrm>
            <a:custGeom>
              <a:avLst/>
              <a:gdLst/>
              <a:ahLst/>
              <a:cxnLst>
                <a:cxn ang="0">
                  <a:pos x="wd2" y="hd2"/>
                </a:cxn>
                <a:cxn ang="5400000">
                  <a:pos x="wd2" y="hd2"/>
                </a:cxn>
                <a:cxn ang="10800000">
                  <a:pos x="wd2" y="hd2"/>
                </a:cxn>
                <a:cxn ang="16200000">
                  <a:pos x="wd2" y="hd2"/>
                </a:cxn>
              </a:cxnLst>
              <a:rect l="0" t="0" r="r" b="b"/>
              <a:pathLst>
                <a:path w="21600" h="21600" extrusionOk="0">
                  <a:moveTo>
                    <a:pt x="20803" y="0"/>
                  </a:moveTo>
                  <a:lnTo>
                    <a:pt x="0" y="4655"/>
                  </a:lnTo>
                  <a:lnTo>
                    <a:pt x="3044" y="21600"/>
                  </a:lnTo>
                  <a:cubicBezTo>
                    <a:pt x="5291" y="18880"/>
                    <a:pt x="8626" y="16736"/>
                    <a:pt x="12540" y="15899"/>
                  </a:cubicBezTo>
                  <a:cubicBezTo>
                    <a:pt x="15729" y="15167"/>
                    <a:pt x="18918" y="15376"/>
                    <a:pt x="21600" y="16370"/>
                  </a:cubicBezTo>
                  <a:lnTo>
                    <a:pt x="20803" y="0"/>
                  </a:lnTo>
                  <a:close/>
                </a:path>
              </a:pathLst>
            </a:custGeom>
            <a:solidFill>
              <a:srgbClr val="6D6E71"/>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19" name="Shape">
              <a:extLst>
                <a:ext uri="{FF2B5EF4-FFF2-40B4-BE49-F238E27FC236}">
                  <a16:creationId xmlns:a16="http://schemas.microsoft.com/office/drawing/2014/main" id="{DB0D56F4-ADA9-86CA-3BD9-832E0A0BCE69}"/>
                </a:ext>
              </a:extLst>
            </p:cNvPr>
            <p:cNvSpPr/>
            <p:nvPr/>
          </p:nvSpPr>
          <p:spPr>
            <a:xfrm>
              <a:off x="4528112" y="2904205"/>
              <a:ext cx="897253" cy="685847"/>
            </a:xfrm>
            <a:custGeom>
              <a:avLst/>
              <a:gdLst/>
              <a:ahLst/>
              <a:cxnLst>
                <a:cxn ang="0">
                  <a:pos x="wd2" y="hd2"/>
                </a:cxn>
                <a:cxn ang="5400000">
                  <a:pos x="wd2" y="hd2"/>
                </a:cxn>
                <a:cxn ang="10800000">
                  <a:pos x="wd2" y="hd2"/>
                </a:cxn>
                <a:cxn ang="16200000">
                  <a:pos x="wd2" y="hd2"/>
                </a:cxn>
              </a:cxnLst>
              <a:rect l="0" t="0" r="r" b="b"/>
              <a:pathLst>
                <a:path w="21513" h="21600" extrusionOk="0">
                  <a:moveTo>
                    <a:pt x="6678" y="10919"/>
                  </a:moveTo>
                  <a:lnTo>
                    <a:pt x="9585" y="3670"/>
                  </a:lnTo>
                  <a:cubicBezTo>
                    <a:pt x="10062" y="2476"/>
                    <a:pt x="10766" y="1492"/>
                    <a:pt x="11606" y="776"/>
                  </a:cubicBezTo>
                  <a:lnTo>
                    <a:pt x="13469" y="0"/>
                  </a:lnTo>
                  <a:lnTo>
                    <a:pt x="13628" y="1641"/>
                  </a:lnTo>
                  <a:cubicBezTo>
                    <a:pt x="13673" y="2029"/>
                    <a:pt x="13832" y="2357"/>
                    <a:pt x="14082" y="2596"/>
                  </a:cubicBezTo>
                  <a:cubicBezTo>
                    <a:pt x="14332" y="2804"/>
                    <a:pt x="14627" y="2864"/>
                    <a:pt x="14922" y="2745"/>
                  </a:cubicBezTo>
                  <a:lnTo>
                    <a:pt x="17285" y="1730"/>
                  </a:lnTo>
                  <a:lnTo>
                    <a:pt x="18602" y="1193"/>
                  </a:lnTo>
                  <a:cubicBezTo>
                    <a:pt x="19329" y="895"/>
                    <a:pt x="20101" y="1134"/>
                    <a:pt x="20646" y="1790"/>
                  </a:cubicBezTo>
                  <a:cubicBezTo>
                    <a:pt x="21191" y="2446"/>
                    <a:pt x="21441" y="3461"/>
                    <a:pt x="21259" y="4415"/>
                  </a:cubicBezTo>
                  <a:lnTo>
                    <a:pt x="21509" y="13008"/>
                  </a:lnTo>
                  <a:cubicBezTo>
                    <a:pt x="21600" y="15663"/>
                    <a:pt x="20010" y="17901"/>
                    <a:pt x="17989" y="17990"/>
                  </a:cubicBezTo>
                  <a:lnTo>
                    <a:pt x="12560" y="20198"/>
                  </a:lnTo>
                  <a:cubicBezTo>
                    <a:pt x="11902" y="20466"/>
                    <a:pt x="11198" y="20496"/>
                    <a:pt x="10516" y="20317"/>
                  </a:cubicBezTo>
                  <a:lnTo>
                    <a:pt x="5042" y="21600"/>
                  </a:lnTo>
                  <a:lnTo>
                    <a:pt x="0" y="13813"/>
                  </a:lnTo>
                  <a:lnTo>
                    <a:pt x="6678" y="10919"/>
                  </a:lnTo>
                  <a:close/>
                </a:path>
              </a:pathLst>
            </a:custGeom>
            <a:solidFill>
              <a:srgbClr val="FEDFB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20" name="Shape">
              <a:extLst>
                <a:ext uri="{FF2B5EF4-FFF2-40B4-BE49-F238E27FC236}">
                  <a16:creationId xmlns:a16="http://schemas.microsoft.com/office/drawing/2014/main" id="{E2A7C3F8-634D-DA97-E319-C0B2D6433965}"/>
                </a:ext>
              </a:extLst>
            </p:cNvPr>
            <p:cNvSpPr/>
            <p:nvPr/>
          </p:nvSpPr>
          <p:spPr>
            <a:xfrm>
              <a:off x="5219643" y="2932624"/>
              <a:ext cx="205722" cy="546838"/>
            </a:xfrm>
            <a:custGeom>
              <a:avLst/>
              <a:gdLst/>
              <a:ahLst/>
              <a:cxnLst>
                <a:cxn ang="0">
                  <a:pos x="wd2" y="hd2"/>
                </a:cxn>
                <a:cxn ang="5400000">
                  <a:pos x="wd2" y="hd2"/>
                </a:cxn>
                <a:cxn ang="10800000">
                  <a:pos x="wd2" y="hd2"/>
                </a:cxn>
                <a:cxn ang="16200000">
                  <a:pos x="wd2" y="hd2"/>
                </a:cxn>
              </a:cxnLst>
              <a:rect l="0" t="0" r="r" b="b"/>
              <a:pathLst>
                <a:path w="21225" h="21387" extrusionOk="0">
                  <a:moveTo>
                    <a:pt x="0" y="1195"/>
                  </a:moveTo>
                  <a:lnTo>
                    <a:pt x="3030" y="824"/>
                  </a:lnTo>
                  <a:lnTo>
                    <a:pt x="8699" y="157"/>
                  </a:lnTo>
                  <a:cubicBezTo>
                    <a:pt x="11826" y="-213"/>
                    <a:pt x="15149" y="83"/>
                    <a:pt x="17495" y="898"/>
                  </a:cubicBezTo>
                  <a:cubicBezTo>
                    <a:pt x="19840" y="1714"/>
                    <a:pt x="20916" y="2973"/>
                    <a:pt x="20134" y="4159"/>
                  </a:cubicBezTo>
                  <a:lnTo>
                    <a:pt x="21209" y="14829"/>
                  </a:lnTo>
                  <a:cubicBezTo>
                    <a:pt x="21600" y="18127"/>
                    <a:pt x="14758" y="20905"/>
                    <a:pt x="6060" y="21017"/>
                  </a:cubicBezTo>
                  <a:lnTo>
                    <a:pt x="2835" y="21387"/>
                  </a:lnTo>
                  <a:lnTo>
                    <a:pt x="6842" y="20868"/>
                  </a:lnTo>
                  <a:cubicBezTo>
                    <a:pt x="10067" y="20090"/>
                    <a:pt x="11925" y="18757"/>
                    <a:pt x="11827" y="17312"/>
                  </a:cubicBezTo>
                  <a:lnTo>
                    <a:pt x="10263" y="2232"/>
                  </a:lnTo>
                  <a:cubicBezTo>
                    <a:pt x="9286" y="1084"/>
                    <a:pt x="6060" y="417"/>
                    <a:pt x="2933" y="787"/>
                  </a:cubicBezTo>
                  <a:lnTo>
                    <a:pt x="0" y="1195"/>
                  </a:lnTo>
                  <a:close/>
                </a:path>
              </a:pathLst>
            </a:custGeom>
            <a:solidFill>
              <a:srgbClr val="FDD69E"/>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21" name="Shape">
              <a:extLst>
                <a:ext uri="{FF2B5EF4-FFF2-40B4-BE49-F238E27FC236}">
                  <a16:creationId xmlns:a16="http://schemas.microsoft.com/office/drawing/2014/main" id="{AE754668-4102-4547-AAF1-8EB7ECEADC12}"/>
                </a:ext>
              </a:extLst>
            </p:cNvPr>
            <p:cNvSpPr/>
            <p:nvPr/>
          </p:nvSpPr>
          <p:spPr>
            <a:xfrm>
              <a:off x="4234447" y="1975848"/>
              <a:ext cx="1955934" cy="918795"/>
            </a:xfrm>
            <a:custGeom>
              <a:avLst/>
              <a:gdLst/>
              <a:ahLst/>
              <a:cxnLst>
                <a:cxn ang="0">
                  <a:pos x="wd2" y="hd2"/>
                </a:cxn>
                <a:cxn ang="5400000">
                  <a:pos x="wd2" y="hd2"/>
                </a:cxn>
                <a:cxn ang="10800000">
                  <a:pos x="wd2" y="hd2"/>
                </a:cxn>
                <a:cxn ang="16200000">
                  <a:pos x="wd2" y="hd2"/>
                </a:cxn>
              </a:cxnLst>
              <a:rect l="0" t="0" r="r" b="b"/>
              <a:pathLst>
                <a:path w="21217" h="20846" extrusionOk="0">
                  <a:moveTo>
                    <a:pt x="18028" y="53"/>
                  </a:moveTo>
                  <a:lnTo>
                    <a:pt x="2059" y="5104"/>
                  </a:lnTo>
                  <a:cubicBezTo>
                    <a:pt x="713" y="5533"/>
                    <a:pt x="-191" y="8456"/>
                    <a:pt x="35" y="11637"/>
                  </a:cubicBezTo>
                  <a:lnTo>
                    <a:pt x="333" y="15807"/>
                  </a:lnTo>
                  <a:cubicBezTo>
                    <a:pt x="559" y="18966"/>
                    <a:pt x="1844" y="21223"/>
                    <a:pt x="3190" y="20793"/>
                  </a:cubicBezTo>
                  <a:lnTo>
                    <a:pt x="19159" y="15742"/>
                  </a:lnTo>
                  <a:cubicBezTo>
                    <a:pt x="20505" y="15313"/>
                    <a:pt x="21409" y="12390"/>
                    <a:pt x="21183" y="9209"/>
                  </a:cubicBezTo>
                  <a:lnTo>
                    <a:pt x="20885" y="5039"/>
                  </a:lnTo>
                  <a:cubicBezTo>
                    <a:pt x="20649" y="1858"/>
                    <a:pt x="19364" y="-377"/>
                    <a:pt x="18028" y="53"/>
                  </a:cubicBezTo>
                  <a:close/>
                </a:path>
              </a:pathLst>
            </a:custGeom>
            <a:solidFill>
              <a:schemeClr val="accent6">
                <a:lumMod val="7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a:extLst>
                <a:ext uri="{FF2B5EF4-FFF2-40B4-BE49-F238E27FC236}">
                  <a16:creationId xmlns:a16="http://schemas.microsoft.com/office/drawing/2014/main" id="{A90DC301-59F9-AEA7-D985-3DABA8025F3F}"/>
                </a:ext>
              </a:extLst>
            </p:cNvPr>
            <p:cNvSpPr/>
            <p:nvPr/>
          </p:nvSpPr>
          <p:spPr>
            <a:xfrm>
              <a:off x="3021899" y="3254707"/>
              <a:ext cx="1721253" cy="350502"/>
            </a:xfrm>
            <a:prstGeom prst="rect">
              <a:avLst/>
            </a:prstGeom>
            <a:solidFill>
              <a:schemeClr val="bg1"/>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a:extLst>
                <a:ext uri="{FF2B5EF4-FFF2-40B4-BE49-F238E27FC236}">
                  <a16:creationId xmlns:a16="http://schemas.microsoft.com/office/drawing/2014/main" id="{923061A1-1116-509F-5648-0E3CB67999FE}"/>
                </a:ext>
              </a:extLst>
            </p:cNvPr>
            <p:cNvSpPr/>
            <p:nvPr/>
          </p:nvSpPr>
          <p:spPr>
            <a:xfrm>
              <a:off x="0" y="3207342"/>
              <a:ext cx="4629475" cy="437655"/>
            </a:xfrm>
            <a:prstGeom prst="rect">
              <a:avLst/>
            </a:prstGeom>
            <a:solidFill>
              <a:schemeClr val="accent6"/>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a:extLst>
                <a:ext uri="{FF2B5EF4-FFF2-40B4-BE49-F238E27FC236}">
                  <a16:creationId xmlns:a16="http://schemas.microsoft.com/office/drawing/2014/main" id="{0C063FC8-6FA5-5062-3DAF-0D7188F49EF8}"/>
                </a:ext>
              </a:extLst>
            </p:cNvPr>
            <p:cNvSpPr/>
            <p:nvPr/>
          </p:nvSpPr>
          <p:spPr>
            <a:xfrm>
              <a:off x="0" y="3529426"/>
              <a:ext cx="4629475" cy="122201"/>
            </a:xfrm>
            <a:prstGeom prst="rect">
              <a:avLst/>
            </a:prstGeom>
            <a:solidFill>
              <a:schemeClr val="accent6">
                <a:lumMod val="7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25" name="Circle">
              <a:extLst>
                <a:ext uri="{FF2B5EF4-FFF2-40B4-BE49-F238E27FC236}">
                  <a16:creationId xmlns:a16="http://schemas.microsoft.com/office/drawing/2014/main" id="{143765EA-F324-0781-E348-5F4294126759}"/>
                </a:ext>
              </a:extLst>
            </p:cNvPr>
            <p:cNvSpPr/>
            <p:nvPr/>
          </p:nvSpPr>
          <p:spPr>
            <a:xfrm>
              <a:off x="4670207" y="3529426"/>
              <a:ext cx="49262" cy="49262"/>
            </a:xfrm>
            <a:prstGeom prst="ellipse">
              <a:avLst/>
            </a:prstGeom>
            <a:solidFill>
              <a:srgbClr val="0000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E5029509-97B7-D21A-4A98-E6A9E4C96775}"/>
              </a:ext>
            </a:extLst>
          </p:cNvPr>
          <p:cNvGrpSpPr/>
          <p:nvPr/>
        </p:nvGrpSpPr>
        <p:grpSpPr>
          <a:xfrm>
            <a:off x="92149" y="4464523"/>
            <a:ext cx="6465555" cy="1922115"/>
            <a:chOff x="0" y="4173591"/>
            <a:chExt cx="6465555" cy="1922115"/>
          </a:xfrm>
        </p:grpSpPr>
        <p:sp>
          <p:nvSpPr>
            <p:cNvPr id="27" name="Shape">
              <a:extLst>
                <a:ext uri="{FF2B5EF4-FFF2-40B4-BE49-F238E27FC236}">
                  <a16:creationId xmlns:a16="http://schemas.microsoft.com/office/drawing/2014/main" id="{A90ACF14-6FFB-B979-D631-058E53FC7192}"/>
                </a:ext>
              </a:extLst>
            </p:cNvPr>
            <p:cNvSpPr/>
            <p:nvPr/>
          </p:nvSpPr>
          <p:spPr>
            <a:xfrm>
              <a:off x="5077547" y="4779866"/>
              <a:ext cx="485484" cy="1315840"/>
            </a:xfrm>
            <a:custGeom>
              <a:avLst/>
              <a:gdLst/>
              <a:ahLst/>
              <a:cxnLst>
                <a:cxn ang="0">
                  <a:pos x="wd2" y="hd2"/>
                </a:cxn>
                <a:cxn ang="5400000">
                  <a:pos x="wd2" y="hd2"/>
                </a:cxn>
                <a:cxn ang="10800000">
                  <a:pos x="wd2" y="hd2"/>
                </a:cxn>
                <a:cxn ang="16200000">
                  <a:pos x="wd2" y="hd2"/>
                </a:cxn>
              </a:cxnLst>
              <a:rect l="0" t="0" r="r" b="b"/>
              <a:pathLst>
                <a:path w="21288" h="21585" extrusionOk="0">
                  <a:moveTo>
                    <a:pt x="21288" y="0"/>
                  </a:moveTo>
                  <a:lnTo>
                    <a:pt x="8826" y="124"/>
                  </a:lnTo>
                  <a:lnTo>
                    <a:pt x="62" y="20341"/>
                  </a:lnTo>
                  <a:cubicBezTo>
                    <a:pt x="-312" y="21289"/>
                    <a:pt x="1059" y="21600"/>
                    <a:pt x="2845" y="21584"/>
                  </a:cubicBezTo>
                  <a:lnTo>
                    <a:pt x="5669" y="21553"/>
                  </a:lnTo>
                  <a:cubicBezTo>
                    <a:pt x="6999" y="21538"/>
                    <a:pt x="8120" y="21196"/>
                    <a:pt x="8453" y="20714"/>
                  </a:cubicBezTo>
                  <a:lnTo>
                    <a:pt x="21288" y="0"/>
                  </a:lnTo>
                  <a:close/>
                </a:path>
              </a:pathLst>
            </a:custGeom>
            <a:solidFill>
              <a:srgbClr val="80828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28" name="Shape">
              <a:extLst>
                <a:ext uri="{FF2B5EF4-FFF2-40B4-BE49-F238E27FC236}">
                  <a16:creationId xmlns:a16="http://schemas.microsoft.com/office/drawing/2014/main" id="{159C2289-5C51-BF19-0E8B-C92C11872179}"/>
                </a:ext>
              </a:extLst>
            </p:cNvPr>
            <p:cNvSpPr/>
            <p:nvPr/>
          </p:nvSpPr>
          <p:spPr>
            <a:xfrm>
              <a:off x="5229116" y="4779866"/>
              <a:ext cx="328717" cy="31355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26" y="522"/>
                  </a:lnTo>
                  <a:lnTo>
                    <a:pt x="0" y="21600"/>
                  </a:lnTo>
                  <a:cubicBezTo>
                    <a:pt x="2739" y="18859"/>
                    <a:pt x="6162" y="17163"/>
                    <a:pt x="9711" y="17032"/>
                  </a:cubicBezTo>
                  <a:cubicBezTo>
                    <a:pt x="12574" y="16967"/>
                    <a:pt x="15126" y="17946"/>
                    <a:pt x="17056" y="19773"/>
                  </a:cubicBezTo>
                  <a:lnTo>
                    <a:pt x="21600" y="0"/>
                  </a:lnTo>
                  <a:close/>
                </a:path>
              </a:pathLst>
            </a:custGeom>
            <a:solidFill>
              <a:srgbClr val="6D6E71"/>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29" name="Shape">
              <a:extLst>
                <a:ext uri="{FF2B5EF4-FFF2-40B4-BE49-F238E27FC236}">
                  <a16:creationId xmlns:a16="http://schemas.microsoft.com/office/drawing/2014/main" id="{5ACC8ECA-D5FD-A01E-9322-879B0C3B73FE}"/>
                </a:ext>
              </a:extLst>
            </p:cNvPr>
            <p:cNvSpPr/>
            <p:nvPr/>
          </p:nvSpPr>
          <p:spPr>
            <a:xfrm>
              <a:off x="4518639" y="5329302"/>
              <a:ext cx="943893" cy="608258"/>
            </a:xfrm>
            <a:custGeom>
              <a:avLst/>
              <a:gdLst/>
              <a:ahLst/>
              <a:cxnLst>
                <a:cxn ang="0">
                  <a:pos x="wd2" y="hd2"/>
                </a:cxn>
                <a:cxn ang="5400000">
                  <a:pos x="wd2" y="hd2"/>
                </a:cxn>
                <a:cxn ang="10800000">
                  <a:pos x="wd2" y="hd2"/>
                </a:cxn>
                <a:cxn ang="16200000">
                  <a:pos x="wd2" y="hd2"/>
                </a:cxn>
              </a:cxnLst>
              <a:rect l="0" t="0" r="r" b="b"/>
              <a:pathLst>
                <a:path w="21501" h="21142" extrusionOk="0">
                  <a:moveTo>
                    <a:pt x="6624" y="8890"/>
                  </a:moveTo>
                  <a:lnTo>
                    <a:pt x="10703" y="2338"/>
                  </a:lnTo>
                  <a:cubicBezTo>
                    <a:pt x="11372" y="1284"/>
                    <a:pt x="12192" y="494"/>
                    <a:pt x="13120" y="66"/>
                  </a:cubicBezTo>
                  <a:lnTo>
                    <a:pt x="14975" y="0"/>
                  </a:lnTo>
                  <a:lnTo>
                    <a:pt x="14803" y="1778"/>
                  </a:lnTo>
                  <a:cubicBezTo>
                    <a:pt x="14760" y="2206"/>
                    <a:pt x="14846" y="2634"/>
                    <a:pt x="15040" y="2963"/>
                  </a:cubicBezTo>
                  <a:cubicBezTo>
                    <a:pt x="15234" y="3293"/>
                    <a:pt x="15493" y="3457"/>
                    <a:pt x="15795" y="3457"/>
                  </a:cubicBezTo>
                  <a:lnTo>
                    <a:pt x="18147" y="3326"/>
                  </a:lnTo>
                  <a:lnTo>
                    <a:pt x="19464" y="3260"/>
                  </a:lnTo>
                  <a:cubicBezTo>
                    <a:pt x="20176" y="3227"/>
                    <a:pt x="20845" y="3787"/>
                    <a:pt x="21212" y="4709"/>
                  </a:cubicBezTo>
                  <a:cubicBezTo>
                    <a:pt x="21579" y="5631"/>
                    <a:pt x="21600" y="6816"/>
                    <a:pt x="21255" y="7771"/>
                  </a:cubicBezTo>
                  <a:lnTo>
                    <a:pt x="19809" y="16990"/>
                  </a:lnTo>
                  <a:cubicBezTo>
                    <a:pt x="19356" y="19855"/>
                    <a:pt x="17479" y="21600"/>
                    <a:pt x="15623" y="20909"/>
                  </a:cubicBezTo>
                  <a:lnTo>
                    <a:pt x="10228" y="21139"/>
                  </a:lnTo>
                  <a:cubicBezTo>
                    <a:pt x="9581" y="21172"/>
                    <a:pt x="8912" y="20941"/>
                    <a:pt x="8351" y="20447"/>
                  </a:cubicBezTo>
                  <a:lnTo>
                    <a:pt x="3086" y="19657"/>
                  </a:lnTo>
                  <a:lnTo>
                    <a:pt x="0" y="9417"/>
                  </a:lnTo>
                  <a:lnTo>
                    <a:pt x="6624" y="8890"/>
                  </a:lnTo>
                  <a:close/>
                </a:path>
              </a:pathLst>
            </a:custGeom>
            <a:solidFill>
              <a:srgbClr val="FEDFB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30" name="Shape">
              <a:extLst>
                <a:ext uri="{FF2B5EF4-FFF2-40B4-BE49-F238E27FC236}">
                  <a16:creationId xmlns:a16="http://schemas.microsoft.com/office/drawing/2014/main" id="{8F164000-AEC0-7D40-A770-FA63AADCA2ED}"/>
                </a:ext>
              </a:extLst>
            </p:cNvPr>
            <p:cNvSpPr/>
            <p:nvPr/>
          </p:nvSpPr>
          <p:spPr>
            <a:xfrm>
              <a:off x="5172277" y="5424033"/>
              <a:ext cx="291202" cy="512143"/>
            </a:xfrm>
            <a:custGeom>
              <a:avLst/>
              <a:gdLst/>
              <a:ahLst/>
              <a:cxnLst>
                <a:cxn ang="0">
                  <a:pos x="wd2" y="hd2"/>
                </a:cxn>
                <a:cxn ang="5400000">
                  <a:pos x="wd2" y="hd2"/>
                </a:cxn>
                <a:cxn ang="10800000">
                  <a:pos x="wd2" y="hd2"/>
                </a:cxn>
                <a:cxn ang="16200000">
                  <a:pos x="wd2" y="hd2"/>
                </a:cxn>
              </a:cxnLst>
              <a:rect l="0" t="0" r="r" b="b"/>
              <a:pathLst>
                <a:path w="21282" h="20928" extrusionOk="0">
                  <a:moveTo>
                    <a:pt x="8238" y="118"/>
                  </a:moveTo>
                  <a:lnTo>
                    <a:pt x="10523" y="79"/>
                  </a:lnTo>
                  <a:lnTo>
                    <a:pt x="14746" y="2"/>
                  </a:lnTo>
                  <a:cubicBezTo>
                    <a:pt x="17031" y="-37"/>
                    <a:pt x="19177" y="621"/>
                    <a:pt x="20354" y="1705"/>
                  </a:cubicBezTo>
                  <a:cubicBezTo>
                    <a:pt x="21531" y="2789"/>
                    <a:pt x="21600" y="4182"/>
                    <a:pt x="20493" y="5305"/>
                  </a:cubicBezTo>
                  <a:lnTo>
                    <a:pt x="15854" y="16144"/>
                  </a:lnTo>
                  <a:cubicBezTo>
                    <a:pt x="14400" y="19511"/>
                    <a:pt x="8377" y="21563"/>
                    <a:pt x="2423" y="20750"/>
                  </a:cubicBezTo>
                  <a:lnTo>
                    <a:pt x="0" y="20789"/>
                  </a:lnTo>
                  <a:lnTo>
                    <a:pt x="2977" y="20711"/>
                  </a:lnTo>
                  <a:cubicBezTo>
                    <a:pt x="5539" y="20286"/>
                    <a:pt x="7546" y="19124"/>
                    <a:pt x="8169" y="17653"/>
                  </a:cubicBezTo>
                  <a:lnTo>
                    <a:pt x="14746" y="2324"/>
                  </a:lnTo>
                  <a:cubicBezTo>
                    <a:pt x="14677" y="1047"/>
                    <a:pt x="12808" y="40"/>
                    <a:pt x="10523" y="79"/>
                  </a:cubicBezTo>
                  <a:lnTo>
                    <a:pt x="8238" y="118"/>
                  </a:lnTo>
                  <a:close/>
                </a:path>
              </a:pathLst>
            </a:custGeom>
            <a:solidFill>
              <a:srgbClr val="FDD69E"/>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31" name="Shape">
              <a:extLst>
                <a:ext uri="{FF2B5EF4-FFF2-40B4-BE49-F238E27FC236}">
                  <a16:creationId xmlns:a16="http://schemas.microsoft.com/office/drawing/2014/main" id="{726087C0-9346-1DA8-4140-BF244BBC7D06}"/>
                </a:ext>
              </a:extLst>
            </p:cNvPr>
            <p:cNvSpPr/>
            <p:nvPr/>
          </p:nvSpPr>
          <p:spPr>
            <a:xfrm>
              <a:off x="4509165" y="4173591"/>
              <a:ext cx="1956390" cy="883047"/>
            </a:xfrm>
            <a:custGeom>
              <a:avLst/>
              <a:gdLst/>
              <a:ahLst/>
              <a:cxnLst>
                <a:cxn ang="0">
                  <a:pos x="wd2" y="hd2"/>
                </a:cxn>
                <a:cxn ang="5400000">
                  <a:pos x="wd2" y="hd2"/>
                </a:cxn>
                <a:cxn ang="10800000">
                  <a:pos x="wd2" y="hd2"/>
                </a:cxn>
                <a:cxn ang="16200000">
                  <a:pos x="wd2" y="hd2"/>
                </a:cxn>
              </a:cxnLst>
              <a:rect l="0" t="0" r="r" b="b"/>
              <a:pathLst>
                <a:path w="21252" h="20952" extrusionOk="0">
                  <a:moveTo>
                    <a:pt x="19125" y="4441"/>
                  </a:moveTo>
                  <a:lnTo>
                    <a:pt x="3072" y="36"/>
                  </a:lnTo>
                  <a:cubicBezTo>
                    <a:pt x="1723" y="-324"/>
                    <a:pt x="468" y="2081"/>
                    <a:pt x="272" y="5408"/>
                  </a:cubicBezTo>
                  <a:lnTo>
                    <a:pt x="26" y="9790"/>
                  </a:lnTo>
                  <a:cubicBezTo>
                    <a:pt x="-170" y="13117"/>
                    <a:pt x="777" y="16129"/>
                    <a:pt x="2125" y="16511"/>
                  </a:cubicBezTo>
                  <a:lnTo>
                    <a:pt x="18178" y="20916"/>
                  </a:lnTo>
                  <a:cubicBezTo>
                    <a:pt x="19526" y="21276"/>
                    <a:pt x="20782" y="18871"/>
                    <a:pt x="20977" y="15544"/>
                  </a:cubicBezTo>
                  <a:lnTo>
                    <a:pt x="21224" y="11162"/>
                  </a:lnTo>
                  <a:cubicBezTo>
                    <a:pt x="21430" y="7835"/>
                    <a:pt x="20483" y="4801"/>
                    <a:pt x="19125" y="4441"/>
                  </a:cubicBezTo>
                  <a:close/>
                </a:path>
              </a:pathLst>
            </a:custGeom>
            <a:solidFill>
              <a:schemeClr val="accent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32" name="Rectangle">
              <a:extLst>
                <a:ext uri="{FF2B5EF4-FFF2-40B4-BE49-F238E27FC236}">
                  <a16:creationId xmlns:a16="http://schemas.microsoft.com/office/drawing/2014/main" id="{63DFCB61-C402-84FF-1036-8DF105F5B0F5}"/>
                </a:ext>
              </a:extLst>
            </p:cNvPr>
            <p:cNvSpPr/>
            <p:nvPr/>
          </p:nvSpPr>
          <p:spPr>
            <a:xfrm>
              <a:off x="3021899" y="5547182"/>
              <a:ext cx="1721253" cy="350502"/>
            </a:xfrm>
            <a:prstGeom prst="rect">
              <a:avLst/>
            </a:prstGeom>
            <a:solidFill>
              <a:srgbClr val="F1F1F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a:extLst>
                <a:ext uri="{FF2B5EF4-FFF2-40B4-BE49-F238E27FC236}">
                  <a16:creationId xmlns:a16="http://schemas.microsoft.com/office/drawing/2014/main" id="{9BDC371F-B490-317F-E257-42B229AD5934}"/>
                </a:ext>
              </a:extLst>
            </p:cNvPr>
            <p:cNvSpPr/>
            <p:nvPr/>
          </p:nvSpPr>
          <p:spPr>
            <a:xfrm>
              <a:off x="0" y="5509290"/>
              <a:ext cx="4629475" cy="437655"/>
            </a:xfrm>
            <a:prstGeom prst="rect">
              <a:avLst/>
            </a:prstGeom>
            <a:solidFill>
              <a:schemeClr val="accent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a:extLst>
                <a:ext uri="{FF2B5EF4-FFF2-40B4-BE49-F238E27FC236}">
                  <a16:creationId xmlns:a16="http://schemas.microsoft.com/office/drawing/2014/main" id="{605D2CB1-3E6E-6AEC-1AE1-3F7CFE80FB3C}"/>
                </a:ext>
              </a:extLst>
            </p:cNvPr>
            <p:cNvSpPr/>
            <p:nvPr/>
          </p:nvSpPr>
          <p:spPr>
            <a:xfrm>
              <a:off x="0" y="5821900"/>
              <a:ext cx="4629475" cy="122201"/>
            </a:xfrm>
            <a:prstGeom prst="rect">
              <a:avLst/>
            </a:prstGeom>
            <a:solidFill>
              <a:schemeClr val="accent5">
                <a:lumMod val="7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35" name="Circle">
              <a:extLst>
                <a:ext uri="{FF2B5EF4-FFF2-40B4-BE49-F238E27FC236}">
                  <a16:creationId xmlns:a16="http://schemas.microsoft.com/office/drawing/2014/main" id="{DD4E8115-D28A-6E1B-CA6D-E06D7D77CB81}"/>
                </a:ext>
              </a:extLst>
            </p:cNvPr>
            <p:cNvSpPr/>
            <p:nvPr/>
          </p:nvSpPr>
          <p:spPr>
            <a:xfrm>
              <a:off x="4670207" y="5821900"/>
              <a:ext cx="49262" cy="49262"/>
            </a:xfrm>
            <a:prstGeom prst="ellipse">
              <a:avLst/>
            </a:prstGeom>
            <a:solidFill>
              <a:srgbClr val="0000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grpSp>
      <p:sp>
        <p:nvSpPr>
          <p:cNvPr id="36" name="TextBox 35">
            <a:extLst>
              <a:ext uri="{FF2B5EF4-FFF2-40B4-BE49-F238E27FC236}">
                <a16:creationId xmlns:a16="http://schemas.microsoft.com/office/drawing/2014/main" id="{2F63BE5B-03BD-6273-254E-482DEEE41521}"/>
              </a:ext>
            </a:extLst>
          </p:cNvPr>
          <p:cNvSpPr txBox="1"/>
          <p:nvPr/>
        </p:nvSpPr>
        <p:spPr>
          <a:xfrm rot="413060">
            <a:off x="4702582" y="4659860"/>
            <a:ext cx="1753855" cy="461665"/>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FFFFFF"/>
                </a:solidFill>
                <a:effectLst/>
                <a:uLnTx/>
                <a:uFillTx/>
                <a:latin typeface="Arial"/>
                <a:ea typeface="+mn-ea"/>
                <a:cs typeface="+mn-cs"/>
              </a:rPr>
              <a:t>ACP</a:t>
            </a:r>
          </a:p>
        </p:txBody>
      </p:sp>
      <p:sp>
        <p:nvSpPr>
          <p:cNvPr id="37" name="TextBox 36">
            <a:extLst>
              <a:ext uri="{FF2B5EF4-FFF2-40B4-BE49-F238E27FC236}">
                <a16:creationId xmlns:a16="http://schemas.microsoft.com/office/drawing/2014/main" id="{09099B6B-F18C-73F8-E2EA-079CAC601EEF}"/>
              </a:ext>
            </a:extLst>
          </p:cNvPr>
          <p:cNvSpPr txBox="1"/>
          <p:nvPr/>
        </p:nvSpPr>
        <p:spPr>
          <a:xfrm rot="515881">
            <a:off x="2882249" y="1518727"/>
            <a:ext cx="1753855" cy="461665"/>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FFFFFF"/>
                </a:solidFill>
                <a:effectLst/>
                <a:uLnTx/>
                <a:uFillTx/>
                <a:latin typeface="Arial"/>
                <a:ea typeface="+mn-ea"/>
                <a:cs typeface="+mn-cs"/>
              </a:rPr>
              <a:t>MCP</a:t>
            </a:r>
          </a:p>
        </p:txBody>
      </p:sp>
      <p:sp>
        <p:nvSpPr>
          <p:cNvPr id="38" name="TextBox 37">
            <a:extLst>
              <a:ext uri="{FF2B5EF4-FFF2-40B4-BE49-F238E27FC236}">
                <a16:creationId xmlns:a16="http://schemas.microsoft.com/office/drawing/2014/main" id="{22D89A83-95E2-54C7-1E75-A598DC16DBF9}"/>
              </a:ext>
            </a:extLst>
          </p:cNvPr>
          <p:cNvSpPr txBox="1"/>
          <p:nvPr/>
        </p:nvSpPr>
        <p:spPr>
          <a:xfrm rot="21117669">
            <a:off x="4427635" y="2466499"/>
            <a:ext cx="1753855" cy="461665"/>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FFFFFF"/>
                </a:solidFill>
                <a:effectLst/>
                <a:uLnTx/>
                <a:uFillTx/>
                <a:latin typeface="Arial"/>
                <a:ea typeface="+mn-ea"/>
                <a:cs typeface="+mn-cs"/>
              </a:rPr>
              <a:t>A2A</a:t>
            </a:r>
          </a:p>
        </p:txBody>
      </p:sp>
      <p:grpSp>
        <p:nvGrpSpPr>
          <p:cNvPr id="39" name="Group 38">
            <a:extLst>
              <a:ext uri="{FF2B5EF4-FFF2-40B4-BE49-F238E27FC236}">
                <a16:creationId xmlns:a16="http://schemas.microsoft.com/office/drawing/2014/main" id="{80FEC291-7CD1-6AE7-AEA9-ED3E8477A6BC}"/>
              </a:ext>
            </a:extLst>
          </p:cNvPr>
          <p:cNvGrpSpPr/>
          <p:nvPr/>
        </p:nvGrpSpPr>
        <p:grpSpPr>
          <a:xfrm>
            <a:off x="6982806" y="1231900"/>
            <a:ext cx="4378476" cy="1228597"/>
            <a:chOff x="8921977" y="1466725"/>
            <a:chExt cx="2926080" cy="1228597"/>
          </a:xfrm>
        </p:grpSpPr>
        <p:sp>
          <p:nvSpPr>
            <p:cNvPr id="40" name="TextBox 39">
              <a:extLst>
                <a:ext uri="{FF2B5EF4-FFF2-40B4-BE49-F238E27FC236}">
                  <a16:creationId xmlns:a16="http://schemas.microsoft.com/office/drawing/2014/main" id="{1F2F7FD9-C3C8-274E-572D-C2412EAAD367}"/>
                </a:ext>
              </a:extLst>
            </p:cNvPr>
            <p:cNvSpPr txBox="1"/>
            <p:nvPr/>
          </p:nvSpPr>
          <p:spPr>
            <a:xfrm>
              <a:off x="8921977" y="1466725"/>
              <a:ext cx="2926080"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F0F0E6">
                      <a:lumMod val="75000"/>
                    </a:srgbClr>
                  </a:solidFill>
                  <a:effectLst/>
                  <a:uLnTx/>
                  <a:uFillTx/>
                  <a:latin typeface="Arial"/>
                  <a:ea typeface="+mn-ea"/>
                  <a:cs typeface="+mn-cs"/>
                </a:rPr>
                <a:t>MCP</a:t>
              </a:r>
            </a:p>
          </p:txBody>
        </p:sp>
        <p:sp>
          <p:nvSpPr>
            <p:cNvPr id="41" name="TextBox 40">
              <a:extLst>
                <a:ext uri="{FF2B5EF4-FFF2-40B4-BE49-F238E27FC236}">
                  <a16:creationId xmlns:a16="http://schemas.microsoft.com/office/drawing/2014/main" id="{D0F91E27-ADE5-3B75-C810-6906B0C3D886}"/>
                </a:ext>
              </a:extLst>
            </p:cNvPr>
            <p:cNvSpPr txBox="1"/>
            <p:nvPr/>
          </p:nvSpPr>
          <p:spPr>
            <a:xfrm>
              <a:off x="8921977" y="1925881"/>
              <a:ext cx="2926080" cy="769441"/>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srgbClr val="231F20">
                      <a:lumMod val="65000"/>
                      <a:lumOff val="35000"/>
                    </a:srgbClr>
                  </a:solidFill>
                  <a:effectLst/>
                  <a:uLnTx/>
                  <a:uFillTx/>
                  <a:latin typeface="Arial"/>
                  <a:ea typeface="+mn-ea"/>
                  <a:cs typeface="+mn-cs"/>
                </a:rPr>
                <a:t>Model Context Protocol focuses on standardizing how applications provide language models with the necessary context and tools. Think of it as a universal adapter for your LLM ensuring that different applications can plug their data and functions into LLMs.</a:t>
              </a:r>
            </a:p>
          </p:txBody>
        </p:sp>
      </p:grpSp>
      <p:grpSp>
        <p:nvGrpSpPr>
          <p:cNvPr id="42" name="Group 41">
            <a:extLst>
              <a:ext uri="{FF2B5EF4-FFF2-40B4-BE49-F238E27FC236}">
                <a16:creationId xmlns:a16="http://schemas.microsoft.com/office/drawing/2014/main" id="{4948B663-FD1E-FD52-88A4-F1B90367F357}"/>
              </a:ext>
            </a:extLst>
          </p:cNvPr>
          <p:cNvGrpSpPr/>
          <p:nvPr/>
        </p:nvGrpSpPr>
        <p:grpSpPr>
          <a:xfrm>
            <a:off x="6982806" y="2527300"/>
            <a:ext cx="4378476" cy="1059320"/>
            <a:chOff x="8921977" y="1466725"/>
            <a:chExt cx="2926080" cy="1059320"/>
          </a:xfrm>
        </p:grpSpPr>
        <p:sp>
          <p:nvSpPr>
            <p:cNvPr id="43" name="TextBox 42">
              <a:extLst>
                <a:ext uri="{FF2B5EF4-FFF2-40B4-BE49-F238E27FC236}">
                  <a16:creationId xmlns:a16="http://schemas.microsoft.com/office/drawing/2014/main" id="{3C23E834-4F85-F3DB-D562-BB974A6C7616}"/>
                </a:ext>
              </a:extLst>
            </p:cNvPr>
            <p:cNvSpPr txBox="1"/>
            <p:nvPr/>
          </p:nvSpPr>
          <p:spPr>
            <a:xfrm>
              <a:off x="8921977" y="1466725"/>
              <a:ext cx="2926080"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99CEBB">
                      <a:lumMod val="75000"/>
                    </a:srgbClr>
                  </a:solidFill>
                  <a:effectLst/>
                  <a:uLnTx/>
                  <a:uFillTx/>
                  <a:latin typeface="Arial"/>
                  <a:ea typeface="+mn-ea"/>
                  <a:cs typeface="+mn-cs"/>
                </a:rPr>
                <a:t>A2A</a:t>
              </a:r>
            </a:p>
          </p:txBody>
        </p:sp>
        <p:sp>
          <p:nvSpPr>
            <p:cNvPr id="44" name="TextBox 43">
              <a:extLst>
                <a:ext uri="{FF2B5EF4-FFF2-40B4-BE49-F238E27FC236}">
                  <a16:creationId xmlns:a16="http://schemas.microsoft.com/office/drawing/2014/main" id="{C1D8471F-A212-9C11-E46A-F5FB4A6856B3}"/>
                </a:ext>
              </a:extLst>
            </p:cNvPr>
            <p:cNvSpPr txBox="1"/>
            <p:nvPr/>
          </p:nvSpPr>
          <p:spPr>
            <a:xfrm>
              <a:off x="8921977" y="1925881"/>
              <a:ext cx="2926080" cy="600164"/>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srgbClr val="231F20">
                      <a:lumMod val="65000"/>
                      <a:lumOff val="35000"/>
                    </a:srgbClr>
                  </a:solidFill>
                  <a:effectLst/>
                  <a:uLnTx/>
                  <a:uFillTx/>
                  <a:latin typeface="Arial"/>
                  <a:ea typeface="+mn-ea"/>
                  <a:cs typeface="+mn-cs"/>
                </a:rPr>
                <a:t>Agent-to-Agent Protocol is developed by Google Cloud to enable AI agents to communicate, collaborate, and delegate tasks across variety of platforms and frameworks.</a:t>
              </a:r>
            </a:p>
          </p:txBody>
        </p:sp>
      </p:grpSp>
      <p:grpSp>
        <p:nvGrpSpPr>
          <p:cNvPr id="45" name="Group 44">
            <a:extLst>
              <a:ext uri="{FF2B5EF4-FFF2-40B4-BE49-F238E27FC236}">
                <a16:creationId xmlns:a16="http://schemas.microsoft.com/office/drawing/2014/main" id="{95CFF294-5F3C-CA66-EBC4-39CA2A8F0F1C}"/>
              </a:ext>
            </a:extLst>
          </p:cNvPr>
          <p:cNvGrpSpPr/>
          <p:nvPr/>
        </p:nvGrpSpPr>
        <p:grpSpPr>
          <a:xfrm>
            <a:off x="6982806" y="3822700"/>
            <a:ext cx="4378476" cy="1228597"/>
            <a:chOff x="8921977" y="1466725"/>
            <a:chExt cx="2926080" cy="1228597"/>
          </a:xfrm>
        </p:grpSpPr>
        <p:sp>
          <p:nvSpPr>
            <p:cNvPr id="46" name="TextBox 45">
              <a:extLst>
                <a:ext uri="{FF2B5EF4-FFF2-40B4-BE49-F238E27FC236}">
                  <a16:creationId xmlns:a16="http://schemas.microsoft.com/office/drawing/2014/main" id="{D39EB98A-2384-429B-711D-57229AB6A5CF}"/>
                </a:ext>
              </a:extLst>
            </p:cNvPr>
            <p:cNvSpPr txBox="1"/>
            <p:nvPr/>
          </p:nvSpPr>
          <p:spPr>
            <a:xfrm>
              <a:off x="8921977" y="1466725"/>
              <a:ext cx="2926080"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006450">
                      <a:lumMod val="75000"/>
                    </a:srgbClr>
                  </a:solidFill>
                  <a:effectLst/>
                  <a:uLnTx/>
                  <a:uFillTx/>
                  <a:latin typeface="Arial"/>
                  <a:ea typeface="+mn-ea"/>
                  <a:cs typeface="+mn-cs"/>
                </a:rPr>
                <a:t>ANP</a:t>
              </a:r>
            </a:p>
          </p:txBody>
        </p:sp>
        <p:sp>
          <p:nvSpPr>
            <p:cNvPr id="47" name="TextBox 46">
              <a:extLst>
                <a:ext uri="{FF2B5EF4-FFF2-40B4-BE49-F238E27FC236}">
                  <a16:creationId xmlns:a16="http://schemas.microsoft.com/office/drawing/2014/main" id="{3020023F-37E8-43A7-8E7C-0035DE8B0EF0}"/>
                </a:ext>
              </a:extLst>
            </p:cNvPr>
            <p:cNvSpPr txBox="1"/>
            <p:nvPr/>
          </p:nvSpPr>
          <p:spPr>
            <a:xfrm>
              <a:off x="8921977" y="1925881"/>
              <a:ext cx="2926080" cy="769441"/>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srgbClr val="231F20">
                      <a:lumMod val="65000"/>
                      <a:lumOff val="35000"/>
                    </a:srgbClr>
                  </a:solidFill>
                  <a:effectLst/>
                  <a:uLnTx/>
                  <a:uFillTx/>
                  <a:latin typeface="Arial"/>
                  <a:ea typeface="+mn-ea"/>
                  <a:cs typeface="+mn-cs"/>
                </a:rPr>
                <a:t>Agent Network Protocol is a protocol designed to faciilate the decentralized commujnication of AI agents. ANP allows agents to discover each other, authenticate, and collaborate securely. It is like a global, secure online marketplace for AI agents.</a:t>
              </a:r>
            </a:p>
          </p:txBody>
        </p:sp>
      </p:grpSp>
      <p:grpSp>
        <p:nvGrpSpPr>
          <p:cNvPr id="48" name="Group 47">
            <a:extLst>
              <a:ext uri="{FF2B5EF4-FFF2-40B4-BE49-F238E27FC236}">
                <a16:creationId xmlns:a16="http://schemas.microsoft.com/office/drawing/2014/main" id="{B5BC2F3B-2D83-F37F-CCFB-285592F50F03}"/>
              </a:ext>
            </a:extLst>
          </p:cNvPr>
          <p:cNvGrpSpPr/>
          <p:nvPr/>
        </p:nvGrpSpPr>
        <p:grpSpPr>
          <a:xfrm>
            <a:off x="6982806" y="5118100"/>
            <a:ext cx="4378476" cy="1228597"/>
            <a:chOff x="8921977" y="1466725"/>
            <a:chExt cx="2926080" cy="1228597"/>
          </a:xfrm>
        </p:grpSpPr>
        <p:sp>
          <p:nvSpPr>
            <p:cNvPr id="49" name="TextBox 48">
              <a:extLst>
                <a:ext uri="{FF2B5EF4-FFF2-40B4-BE49-F238E27FC236}">
                  <a16:creationId xmlns:a16="http://schemas.microsoft.com/office/drawing/2014/main" id="{B4B113E9-BE5C-1548-F40D-962CFAD29594}"/>
                </a:ext>
              </a:extLst>
            </p:cNvPr>
            <p:cNvSpPr txBox="1"/>
            <p:nvPr/>
          </p:nvSpPr>
          <p:spPr>
            <a:xfrm>
              <a:off x="8921977" y="1466725"/>
              <a:ext cx="2926080"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003422"/>
                  </a:solidFill>
                  <a:effectLst/>
                  <a:uLnTx/>
                  <a:uFillTx/>
                  <a:latin typeface="Arial"/>
                  <a:ea typeface="+mn-ea"/>
                  <a:cs typeface="+mn-cs"/>
                </a:rPr>
                <a:t>ACP</a:t>
              </a:r>
            </a:p>
          </p:txBody>
        </p:sp>
        <p:sp>
          <p:nvSpPr>
            <p:cNvPr id="50" name="TextBox 49">
              <a:extLst>
                <a:ext uri="{FF2B5EF4-FFF2-40B4-BE49-F238E27FC236}">
                  <a16:creationId xmlns:a16="http://schemas.microsoft.com/office/drawing/2014/main" id="{11D3DD29-5B7D-C9AB-F01A-A81DE79C74D5}"/>
                </a:ext>
              </a:extLst>
            </p:cNvPr>
            <p:cNvSpPr txBox="1"/>
            <p:nvPr/>
          </p:nvSpPr>
          <p:spPr>
            <a:xfrm>
              <a:off x="8921977" y="1925881"/>
              <a:ext cx="2926080" cy="769441"/>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srgbClr val="231F20">
                      <a:lumMod val="65000"/>
                      <a:lumOff val="35000"/>
                    </a:srgbClr>
                  </a:solidFill>
                  <a:effectLst/>
                  <a:uLnTx/>
                  <a:uFillTx/>
                  <a:latin typeface="Arial"/>
                  <a:ea typeface="+mn-ea"/>
                  <a:cs typeface="+mn-cs"/>
                </a:rPr>
                <a:t>Developed by IBM this procols is designed to standardize communication between AI agents. ACP is extended from MCP and introuduces messaging and coordination mechnaisms tailored for multi-agent workflows. Imagine a postal service for AI agents.</a:t>
              </a:r>
            </a:p>
          </p:txBody>
        </p:sp>
      </p:grpSp>
      <p:grpSp>
        <p:nvGrpSpPr>
          <p:cNvPr id="51" name="Group 50">
            <a:extLst>
              <a:ext uri="{FF2B5EF4-FFF2-40B4-BE49-F238E27FC236}">
                <a16:creationId xmlns:a16="http://schemas.microsoft.com/office/drawing/2014/main" id="{21C79A1F-D9E2-097C-4443-8971B180030E}"/>
              </a:ext>
            </a:extLst>
          </p:cNvPr>
          <p:cNvGrpSpPr/>
          <p:nvPr/>
        </p:nvGrpSpPr>
        <p:grpSpPr>
          <a:xfrm>
            <a:off x="92149" y="3545639"/>
            <a:ext cx="3927113" cy="1971745"/>
            <a:chOff x="0" y="3254707"/>
            <a:chExt cx="3927113" cy="1971745"/>
          </a:xfrm>
        </p:grpSpPr>
        <p:sp>
          <p:nvSpPr>
            <p:cNvPr id="52" name="Shape">
              <a:extLst>
                <a:ext uri="{FF2B5EF4-FFF2-40B4-BE49-F238E27FC236}">
                  <a16:creationId xmlns:a16="http://schemas.microsoft.com/office/drawing/2014/main" id="{04948DE6-3E4D-C767-82D8-AF400BAFE0A6}"/>
                </a:ext>
              </a:extLst>
            </p:cNvPr>
            <p:cNvSpPr/>
            <p:nvPr/>
          </p:nvSpPr>
          <p:spPr>
            <a:xfrm>
              <a:off x="2785072" y="3842035"/>
              <a:ext cx="320192" cy="1384417"/>
            </a:xfrm>
            <a:custGeom>
              <a:avLst/>
              <a:gdLst/>
              <a:ahLst/>
              <a:cxnLst>
                <a:cxn ang="0">
                  <a:pos x="wd2" y="hd2"/>
                </a:cxn>
                <a:cxn ang="5400000">
                  <a:pos x="wd2" y="hd2"/>
                </a:cxn>
                <a:cxn ang="10800000">
                  <a:pos x="wd2" y="hd2"/>
                </a:cxn>
                <a:cxn ang="16200000">
                  <a:pos x="wd2" y="hd2"/>
                </a:cxn>
              </a:cxnLst>
              <a:rect l="0" t="0" r="r" b="b"/>
              <a:pathLst>
                <a:path w="21600" h="21489" extrusionOk="0">
                  <a:moveTo>
                    <a:pt x="18404" y="0"/>
                  </a:moveTo>
                  <a:lnTo>
                    <a:pt x="0" y="1265"/>
                  </a:lnTo>
                  <a:lnTo>
                    <a:pt x="8627" y="20541"/>
                  </a:lnTo>
                  <a:cubicBezTo>
                    <a:pt x="9075" y="21453"/>
                    <a:pt x="11439" y="21600"/>
                    <a:pt x="14123" y="21424"/>
                  </a:cubicBezTo>
                  <a:lnTo>
                    <a:pt x="18341" y="21144"/>
                  </a:lnTo>
                  <a:cubicBezTo>
                    <a:pt x="20322" y="21012"/>
                    <a:pt x="21600" y="20600"/>
                    <a:pt x="21600" y="20115"/>
                  </a:cubicBezTo>
                  <a:lnTo>
                    <a:pt x="18404" y="0"/>
                  </a:lnTo>
                  <a:close/>
                </a:path>
              </a:pathLst>
            </a:custGeom>
            <a:solidFill>
              <a:srgbClr val="80828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53" name="Shape">
              <a:extLst>
                <a:ext uri="{FF2B5EF4-FFF2-40B4-BE49-F238E27FC236}">
                  <a16:creationId xmlns:a16="http://schemas.microsoft.com/office/drawing/2014/main" id="{DCB9024A-1E4B-9350-CA21-EC1E6870C672}"/>
                </a:ext>
              </a:extLst>
            </p:cNvPr>
            <p:cNvSpPr/>
            <p:nvPr/>
          </p:nvSpPr>
          <p:spPr>
            <a:xfrm>
              <a:off x="2785072" y="3842036"/>
              <a:ext cx="279456" cy="388394"/>
            </a:xfrm>
            <a:custGeom>
              <a:avLst/>
              <a:gdLst/>
              <a:ahLst/>
              <a:cxnLst>
                <a:cxn ang="0">
                  <a:pos x="wd2" y="hd2"/>
                </a:cxn>
                <a:cxn ang="5400000">
                  <a:pos x="wd2" y="hd2"/>
                </a:cxn>
                <a:cxn ang="10800000">
                  <a:pos x="wd2" y="hd2"/>
                </a:cxn>
                <a:cxn ang="16200000">
                  <a:pos x="wd2" y="hd2"/>
                </a:cxn>
              </a:cxnLst>
              <a:rect l="0" t="0" r="r" b="b"/>
              <a:pathLst>
                <a:path w="21600" h="21600" extrusionOk="0">
                  <a:moveTo>
                    <a:pt x="21087" y="0"/>
                  </a:moveTo>
                  <a:lnTo>
                    <a:pt x="0" y="4531"/>
                  </a:lnTo>
                  <a:lnTo>
                    <a:pt x="2782" y="21600"/>
                  </a:lnTo>
                  <a:cubicBezTo>
                    <a:pt x="5125" y="18861"/>
                    <a:pt x="8493" y="16753"/>
                    <a:pt x="12447" y="15910"/>
                  </a:cubicBezTo>
                  <a:cubicBezTo>
                    <a:pt x="15669" y="15225"/>
                    <a:pt x="18891" y="15436"/>
                    <a:pt x="21600" y="16437"/>
                  </a:cubicBezTo>
                  <a:lnTo>
                    <a:pt x="21087" y="0"/>
                  </a:lnTo>
                  <a:close/>
                </a:path>
              </a:pathLst>
            </a:custGeom>
            <a:solidFill>
              <a:srgbClr val="6D6E71"/>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54" name="Shape">
              <a:extLst>
                <a:ext uri="{FF2B5EF4-FFF2-40B4-BE49-F238E27FC236}">
                  <a16:creationId xmlns:a16="http://schemas.microsoft.com/office/drawing/2014/main" id="{DBD262EB-EDA6-0D7D-6C24-207CFCC9733A}"/>
                </a:ext>
              </a:extLst>
            </p:cNvPr>
            <p:cNvSpPr/>
            <p:nvPr/>
          </p:nvSpPr>
          <p:spPr>
            <a:xfrm>
              <a:off x="2245110" y="4164118"/>
              <a:ext cx="897138" cy="691533"/>
            </a:xfrm>
            <a:custGeom>
              <a:avLst/>
              <a:gdLst/>
              <a:ahLst/>
              <a:cxnLst>
                <a:cxn ang="0">
                  <a:pos x="wd2" y="hd2"/>
                </a:cxn>
                <a:cxn ang="5400000">
                  <a:pos x="wd2" y="hd2"/>
                </a:cxn>
                <a:cxn ang="10800000">
                  <a:pos x="wd2" y="hd2"/>
                </a:cxn>
                <a:cxn ang="16200000">
                  <a:pos x="wd2" y="hd2"/>
                </a:cxn>
              </a:cxnLst>
              <a:rect l="0" t="0" r="r" b="b"/>
              <a:pathLst>
                <a:path w="21555" h="21600" extrusionOk="0">
                  <a:moveTo>
                    <a:pt x="6669" y="10711"/>
                  </a:moveTo>
                  <a:lnTo>
                    <a:pt x="9651" y="3580"/>
                  </a:lnTo>
                  <a:cubicBezTo>
                    <a:pt x="10129" y="2426"/>
                    <a:pt x="10834" y="1450"/>
                    <a:pt x="11722" y="740"/>
                  </a:cubicBezTo>
                  <a:lnTo>
                    <a:pt x="13611" y="0"/>
                  </a:lnTo>
                  <a:lnTo>
                    <a:pt x="13748" y="1627"/>
                  </a:lnTo>
                  <a:cubicBezTo>
                    <a:pt x="13793" y="2012"/>
                    <a:pt x="13930" y="2338"/>
                    <a:pt x="14203" y="2574"/>
                  </a:cubicBezTo>
                  <a:cubicBezTo>
                    <a:pt x="14453" y="2781"/>
                    <a:pt x="14749" y="2841"/>
                    <a:pt x="15045" y="2722"/>
                  </a:cubicBezTo>
                  <a:lnTo>
                    <a:pt x="17412" y="1746"/>
                  </a:lnTo>
                  <a:lnTo>
                    <a:pt x="18732" y="1243"/>
                  </a:lnTo>
                  <a:cubicBezTo>
                    <a:pt x="19461" y="976"/>
                    <a:pt x="20234" y="1213"/>
                    <a:pt x="20781" y="1894"/>
                  </a:cubicBezTo>
                  <a:cubicBezTo>
                    <a:pt x="21327" y="2574"/>
                    <a:pt x="21554" y="3580"/>
                    <a:pt x="21372" y="4527"/>
                  </a:cubicBezTo>
                  <a:lnTo>
                    <a:pt x="21554" y="13049"/>
                  </a:lnTo>
                  <a:cubicBezTo>
                    <a:pt x="21600" y="15682"/>
                    <a:pt x="20007" y="17872"/>
                    <a:pt x="17981" y="17961"/>
                  </a:cubicBezTo>
                  <a:lnTo>
                    <a:pt x="12541" y="20061"/>
                  </a:lnTo>
                  <a:cubicBezTo>
                    <a:pt x="11881" y="20328"/>
                    <a:pt x="11176" y="20357"/>
                    <a:pt x="10493" y="20121"/>
                  </a:cubicBezTo>
                  <a:lnTo>
                    <a:pt x="3573" y="21600"/>
                  </a:lnTo>
                  <a:lnTo>
                    <a:pt x="0" y="13552"/>
                  </a:lnTo>
                  <a:lnTo>
                    <a:pt x="6669" y="10711"/>
                  </a:lnTo>
                  <a:close/>
                </a:path>
              </a:pathLst>
            </a:custGeom>
            <a:solidFill>
              <a:srgbClr val="FEC397"/>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55" name="Shape">
              <a:extLst>
                <a:ext uri="{FF2B5EF4-FFF2-40B4-BE49-F238E27FC236}">
                  <a16:creationId xmlns:a16="http://schemas.microsoft.com/office/drawing/2014/main" id="{8511A1B6-BCD4-3A80-8B19-56C09144DFA5}"/>
                </a:ext>
              </a:extLst>
            </p:cNvPr>
            <p:cNvSpPr/>
            <p:nvPr/>
          </p:nvSpPr>
          <p:spPr>
            <a:xfrm>
              <a:off x="2946114" y="4202011"/>
              <a:ext cx="201814" cy="548121"/>
            </a:xfrm>
            <a:custGeom>
              <a:avLst/>
              <a:gdLst/>
              <a:ahLst/>
              <a:cxnLst>
                <a:cxn ang="0">
                  <a:pos x="wd2" y="hd2"/>
                </a:cxn>
                <a:cxn ang="5400000">
                  <a:pos x="wd2" y="hd2"/>
                </a:cxn>
                <a:cxn ang="10800000">
                  <a:pos x="wd2" y="hd2"/>
                </a:cxn>
                <a:cxn ang="16200000">
                  <a:pos x="wd2" y="hd2"/>
                </a:cxn>
              </a:cxnLst>
              <a:rect l="0" t="0" r="r" b="b"/>
              <a:pathLst>
                <a:path w="21403" h="21401" extrusionOk="0">
                  <a:moveTo>
                    <a:pt x="0" y="1132"/>
                  </a:moveTo>
                  <a:lnTo>
                    <a:pt x="3115" y="763"/>
                  </a:lnTo>
                  <a:lnTo>
                    <a:pt x="8941" y="134"/>
                  </a:lnTo>
                  <a:cubicBezTo>
                    <a:pt x="12156" y="-199"/>
                    <a:pt x="15572" y="97"/>
                    <a:pt x="17983" y="948"/>
                  </a:cubicBezTo>
                  <a:cubicBezTo>
                    <a:pt x="20394" y="1798"/>
                    <a:pt x="21399" y="3056"/>
                    <a:pt x="20595" y="4239"/>
                  </a:cubicBezTo>
                  <a:lnTo>
                    <a:pt x="21399" y="14891"/>
                  </a:lnTo>
                  <a:cubicBezTo>
                    <a:pt x="21600" y="18183"/>
                    <a:pt x="14567" y="20920"/>
                    <a:pt x="5626" y="21031"/>
                  </a:cubicBezTo>
                  <a:lnTo>
                    <a:pt x="2311" y="21401"/>
                  </a:lnTo>
                  <a:lnTo>
                    <a:pt x="6430" y="20920"/>
                  </a:lnTo>
                  <a:cubicBezTo>
                    <a:pt x="9745" y="20180"/>
                    <a:pt x="11754" y="18812"/>
                    <a:pt x="11654" y="17406"/>
                  </a:cubicBezTo>
                  <a:lnTo>
                    <a:pt x="10549" y="2353"/>
                  </a:lnTo>
                  <a:cubicBezTo>
                    <a:pt x="9645" y="1169"/>
                    <a:pt x="6229" y="504"/>
                    <a:pt x="3115" y="874"/>
                  </a:cubicBezTo>
                  <a:lnTo>
                    <a:pt x="0" y="1132"/>
                  </a:lnTo>
                  <a:close/>
                </a:path>
              </a:pathLst>
            </a:custGeom>
            <a:solidFill>
              <a:srgbClr val="FDBB7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56" name="Shape">
              <a:extLst>
                <a:ext uri="{FF2B5EF4-FFF2-40B4-BE49-F238E27FC236}">
                  <a16:creationId xmlns:a16="http://schemas.microsoft.com/office/drawing/2014/main" id="{A9C79078-D2FA-233B-A2EF-90A4DC019C14}"/>
                </a:ext>
              </a:extLst>
            </p:cNvPr>
            <p:cNvSpPr/>
            <p:nvPr/>
          </p:nvSpPr>
          <p:spPr>
            <a:xfrm>
              <a:off x="1970392" y="3254707"/>
              <a:ext cx="1956721" cy="899941"/>
            </a:xfrm>
            <a:custGeom>
              <a:avLst/>
              <a:gdLst/>
              <a:ahLst/>
              <a:cxnLst>
                <a:cxn ang="0">
                  <a:pos x="wd2" y="hd2"/>
                </a:cxn>
                <a:cxn ang="5400000">
                  <a:pos x="wd2" y="hd2"/>
                </a:cxn>
                <a:cxn ang="10800000">
                  <a:pos x="wd2" y="hd2"/>
                </a:cxn>
                <a:cxn ang="16200000">
                  <a:pos x="wd2" y="hd2"/>
                </a:cxn>
              </a:cxnLst>
              <a:rect l="0" t="0" r="r" b="b"/>
              <a:pathLst>
                <a:path w="21246" h="20896" extrusionOk="0">
                  <a:moveTo>
                    <a:pt x="18111" y="44"/>
                  </a:moveTo>
                  <a:lnTo>
                    <a:pt x="2096" y="4795"/>
                  </a:lnTo>
                  <a:cubicBezTo>
                    <a:pt x="749" y="5191"/>
                    <a:pt x="-177" y="8182"/>
                    <a:pt x="29" y="11416"/>
                  </a:cubicBezTo>
                  <a:lnTo>
                    <a:pt x="306" y="15683"/>
                  </a:lnTo>
                  <a:cubicBezTo>
                    <a:pt x="512" y="18938"/>
                    <a:pt x="1788" y="21248"/>
                    <a:pt x="3135" y="20852"/>
                  </a:cubicBezTo>
                  <a:lnTo>
                    <a:pt x="19150" y="16101"/>
                  </a:lnTo>
                  <a:cubicBezTo>
                    <a:pt x="20497" y="15705"/>
                    <a:pt x="21423" y="12714"/>
                    <a:pt x="21217" y="9480"/>
                  </a:cubicBezTo>
                  <a:lnTo>
                    <a:pt x="20940" y="5213"/>
                  </a:lnTo>
                  <a:cubicBezTo>
                    <a:pt x="20734" y="1980"/>
                    <a:pt x="19458" y="-352"/>
                    <a:pt x="18111" y="44"/>
                  </a:cubicBezTo>
                  <a:close/>
                </a:path>
              </a:pathLst>
            </a:custGeom>
            <a:solidFill>
              <a:schemeClr val="accent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57" name="Rectangle">
              <a:extLst>
                <a:ext uri="{FF2B5EF4-FFF2-40B4-BE49-F238E27FC236}">
                  <a16:creationId xmlns:a16="http://schemas.microsoft.com/office/drawing/2014/main" id="{27CE911E-1D27-1B21-5322-D36EBE6F734C}"/>
                </a:ext>
              </a:extLst>
            </p:cNvPr>
            <p:cNvSpPr/>
            <p:nvPr/>
          </p:nvSpPr>
          <p:spPr>
            <a:xfrm>
              <a:off x="9473" y="4505148"/>
              <a:ext cx="2390994" cy="350502"/>
            </a:xfrm>
            <a:prstGeom prst="rect">
              <a:avLst/>
            </a:prstGeom>
            <a:solidFill>
              <a:schemeClr val="bg1"/>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58" name="Rectangle">
              <a:extLst>
                <a:ext uri="{FF2B5EF4-FFF2-40B4-BE49-F238E27FC236}">
                  <a16:creationId xmlns:a16="http://schemas.microsoft.com/office/drawing/2014/main" id="{20E2D075-4BB5-0B0A-140F-693E5165901A}"/>
                </a:ext>
              </a:extLst>
            </p:cNvPr>
            <p:cNvSpPr/>
            <p:nvPr/>
          </p:nvSpPr>
          <p:spPr>
            <a:xfrm>
              <a:off x="0" y="4457783"/>
              <a:ext cx="2289635" cy="437655"/>
            </a:xfrm>
            <a:prstGeom prst="rect">
              <a:avLst/>
            </a:prstGeom>
            <a:solidFill>
              <a:schemeClr val="accent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59" name="Rectangle">
              <a:extLst>
                <a:ext uri="{FF2B5EF4-FFF2-40B4-BE49-F238E27FC236}">
                  <a16:creationId xmlns:a16="http://schemas.microsoft.com/office/drawing/2014/main" id="{B179A374-1DE2-733D-A93E-96547ABE316C}"/>
                </a:ext>
              </a:extLst>
            </p:cNvPr>
            <p:cNvSpPr/>
            <p:nvPr/>
          </p:nvSpPr>
          <p:spPr>
            <a:xfrm>
              <a:off x="0" y="4779866"/>
              <a:ext cx="2289635" cy="122201"/>
            </a:xfrm>
            <a:prstGeom prst="rect">
              <a:avLst/>
            </a:prstGeom>
            <a:solidFill>
              <a:schemeClr val="accent2">
                <a:lumMod val="7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sp>
          <p:nvSpPr>
            <p:cNvPr id="60" name="Circle">
              <a:extLst>
                <a:ext uri="{FF2B5EF4-FFF2-40B4-BE49-F238E27FC236}">
                  <a16:creationId xmlns:a16="http://schemas.microsoft.com/office/drawing/2014/main" id="{73E6A42B-A827-8E05-7B30-07F05D8EB981}"/>
                </a:ext>
              </a:extLst>
            </p:cNvPr>
            <p:cNvSpPr/>
            <p:nvPr/>
          </p:nvSpPr>
          <p:spPr>
            <a:xfrm>
              <a:off x="2321353" y="4777906"/>
              <a:ext cx="49262" cy="49262"/>
            </a:xfrm>
            <a:prstGeom prst="ellipse">
              <a:avLst/>
            </a:prstGeom>
            <a:solidFill>
              <a:srgbClr val="0000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Arial"/>
                <a:ea typeface="+mn-ea"/>
                <a:cs typeface="+mn-cs"/>
              </a:endParaRPr>
            </a:p>
          </p:txBody>
        </p:sp>
      </p:grpSp>
      <p:sp>
        <p:nvSpPr>
          <p:cNvPr id="61" name="TextBox 60">
            <a:extLst>
              <a:ext uri="{FF2B5EF4-FFF2-40B4-BE49-F238E27FC236}">
                <a16:creationId xmlns:a16="http://schemas.microsoft.com/office/drawing/2014/main" id="{F29AD8A8-731B-A9D0-A4A2-BD45D8A1EF8D}"/>
              </a:ext>
            </a:extLst>
          </p:cNvPr>
          <p:cNvSpPr txBox="1"/>
          <p:nvPr/>
        </p:nvSpPr>
        <p:spPr>
          <a:xfrm rot="21117669">
            <a:off x="2141636" y="3736498"/>
            <a:ext cx="1753855" cy="461665"/>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FFFFFF"/>
                </a:solidFill>
                <a:effectLst/>
                <a:uLnTx/>
                <a:uFillTx/>
                <a:latin typeface="Arial"/>
                <a:ea typeface="+mn-ea"/>
                <a:cs typeface="+mn-cs"/>
              </a:rPr>
              <a:t>ANP</a:t>
            </a:r>
          </a:p>
        </p:txBody>
      </p:sp>
    </p:spTree>
    <p:extLst>
      <p:ext uri="{BB962C8B-B14F-4D97-AF65-F5344CB8AC3E}">
        <p14:creationId xmlns:p14="http://schemas.microsoft.com/office/powerpoint/2010/main" val="42616943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D911E6-57AE-5757-2DFF-664F3CC43A5B}"/>
              </a:ext>
            </a:extLst>
          </p:cNvPr>
          <p:cNvSpPr>
            <a:spLocks noGrp="1"/>
          </p:cNvSpPr>
          <p:nvPr>
            <p:ph type="title"/>
          </p:nvPr>
        </p:nvSpPr>
        <p:spPr/>
        <p:txBody>
          <a:bodyPr/>
          <a:lstStyle/>
          <a:p>
            <a:r>
              <a:rPr lang="en-US"/>
              <a:t>Coordinating Agents</a:t>
            </a:r>
          </a:p>
        </p:txBody>
      </p:sp>
      <p:sp>
        <p:nvSpPr>
          <p:cNvPr id="5" name="Text Placeholder 4">
            <a:extLst>
              <a:ext uri="{FF2B5EF4-FFF2-40B4-BE49-F238E27FC236}">
                <a16:creationId xmlns:a16="http://schemas.microsoft.com/office/drawing/2014/main" id="{E1822356-6B03-F5B2-0874-EF9FA362EA7F}"/>
              </a:ext>
            </a:extLst>
          </p:cNvPr>
          <p:cNvSpPr>
            <a:spLocks noGrp="1"/>
          </p:cNvSpPr>
          <p:nvPr>
            <p:ph type="body" sz="quarter" idx="10"/>
          </p:nvPr>
        </p:nvSpPr>
        <p:spPr>
          <a:xfrm>
            <a:off x="5190899" y="1231900"/>
            <a:ext cx="6788375" cy="4957763"/>
          </a:xfrm>
        </p:spPr>
        <p:txBody>
          <a:bodyPr/>
          <a:lstStyle/>
          <a:p>
            <a:pPr>
              <a:spcBef>
                <a:spcPts val="0"/>
              </a:spcBef>
              <a:spcAft>
                <a:spcPts val="1200"/>
              </a:spcAft>
            </a:pPr>
            <a:r>
              <a:rPr lang="en-US" sz="2000"/>
              <a:t>Communication is a great, but coordination is a must</a:t>
            </a:r>
          </a:p>
          <a:p>
            <a:pPr>
              <a:spcBef>
                <a:spcPts val="0"/>
              </a:spcBef>
              <a:spcAft>
                <a:spcPts val="1200"/>
              </a:spcAft>
            </a:pPr>
            <a:r>
              <a:rPr lang="en-US" sz="2000"/>
              <a:t>Coordination strategies exist for agents to work in harmony including </a:t>
            </a:r>
          </a:p>
          <a:p>
            <a:pPr lvl="1">
              <a:spcBef>
                <a:spcPts val="0"/>
              </a:spcBef>
              <a:spcAft>
                <a:spcPts val="1200"/>
              </a:spcAft>
            </a:pPr>
            <a:r>
              <a:rPr lang="en-US" sz="1800"/>
              <a:t>scheduling rules</a:t>
            </a:r>
          </a:p>
          <a:p>
            <a:pPr lvl="1">
              <a:spcBef>
                <a:spcPts val="0"/>
              </a:spcBef>
              <a:spcAft>
                <a:spcPts val="1200"/>
              </a:spcAft>
            </a:pPr>
            <a:r>
              <a:rPr lang="en-US" sz="1800"/>
              <a:t>multi-agent planning</a:t>
            </a:r>
          </a:p>
          <a:p>
            <a:pPr lvl="1">
              <a:spcBef>
                <a:spcPts val="0"/>
              </a:spcBef>
              <a:spcAft>
                <a:spcPts val="1200"/>
              </a:spcAft>
            </a:pPr>
            <a:r>
              <a:rPr lang="en-US" sz="1800"/>
              <a:t>negotiation protocols</a:t>
            </a:r>
          </a:p>
          <a:p>
            <a:pPr>
              <a:spcBef>
                <a:spcPts val="0"/>
              </a:spcBef>
              <a:spcAft>
                <a:spcPts val="1200"/>
              </a:spcAft>
            </a:pPr>
            <a:r>
              <a:rPr lang="en-US" sz="2000"/>
              <a:t>Tests are built that simulate a worst-case scenario, such as many agents converging to a single resource or providing conflicting goals.</a:t>
            </a:r>
          </a:p>
          <a:p>
            <a:pPr>
              <a:spcBef>
                <a:spcPts val="0"/>
              </a:spcBef>
              <a:spcAft>
                <a:spcPts val="1200"/>
              </a:spcAft>
            </a:pPr>
            <a:r>
              <a:rPr lang="en-US" sz="2000"/>
              <a:t>Fully centralized MAS are brittle so agents and orchestrators should have fail-safes.</a:t>
            </a:r>
          </a:p>
        </p:txBody>
      </p:sp>
      <p:grpSp>
        <p:nvGrpSpPr>
          <p:cNvPr id="6" name="Group 5">
            <a:extLst>
              <a:ext uri="{FF2B5EF4-FFF2-40B4-BE49-F238E27FC236}">
                <a16:creationId xmlns:a16="http://schemas.microsoft.com/office/drawing/2014/main" id="{769D2CCA-D447-1486-CB73-41832A814EBD}"/>
              </a:ext>
            </a:extLst>
          </p:cNvPr>
          <p:cNvGrpSpPr/>
          <p:nvPr/>
        </p:nvGrpSpPr>
        <p:grpSpPr>
          <a:xfrm>
            <a:off x="3651736" y="3073122"/>
            <a:ext cx="934723" cy="1301497"/>
            <a:chOff x="3213099" y="3868881"/>
            <a:chExt cx="934723" cy="1301497"/>
          </a:xfrm>
        </p:grpSpPr>
        <p:sp>
          <p:nvSpPr>
            <p:cNvPr id="7" name="Shape">
              <a:extLst>
                <a:ext uri="{FF2B5EF4-FFF2-40B4-BE49-F238E27FC236}">
                  <a16:creationId xmlns:a16="http://schemas.microsoft.com/office/drawing/2014/main" id="{8F28D439-A6CD-E442-ACF2-8DAE2E72A4F5}"/>
                </a:ext>
              </a:extLst>
            </p:cNvPr>
            <p:cNvSpPr/>
            <p:nvPr/>
          </p:nvSpPr>
          <p:spPr>
            <a:xfrm>
              <a:off x="3213099" y="3868881"/>
              <a:ext cx="934086" cy="1301497"/>
            </a:xfrm>
            <a:custGeom>
              <a:avLst/>
              <a:gdLst/>
              <a:ahLst/>
              <a:cxnLst>
                <a:cxn ang="0">
                  <a:pos x="wd2" y="hd2"/>
                </a:cxn>
                <a:cxn ang="5400000">
                  <a:pos x="wd2" y="hd2"/>
                </a:cxn>
                <a:cxn ang="10800000">
                  <a:pos x="wd2" y="hd2"/>
                </a:cxn>
                <a:cxn ang="16200000">
                  <a:pos x="wd2" y="hd2"/>
                </a:cxn>
              </a:cxnLst>
              <a:rect l="0" t="0" r="r" b="b"/>
              <a:pathLst>
                <a:path w="21600" h="21453" extrusionOk="0">
                  <a:moveTo>
                    <a:pt x="21600" y="0"/>
                  </a:moveTo>
                  <a:lnTo>
                    <a:pt x="11659" y="21014"/>
                  </a:lnTo>
                  <a:cubicBezTo>
                    <a:pt x="11383" y="21600"/>
                    <a:pt x="10220" y="21600"/>
                    <a:pt x="9941" y="21014"/>
                  </a:cubicBezTo>
                  <a:lnTo>
                    <a:pt x="0" y="0"/>
                  </a:lnTo>
                  <a:lnTo>
                    <a:pt x="21600" y="0"/>
                  </a:lnTo>
                  <a:close/>
                </a:path>
              </a:pathLst>
            </a:custGeom>
            <a:solidFill>
              <a:srgbClr val="D8B58C"/>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8" name="Shape">
              <a:extLst>
                <a:ext uri="{FF2B5EF4-FFF2-40B4-BE49-F238E27FC236}">
                  <a16:creationId xmlns:a16="http://schemas.microsoft.com/office/drawing/2014/main" id="{C4BBCA5A-1380-A89C-6DE5-57333FACF971}"/>
                </a:ext>
              </a:extLst>
            </p:cNvPr>
            <p:cNvSpPr/>
            <p:nvPr/>
          </p:nvSpPr>
          <p:spPr>
            <a:xfrm>
              <a:off x="3238500" y="3868881"/>
              <a:ext cx="909322" cy="1274956"/>
            </a:xfrm>
            <a:custGeom>
              <a:avLst/>
              <a:gdLst/>
              <a:ahLst/>
              <a:cxnLst>
                <a:cxn ang="0">
                  <a:pos x="wd2" y="hd2"/>
                </a:cxn>
                <a:cxn ang="5400000">
                  <a:pos x="wd2" y="hd2"/>
                </a:cxn>
                <a:cxn ang="10800000">
                  <a:pos x="wd2" y="hd2"/>
                </a:cxn>
                <a:cxn ang="16200000">
                  <a:pos x="wd2" y="hd2"/>
                </a:cxn>
              </a:cxnLst>
              <a:rect l="0" t="0" r="r" b="b"/>
              <a:pathLst>
                <a:path w="21600" h="21600" extrusionOk="0">
                  <a:moveTo>
                    <a:pt x="11605" y="21428"/>
                  </a:moveTo>
                  <a:lnTo>
                    <a:pt x="12121" y="20335"/>
                  </a:lnTo>
                  <a:lnTo>
                    <a:pt x="11829" y="20126"/>
                  </a:lnTo>
                  <a:lnTo>
                    <a:pt x="12420" y="19704"/>
                  </a:lnTo>
                  <a:lnTo>
                    <a:pt x="13672" y="17058"/>
                  </a:lnTo>
                  <a:lnTo>
                    <a:pt x="11829" y="15743"/>
                  </a:lnTo>
                  <a:lnTo>
                    <a:pt x="13877" y="14282"/>
                  </a:lnTo>
                  <a:lnTo>
                    <a:pt x="14704" y="14872"/>
                  </a:lnTo>
                  <a:lnTo>
                    <a:pt x="15220" y="13779"/>
                  </a:lnTo>
                  <a:lnTo>
                    <a:pt x="14900" y="13551"/>
                  </a:lnTo>
                  <a:lnTo>
                    <a:pt x="15545" y="13090"/>
                  </a:lnTo>
                  <a:lnTo>
                    <a:pt x="16770" y="10500"/>
                  </a:lnTo>
                  <a:lnTo>
                    <a:pt x="14900" y="9166"/>
                  </a:lnTo>
                  <a:lnTo>
                    <a:pt x="16948" y="7705"/>
                  </a:lnTo>
                  <a:lnTo>
                    <a:pt x="17802" y="8314"/>
                  </a:lnTo>
                  <a:lnTo>
                    <a:pt x="18318" y="7221"/>
                  </a:lnTo>
                  <a:lnTo>
                    <a:pt x="17971" y="6973"/>
                  </a:lnTo>
                  <a:lnTo>
                    <a:pt x="18671" y="6474"/>
                  </a:lnTo>
                  <a:lnTo>
                    <a:pt x="19868" y="3942"/>
                  </a:lnTo>
                  <a:lnTo>
                    <a:pt x="17971" y="2588"/>
                  </a:lnTo>
                  <a:lnTo>
                    <a:pt x="21600" y="0"/>
                  </a:lnTo>
                  <a:lnTo>
                    <a:pt x="19552" y="0"/>
                  </a:lnTo>
                  <a:lnTo>
                    <a:pt x="16948" y="1857"/>
                  </a:lnTo>
                  <a:lnTo>
                    <a:pt x="14900" y="396"/>
                  </a:lnTo>
                  <a:lnTo>
                    <a:pt x="15455" y="0"/>
                  </a:lnTo>
                  <a:lnTo>
                    <a:pt x="12293" y="0"/>
                  </a:lnTo>
                  <a:lnTo>
                    <a:pt x="12848" y="396"/>
                  </a:lnTo>
                  <a:lnTo>
                    <a:pt x="10800" y="1857"/>
                  </a:lnTo>
                  <a:lnTo>
                    <a:pt x="8752" y="396"/>
                  </a:lnTo>
                  <a:lnTo>
                    <a:pt x="9307" y="0"/>
                  </a:lnTo>
                  <a:lnTo>
                    <a:pt x="6145" y="0"/>
                  </a:lnTo>
                  <a:lnTo>
                    <a:pt x="6700" y="396"/>
                  </a:lnTo>
                  <a:lnTo>
                    <a:pt x="4652" y="1857"/>
                  </a:lnTo>
                  <a:lnTo>
                    <a:pt x="2048" y="0"/>
                  </a:lnTo>
                  <a:lnTo>
                    <a:pt x="0" y="0"/>
                  </a:lnTo>
                  <a:lnTo>
                    <a:pt x="3629" y="2588"/>
                  </a:lnTo>
                  <a:lnTo>
                    <a:pt x="1581" y="4049"/>
                  </a:lnTo>
                  <a:lnTo>
                    <a:pt x="1397" y="3918"/>
                  </a:lnTo>
                  <a:lnTo>
                    <a:pt x="2441" y="6123"/>
                  </a:lnTo>
                  <a:lnTo>
                    <a:pt x="3629" y="6971"/>
                  </a:lnTo>
                  <a:lnTo>
                    <a:pt x="3041" y="7391"/>
                  </a:lnTo>
                  <a:lnTo>
                    <a:pt x="3557" y="8484"/>
                  </a:lnTo>
                  <a:lnTo>
                    <a:pt x="4655" y="7701"/>
                  </a:lnTo>
                  <a:lnTo>
                    <a:pt x="6703" y="9162"/>
                  </a:lnTo>
                  <a:lnTo>
                    <a:pt x="4655" y="10622"/>
                  </a:lnTo>
                  <a:lnTo>
                    <a:pt x="4525" y="10530"/>
                  </a:lnTo>
                  <a:lnTo>
                    <a:pt x="5569" y="12735"/>
                  </a:lnTo>
                  <a:lnTo>
                    <a:pt x="6706" y="13547"/>
                  </a:lnTo>
                  <a:lnTo>
                    <a:pt x="6142" y="13949"/>
                  </a:lnTo>
                  <a:lnTo>
                    <a:pt x="6658" y="15042"/>
                  </a:lnTo>
                  <a:lnTo>
                    <a:pt x="7729" y="14278"/>
                  </a:lnTo>
                  <a:lnTo>
                    <a:pt x="9777" y="15739"/>
                  </a:lnTo>
                  <a:lnTo>
                    <a:pt x="7729" y="17200"/>
                  </a:lnTo>
                  <a:lnTo>
                    <a:pt x="7654" y="17146"/>
                  </a:lnTo>
                  <a:lnTo>
                    <a:pt x="8697" y="19352"/>
                  </a:lnTo>
                  <a:lnTo>
                    <a:pt x="9780" y="20124"/>
                  </a:lnTo>
                  <a:lnTo>
                    <a:pt x="9243" y="20507"/>
                  </a:lnTo>
                  <a:lnTo>
                    <a:pt x="9759" y="21600"/>
                  </a:lnTo>
                  <a:lnTo>
                    <a:pt x="10803" y="20856"/>
                  </a:lnTo>
                  <a:lnTo>
                    <a:pt x="11605" y="21428"/>
                  </a:lnTo>
                  <a:close/>
                  <a:moveTo>
                    <a:pt x="15925" y="11358"/>
                  </a:moveTo>
                  <a:lnTo>
                    <a:pt x="13877" y="12819"/>
                  </a:lnTo>
                  <a:lnTo>
                    <a:pt x="11829" y="11358"/>
                  </a:lnTo>
                  <a:lnTo>
                    <a:pt x="13877" y="9897"/>
                  </a:lnTo>
                  <a:lnTo>
                    <a:pt x="15925" y="11358"/>
                  </a:lnTo>
                  <a:close/>
                  <a:moveTo>
                    <a:pt x="10806" y="10627"/>
                  </a:moveTo>
                  <a:lnTo>
                    <a:pt x="8758" y="9166"/>
                  </a:lnTo>
                  <a:lnTo>
                    <a:pt x="10806" y="7705"/>
                  </a:lnTo>
                  <a:lnTo>
                    <a:pt x="12854" y="9166"/>
                  </a:lnTo>
                  <a:lnTo>
                    <a:pt x="10806" y="10627"/>
                  </a:lnTo>
                  <a:close/>
                  <a:moveTo>
                    <a:pt x="13877" y="8436"/>
                  </a:moveTo>
                  <a:lnTo>
                    <a:pt x="11829" y="6976"/>
                  </a:lnTo>
                  <a:lnTo>
                    <a:pt x="13877" y="5515"/>
                  </a:lnTo>
                  <a:lnTo>
                    <a:pt x="15925" y="6976"/>
                  </a:lnTo>
                  <a:lnTo>
                    <a:pt x="13877" y="8436"/>
                  </a:lnTo>
                  <a:close/>
                  <a:moveTo>
                    <a:pt x="19000" y="4783"/>
                  </a:moveTo>
                  <a:lnTo>
                    <a:pt x="16951" y="6244"/>
                  </a:lnTo>
                  <a:lnTo>
                    <a:pt x="14903" y="4783"/>
                  </a:lnTo>
                  <a:lnTo>
                    <a:pt x="16951" y="3322"/>
                  </a:lnTo>
                  <a:lnTo>
                    <a:pt x="19000" y="4783"/>
                  </a:lnTo>
                  <a:close/>
                  <a:moveTo>
                    <a:pt x="13877" y="1130"/>
                  </a:moveTo>
                  <a:lnTo>
                    <a:pt x="15925" y="2591"/>
                  </a:lnTo>
                  <a:lnTo>
                    <a:pt x="13877" y="4051"/>
                  </a:lnTo>
                  <a:lnTo>
                    <a:pt x="11829" y="2591"/>
                  </a:lnTo>
                  <a:lnTo>
                    <a:pt x="13877" y="1130"/>
                  </a:lnTo>
                  <a:close/>
                  <a:moveTo>
                    <a:pt x="12854" y="4783"/>
                  </a:moveTo>
                  <a:lnTo>
                    <a:pt x="10806" y="6244"/>
                  </a:lnTo>
                  <a:lnTo>
                    <a:pt x="8758" y="4783"/>
                  </a:lnTo>
                  <a:lnTo>
                    <a:pt x="10806" y="3322"/>
                  </a:lnTo>
                  <a:lnTo>
                    <a:pt x="12854" y="4783"/>
                  </a:lnTo>
                  <a:close/>
                  <a:moveTo>
                    <a:pt x="7732" y="1130"/>
                  </a:moveTo>
                  <a:lnTo>
                    <a:pt x="9780" y="2591"/>
                  </a:lnTo>
                  <a:lnTo>
                    <a:pt x="7732" y="4051"/>
                  </a:lnTo>
                  <a:lnTo>
                    <a:pt x="5684" y="2591"/>
                  </a:lnTo>
                  <a:lnTo>
                    <a:pt x="7732" y="1130"/>
                  </a:lnTo>
                  <a:close/>
                  <a:moveTo>
                    <a:pt x="2610" y="4783"/>
                  </a:moveTo>
                  <a:lnTo>
                    <a:pt x="4658" y="3322"/>
                  </a:lnTo>
                  <a:lnTo>
                    <a:pt x="6706" y="4783"/>
                  </a:lnTo>
                  <a:lnTo>
                    <a:pt x="4658" y="6244"/>
                  </a:lnTo>
                  <a:lnTo>
                    <a:pt x="2610" y="4783"/>
                  </a:lnTo>
                  <a:close/>
                  <a:moveTo>
                    <a:pt x="5684" y="6976"/>
                  </a:moveTo>
                  <a:lnTo>
                    <a:pt x="7732" y="5515"/>
                  </a:lnTo>
                  <a:lnTo>
                    <a:pt x="9780" y="6976"/>
                  </a:lnTo>
                  <a:lnTo>
                    <a:pt x="7732" y="8436"/>
                  </a:lnTo>
                  <a:lnTo>
                    <a:pt x="5684" y="6976"/>
                  </a:lnTo>
                  <a:close/>
                  <a:moveTo>
                    <a:pt x="5684" y="11358"/>
                  </a:moveTo>
                  <a:lnTo>
                    <a:pt x="7732" y="9897"/>
                  </a:lnTo>
                  <a:lnTo>
                    <a:pt x="9780" y="11358"/>
                  </a:lnTo>
                  <a:lnTo>
                    <a:pt x="7732" y="12819"/>
                  </a:lnTo>
                  <a:lnTo>
                    <a:pt x="5684" y="11358"/>
                  </a:lnTo>
                  <a:close/>
                  <a:moveTo>
                    <a:pt x="8758" y="13551"/>
                  </a:moveTo>
                  <a:lnTo>
                    <a:pt x="10806" y="12090"/>
                  </a:lnTo>
                  <a:lnTo>
                    <a:pt x="12854" y="13551"/>
                  </a:lnTo>
                  <a:lnTo>
                    <a:pt x="10806" y="15012"/>
                  </a:lnTo>
                  <a:lnTo>
                    <a:pt x="8758" y="13551"/>
                  </a:lnTo>
                  <a:close/>
                  <a:moveTo>
                    <a:pt x="8758" y="17934"/>
                  </a:moveTo>
                  <a:lnTo>
                    <a:pt x="10806" y="16473"/>
                  </a:lnTo>
                  <a:lnTo>
                    <a:pt x="12854" y="17934"/>
                  </a:lnTo>
                  <a:lnTo>
                    <a:pt x="10806" y="19395"/>
                  </a:lnTo>
                  <a:lnTo>
                    <a:pt x="8758" y="17934"/>
                  </a:lnTo>
                  <a:close/>
                </a:path>
              </a:pathLst>
            </a:custGeom>
            <a:solidFill>
              <a:srgbClr val="CAA883"/>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grpSp>
      <p:sp>
        <p:nvSpPr>
          <p:cNvPr id="9" name="Shape">
            <a:extLst>
              <a:ext uri="{FF2B5EF4-FFF2-40B4-BE49-F238E27FC236}">
                <a16:creationId xmlns:a16="http://schemas.microsoft.com/office/drawing/2014/main" id="{99916453-7A6C-A6D3-7EF2-198C63916729}"/>
              </a:ext>
            </a:extLst>
          </p:cNvPr>
          <p:cNvSpPr/>
          <p:nvPr/>
        </p:nvSpPr>
        <p:spPr>
          <a:xfrm>
            <a:off x="3556930" y="1821935"/>
            <a:ext cx="1149735" cy="879665"/>
          </a:xfrm>
          <a:custGeom>
            <a:avLst/>
            <a:gdLst/>
            <a:ahLst/>
            <a:cxnLst>
              <a:cxn ang="0">
                <a:pos x="wd2" y="hd2"/>
              </a:cxn>
              <a:cxn ang="5400000">
                <a:pos x="wd2" y="hd2"/>
              </a:cxn>
              <a:cxn ang="10800000">
                <a:pos x="wd2" y="hd2"/>
              </a:cxn>
              <a:cxn ang="16200000">
                <a:pos x="wd2" y="hd2"/>
              </a:cxn>
            </a:cxnLst>
            <a:rect l="0" t="0" r="r" b="b"/>
            <a:pathLst>
              <a:path w="21430" h="21465" extrusionOk="0">
                <a:moveTo>
                  <a:pt x="1553" y="12498"/>
                </a:moveTo>
                <a:cubicBezTo>
                  <a:pt x="1427" y="13378"/>
                  <a:pt x="1048" y="13980"/>
                  <a:pt x="596" y="14736"/>
                </a:cubicBezTo>
                <a:cubicBezTo>
                  <a:pt x="187" y="15424"/>
                  <a:pt x="-166" y="16332"/>
                  <a:pt x="83" y="17141"/>
                </a:cubicBezTo>
                <a:cubicBezTo>
                  <a:pt x="397" y="18166"/>
                  <a:pt x="1486" y="18355"/>
                  <a:pt x="2277" y="17968"/>
                </a:cubicBezTo>
                <a:cubicBezTo>
                  <a:pt x="2630" y="17794"/>
                  <a:pt x="3011" y="17540"/>
                  <a:pt x="3363" y="17711"/>
                </a:cubicBezTo>
                <a:cubicBezTo>
                  <a:pt x="3733" y="17887"/>
                  <a:pt x="3891" y="18442"/>
                  <a:pt x="4043" y="18919"/>
                </a:cubicBezTo>
                <a:cubicBezTo>
                  <a:pt x="4194" y="19397"/>
                  <a:pt x="4459" y="19923"/>
                  <a:pt x="4852" y="19914"/>
                </a:cubicBezTo>
                <a:cubicBezTo>
                  <a:pt x="5411" y="19899"/>
                  <a:pt x="5596" y="18885"/>
                  <a:pt x="6078" y="18513"/>
                </a:cubicBezTo>
                <a:cubicBezTo>
                  <a:pt x="6445" y="18231"/>
                  <a:pt x="6931" y="18383"/>
                  <a:pt x="7276" y="18706"/>
                </a:cubicBezTo>
                <a:cubicBezTo>
                  <a:pt x="7622" y="19031"/>
                  <a:pt x="7870" y="19499"/>
                  <a:pt x="8147" y="19920"/>
                </a:cubicBezTo>
                <a:cubicBezTo>
                  <a:pt x="8590" y="20590"/>
                  <a:pt x="9144" y="21172"/>
                  <a:pt x="9800" y="21386"/>
                </a:cubicBezTo>
                <a:cubicBezTo>
                  <a:pt x="10455" y="21600"/>
                  <a:pt x="11222" y="21383"/>
                  <a:pt x="11646" y="20695"/>
                </a:cubicBezTo>
                <a:cubicBezTo>
                  <a:pt x="11795" y="20453"/>
                  <a:pt x="11899" y="20165"/>
                  <a:pt x="12060" y="19933"/>
                </a:cubicBezTo>
                <a:cubicBezTo>
                  <a:pt x="12545" y="19239"/>
                  <a:pt x="13535" y="19356"/>
                  <a:pt x="13916" y="20156"/>
                </a:cubicBezTo>
                <a:cubicBezTo>
                  <a:pt x="14013" y="20363"/>
                  <a:pt x="14077" y="20602"/>
                  <a:pt x="14205" y="20776"/>
                </a:cubicBezTo>
                <a:cubicBezTo>
                  <a:pt x="14335" y="20955"/>
                  <a:pt x="14522" y="21048"/>
                  <a:pt x="14709" y="21092"/>
                </a:cubicBezTo>
                <a:cubicBezTo>
                  <a:pt x="15658" y="21327"/>
                  <a:pt x="16562" y="20491"/>
                  <a:pt x="17242" y="19589"/>
                </a:cubicBezTo>
                <a:cubicBezTo>
                  <a:pt x="17718" y="18957"/>
                  <a:pt x="18376" y="18207"/>
                  <a:pt x="18975" y="18616"/>
                </a:cubicBezTo>
                <a:cubicBezTo>
                  <a:pt x="19249" y="18802"/>
                  <a:pt x="19412" y="19192"/>
                  <a:pt x="19675" y="19403"/>
                </a:cubicBezTo>
                <a:cubicBezTo>
                  <a:pt x="20111" y="19750"/>
                  <a:pt x="20717" y="19486"/>
                  <a:pt x="21034" y="18966"/>
                </a:cubicBezTo>
                <a:cubicBezTo>
                  <a:pt x="21351" y="18445"/>
                  <a:pt x="21434" y="17742"/>
                  <a:pt x="21429" y="17072"/>
                </a:cubicBezTo>
                <a:cubicBezTo>
                  <a:pt x="21425" y="16499"/>
                  <a:pt x="21361" y="15920"/>
                  <a:pt x="21181" y="15396"/>
                </a:cubicBezTo>
                <a:cubicBezTo>
                  <a:pt x="20719" y="14045"/>
                  <a:pt x="19626" y="13230"/>
                  <a:pt x="19429" y="11699"/>
                </a:cubicBezTo>
                <a:cubicBezTo>
                  <a:pt x="19439" y="11767"/>
                  <a:pt x="19448" y="11835"/>
                  <a:pt x="19460" y="11903"/>
                </a:cubicBezTo>
                <a:cubicBezTo>
                  <a:pt x="19325" y="10980"/>
                  <a:pt x="19377" y="10028"/>
                  <a:pt x="19202" y="9096"/>
                </a:cubicBezTo>
                <a:cubicBezTo>
                  <a:pt x="19017" y="8113"/>
                  <a:pt x="18738" y="7162"/>
                  <a:pt x="18373" y="6266"/>
                </a:cubicBezTo>
                <a:cubicBezTo>
                  <a:pt x="17654" y="4497"/>
                  <a:pt x="16603" y="2956"/>
                  <a:pt x="15317" y="1862"/>
                </a:cubicBezTo>
                <a:cubicBezTo>
                  <a:pt x="13895" y="654"/>
                  <a:pt x="12221" y="0"/>
                  <a:pt x="10524" y="0"/>
                </a:cubicBezTo>
                <a:cubicBezTo>
                  <a:pt x="7515" y="0"/>
                  <a:pt x="4687" y="2079"/>
                  <a:pt x="3058" y="5377"/>
                </a:cubicBezTo>
                <a:cubicBezTo>
                  <a:pt x="2570" y="6365"/>
                  <a:pt x="2194" y="7447"/>
                  <a:pt x="1945" y="8578"/>
                </a:cubicBezTo>
                <a:cubicBezTo>
                  <a:pt x="1699" y="9697"/>
                  <a:pt x="1631" y="10859"/>
                  <a:pt x="1593" y="12015"/>
                </a:cubicBezTo>
                <a:cubicBezTo>
                  <a:pt x="1588" y="12191"/>
                  <a:pt x="1574" y="12350"/>
                  <a:pt x="1553" y="12498"/>
                </a:cubicBezTo>
                <a:close/>
              </a:path>
            </a:pathLst>
          </a:custGeom>
          <a:solidFill>
            <a:schemeClr val="accent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11" name="Shape">
            <a:extLst>
              <a:ext uri="{FF2B5EF4-FFF2-40B4-BE49-F238E27FC236}">
                <a16:creationId xmlns:a16="http://schemas.microsoft.com/office/drawing/2014/main" id="{95840045-760B-38CF-B843-9285F0320C51}"/>
              </a:ext>
            </a:extLst>
          </p:cNvPr>
          <p:cNvSpPr/>
          <p:nvPr/>
        </p:nvSpPr>
        <p:spPr>
          <a:xfrm>
            <a:off x="1367727" y="2721275"/>
            <a:ext cx="1169669" cy="861264"/>
          </a:xfrm>
          <a:custGeom>
            <a:avLst/>
            <a:gdLst/>
            <a:ahLst/>
            <a:cxnLst>
              <a:cxn ang="0">
                <a:pos x="wd2" y="hd2"/>
              </a:cxn>
              <a:cxn ang="5400000">
                <a:pos x="wd2" y="hd2"/>
              </a:cxn>
              <a:cxn ang="10800000">
                <a:pos x="wd2" y="hd2"/>
              </a:cxn>
              <a:cxn ang="16200000">
                <a:pos x="wd2" y="hd2"/>
              </a:cxn>
            </a:cxnLst>
            <a:rect l="0" t="0" r="r" b="b"/>
            <a:pathLst>
              <a:path w="21361" h="21488" extrusionOk="0">
                <a:moveTo>
                  <a:pt x="1126" y="13343"/>
                </a:moveTo>
                <a:cubicBezTo>
                  <a:pt x="1179" y="14144"/>
                  <a:pt x="1167" y="14756"/>
                  <a:pt x="875" y="15507"/>
                </a:cubicBezTo>
                <a:cubicBezTo>
                  <a:pt x="618" y="16169"/>
                  <a:pt x="270" y="16778"/>
                  <a:pt x="96" y="17490"/>
                </a:cubicBezTo>
                <a:cubicBezTo>
                  <a:pt x="-78" y="18203"/>
                  <a:pt x="-34" y="19094"/>
                  <a:pt x="391" y="19572"/>
                </a:cubicBezTo>
                <a:cubicBezTo>
                  <a:pt x="908" y="20152"/>
                  <a:pt x="1682" y="19854"/>
                  <a:pt x="2288" y="19464"/>
                </a:cubicBezTo>
                <a:cubicBezTo>
                  <a:pt x="2893" y="19075"/>
                  <a:pt x="3575" y="18609"/>
                  <a:pt x="4199" y="18942"/>
                </a:cubicBezTo>
                <a:cubicBezTo>
                  <a:pt x="4528" y="19119"/>
                  <a:pt x="4774" y="19490"/>
                  <a:pt x="5038" y="19813"/>
                </a:cubicBezTo>
                <a:cubicBezTo>
                  <a:pt x="5676" y="20586"/>
                  <a:pt x="6479" y="21103"/>
                  <a:pt x="7323" y="21277"/>
                </a:cubicBezTo>
                <a:cubicBezTo>
                  <a:pt x="7949" y="21407"/>
                  <a:pt x="8682" y="21290"/>
                  <a:pt x="9053" y="20589"/>
                </a:cubicBezTo>
                <a:cubicBezTo>
                  <a:pt x="9206" y="20298"/>
                  <a:pt x="9283" y="19930"/>
                  <a:pt x="9478" y="19689"/>
                </a:cubicBezTo>
                <a:cubicBezTo>
                  <a:pt x="9726" y="19382"/>
                  <a:pt x="10111" y="19363"/>
                  <a:pt x="10426" y="19515"/>
                </a:cubicBezTo>
                <a:cubicBezTo>
                  <a:pt x="10742" y="19667"/>
                  <a:pt x="11008" y="19965"/>
                  <a:pt x="11275" y="20241"/>
                </a:cubicBezTo>
                <a:cubicBezTo>
                  <a:pt x="11774" y="20760"/>
                  <a:pt x="12317" y="21239"/>
                  <a:pt x="12929" y="21419"/>
                </a:cubicBezTo>
                <a:cubicBezTo>
                  <a:pt x="13541" y="21600"/>
                  <a:pt x="14242" y="21432"/>
                  <a:pt x="14671" y="20808"/>
                </a:cubicBezTo>
                <a:cubicBezTo>
                  <a:pt x="14898" y="20478"/>
                  <a:pt x="15032" y="20054"/>
                  <a:pt x="15211" y="19674"/>
                </a:cubicBezTo>
                <a:cubicBezTo>
                  <a:pt x="15682" y="18666"/>
                  <a:pt x="16682" y="17940"/>
                  <a:pt x="17435" y="18549"/>
                </a:cubicBezTo>
                <a:cubicBezTo>
                  <a:pt x="17748" y="18802"/>
                  <a:pt x="17962" y="19236"/>
                  <a:pt x="18252" y="19537"/>
                </a:cubicBezTo>
                <a:cubicBezTo>
                  <a:pt x="18572" y="19870"/>
                  <a:pt x="18973" y="20022"/>
                  <a:pt x="19370" y="20104"/>
                </a:cubicBezTo>
                <a:cubicBezTo>
                  <a:pt x="19880" y="20209"/>
                  <a:pt x="20434" y="20193"/>
                  <a:pt x="20863" y="19803"/>
                </a:cubicBezTo>
                <a:cubicBezTo>
                  <a:pt x="21292" y="19414"/>
                  <a:pt x="21522" y="18558"/>
                  <a:pt x="21232" y="17975"/>
                </a:cubicBezTo>
                <a:cubicBezTo>
                  <a:pt x="21144" y="17801"/>
                  <a:pt x="21021" y="17665"/>
                  <a:pt x="20907" y="17522"/>
                </a:cubicBezTo>
                <a:cubicBezTo>
                  <a:pt x="20270" y="16724"/>
                  <a:pt x="19843" y="15630"/>
                  <a:pt x="19576" y="14518"/>
                </a:cubicBezTo>
                <a:cubicBezTo>
                  <a:pt x="19305" y="13384"/>
                  <a:pt x="19342" y="12284"/>
                  <a:pt x="19230" y="11128"/>
                </a:cubicBezTo>
                <a:cubicBezTo>
                  <a:pt x="19019" y="8945"/>
                  <a:pt x="18449" y="6869"/>
                  <a:pt x="17491" y="5089"/>
                </a:cubicBezTo>
                <a:cubicBezTo>
                  <a:pt x="15798" y="1936"/>
                  <a:pt x="13070" y="0"/>
                  <a:pt x="10201" y="0"/>
                </a:cubicBezTo>
                <a:cubicBezTo>
                  <a:pt x="7005" y="0"/>
                  <a:pt x="4016" y="2405"/>
                  <a:pt x="2399" y="6156"/>
                </a:cubicBezTo>
                <a:cubicBezTo>
                  <a:pt x="1522" y="8191"/>
                  <a:pt x="943" y="10821"/>
                  <a:pt x="1119" y="13200"/>
                </a:cubicBezTo>
                <a:cubicBezTo>
                  <a:pt x="1119" y="13245"/>
                  <a:pt x="1121" y="13295"/>
                  <a:pt x="1126" y="13343"/>
                </a:cubicBezTo>
                <a:close/>
              </a:path>
            </a:pathLst>
          </a:custGeom>
          <a:solidFill>
            <a:schemeClr val="accent3"/>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grpSp>
        <p:nvGrpSpPr>
          <p:cNvPr id="25" name="Group 24">
            <a:extLst>
              <a:ext uri="{FF2B5EF4-FFF2-40B4-BE49-F238E27FC236}">
                <a16:creationId xmlns:a16="http://schemas.microsoft.com/office/drawing/2014/main" id="{1AEBFF47-3BB2-78E9-8D8F-1BF515A356F1}"/>
              </a:ext>
            </a:extLst>
          </p:cNvPr>
          <p:cNvGrpSpPr/>
          <p:nvPr/>
        </p:nvGrpSpPr>
        <p:grpSpPr>
          <a:xfrm rot="10800000">
            <a:off x="1487502" y="1184948"/>
            <a:ext cx="934086" cy="1301497"/>
            <a:chOff x="1727199" y="3868881"/>
            <a:chExt cx="934086" cy="1301497"/>
          </a:xfrm>
        </p:grpSpPr>
        <p:sp>
          <p:nvSpPr>
            <p:cNvPr id="26" name="Shape">
              <a:extLst>
                <a:ext uri="{FF2B5EF4-FFF2-40B4-BE49-F238E27FC236}">
                  <a16:creationId xmlns:a16="http://schemas.microsoft.com/office/drawing/2014/main" id="{64B23E90-3D30-3EA3-CD8C-8CB625B2C855}"/>
                </a:ext>
              </a:extLst>
            </p:cNvPr>
            <p:cNvSpPr/>
            <p:nvPr/>
          </p:nvSpPr>
          <p:spPr>
            <a:xfrm>
              <a:off x="1727199" y="3868881"/>
              <a:ext cx="934086" cy="1301497"/>
            </a:xfrm>
            <a:custGeom>
              <a:avLst/>
              <a:gdLst/>
              <a:ahLst/>
              <a:cxnLst>
                <a:cxn ang="0">
                  <a:pos x="wd2" y="hd2"/>
                </a:cxn>
                <a:cxn ang="5400000">
                  <a:pos x="wd2" y="hd2"/>
                </a:cxn>
                <a:cxn ang="10800000">
                  <a:pos x="wd2" y="hd2"/>
                </a:cxn>
                <a:cxn ang="16200000">
                  <a:pos x="wd2" y="hd2"/>
                </a:cxn>
              </a:cxnLst>
              <a:rect l="0" t="0" r="r" b="b"/>
              <a:pathLst>
                <a:path w="21600" h="21453" extrusionOk="0">
                  <a:moveTo>
                    <a:pt x="21600" y="0"/>
                  </a:moveTo>
                  <a:lnTo>
                    <a:pt x="11659" y="21014"/>
                  </a:lnTo>
                  <a:cubicBezTo>
                    <a:pt x="11383" y="21600"/>
                    <a:pt x="10220" y="21600"/>
                    <a:pt x="9941" y="21014"/>
                  </a:cubicBezTo>
                  <a:lnTo>
                    <a:pt x="0" y="0"/>
                  </a:lnTo>
                  <a:lnTo>
                    <a:pt x="21600" y="0"/>
                  </a:lnTo>
                  <a:close/>
                </a:path>
              </a:pathLst>
            </a:custGeom>
            <a:solidFill>
              <a:srgbClr val="D8B58C"/>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27" name="Shape">
              <a:extLst>
                <a:ext uri="{FF2B5EF4-FFF2-40B4-BE49-F238E27FC236}">
                  <a16:creationId xmlns:a16="http://schemas.microsoft.com/office/drawing/2014/main" id="{2463D8AB-500E-F5A2-91D5-39F5C84BFF4D}"/>
                </a:ext>
              </a:extLst>
            </p:cNvPr>
            <p:cNvSpPr/>
            <p:nvPr/>
          </p:nvSpPr>
          <p:spPr>
            <a:xfrm>
              <a:off x="1739899" y="3868881"/>
              <a:ext cx="909195" cy="1274956"/>
            </a:xfrm>
            <a:custGeom>
              <a:avLst/>
              <a:gdLst/>
              <a:ahLst/>
              <a:cxnLst>
                <a:cxn ang="0">
                  <a:pos x="wd2" y="hd2"/>
                </a:cxn>
                <a:cxn ang="5400000">
                  <a:pos x="wd2" y="hd2"/>
                </a:cxn>
                <a:cxn ang="10800000">
                  <a:pos x="wd2" y="hd2"/>
                </a:cxn>
                <a:cxn ang="16200000">
                  <a:pos x="wd2" y="hd2"/>
                </a:cxn>
              </a:cxnLst>
              <a:rect l="0" t="0" r="r" b="b"/>
              <a:pathLst>
                <a:path w="21600" h="21600" extrusionOk="0">
                  <a:moveTo>
                    <a:pt x="11604" y="21428"/>
                  </a:moveTo>
                  <a:lnTo>
                    <a:pt x="12120" y="20335"/>
                  </a:lnTo>
                  <a:lnTo>
                    <a:pt x="11827" y="20126"/>
                  </a:lnTo>
                  <a:lnTo>
                    <a:pt x="12419" y="19704"/>
                  </a:lnTo>
                  <a:lnTo>
                    <a:pt x="13671" y="17058"/>
                  </a:lnTo>
                  <a:lnTo>
                    <a:pt x="11827" y="15743"/>
                  </a:lnTo>
                  <a:lnTo>
                    <a:pt x="13876" y="14282"/>
                  </a:lnTo>
                  <a:lnTo>
                    <a:pt x="14703" y="14872"/>
                  </a:lnTo>
                  <a:lnTo>
                    <a:pt x="15219" y="13779"/>
                  </a:lnTo>
                  <a:lnTo>
                    <a:pt x="14899" y="13551"/>
                  </a:lnTo>
                  <a:lnTo>
                    <a:pt x="15545" y="13090"/>
                  </a:lnTo>
                  <a:lnTo>
                    <a:pt x="16769" y="10500"/>
                  </a:lnTo>
                  <a:lnTo>
                    <a:pt x="14899" y="9166"/>
                  </a:lnTo>
                  <a:lnTo>
                    <a:pt x="16948" y="7705"/>
                  </a:lnTo>
                  <a:lnTo>
                    <a:pt x="17801" y="8314"/>
                  </a:lnTo>
                  <a:lnTo>
                    <a:pt x="18317" y="7221"/>
                  </a:lnTo>
                  <a:lnTo>
                    <a:pt x="17970" y="6973"/>
                  </a:lnTo>
                  <a:lnTo>
                    <a:pt x="18670" y="6474"/>
                  </a:lnTo>
                  <a:lnTo>
                    <a:pt x="19868" y="3942"/>
                  </a:lnTo>
                  <a:lnTo>
                    <a:pt x="17970" y="2588"/>
                  </a:lnTo>
                  <a:lnTo>
                    <a:pt x="21600" y="0"/>
                  </a:lnTo>
                  <a:lnTo>
                    <a:pt x="19551" y="0"/>
                  </a:lnTo>
                  <a:lnTo>
                    <a:pt x="16948" y="1857"/>
                  </a:lnTo>
                  <a:lnTo>
                    <a:pt x="14899" y="396"/>
                  </a:lnTo>
                  <a:lnTo>
                    <a:pt x="15454" y="0"/>
                  </a:lnTo>
                  <a:lnTo>
                    <a:pt x="12292" y="0"/>
                  </a:lnTo>
                  <a:lnTo>
                    <a:pt x="12847" y="396"/>
                  </a:lnTo>
                  <a:lnTo>
                    <a:pt x="10798" y="1857"/>
                  </a:lnTo>
                  <a:lnTo>
                    <a:pt x="8750" y="396"/>
                  </a:lnTo>
                  <a:lnTo>
                    <a:pt x="9305" y="0"/>
                  </a:lnTo>
                  <a:lnTo>
                    <a:pt x="6146" y="0"/>
                  </a:lnTo>
                  <a:lnTo>
                    <a:pt x="6701" y="396"/>
                  </a:lnTo>
                  <a:lnTo>
                    <a:pt x="4652" y="1857"/>
                  </a:lnTo>
                  <a:lnTo>
                    <a:pt x="2049" y="0"/>
                  </a:lnTo>
                  <a:lnTo>
                    <a:pt x="0" y="0"/>
                  </a:lnTo>
                  <a:lnTo>
                    <a:pt x="3630" y="2588"/>
                  </a:lnTo>
                  <a:lnTo>
                    <a:pt x="1581" y="4049"/>
                  </a:lnTo>
                  <a:lnTo>
                    <a:pt x="1397" y="3918"/>
                  </a:lnTo>
                  <a:lnTo>
                    <a:pt x="2441" y="6123"/>
                  </a:lnTo>
                  <a:lnTo>
                    <a:pt x="3630" y="6971"/>
                  </a:lnTo>
                  <a:lnTo>
                    <a:pt x="3041" y="7391"/>
                  </a:lnTo>
                  <a:lnTo>
                    <a:pt x="3557" y="8484"/>
                  </a:lnTo>
                  <a:lnTo>
                    <a:pt x="4656" y="7701"/>
                  </a:lnTo>
                  <a:lnTo>
                    <a:pt x="6704" y="9162"/>
                  </a:lnTo>
                  <a:lnTo>
                    <a:pt x="4656" y="10622"/>
                  </a:lnTo>
                  <a:lnTo>
                    <a:pt x="4526" y="10530"/>
                  </a:lnTo>
                  <a:lnTo>
                    <a:pt x="5570" y="12735"/>
                  </a:lnTo>
                  <a:lnTo>
                    <a:pt x="6707" y="13547"/>
                  </a:lnTo>
                  <a:lnTo>
                    <a:pt x="6143" y="13949"/>
                  </a:lnTo>
                  <a:lnTo>
                    <a:pt x="6659" y="15042"/>
                  </a:lnTo>
                  <a:lnTo>
                    <a:pt x="7730" y="14278"/>
                  </a:lnTo>
                  <a:lnTo>
                    <a:pt x="9779" y="15739"/>
                  </a:lnTo>
                  <a:lnTo>
                    <a:pt x="7730" y="17200"/>
                  </a:lnTo>
                  <a:lnTo>
                    <a:pt x="7655" y="17146"/>
                  </a:lnTo>
                  <a:lnTo>
                    <a:pt x="8699" y="19352"/>
                  </a:lnTo>
                  <a:lnTo>
                    <a:pt x="9782" y="20124"/>
                  </a:lnTo>
                  <a:lnTo>
                    <a:pt x="9245" y="20507"/>
                  </a:lnTo>
                  <a:lnTo>
                    <a:pt x="9761" y="21600"/>
                  </a:lnTo>
                  <a:lnTo>
                    <a:pt x="10805" y="20856"/>
                  </a:lnTo>
                  <a:lnTo>
                    <a:pt x="11604" y="21428"/>
                  </a:lnTo>
                  <a:close/>
                  <a:moveTo>
                    <a:pt x="15925" y="11358"/>
                  </a:moveTo>
                  <a:lnTo>
                    <a:pt x="13876" y="12819"/>
                  </a:lnTo>
                  <a:lnTo>
                    <a:pt x="11827" y="11358"/>
                  </a:lnTo>
                  <a:lnTo>
                    <a:pt x="13876" y="9897"/>
                  </a:lnTo>
                  <a:lnTo>
                    <a:pt x="15925" y="11358"/>
                  </a:lnTo>
                  <a:close/>
                  <a:moveTo>
                    <a:pt x="10802" y="10627"/>
                  </a:moveTo>
                  <a:lnTo>
                    <a:pt x="8753" y="9166"/>
                  </a:lnTo>
                  <a:lnTo>
                    <a:pt x="10802" y="7705"/>
                  </a:lnTo>
                  <a:lnTo>
                    <a:pt x="12850" y="9166"/>
                  </a:lnTo>
                  <a:lnTo>
                    <a:pt x="10802" y="10627"/>
                  </a:lnTo>
                  <a:close/>
                  <a:moveTo>
                    <a:pt x="13876" y="8436"/>
                  </a:moveTo>
                  <a:lnTo>
                    <a:pt x="11827" y="6976"/>
                  </a:lnTo>
                  <a:lnTo>
                    <a:pt x="13876" y="5515"/>
                  </a:lnTo>
                  <a:lnTo>
                    <a:pt x="15925" y="6976"/>
                  </a:lnTo>
                  <a:lnTo>
                    <a:pt x="13876" y="8436"/>
                  </a:lnTo>
                  <a:close/>
                  <a:moveTo>
                    <a:pt x="18996" y="4783"/>
                  </a:moveTo>
                  <a:lnTo>
                    <a:pt x="16948" y="6244"/>
                  </a:lnTo>
                  <a:lnTo>
                    <a:pt x="14899" y="4783"/>
                  </a:lnTo>
                  <a:lnTo>
                    <a:pt x="16948" y="3322"/>
                  </a:lnTo>
                  <a:lnTo>
                    <a:pt x="18996" y="4783"/>
                  </a:lnTo>
                  <a:close/>
                  <a:moveTo>
                    <a:pt x="13876" y="1130"/>
                  </a:moveTo>
                  <a:lnTo>
                    <a:pt x="15925" y="2591"/>
                  </a:lnTo>
                  <a:lnTo>
                    <a:pt x="13876" y="4051"/>
                  </a:lnTo>
                  <a:lnTo>
                    <a:pt x="11827" y="2591"/>
                  </a:lnTo>
                  <a:lnTo>
                    <a:pt x="13876" y="1130"/>
                  </a:lnTo>
                  <a:close/>
                  <a:moveTo>
                    <a:pt x="12850" y="4783"/>
                  </a:moveTo>
                  <a:lnTo>
                    <a:pt x="10802" y="6244"/>
                  </a:lnTo>
                  <a:lnTo>
                    <a:pt x="8753" y="4783"/>
                  </a:lnTo>
                  <a:lnTo>
                    <a:pt x="10802" y="3322"/>
                  </a:lnTo>
                  <a:lnTo>
                    <a:pt x="12850" y="4783"/>
                  </a:lnTo>
                  <a:close/>
                  <a:moveTo>
                    <a:pt x="7727" y="1130"/>
                  </a:moveTo>
                  <a:lnTo>
                    <a:pt x="9776" y="2591"/>
                  </a:lnTo>
                  <a:lnTo>
                    <a:pt x="7727" y="4051"/>
                  </a:lnTo>
                  <a:lnTo>
                    <a:pt x="5678" y="2591"/>
                  </a:lnTo>
                  <a:lnTo>
                    <a:pt x="7727" y="1130"/>
                  </a:lnTo>
                  <a:close/>
                  <a:moveTo>
                    <a:pt x="2607" y="4783"/>
                  </a:moveTo>
                  <a:lnTo>
                    <a:pt x="4656" y="3322"/>
                  </a:lnTo>
                  <a:lnTo>
                    <a:pt x="6704" y="4783"/>
                  </a:lnTo>
                  <a:lnTo>
                    <a:pt x="4656" y="6244"/>
                  </a:lnTo>
                  <a:lnTo>
                    <a:pt x="2607" y="4783"/>
                  </a:lnTo>
                  <a:close/>
                  <a:moveTo>
                    <a:pt x="5678" y="6976"/>
                  </a:moveTo>
                  <a:lnTo>
                    <a:pt x="7727" y="5515"/>
                  </a:lnTo>
                  <a:lnTo>
                    <a:pt x="9776" y="6976"/>
                  </a:lnTo>
                  <a:lnTo>
                    <a:pt x="7727" y="8436"/>
                  </a:lnTo>
                  <a:lnTo>
                    <a:pt x="5678" y="6976"/>
                  </a:lnTo>
                  <a:close/>
                  <a:moveTo>
                    <a:pt x="5678" y="11358"/>
                  </a:moveTo>
                  <a:lnTo>
                    <a:pt x="7727" y="9897"/>
                  </a:lnTo>
                  <a:lnTo>
                    <a:pt x="9776" y="11358"/>
                  </a:lnTo>
                  <a:lnTo>
                    <a:pt x="7727" y="12819"/>
                  </a:lnTo>
                  <a:lnTo>
                    <a:pt x="5678" y="11358"/>
                  </a:lnTo>
                  <a:close/>
                  <a:moveTo>
                    <a:pt x="8753" y="13551"/>
                  </a:moveTo>
                  <a:lnTo>
                    <a:pt x="10802" y="12090"/>
                  </a:lnTo>
                  <a:lnTo>
                    <a:pt x="12850" y="13551"/>
                  </a:lnTo>
                  <a:lnTo>
                    <a:pt x="10802" y="15012"/>
                  </a:lnTo>
                  <a:lnTo>
                    <a:pt x="8753" y="13551"/>
                  </a:lnTo>
                  <a:close/>
                  <a:moveTo>
                    <a:pt x="8753" y="17934"/>
                  </a:moveTo>
                  <a:lnTo>
                    <a:pt x="10802" y="16473"/>
                  </a:lnTo>
                  <a:lnTo>
                    <a:pt x="12850" y="17934"/>
                  </a:lnTo>
                  <a:lnTo>
                    <a:pt x="10802" y="19395"/>
                  </a:lnTo>
                  <a:lnTo>
                    <a:pt x="8753" y="17934"/>
                  </a:lnTo>
                  <a:close/>
                </a:path>
              </a:pathLst>
            </a:custGeom>
            <a:solidFill>
              <a:srgbClr val="CAA883"/>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grpSp>
      <p:grpSp>
        <p:nvGrpSpPr>
          <p:cNvPr id="59" name="Group 58">
            <a:extLst>
              <a:ext uri="{FF2B5EF4-FFF2-40B4-BE49-F238E27FC236}">
                <a16:creationId xmlns:a16="http://schemas.microsoft.com/office/drawing/2014/main" id="{E95BF0BA-2482-B06F-4509-17743AB3C6E6}"/>
              </a:ext>
            </a:extLst>
          </p:cNvPr>
          <p:cNvGrpSpPr/>
          <p:nvPr/>
        </p:nvGrpSpPr>
        <p:grpSpPr>
          <a:xfrm>
            <a:off x="867516" y="1308700"/>
            <a:ext cx="777779" cy="422222"/>
            <a:chOff x="1677750" y="3840180"/>
            <a:chExt cx="777779" cy="422222"/>
          </a:xfrm>
        </p:grpSpPr>
        <p:sp>
          <p:nvSpPr>
            <p:cNvPr id="46" name="Shape">
              <a:extLst>
                <a:ext uri="{FF2B5EF4-FFF2-40B4-BE49-F238E27FC236}">
                  <a16:creationId xmlns:a16="http://schemas.microsoft.com/office/drawing/2014/main" id="{46D23D8B-5CB6-1C24-A14F-9414F3AE015E}"/>
                </a:ext>
              </a:extLst>
            </p:cNvPr>
            <p:cNvSpPr/>
            <p:nvPr/>
          </p:nvSpPr>
          <p:spPr>
            <a:xfrm>
              <a:off x="2109549" y="3979880"/>
              <a:ext cx="44871" cy="32082"/>
            </a:xfrm>
            <a:custGeom>
              <a:avLst/>
              <a:gdLst/>
              <a:ahLst/>
              <a:cxnLst>
                <a:cxn ang="0">
                  <a:pos x="wd2" y="hd2"/>
                </a:cxn>
                <a:cxn ang="5400000">
                  <a:pos x="wd2" y="hd2"/>
                </a:cxn>
                <a:cxn ang="10800000">
                  <a:pos x="wd2" y="hd2"/>
                </a:cxn>
                <a:cxn ang="16200000">
                  <a:pos x="wd2" y="hd2"/>
                </a:cxn>
              </a:cxnLst>
              <a:rect l="0" t="0" r="r" b="b"/>
              <a:pathLst>
                <a:path w="21497" h="16998" extrusionOk="0">
                  <a:moveTo>
                    <a:pt x="19236" y="1299"/>
                  </a:moveTo>
                  <a:cubicBezTo>
                    <a:pt x="18627" y="424"/>
                    <a:pt x="18019" y="-114"/>
                    <a:pt x="17593" y="21"/>
                  </a:cubicBezTo>
                  <a:cubicBezTo>
                    <a:pt x="11813" y="155"/>
                    <a:pt x="5667" y="2174"/>
                    <a:pt x="739" y="5740"/>
                  </a:cubicBezTo>
                  <a:cubicBezTo>
                    <a:pt x="313" y="5942"/>
                    <a:pt x="70" y="6682"/>
                    <a:pt x="9" y="7826"/>
                  </a:cubicBezTo>
                  <a:cubicBezTo>
                    <a:pt x="-52" y="8970"/>
                    <a:pt x="191" y="10383"/>
                    <a:pt x="617" y="11931"/>
                  </a:cubicBezTo>
                  <a:cubicBezTo>
                    <a:pt x="1043" y="13478"/>
                    <a:pt x="1652" y="14824"/>
                    <a:pt x="2260" y="15699"/>
                  </a:cubicBezTo>
                  <a:cubicBezTo>
                    <a:pt x="2869" y="16574"/>
                    <a:pt x="3477" y="17112"/>
                    <a:pt x="3903" y="16978"/>
                  </a:cubicBezTo>
                  <a:cubicBezTo>
                    <a:pt x="9501" y="14084"/>
                    <a:pt x="17046" y="21486"/>
                    <a:pt x="20757" y="11191"/>
                  </a:cubicBezTo>
                  <a:cubicBezTo>
                    <a:pt x="21183" y="10989"/>
                    <a:pt x="21426" y="10249"/>
                    <a:pt x="21487" y="9105"/>
                  </a:cubicBezTo>
                  <a:cubicBezTo>
                    <a:pt x="21548" y="7961"/>
                    <a:pt x="21305" y="6548"/>
                    <a:pt x="20879" y="5000"/>
                  </a:cubicBezTo>
                  <a:cubicBezTo>
                    <a:pt x="20392" y="3520"/>
                    <a:pt x="19844" y="2174"/>
                    <a:pt x="19236" y="1299"/>
                  </a:cubicBezTo>
                  <a:close/>
                </a:path>
              </a:pathLst>
            </a:custGeom>
            <a:solidFill>
              <a:srgbClr val="0070C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47" name="Shape">
              <a:extLst>
                <a:ext uri="{FF2B5EF4-FFF2-40B4-BE49-F238E27FC236}">
                  <a16:creationId xmlns:a16="http://schemas.microsoft.com/office/drawing/2014/main" id="{6E9B8D59-E984-797E-8BD9-97C461D2CD43}"/>
                </a:ext>
              </a:extLst>
            </p:cNvPr>
            <p:cNvSpPr/>
            <p:nvPr/>
          </p:nvSpPr>
          <p:spPr>
            <a:xfrm>
              <a:off x="2388950" y="4017979"/>
              <a:ext cx="34176" cy="44646"/>
            </a:xfrm>
            <a:custGeom>
              <a:avLst/>
              <a:gdLst/>
              <a:ahLst/>
              <a:cxnLst>
                <a:cxn ang="0">
                  <a:pos x="wd2" y="hd2"/>
                </a:cxn>
                <a:cxn ang="5400000">
                  <a:pos x="wd2" y="hd2"/>
                </a:cxn>
                <a:cxn ang="10800000">
                  <a:pos x="wd2" y="hd2"/>
                </a:cxn>
                <a:cxn ang="16200000">
                  <a:pos x="wd2" y="hd2"/>
                </a:cxn>
              </a:cxnLst>
              <a:rect l="0" t="0" r="r" b="b"/>
              <a:pathLst>
                <a:path w="16946" h="21449" extrusionOk="0">
                  <a:moveTo>
                    <a:pt x="5051" y="21098"/>
                  </a:moveTo>
                  <a:cubicBezTo>
                    <a:pt x="6499" y="21403"/>
                    <a:pt x="7885" y="21525"/>
                    <a:pt x="8955" y="21403"/>
                  </a:cubicBezTo>
                  <a:cubicBezTo>
                    <a:pt x="10026" y="21281"/>
                    <a:pt x="10718" y="20976"/>
                    <a:pt x="10844" y="20549"/>
                  </a:cubicBezTo>
                  <a:cubicBezTo>
                    <a:pt x="11348" y="14386"/>
                    <a:pt x="21235" y="11091"/>
                    <a:pt x="14749" y="3281"/>
                  </a:cubicBezTo>
                  <a:cubicBezTo>
                    <a:pt x="14812" y="2793"/>
                    <a:pt x="14308" y="2244"/>
                    <a:pt x="13426" y="1694"/>
                  </a:cubicBezTo>
                  <a:cubicBezTo>
                    <a:pt x="12545" y="1145"/>
                    <a:pt x="11222" y="657"/>
                    <a:pt x="9774" y="352"/>
                  </a:cubicBezTo>
                  <a:cubicBezTo>
                    <a:pt x="8325" y="47"/>
                    <a:pt x="6940" y="-75"/>
                    <a:pt x="5869" y="47"/>
                  </a:cubicBezTo>
                  <a:cubicBezTo>
                    <a:pt x="4799" y="169"/>
                    <a:pt x="4106" y="474"/>
                    <a:pt x="3980" y="963"/>
                  </a:cubicBezTo>
                  <a:cubicBezTo>
                    <a:pt x="1146" y="6027"/>
                    <a:pt x="-365" y="12373"/>
                    <a:pt x="76" y="18230"/>
                  </a:cubicBezTo>
                  <a:cubicBezTo>
                    <a:pt x="13" y="18657"/>
                    <a:pt x="517" y="19267"/>
                    <a:pt x="1398" y="19817"/>
                  </a:cubicBezTo>
                  <a:cubicBezTo>
                    <a:pt x="2280" y="20305"/>
                    <a:pt x="3602" y="20793"/>
                    <a:pt x="5051" y="21098"/>
                  </a:cubicBezTo>
                  <a:close/>
                </a:path>
              </a:pathLst>
            </a:custGeom>
            <a:solidFill>
              <a:srgbClr val="FFC0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48" name="Shape">
              <a:extLst>
                <a:ext uri="{FF2B5EF4-FFF2-40B4-BE49-F238E27FC236}">
                  <a16:creationId xmlns:a16="http://schemas.microsoft.com/office/drawing/2014/main" id="{89FB9AE7-7EA2-D611-B0F0-3BF792A8B108}"/>
                </a:ext>
              </a:extLst>
            </p:cNvPr>
            <p:cNvSpPr/>
            <p:nvPr/>
          </p:nvSpPr>
          <p:spPr>
            <a:xfrm>
              <a:off x="1677750" y="4119579"/>
              <a:ext cx="27968" cy="127402"/>
            </a:xfrm>
            <a:custGeom>
              <a:avLst/>
              <a:gdLst/>
              <a:ahLst/>
              <a:cxnLst>
                <a:cxn ang="0">
                  <a:pos x="wd2" y="hd2"/>
                </a:cxn>
                <a:cxn ang="5400000">
                  <a:pos x="wd2" y="hd2"/>
                </a:cxn>
                <a:cxn ang="10800000">
                  <a:pos x="wd2" y="hd2"/>
                </a:cxn>
                <a:cxn ang="16200000">
                  <a:pos x="wd2" y="hd2"/>
                </a:cxn>
              </a:cxnLst>
              <a:rect l="0" t="0" r="r" b="b"/>
              <a:pathLst>
                <a:path w="18801" h="21560" extrusionOk="0">
                  <a:moveTo>
                    <a:pt x="12711" y="496"/>
                  </a:moveTo>
                  <a:cubicBezTo>
                    <a:pt x="11345" y="173"/>
                    <a:pt x="9381" y="-20"/>
                    <a:pt x="7418" y="2"/>
                  </a:cubicBezTo>
                  <a:cubicBezTo>
                    <a:pt x="5369" y="23"/>
                    <a:pt x="3576" y="259"/>
                    <a:pt x="2295" y="603"/>
                  </a:cubicBezTo>
                  <a:cubicBezTo>
                    <a:pt x="1015" y="947"/>
                    <a:pt x="246" y="1420"/>
                    <a:pt x="246" y="1893"/>
                  </a:cubicBezTo>
                  <a:cubicBezTo>
                    <a:pt x="-266" y="8190"/>
                    <a:pt x="-266" y="13649"/>
                    <a:pt x="3149" y="19818"/>
                  </a:cubicBezTo>
                  <a:cubicBezTo>
                    <a:pt x="3234" y="20290"/>
                    <a:pt x="4173" y="20742"/>
                    <a:pt x="5539" y="21064"/>
                  </a:cubicBezTo>
                  <a:cubicBezTo>
                    <a:pt x="6906" y="21387"/>
                    <a:pt x="8869" y="21580"/>
                    <a:pt x="10833" y="21558"/>
                  </a:cubicBezTo>
                  <a:cubicBezTo>
                    <a:pt x="12796" y="21537"/>
                    <a:pt x="14675" y="21301"/>
                    <a:pt x="15955" y="20957"/>
                  </a:cubicBezTo>
                  <a:cubicBezTo>
                    <a:pt x="17236" y="20613"/>
                    <a:pt x="18004" y="20140"/>
                    <a:pt x="18004" y="19667"/>
                  </a:cubicBezTo>
                  <a:cubicBezTo>
                    <a:pt x="17748" y="13671"/>
                    <a:pt x="21334" y="8190"/>
                    <a:pt x="15102" y="1742"/>
                  </a:cubicBezTo>
                  <a:cubicBezTo>
                    <a:pt x="15016" y="1291"/>
                    <a:pt x="14077" y="840"/>
                    <a:pt x="12711" y="496"/>
                  </a:cubicBezTo>
                  <a:close/>
                </a:path>
              </a:pathLst>
            </a:custGeom>
            <a:solidFill>
              <a:srgbClr val="7030A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49" name="Shape">
              <a:extLst>
                <a:ext uri="{FF2B5EF4-FFF2-40B4-BE49-F238E27FC236}">
                  <a16:creationId xmlns:a16="http://schemas.microsoft.com/office/drawing/2014/main" id="{74A13BEE-9EB4-C914-C589-E9A0ABADFEF0}"/>
                </a:ext>
              </a:extLst>
            </p:cNvPr>
            <p:cNvSpPr/>
            <p:nvPr/>
          </p:nvSpPr>
          <p:spPr>
            <a:xfrm>
              <a:off x="1830149" y="4017979"/>
              <a:ext cx="102335" cy="90408"/>
            </a:xfrm>
            <a:custGeom>
              <a:avLst/>
              <a:gdLst/>
              <a:ahLst/>
              <a:cxnLst>
                <a:cxn ang="0">
                  <a:pos x="wd2" y="hd2"/>
                </a:cxn>
                <a:cxn ang="5400000">
                  <a:pos x="wd2" y="hd2"/>
                </a:cxn>
                <a:cxn ang="10800000">
                  <a:pos x="wd2" y="hd2"/>
                </a:cxn>
                <a:cxn ang="16200000">
                  <a:pos x="wd2" y="hd2"/>
                </a:cxn>
              </a:cxnLst>
              <a:rect l="0" t="0" r="r" b="b"/>
              <a:pathLst>
                <a:path w="21277" h="21297" extrusionOk="0">
                  <a:moveTo>
                    <a:pt x="17542" y="624"/>
                  </a:moveTo>
                  <a:cubicBezTo>
                    <a:pt x="17542" y="624"/>
                    <a:pt x="16882" y="1283"/>
                    <a:pt x="15800" y="2300"/>
                  </a:cubicBezTo>
                  <a:cubicBezTo>
                    <a:pt x="15271" y="2808"/>
                    <a:pt x="14743" y="3048"/>
                    <a:pt x="14057" y="3526"/>
                  </a:cubicBezTo>
                  <a:cubicBezTo>
                    <a:pt x="8353" y="6997"/>
                    <a:pt x="4524" y="11813"/>
                    <a:pt x="722" y="16750"/>
                  </a:cubicBezTo>
                  <a:cubicBezTo>
                    <a:pt x="299" y="17198"/>
                    <a:pt x="62" y="17827"/>
                    <a:pt x="9" y="18485"/>
                  </a:cubicBezTo>
                  <a:cubicBezTo>
                    <a:pt x="-44" y="19143"/>
                    <a:pt x="141" y="19831"/>
                    <a:pt x="537" y="20370"/>
                  </a:cubicBezTo>
                  <a:cubicBezTo>
                    <a:pt x="933" y="20908"/>
                    <a:pt x="1514" y="21207"/>
                    <a:pt x="2068" y="21297"/>
                  </a:cubicBezTo>
                  <a:cubicBezTo>
                    <a:pt x="8168" y="17198"/>
                    <a:pt x="13133" y="10198"/>
                    <a:pt x="18968" y="6009"/>
                  </a:cubicBezTo>
                  <a:cubicBezTo>
                    <a:pt x="19840" y="5172"/>
                    <a:pt x="20473" y="4573"/>
                    <a:pt x="20473" y="4573"/>
                  </a:cubicBezTo>
                  <a:cubicBezTo>
                    <a:pt x="21424" y="3646"/>
                    <a:pt x="21556" y="2001"/>
                    <a:pt x="20737" y="894"/>
                  </a:cubicBezTo>
                  <a:cubicBezTo>
                    <a:pt x="19972" y="-183"/>
                    <a:pt x="18519" y="-303"/>
                    <a:pt x="17542" y="624"/>
                  </a:cubicBezTo>
                  <a:close/>
                </a:path>
              </a:pathLst>
            </a:custGeom>
            <a:solidFill>
              <a:srgbClr val="7030A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50" name="Shape">
              <a:extLst>
                <a:ext uri="{FF2B5EF4-FFF2-40B4-BE49-F238E27FC236}">
                  <a16:creationId xmlns:a16="http://schemas.microsoft.com/office/drawing/2014/main" id="{2BB3FBB2-8B82-C6E4-74D7-5E7FB6A244EC}"/>
                </a:ext>
              </a:extLst>
            </p:cNvPr>
            <p:cNvSpPr/>
            <p:nvPr/>
          </p:nvSpPr>
          <p:spPr>
            <a:xfrm>
              <a:off x="1982549" y="3890979"/>
              <a:ext cx="65299" cy="80009"/>
            </a:xfrm>
            <a:custGeom>
              <a:avLst/>
              <a:gdLst/>
              <a:ahLst/>
              <a:cxnLst>
                <a:cxn ang="0">
                  <a:pos x="wd2" y="hd2"/>
                </a:cxn>
                <a:cxn ang="5400000">
                  <a:pos x="wd2" y="hd2"/>
                </a:cxn>
                <a:cxn ang="10800000">
                  <a:pos x="wd2" y="hd2"/>
                </a:cxn>
                <a:cxn ang="16200000">
                  <a:pos x="wd2" y="hd2"/>
                </a:cxn>
              </a:cxnLst>
              <a:rect l="0" t="0" r="r" b="b"/>
              <a:pathLst>
                <a:path w="20192" h="16904" extrusionOk="0">
                  <a:moveTo>
                    <a:pt x="13280" y="16134"/>
                  </a:moveTo>
                  <a:cubicBezTo>
                    <a:pt x="13869" y="16537"/>
                    <a:pt x="14733" y="16751"/>
                    <a:pt x="15597" y="16778"/>
                  </a:cubicBezTo>
                  <a:cubicBezTo>
                    <a:pt x="16893" y="17288"/>
                    <a:pt x="20192" y="16161"/>
                    <a:pt x="20192" y="15007"/>
                  </a:cubicBezTo>
                  <a:cubicBezTo>
                    <a:pt x="15204" y="9319"/>
                    <a:pt x="3540" y="-4312"/>
                    <a:pt x="202" y="1350"/>
                  </a:cubicBezTo>
                  <a:cubicBezTo>
                    <a:pt x="-1408" y="5938"/>
                    <a:pt x="6918" y="12780"/>
                    <a:pt x="13280" y="16134"/>
                  </a:cubicBezTo>
                  <a:close/>
                </a:path>
              </a:pathLst>
            </a:custGeom>
            <a:solidFill>
              <a:srgbClr val="FFFF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51" name="Shape">
              <a:extLst>
                <a:ext uri="{FF2B5EF4-FFF2-40B4-BE49-F238E27FC236}">
                  <a16:creationId xmlns:a16="http://schemas.microsoft.com/office/drawing/2014/main" id="{C882552D-9948-DC20-EF59-5C30A98BC9FE}"/>
                </a:ext>
              </a:extLst>
            </p:cNvPr>
            <p:cNvSpPr/>
            <p:nvPr/>
          </p:nvSpPr>
          <p:spPr>
            <a:xfrm>
              <a:off x="2084149" y="3840180"/>
              <a:ext cx="88681" cy="50700"/>
            </a:xfrm>
            <a:custGeom>
              <a:avLst/>
              <a:gdLst/>
              <a:ahLst/>
              <a:cxnLst>
                <a:cxn ang="0">
                  <a:pos x="wd2" y="hd2"/>
                </a:cxn>
                <a:cxn ang="5400000">
                  <a:pos x="wd2" y="hd2"/>
                </a:cxn>
                <a:cxn ang="10800000">
                  <a:pos x="wd2" y="hd2"/>
                </a:cxn>
                <a:cxn ang="16200000">
                  <a:pos x="wd2" y="hd2"/>
                </a:cxn>
              </a:cxnLst>
              <a:rect l="0" t="0" r="r" b="b"/>
              <a:pathLst>
                <a:path w="17497" h="18869" extrusionOk="0">
                  <a:moveTo>
                    <a:pt x="16288" y="0"/>
                  </a:moveTo>
                  <a:cubicBezTo>
                    <a:pt x="10375" y="3498"/>
                    <a:pt x="-3733" y="11533"/>
                    <a:pt x="928" y="17772"/>
                  </a:cubicBezTo>
                  <a:cubicBezTo>
                    <a:pt x="4812" y="21600"/>
                    <a:pt x="12254" y="14652"/>
                    <a:pt x="16263" y="8555"/>
                  </a:cubicBezTo>
                  <a:cubicBezTo>
                    <a:pt x="16714" y="8035"/>
                    <a:pt x="17040" y="7137"/>
                    <a:pt x="17216" y="6097"/>
                  </a:cubicBezTo>
                  <a:cubicBezTo>
                    <a:pt x="17867" y="4868"/>
                    <a:pt x="17316" y="473"/>
                    <a:pt x="16288" y="0"/>
                  </a:cubicBezTo>
                  <a:close/>
                </a:path>
              </a:pathLst>
            </a:custGeom>
            <a:solidFill>
              <a:srgbClr val="FF40F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40FF"/>
                </a:solidFill>
                <a:effectLst>
                  <a:outerShdw blurRad="38100" dist="12700" dir="5400000" rotWithShape="0">
                    <a:srgbClr val="000000">
                      <a:alpha val="50000"/>
                    </a:srgbClr>
                  </a:outerShdw>
                </a:effectLst>
                <a:uLnTx/>
                <a:uFillTx/>
                <a:latin typeface="Arial"/>
                <a:ea typeface="+mn-ea"/>
                <a:cs typeface="+mn-cs"/>
              </a:endParaRPr>
            </a:p>
          </p:txBody>
        </p:sp>
        <p:sp>
          <p:nvSpPr>
            <p:cNvPr id="52" name="Shape">
              <a:extLst>
                <a:ext uri="{FF2B5EF4-FFF2-40B4-BE49-F238E27FC236}">
                  <a16:creationId xmlns:a16="http://schemas.microsoft.com/office/drawing/2014/main" id="{D284EEF3-41A6-F44B-0AB3-0D905076D1DB}"/>
                </a:ext>
              </a:extLst>
            </p:cNvPr>
            <p:cNvSpPr/>
            <p:nvPr/>
          </p:nvSpPr>
          <p:spPr>
            <a:xfrm>
              <a:off x="2388950" y="4106879"/>
              <a:ext cx="66579" cy="81005"/>
            </a:xfrm>
            <a:custGeom>
              <a:avLst/>
              <a:gdLst/>
              <a:ahLst/>
              <a:cxnLst>
                <a:cxn ang="0">
                  <a:pos x="wd2" y="hd2"/>
                </a:cxn>
                <a:cxn ang="5400000">
                  <a:pos x="wd2" y="hd2"/>
                </a:cxn>
                <a:cxn ang="10800000">
                  <a:pos x="wd2" y="hd2"/>
                </a:cxn>
                <a:cxn ang="16200000">
                  <a:pos x="wd2" y="hd2"/>
                </a:cxn>
              </a:cxnLst>
              <a:rect l="0" t="0" r="r" b="b"/>
              <a:pathLst>
                <a:path w="19095" h="16760" extrusionOk="0">
                  <a:moveTo>
                    <a:pt x="18688" y="12976"/>
                  </a:moveTo>
                  <a:cubicBezTo>
                    <a:pt x="14062" y="8509"/>
                    <a:pt x="3244" y="-4840"/>
                    <a:pt x="148" y="1835"/>
                  </a:cubicBezTo>
                  <a:cubicBezTo>
                    <a:pt x="-1382" y="6302"/>
                    <a:pt x="9400" y="10743"/>
                    <a:pt x="12642" y="16103"/>
                  </a:cubicBezTo>
                  <a:cubicBezTo>
                    <a:pt x="13115" y="16497"/>
                    <a:pt x="13844" y="16734"/>
                    <a:pt x="14645" y="16760"/>
                  </a:cubicBezTo>
                  <a:cubicBezTo>
                    <a:pt x="17122" y="16313"/>
                    <a:pt x="20218" y="15210"/>
                    <a:pt x="18688" y="12976"/>
                  </a:cubicBezTo>
                  <a:close/>
                </a:path>
              </a:pathLst>
            </a:custGeom>
            <a:solidFill>
              <a:srgbClr val="0070C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53" name="Shape">
              <a:extLst>
                <a:ext uri="{FF2B5EF4-FFF2-40B4-BE49-F238E27FC236}">
                  <a16:creationId xmlns:a16="http://schemas.microsoft.com/office/drawing/2014/main" id="{637F5E57-07DF-5866-0DCB-7DDFA08C1E52}"/>
                </a:ext>
              </a:extLst>
            </p:cNvPr>
            <p:cNvSpPr/>
            <p:nvPr/>
          </p:nvSpPr>
          <p:spPr>
            <a:xfrm>
              <a:off x="1982549" y="4157680"/>
              <a:ext cx="65678" cy="50953"/>
            </a:xfrm>
            <a:custGeom>
              <a:avLst/>
              <a:gdLst/>
              <a:ahLst/>
              <a:cxnLst>
                <a:cxn ang="0">
                  <a:pos x="wd2" y="hd2"/>
                </a:cxn>
                <a:cxn ang="5400000">
                  <a:pos x="wd2" y="hd2"/>
                </a:cxn>
                <a:cxn ang="10800000">
                  <a:pos x="wd2" y="hd2"/>
                </a:cxn>
                <a:cxn ang="16200000">
                  <a:pos x="wd2" y="hd2"/>
                </a:cxn>
              </a:cxnLst>
              <a:rect l="0" t="0" r="r" b="b"/>
              <a:pathLst>
                <a:path w="16697" h="18092" extrusionOk="0">
                  <a:moveTo>
                    <a:pt x="12790" y="157"/>
                  </a:moveTo>
                  <a:cubicBezTo>
                    <a:pt x="8367" y="3900"/>
                    <a:pt x="-4903" y="11656"/>
                    <a:pt x="1910" y="17473"/>
                  </a:cubicBezTo>
                  <a:cubicBezTo>
                    <a:pt x="6462" y="20765"/>
                    <a:pt x="10724" y="9943"/>
                    <a:pt x="16084" y="8094"/>
                  </a:cubicBezTo>
                  <a:cubicBezTo>
                    <a:pt x="16471" y="7688"/>
                    <a:pt x="16697" y="6921"/>
                    <a:pt x="16697" y="6019"/>
                  </a:cubicBezTo>
                  <a:cubicBezTo>
                    <a:pt x="16213" y="3088"/>
                    <a:pt x="15018" y="-835"/>
                    <a:pt x="12790" y="157"/>
                  </a:cubicBezTo>
                  <a:close/>
                </a:path>
              </a:pathLst>
            </a:custGeom>
            <a:solidFill>
              <a:srgbClr val="FF40F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40FF"/>
                </a:solidFill>
                <a:effectLst>
                  <a:outerShdw blurRad="38100" dist="12700" dir="5400000" rotWithShape="0">
                    <a:srgbClr val="000000">
                      <a:alpha val="50000"/>
                    </a:srgbClr>
                  </a:outerShdw>
                </a:effectLst>
                <a:uLnTx/>
                <a:uFillTx/>
                <a:latin typeface="Arial"/>
                <a:ea typeface="+mn-ea"/>
                <a:cs typeface="+mn-cs"/>
              </a:endParaRPr>
            </a:p>
          </p:txBody>
        </p:sp>
        <p:sp>
          <p:nvSpPr>
            <p:cNvPr id="54" name="Shape">
              <a:extLst>
                <a:ext uri="{FF2B5EF4-FFF2-40B4-BE49-F238E27FC236}">
                  <a16:creationId xmlns:a16="http://schemas.microsoft.com/office/drawing/2014/main" id="{7A39965C-44E3-87D9-C966-D1BCB308EAD9}"/>
                </a:ext>
              </a:extLst>
            </p:cNvPr>
            <p:cNvSpPr/>
            <p:nvPr/>
          </p:nvSpPr>
          <p:spPr>
            <a:xfrm>
              <a:off x="2198449" y="4068780"/>
              <a:ext cx="65679" cy="50958"/>
            </a:xfrm>
            <a:custGeom>
              <a:avLst/>
              <a:gdLst/>
              <a:ahLst/>
              <a:cxnLst>
                <a:cxn ang="0">
                  <a:pos x="wd2" y="hd2"/>
                </a:cxn>
                <a:cxn ang="5400000">
                  <a:pos x="wd2" y="hd2"/>
                </a:cxn>
                <a:cxn ang="10800000">
                  <a:pos x="wd2" y="hd2"/>
                </a:cxn>
                <a:cxn ang="16200000">
                  <a:pos x="wd2" y="hd2"/>
                </a:cxn>
              </a:cxnLst>
              <a:rect l="0" t="0" r="r" b="b"/>
              <a:pathLst>
                <a:path w="16697" h="18093" extrusionOk="0">
                  <a:moveTo>
                    <a:pt x="1910" y="17474"/>
                  </a:moveTo>
                  <a:cubicBezTo>
                    <a:pt x="6462" y="20766"/>
                    <a:pt x="10724" y="9944"/>
                    <a:pt x="16084" y="8095"/>
                  </a:cubicBezTo>
                  <a:cubicBezTo>
                    <a:pt x="16471" y="7689"/>
                    <a:pt x="16697" y="6922"/>
                    <a:pt x="16697" y="6020"/>
                  </a:cubicBezTo>
                  <a:cubicBezTo>
                    <a:pt x="16180" y="3044"/>
                    <a:pt x="14986" y="-834"/>
                    <a:pt x="12758" y="158"/>
                  </a:cubicBezTo>
                  <a:cubicBezTo>
                    <a:pt x="8367" y="3901"/>
                    <a:pt x="-4903" y="11657"/>
                    <a:pt x="1910" y="17474"/>
                  </a:cubicBezTo>
                  <a:close/>
                </a:path>
              </a:pathLst>
            </a:custGeom>
            <a:solidFill>
              <a:srgbClr val="EC1D4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55" name="Shape">
              <a:extLst>
                <a:ext uri="{FF2B5EF4-FFF2-40B4-BE49-F238E27FC236}">
                  <a16:creationId xmlns:a16="http://schemas.microsoft.com/office/drawing/2014/main" id="{470CA5EB-05A3-518B-0BD4-DB9AD905CF19}"/>
                </a:ext>
              </a:extLst>
            </p:cNvPr>
            <p:cNvSpPr/>
            <p:nvPr/>
          </p:nvSpPr>
          <p:spPr>
            <a:xfrm>
              <a:off x="1792049" y="4170380"/>
              <a:ext cx="57797" cy="60732"/>
            </a:xfrm>
            <a:custGeom>
              <a:avLst/>
              <a:gdLst/>
              <a:ahLst/>
              <a:cxnLst>
                <a:cxn ang="0">
                  <a:pos x="wd2" y="hd2"/>
                </a:cxn>
                <a:cxn ang="5400000">
                  <a:pos x="wd2" y="hd2"/>
                </a:cxn>
                <a:cxn ang="10800000">
                  <a:pos x="wd2" y="hd2"/>
                </a:cxn>
                <a:cxn ang="16200000">
                  <a:pos x="wd2" y="hd2"/>
                </a:cxn>
              </a:cxnLst>
              <a:rect l="0" t="0" r="r" b="b"/>
              <a:pathLst>
                <a:path w="18831" h="16190" extrusionOk="0">
                  <a:moveTo>
                    <a:pt x="6732" y="390"/>
                  </a:moveTo>
                  <a:cubicBezTo>
                    <a:pt x="6277" y="52"/>
                    <a:pt x="5532" y="-84"/>
                    <a:pt x="4704" y="52"/>
                  </a:cubicBezTo>
                  <a:cubicBezTo>
                    <a:pt x="2139" y="1000"/>
                    <a:pt x="-1089" y="2794"/>
                    <a:pt x="359" y="4927"/>
                  </a:cubicBezTo>
                  <a:cubicBezTo>
                    <a:pt x="4828" y="8922"/>
                    <a:pt x="15008" y="21516"/>
                    <a:pt x="18608" y="13662"/>
                  </a:cubicBezTo>
                  <a:cubicBezTo>
                    <a:pt x="20511" y="8515"/>
                    <a:pt x="9711" y="5638"/>
                    <a:pt x="6732" y="390"/>
                  </a:cubicBezTo>
                  <a:close/>
                </a:path>
              </a:pathLst>
            </a:custGeom>
            <a:solidFill>
              <a:srgbClr val="EC1D4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56" name="Shape">
              <a:extLst>
                <a:ext uri="{FF2B5EF4-FFF2-40B4-BE49-F238E27FC236}">
                  <a16:creationId xmlns:a16="http://schemas.microsoft.com/office/drawing/2014/main" id="{C6D22FDF-47CD-C4FF-CA44-A6E466AF8306}"/>
                </a:ext>
              </a:extLst>
            </p:cNvPr>
            <p:cNvSpPr/>
            <p:nvPr/>
          </p:nvSpPr>
          <p:spPr>
            <a:xfrm>
              <a:off x="1855550" y="3890980"/>
              <a:ext cx="65268" cy="51994"/>
            </a:xfrm>
            <a:custGeom>
              <a:avLst/>
              <a:gdLst/>
              <a:ahLst/>
              <a:cxnLst>
                <a:cxn ang="0">
                  <a:pos x="wd2" y="hd2"/>
                </a:cxn>
                <a:cxn ang="5400000">
                  <a:pos x="wd2" y="hd2"/>
                </a:cxn>
                <a:cxn ang="10800000">
                  <a:pos x="wd2" y="hd2"/>
                </a:cxn>
                <a:cxn ang="16200000">
                  <a:pos x="wd2" y="hd2"/>
                </a:cxn>
              </a:cxnLst>
              <a:rect l="0" t="0" r="r" b="b"/>
              <a:pathLst>
                <a:path w="16618" h="18196" extrusionOk="0">
                  <a:moveTo>
                    <a:pt x="4074" y="18011"/>
                  </a:moveTo>
                  <a:cubicBezTo>
                    <a:pt x="8407" y="14145"/>
                    <a:pt x="21600" y="6011"/>
                    <a:pt x="14616" y="545"/>
                  </a:cubicBezTo>
                  <a:cubicBezTo>
                    <a:pt x="9992" y="-2522"/>
                    <a:pt x="5917" y="8278"/>
                    <a:pt x="582" y="10323"/>
                  </a:cubicBezTo>
                  <a:cubicBezTo>
                    <a:pt x="194" y="10723"/>
                    <a:pt x="0" y="11523"/>
                    <a:pt x="0" y="12367"/>
                  </a:cubicBezTo>
                  <a:cubicBezTo>
                    <a:pt x="582" y="15300"/>
                    <a:pt x="1875" y="19078"/>
                    <a:pt x="4074" y="18011"/>
                  </a:cubicBezTo>
                  <a:close/>
                </a:path>
              </a:pathLst>
            </a:custGeom>
            <a:solidFill>
              <a:srgbClr val="FFC0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57" name="Shape">
              <a:extLst>
                <a:ext uri="{FF2B5EF4-FFF2-40B4-BE49-F238E27FC236}">
                  <a16:creationId xmlns:a16="http://schemas.microsoft.com/office/drawing/2014/main" id="{7233813D-3081-0F13-B6EE-3FC327F98E8E}"/>
                </a:ext>
              </a:extLst>
            </p:cNvPr>
            <p:cNvSpPr/>
            <p:nvPr/>
          </p:nvSpPr>
          <p:spPr>
            <a:xfrm>
              <a:off x="2236549" y="3890980"/>
              <a:ext cx="82896" cy="108293"/>
            </a:xfrm>
            <a:custGeom>
              <a:avLst/>
              <a:gdLst/>
              <a:ahLst/>
              <a:cxnLst>
                <a:cxn ang="0">
                  <a:pos x="wd2" y="hd2"/>
                </a:cxn>
                <a:cxn ang="5400000">
                  <a:pos x="wd2" y="hd2"/>
                </a:cxn>
                <a:cxn ang="10800000">
                  <a:pos x="wd2" y="hd2"/>
                </a:cxn>
                <a:cxn ang="16200000">
                  <a:pos x="wd2" y="hd2"/>
                </a:cxn>
              </a:cxnLst>
              <a:rect l="0" t="0" r="r" b="b"/>
              <a:pathLst>
                <a:path w="21426" h="21466" extrusionOk="0">
                  <a:moveTo>
                    <a:pt x="5198" y="890"/>
                  </a:moveTo>
                  <a:cubicBezTo>
                    <a:pt x="4771" y="437"/>
                    <a:pt x="4082" y="134"/>
                    <a:pt x="3360" y="34"/>
                  </a:cubicBezTo>
                  <a:cubicBezTo>
                    <a:pt x="2638" y="-67"/>
                    <a:pt x="1883" y="59"/>
                    <a:pt x="1226" y="386"/>
                  </a:cubicBezTo>
                  <a:cubicBezTo>
                    <a:pt x="570" y="739"/>
                    <a:pt x="176" y="1242"/>
                    <a:pt x="44" y="1796"/>
                  </a:cubicBezTo>
                  <a:cubicBezTo>
                    <a:pt x="-87" y="2350"/>
                    <a:pt x="77" y="2929"/>
                    <a:pt x="471" y="3407"/>
                  </a:cubicBezTo>
                  <a:cubicBezTo>
                    <a:pt x="5691" y="10104"/>
                    <a:pt x="11238" y="15441"/>
                    <a:pt x="16228" y="20576"/>
                  </a:cubicBezTo>
                  <a:cubicBezTo>
                    <a:pt x="16655" y="21029"/>
                    <a:pt x="17344" y="21332"/>
                    <a:pt x="18066" y="21432"/>
                  </a:cubicBezTo>
                  <a:cubicBezTo>
                    <a:pt x="18788" y="21533"/>
                    <a:pt x="19543" y="21407"/>
                    <a:pt x="20200" y="21080"/>
                  </a:cubicBezTo>
                  <a:cubicBezTo>
                    <a:pt x="20856" y="20727"/>
                    <a:pt x="21250" y="20224"/>
                    <a:pt x="21382" y="19670"/>
                  </a:cubicBezTo>
                  <a:cubicBezTo>
                    <a:pt x="21513" y="19116"/>
                    <a:pt x="21349" y="18537"/>
                    <a:pt x="20955" y="18059"/>
                  </a:cubicBezTo>
                  <a:cubicBezTo>
                    <a:pt x="16852" y="11186"/>
                    <a:pt x="11271" y="5849"/>
                    <a:pt x="5198" y="890"/>
                  </a:cubicBezTo>
                  <a:close/>
                </a:path>
              </a:pathLst>
            </a:custGeom>
            <a:solidFill>
              <a:srgbClr val="FFFF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58" name="Shape">
              <a:extLst>
                <a:ext uri="{FF2B5EF4-FFF2-40B4-BE49-F238E27FC236}">
                  <a16:creationId xmlns:a16="http://schemas.microsoft.com/office/drawing/2014/main" id="{CA5F5213-02E8-B44D-B688-F1FEB1D9ADE5}"/>
                </a:ext>
              </a:extLst>
            </p:cNvPr>
            <p:cNvSpPr/>
            <p:nvPr/>
          </p:nvSpPr>
          <p:spPr>
            <a:xfrm>
              <a:off x="2198449" y="4208479"/>
              <a:ext cx="94102" cy="53923"/>
            </a:xfrm>
            <a:custGeom>
              <a:avLst/>
              <a:gdLst/>
              <a:ahLst/>
              <a:cxnLst>
                <a:cxn ang="0">
                  <a:pos x="wd2" y="hd2"/>
                </a:cxn>
                <a:cxn ang="5400000">
                  <a:pos x="wd2" y="hd2"/>
                </a:cxn>
                <a:cxn ang="10800000">
                  <a:pos x="wd2" y="hd2"/>
                </a:cxn>
                <a:cxn ang="16200000">
                  <a:pos x="wd2" y="hd2"/>
                </a:cxn>
              </a:cxnLst>
              <a:rect l="0" t="0" r="r" b="b"/>
              <a:pathLst>
                <a:path w="21254" h="21083" extrusionOk="0">
                  <a:moveTo>
                    <a:pt x="20309" y="13059"/>
                  </a:moveTo>
                  <a:cubicBezTo>
                    <a:pt x="13883" y="10825"/>
                    <a:pt x="8347" y="1639"/>
                    <a:pt x="1491" y="0"/>
                  </a:cubicBezTo>
                  <a:cubicBezTo>
                    <a:pt x="975" y="447"/>
                    <a:pt x="516" y="1291"/>
                    <a:pt x="258" y="2383"/>
                  </a:cubicBezTo>
                  <a:cubicBezTo>
                    <a:pt x="-287" y="4568"/>
                    <a:pt x="57" y="6951"/>
                    <a:pt x="1033" y="7696"/>
                  </a:cubicBezTo>
                  <a:cubicBezTo>
                    <a:pt x="1033" y="7696"/>
                    <a:pt x="1549" y="8243"/>
                    <a:pt x="2237" y="9285"/>
                  </a:cubicBezTo>
                  <a:cubicBezTo>
                    <a:pt x="5680" y="16138"/>
                    <a:pt x="10413" y="21451"/>
                    <a:pt x="16637" y="20160"/>
                  </a:cubicBezTo>
                  <a:cubicBezTo>
                    <a:pt x="17555" y="20458"/>
                    <a:pt x="18186" y="20855"/>
                    <a:pt x="18186" y="20855"/>
                  </a:cubicBezTo>
                  <a:cubicBezTo>
                    <a:pt x="19162" y="21600"/>
                    <a:pt x="20452" y="20458"/>
                    <a:pt x="20997" y="18273"/>
                  </a:cubicBezTo>
                  <a:cubicBezTo>
                    <a:pt x="21284" y="17181"/>
                    <a:pt x="21313" y="16038"/>
                    <a:pt x="21170" y="15095"/>
                  </a:cubicBezTo>
                  <a:cubicBezTo>
                    <a:pt x="21055" y="14152"/>
                    <a:pt x="20711" y="13357"/>
                    <a:pt x="20309" y="13059"/>
                  </a:cubicBezTo>
                  <a:close/>
                </a:path>
              </a:pathLst>
            </a:custGeom>
            <a:solidFill>
              <a:srgbClr val="FF40F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40FF"/>
                </a:solidFill>
                <a:effectLst>
                  <a:outerShdw blurRad="38100" dist="12700" dir="5400000" rotWithShape="0">
                    <a:srgbClr val="000000">
                      <a:alpha val="50000"/>
                    </a:srgbClr>
                  </a:outerShdw>
                </a:effectLst>
                <a:uLnTx/>
                <a:uFillTx/>
                <a:latin typeface="Arial"/>
                <a:ea typeface="+mn-ea"/>
                <a:cs typeface="+mn-cs"/>
              </a:endParaRPr>
            </a:p>
          </p:txBody>
        </p:sp>
      </p:grpSp>
      <p:grpSp>
        <p:nvGrpSpPr>
          <p:cNvPr id="60" name="Group 59">
            <a:extLst>
              <a:ext uri="{FF2B5EF4-FFF2-40B4-BE49-F238E27FC236}">
                <a16:creationId xmlns:a16="http://schemas.microsoft.com/office/drawing/2014/main" id="{3438884A-5311-C3F8-08A7-AA4C8EAA5F18}"/>
              </a:ext>
            </a:extLst>
          </p:cNvPr>
          <p:cNvGrpSpPr/>
          <p:nvPr/>
        </p:nvGrpSpPr>
        <p:grpSpPr>
          <a:xfrm>
            <a:off x="3729889" y="1133855"/>
            <a:ext cx="777779" cy="422222"/>
            <a:chOff x="1677750" y="3840180"/>
            <a:chExt cx="777779" cy="422222"/>
          </a:xfrm>
        </p:grpSpPr>
        <p:sp>
          <p:nvSpPr>
            <p:cNvPr id="61" name="Shape">
              <a:extLst>
                <a:ext uri="{FF2B5EF4-FFF2-40B4-BE49-F238E27FC236}">
                  <a16:creationId xmlns:a16="http://schemas.microsoft.com/office/drawing/2014/main" id="{2555B681-7E90-8C29-75F9-C7E8A70D6FDA}"/>
                </a:ext>
              </a:extLst>
            </p:cNvPr>
            <p:cNvSpPr/>
            <p:nvPr/>
          </p:nvSpPr>
          <p:spPr>
            <a:xfrm>
              <a:off x="2109549" y="3979880"/>
              <a:ext cx="44871" cy="32082"/>
            </a:xfrm>
            <a:custGeom>
              <a:avLst/>
              <a:gdLst/>
              <a:ahLst/>
              <a:cxnLst>
                <a:cxn ang="0">
                  <a:pos x="wd2" y="hd2"/>
                </a:cxn>
                <a:cxn ang="5400000">
                  <a:pos x="wd2" y="hd2"/>
                </a:cxn>
                <a:cxn ang="10800000">
                  <a:pos x="wd2" y="hd2"/>
                </a:cxn>
                <a:cxn ang="16200000">
                  <a:pos x="wd2" y="hd2"/>
                </a:cxn>
              </a:cxnLst>
              <a:rect l="0" t="0" r="r" b="b"/>
              <a:pathLst>
                <a:path w="21497" h="16998" extrusionOk="0">
                  <a:moveTo>
                    <a:pt x="19236" y="1299"/>
                  </a:moveTo>
                  <a:cubicBezTo>
                    <a:pt x="18627" y="424"/>
                    <a:pt x="18019" y="-114"/>
                    <a:pt x="17593" y="21"/>
                  </a:cubicBezTo>
                  <a:cubicBezTo>
                    <a:pt x="11813" y="155"/>
                    <a:pt x="5667" y="2174"/>
                    <a:pt x="739" y="5740"/>
                  </a:cubicBezTo>
                  <a:cubicBezTo>
                    <a:pt x="313" y="5942"/>
                    <a:pt x="70" y="6682"/>
                    <a:pt x="9" y="7826"/>
                  </a:cubicBezTo>
                  <a:cubicBezTo>
                    <a:pt x="-52" y="8970"/>
                    <a:pt x="191" y="10383"/>
                    <a:pt x="617" y="11931"/>
                  </a:cubicBezTo>
                  <a:cubicBezTo>
                    <a:pt x="1043" y="13478"/>
                    <a:pt x="1652" y="14824"/>
                    <a:pt x="2260" y="15699"/>
                  </a:cubicBezTo>
                  <a:cubicBezTo>
                    <a:pt x="2869" y="16574"/>
                    <a:pt x="3477" y="17112"/>
                    <a:pt x="3903" y="16978"/>
                  </a:cubicBezTo>
                  <a:cubicBezTo>
                    <a:pt x="9501" y="14084"/>
                    <a:pt x="17046" y="21486"/>
                    <a:pt x="20757" y="11191"/>
                  </a:cubicBezTo>
                  <a:cubicBezTo>
                    <a:pt x="21183" y="10989"/>
                    <a:pt x="21426" y="10249"/>
                    <a:pt x="21487" y="9105"/>
                  </a:cubicBezTo>
                  <a:cubicBezTo>
                    <a:pt x="21548" y="7961"/>
                    <a:pt x="21305" y="6548"/>
                    <a:pt x="20879" y="5000"/>
                  </a:cubicBezTo>
                  <a:cubicBezTo>
                    <a:pt x="20392" y="3520"/>
                    <a:pt x="19844" y="2174"/>
                    <a:pt x="19236" y="1299"/>
                  </a:cubicBezTo>
                  <a:close/>
                </a:path>
              </a:pathLst>
            </a:custGeom>
            <a:solidFill>
              <a:srgbClr val="0070C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62" name="Shape">
              <a:extLst>
                <a:ext uri="{FF2B5EF4-FFF2-40B4-BE49-F238E27FC236}">
                  <a16:creationId xmlns:a16="http://schemas.microsoft.com/office/drawing/2014/main" id="{E678B5EE-951D-777D-8346-D908661D7DD2}"/>
                </a:ext>
              </a:extLst>
            </p:cNvPr>
            <p:cNvSpPr/>
            <p:nvPr/>
          </p:nvSpPr>
          <p:spPr>
            <a:xfrm>
              <a:off x="2388950" y="4017979"/>
              <a:ext cx="34176" cy="44646"/>
            </a:xfrm>
            <a:custGeom>
              <a:avLst/>
              <a:gdLst/>
              <a:ahLst/>
              <a:cxnLst>
                <a:cxn ang="0">
                  <a:pos x="wd2" y="hd2"/>
                </a:cxn>
                <a:cxn ang="5400000">
                  <a:pos x="wd2" y="hd2"/>
                </a:cxn>
                <a:cxn ang="10800000">
                  <a:pos x="wd2" y="hd2"/>
                </a:cxn>
                <a:cxn ang="16200000">
                  <a:pos x="wd2" y="hd2"/>
                </a:cxn>
              </a:cxnLst>
              <a:rect l="0" t="0" r="r" b="b"/>
              <a:pathLst>
                <a:path w="16946" h="21449" extrusionOk="0">
                  <a:moveTo>
                    <a:pt x="5051" y="21098"/>
                  </a:moveTo>
                  <a:cubicBezTo>
                    <a:pt x="6499" y="21403"/>
                    <a:pt x="7885" y="21525"/>
                    <a:pt x="8955" y="21403"/>
                  </a:cubicBezTo>
                  <a:cubicBezTo>
                    <a:pt x="10026" y="21281"/>
                    <a:pt x="10718" y="20976"/>
                    <a:pt x="10844" y="20549"/>
                  </a:cubicBezTo>
                  <a:cubicBezTo>
                    <a:pt x="11348" y="14386"/>
                    <a:pt x="21235" y="11091"/>
                    <a:pt x="14749" y="3281"/>
                  </a:cubicBezTo>
                  <a:cubicBezTo>
                    <a:pt x="14812" y="2793"/>
                    <a:pt x="14308" y="2244"/>
                    <a:pt x="13426" y="1694"/>
                  </a:cubicBezTo>
                  <a:cubicBezTo>
                    <a:pt x="12545" y="1145"/>
                    <a:pt x="11222" y="657"/>
                    <a:pt x="9774" y="352"/>
                  </a:cubicBezTo>
                  <a:cubicBezTo>
                    <a:pt x="8325" y="47"/>
                    <a:pt x="6940" y="-75"/>
                    <a:pt x="5869" y="47"/>
                  </a:cubicBezTo>
                  <a:cubicBezTo>
                    <a:pt x="4799" y="169"/>
                    <a:pt x="4106" y="474"/>
                    <a:pt x="3980" y="963"/>
                  </a:cubicBezTo>
                  <a:cubicBezTo>
                    <a:pt x="1146" y="6027"/>
                    <a:pt x="-365" y="12373"/>
                    <a:pt x="76" y="18230"/>
                  </a:cubicBezTo>
                  <a:cubicBezTo>
                    <a:pt x="13" y="18657"/>
                    <a:pt x="517" y="19267"/>
                    <a:pt x="1398" y="19817"/>
                  </a:cubicBezTo>
                  <a:cubicBezTo>
                    <a:pt x="2280" y="20305"/>
                    <a:pt x="3602" y="20793"/>
                    <a:pt x="5051" y="21098"/>
                  </a:cubicBezTo>
                  <a:close/>
                </a:path>
              </a:pathLst>
            </a:custGeom>
            <a:solidFill>
              <a:srgbClr val="FFC0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63" name="Shape">
              <a:extLst>
                <a:ext uri="{FF2B5EF4-FFF2-40B4-BE49-F238E27FC236}">
                  <a16:creationId xmlns:a16="http://schemas.microsoft.com/office/drawing/2014/main" id="{320A9388-08DB-AA6C-8ACF-35D9BFE51840}"/>
                </a:ext>
              </a:extLst>
            </p:cNvPr>
            <p:cNvSpPr/>
            <p:nvPr/>
          </p:nvSpPr>
          <p:spPr>
            <a:xfrm>
              <a:off x="1677750" y="4119579"/>
              <a:ext cx="27968" cy="127402"/>
            </a:xfrm>
            <a:custGeom>
              <a:avLst/>
              <a:gdLst/>
              <a:ahLst/>
              <a:cxnLst>
                <a:cxn ang="0">
                  <a:pos x="wd2" y="hd2"/>
                </a:cxn>
                <a:cxn ang="5400000">
                  <a:pos x="wd2" y="hd2"/>
                </a:cxn>
                <a:cxn ang="10800000">
                  <a:pos x="wd2" y="hd2"/>
                </a:cxn>
                <a:cxn ang="16200000">
                  <a:pos x="wd2" y="hd2"/>
                </a:cxn>
              </a:cxnLst>
              <a:rect l="0" t="0" r="r" b="b"/>
              <a:pathLst>
                <a:path w="18801" h="21560" extrusionOk="0">
                  <a:moveTo>
                    <a:pt x="12711" y="496"/>
                  </a:moveTo>
                  <a:cubicBezTo>
                    <a:pt x="11345" y="173"/>
                    <a:pt x="9381" y="-20"/>
                    <a:pt x="7418" y="2"/>
                  </a:cubicBezTo>
                  <a:cubicBezTo>
                    <a:pt x="5369" y="23"/>
                    <a:pt x="3576" y="259"/>
                    <a:pt x="2295" y="603"/>
                  </a:cubicBezTo>
                  <a:cubicBezTo>
                    <a:pt x="1015" y="947"/>
                    <a:pt x="246" y="1420"/>
                    <a:pt x="246" y="1893"/>
                  </a:cubicBezTo>
                  <a:cubicBezTo>
                    <a:pt x="-266" y="8190"/>
                    <a:pt x="-266" y="13649"/>
                    <a:pt x="3149" y="19818"/>
                  </a:cubicBezTo>
                  <a:cubicBezTo>
                    <a:pt x="3234" y="20290"/>
                    <a:pt x="4173" y="20742"/>
                    <a:pt x="5539" y="21064"/>
                  </a:cubicBezTo>
                  <a:cubicBezTo>
                    <a:pt x="6906" y="21387"/>
                    <a:pt x="8869" y="21580"/>
                    <a:pt x="10833" y="21558"/>
                  </a:cubicBezTo>
                  <a:cubicBezTo>
                    <a:pt x="12796" y="21537"/>
                    <a:pt x="14675" y="21301"/>
                    <a:pt x="15955" y="20957"/>
                  </a:cubicBezTo>
                  <a:cubicBezTo>
                    <a:pt x="17236" y="20613"/>
                    <a:pt x="18004" y="20140"/>
                    <a:pt x="18004" y="19667"/>
                  </a:cubicBezTo>
                  <a:cubicBezTo>
                    <a:pt x="17748" y="13671"/>
                    <a:pt x="21334" y="8190"/>
                    <a:pt x="15102" y="1742"/>
                  </a:cubicBezTo>
                  <a:cubicBezTo>
                    <a:pt x="15016" y="1291"/>
                    <a:pt x="14077" y="840"/>
                    <a:pt x="12711" y="496"/>
                  </a:cubicBezTo>
                  <a:close/>
                </a:path>
              </a:pathLst>
            </a:custGeom>
            <a:solidFill>
              <a:srgbClr val="7030A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64" name="Shape">
              <a:extLst>
                <a:ext uri="{FF2B5EF4-FFF2-40B4-BE49-F238E27FC236}">
                  <a16:creationId xmlns:a16="http://schemas.microsoft.com/office/drawing/2014/main" id="{90CEEA46-438C-3D55-BA24-9A7C3E284052}"/>
                </a:ext>
              </a:extLst>
            </p:cNvPr>
            <p:cNvSpPr/>
            <p:nvPr/>
          </p:nvSpPr>
          <p:spPr>
            <a:xfrm>
              <a:off x="1830149" y="4017979"/>
              <a:ext cx="102335" cy="90408"/>
            </a:xfrm>
            <a:custGeom>
              <a:avLst/>
              <a:gdLst/>
              <a:ahLst/>
              <a:cxnLst>
                <a:cxn ang="0">
                  <a:pos x="wd2" y="hd2"/>
                </a:cxn>
                <a:cxn ang="5400000">
                  <a:pos x="wd2" y="hd2"/>
                </a:cxn>
                <a:cxn ang="10800000">
                  <a:pos x="wd2" y="hd2"/>
                </a:cxn>
                <a:cxn ang="16200000">
                  <a:pos x="wd2" y="hd2"/>
                </a:cxn>
              </a:cxnLst>
              <a:rect l="0" t="0" r="r" b="b"/>
              <a:pathLst>
                <a:path w="21277" h="21297" extrusionOk="0">
                  <a:moveTo>
                    <a:pt x="17542" y="624"/>
                  </a:moveTo>
                  <a:cubicBezTo>
                    <a:pt x="17542" y="624"/>
                    <a:pt x="16882" y="1283"/>
                    <a:pt x="15800" y="2300"/>
                  </a:cubicBezTo>
                  <a:cubicBezTo>
                    <a:pt x="15271" y="2808"/>
                    <a:pt x="14743" y="3048"/>
                    <a:pt x="14057" y="3526"/>
                  </a:cubicBezTo>
                  <a:cubicBezTo>
                    <a:pt x="8353" y="6997"/>
                    <a:pt x="4524" y="11813"/>
                    <a:pt x="722" y="16750"/>
                  </a:cubicBezTo>
                  <a:cubicBezTo>
                    <a:pt x="299" y="17198"/>
                    <a:pt x="62" y="17827"/>
                    <a:pt x="9" y="18485"/>
                  </a:cubicBezTo>
                  <a:cubicBezTo>
                    <a:pt x="-44" y="19143"/>
                    <a:pt x="141" y="19831"/>
                    <a:pt x="537" y="20370"/>
                  </a:cubicBezTo>
                  <a:cubicBezTo>
                    <a:pt x="933" y="20908"/>
                    <a:pt x="1514" y="21207"/>
                    <a:pt x="2068" y="21297"/>
                  </a:cubicBezTo>
                  <a:cubicBezTo>
                    <a:pt x="8168" y="17198"/>
                    <a:pt x="13133" y="10198"/>
                    <a:pt x="18968" y="6009"/>
                  </a:cubicBezTo>
                  <a:cubicBezTo>
                    <a:pt x="19840" y="5172"/>
                    <a:pt x="20473" y="4573"/>
                    <a:pt x="20473" y="4573"/>
                  </a:cubicBezTo>
                  <a:cubicBezTo>
                    <a:pt x="21424" y="3646"/>
                    <a:pt x="21556" y="2001"/>
                    <a:pt x="20737" y="894"/>
                  </a:cubicBezTo>
                  <a:cubicBezTo>
                    <a:pt x="19972" y="-183"/>
                    <a:pt x="18519" y="-303"/>
                    <a:pt x="17542" y="624"/>
                  </a:cubicBezTo>
                  <a:close/>
                </a:path>
              </a:pathLst>
            </a:custGeom>
            <a:solidFill>
              <a:srgbClr val="7030A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65" name="Shape">
              <a:extLst>
                <a:ext uri="{FF2B5EF4-FFF2-40B4-BE49-F238E27FC236}">
                  <a16:creationId xmlns:a16="http://schemas.microsoft.com/office/drawing/2014/main" id="{C1A6F413-6088-A031-4B8D-D760DD0152B8}"/>
                </a:ext>
              </a:extLst>
            </p:cNvPr>
            <p:cNvSpPr/>
            <p:nvPr/>
          </p:nvSpPr>
          <p:spPr>
            <a:xfrm>
              <a:off x="1982549" y="3890979"/>
              <a:ext cx="65299" cy="80009"/>
            </a:xfrm>
            <a:custGeom>
              <a:avLst/>
              <a:gdLst/>
              <a:ahLst/>
              <a:cxnLst>
                <a:cxn ang="0">
                  <a:pos x="wd2" y="hd2"/>
                </a:cxn>
                <a:cxn ang="5400000">
                  <a:pos x="wd2" y="hd2"/>
                </a:cxn>
                <a:cxn ang="10800000">
                  <a:pos x="wd2" y="hd2"/>
                </a:cxn>
                <a:cxn ang="16200000">
                  <a:pos x="wd2" y="hd2"/>
                </a:cxn>
              </a:cxnLst>
              <a:rect l="0" t="0" r="r" b="b"/>
              <a:pathLst>
                <a:path w="20192" h="16904" extrusionOk="0">
                  <a:moveTo>
                    <a:pt x="13280" y="16134"/>
                  </a:moveTo>
                  <a:cubicBezTo>
                    <a:pt x="13869" y="16537"/>
                    <a:pt x="14733" y="16751"/>
                    <a:pt x="15597" y="16778"/>
                  </a:cubicBezTo>
                  <a:cubicBezTo>
                    <a:pt x="16893" y="17288"/>
                    <a:pt x="20192" y="16161"/>
                    <a:pt x="20192" y="15007"/>
                  </a:cubicBezTo>
                  <a:cubicBezTo>
                    <a:pt x="15204" y="9319"/>
                    <a:pt x="3540" y="-4312"/>
                    <a:pt x="202" y="1350"/>
                  </a:cubicBezTo>
                  <a:cubicBezTo>
                    <a:pt x="-1408" y="5938"/>
                    <a:pt x="6918" y="12780"/>
                    <a:pt x="13280" y="16134"/>
                  </a:cubicBezTo>
                  <a:close/>
                </a:path>
              </a:pathLst>
            </a:custGeom>
            <a:solidFill>
              <a:srgbClr val="FFFF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66" name="Shape">
              <a:extLst>
                <a:ext uri="{FF2B5EF4-FFF2-40B4-BE49-F238E27FC236}">
                  <a16:creationId xmlns:a16="http://schemas.microsoft.com/office/drawing/2014/main" id="{F270872C-4699-7742-BA47-4DE4F7C87B1B}"/>
                </a:ext>
              </a:extLst>
            </p:cNvPr>
            <p:cNvSpPr/>
            <p:nvPr/>
          </p:nvSpPr>
          <p:spPr>
            <a:xfrm>
              <a:off x="2084149" y="3840180"/>
              <a:ext cx="88681" cy="50700"/>
            </a:xfrm>
            <a:custGeom>
              <a:avLst/>
              <a:gdLst/>
              <a:ahLst/>
              <a:cxnLst>
                <a:cxn ang="0">
                  <a:pos x="wd2" y="hd2"/>
                </a:cxn>
                <a:cxn ang="5400000">
                  <a:pos x="wd2" y="hd2"/>
                </a:cxn>
                <a:cxn ang="10800000">
                  <a:pos x="wd2" y="hd2"/>
                </a:cxn>
                <a:cxn ang="16200000">
                  <a:pos x="wd2" y="hd2"/>
                </a:cxn>
              </a:cxnLst>
              <a:rect l="0" t="0" r="r" b="b"/>
              <a:pathLst>
                <a:path w="17497" h="18869" extrusionOk="0">
                  <a:moveTo>
                    <a:pt x="16288" y="0"/>
                  </a:moveTo>
                  <a:cubicBezTo>
                    <a:pt x="10375" y="3498"/>
                    <a:pt x="-3733" y="11533"/>
                    <a:pt x="928" y="17772"/>
                  </a:cubicBezTo>
                  <a:cubicBezTo>
                    <a:pt x="4812" y="21600"/>
                    <a:pt x="12254" y="14652"/>
                    <a:pt x="16263" y="8555"/>
                  </a:cubicBezTo>
                  <a:cubicBezTo>
                    <a:pt x="16714" y="8035"/>
                    <a:pt x="17040" y="7137"/>
                    <a:pt x="17216" y="6097"/>
                  </a:cubicBezTo>
                  <a:cubicBezTo>
                    <a:pt x="17867" y="4868"/>
                    <a:pt x="17316" y="473"/>
                    <a:pt x="16288" y="0"/>
                  </a:cubicBezTo>
                  <a:close/>
                </a:path>
              </a:pathLst>
            </a:custGeom>
            <a:solidFill>
              <a:srgbClr val="FF40F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40FF"/>
                </a:solidFill>
                <a:effectLst>
                  <a:outerShdw blurRad="38100" dist="12700" dir="5400000" rotWithShape="0">
                    <a:srgbClr val="000000">
                      <a:alpha val="50000"/>
                    </a:srgbClr>
                  </a:outerShdw>
                </a:effectLst>
                <a:uLnTx/>
                <a:uFillTx/>
                <a:latin typeface="Arial"/>
                <a:ea typeface="+mn-ea"/>
                <a:cs typeface="+mn-cs"/>
              </a:endParaRPr>
            </a:p>
          </p:txBody>
        </p:sp>
        <p:sp>
          <p:nvSpPr>
            <p:cNvPr id="67" name="Shape">
              <a:extLst>
                <a:ext uri="{FF2B5EF4-FFF2-40B4-BE49-F238E27FC236}">
                  <a16:creationId xmlns:a16="http://schemas.microsoft.com/office/drawing/2014/main" id="{8DA5B9F0-3B2D-27FA-D85D-5FEDCEA757F7}"/>
                </a:ext>
              </a:extLst>
            </p:cNvPr>
            <p:cNvSpPr/>
            <p:nvPr/>
          </p:nvSpPr>
          <p:spPr>
            <a:xfrm>
              <a:off x="2388950" y="4106879"/>
              <a:ext cx="66579" cy="81005"/>
            </a:xfrm>
            <a:custGeom>
              <a:avLst/>
              <a:gdLst/>
              <a:ahLst/>
              <a:cxnLst>
                <a:cxn ang="0">
                  <a:pos x="wd2" y="hd2"/>
                </a:cxn>
                <a:cxn ang="5400000">
                  <a:pos x="wd2" y="hd2"/>
                </a:cxn>
                <a:cxn ang="10800000">
                  <a:pos x="wd2" y="hd2"/>
                </a:cxn>
                <a:cxn ang="16200000">
                  <a:pos x="wd2" y="hd2"/>
                </a:cxn>
              </a:cxnLst>
              <a:rect l="0" t="0" r="r" b="b"/>
              <a:pathLst>
                <a:path w="19095" h="16760" extrusionOk="0">
                  <a:moveTo>
                    <a:pt x="18688" y="12976"/>
                  </a:moveTo>
                  <a:cubicBezTo>
                    <a:pt x="14062" y="8509"/>
                    <a:pt x="3244" y="-4840"/>
                    <a:pt x="148" y="1835"/>
                  </a:cubicBezTo>
                  <a:cubicBezTo>
                    <a:pt x="-1382" y="6302"/>
                    <a:pt x="9400" y="10743"/>
                    <a:pt x="12642" y="16103"/>
                  </a:cubicBezTo>
                  <a:cubicBezTo>
                    <a:pt x="13115" y="16497"/>
                    <a:pt x="13844" y="16734"/>
                    <a:pt x="14645" y="16760"/>
                  </a:cubicBezTo>
                  <a:cubicBezTo>
                    <a:pt x="17122" y="16313"/>
                    <a:pt x="20218" y="15210"/>
                    <a:pt x="18688" y="12976"/>
                  </a:cubicBezTo>
                  <a:close/>
                </a:path>
              </a:pathLst>
            </a:custGeom>
            <a:solidFill>
              <a:srgbClr val="0070C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68" name="Shape">
              <a:extLst>
                <a:ext uri="{FF2B5EF4-FFF2-40B4-BE49-F238E27FC236}">
                  <a16:creationId xmlns:a16="http://schemas.microsoft.com/office/drawing/2014/main" id="{9DA176C4-AADD-372C-51A2-983B7240D492}"/>
                </a:ext>
              </a:extLst>
            </p:cNvPr>
            <p:cNvSpPr/>
            <p:nvPr/>
          </p:nvSpPr>
          <p:spPr>
            <a:xfrm>
              <a:off x="1982549" y="4157680"/>
              <a:ext cx="65678" cy="50953"/>
            </a:xfrm>
            <a:custGeom>
              <a:avLst/>
              <a:gdLst/>
              <a:ahLst/>
              <a:cxnLst>
                <a:cxn ang="0">
                  <a:pos x="wd2" y="hd2"/>
                </a:cxn>
                <a:cxn ang="5400000">
                  <a:pos x="wd2" y="hd2"/>
                </a:cxn>
                <a:cxn ang="10800000">
                  <a:pos x="wd2" y="hd2"/>
                </a:cxn>
                <a:cxn ang="16200000">
                  <a:pos x="wd2" y="hd2"/>
                </a:cxn>
              </a:cxnLst>
              <a:rect l="0" t="0" r="r" b="b"/>
              <a:pathLst>
                <a:path w="16697" h="18092" extrusionOk="0">
                  <a:moveTo>
                    <a:pt x="12790" y="157"/>
                  </a:moveTo>
                  <a:cubicBezTo>
                    <a:pt x="8367" y="3900"/>
                    <a:pt x="-4903" y="11656"/>
                    <a:pt x="1910" y="17473"/>
                  </a:cubicBezTo>
                  <a:cubicBezTo>
                    <a:pt x="6462" y="20765"/>
                    <a:pt x="10724" y="9943"/>
                    <a:pt x="16084" y="8094"/>
                  </a:cubicBezTo>
                  <a:cubicBezTo>
                    <a:pt x="16471" y="7688"/>
                    <a:pt x="16697" y="6921"/>
                    <a:pt x="16697" y="6019"/>
                  </a:cubicBezTo>
                  <a:cubicBezTo>
                    <a:pt x="16213" y="3088"/>
                    <a:pt x="15018" y="-835"/>
                    <a:pt x="12790" y="157"/>
                  </a:cubicBezTo>
                  <a:close/>
                </a:path>
              </a:pathLst>
            </a:custGeom>
            <a:solidFill>
              <a:srgbClr val="FF40F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40FF"/>
                </a:solidFill>
                <a:effectLst>
                  <a:outerShdw blurRad="38100" dist="12700" dir="5400000" rotWithShape="0">
                    <a:srgbClr val="000000">
                      <a:alpha val="50000"/>
                    </a:srgbClr>
                  </a:outerShdw>
                </a:effectLst>
                <a:uLnTx/>
                <a:uFillTx/>
                <a:latin typeface="Arial"/>
                <a:ea typeface="+mn-ea"/>
                <a:cs typeface="+mn-cs"/>
              </a:endParaRPr>
            </a:p>
          </p:txBody>
        </p:sp>
        <p:sp>
          <p:nvSpPr>
            <p:cNvPr id="69" name="Shape">
              <a:extLst>
                <a:ext uri="{FF2B5EF4-FFF2-40B4-BE49-F238E27FC236}">
                  <a16:creationId xmlns:a16="http://schemas.microsoft.com/office/drawing/2014/main" id="{E2B00F3D-A1D6-3C57-B45F-4A27D00CEA11}"/>
                </a:ext>
              </a:extLst>
            </p:cNvPr>
            <p:cNvSpPr/>
            <p:nvPr/>
          </p:nvSpPr>
          <p:spPr>
            <a:xfrm>
              <a:off x="2198449" y="4068780"/>
              <a:ext cx="65679" cy="50958"/>
            </a:xfrm>
            <a:custGeom>
              <a:avLst/>
              <a:gdLst/>
              <a:ahLst/>
              <a:cxnLst>
                <a:cxn ang="0">
                  <a:pos x="wd2" y="hd2"/>
                </a:cxn>
                <a:cxn ang="5400000">
                  <a:pos x="wd2" y="hd2"/>
                </a:cxn>
                <a:cxn ang="10800000">
                  <a:pos x="wd2" y="hd2"/>
                </a:cxn>
                <a:cxn ang="16200000">
                  <a:pos x="wd2" y="hd2"/>
                </a:cxn>
              </a:cxnLst>
              <a:rect l="0" t="0" r="r" b="b"/>
              <a:pathLst>
                <a:path w="16697" h="18093" extrusionOk="0">
                  <a:moveTo>
                    <a:pt x="1910" y="17474"/>
                  </a:moveTo>
                  <a:cubicBezTo>
                    <a:pt x="6462" y="20766"/>
                    <a:pt x="10724" y="9944"/>
                    <a:pt x="16084" y="8095"/>
                  </a:cubicBezTo>
                  <a:cubicBezTo>
                    <a:pt x="16471" y="7689"/>
                    <a:pt x="16697" y="6922"/>
                    <a:pt x="16697" y="6020"/>
                  </a:cubicBezTo>
                  <a:cubicBezTo>
                    <a:pt x="16180" y="3044"/>
                    <a:pt x="14986" y="-834"/>
                    <a:pt x="12758" y="158"/>
                  </a:cubicBezTo>
                  <a:cubicBezTo>
                    <a:pt x="8367" y="3901"/>
                    <a:pt x="-4903" y="11657"/>
                    <a:pt x="1910" y="17474"/>
                  </a:cubicBezTo>
                  <a:close/>
                </a:path>
              </a:pathLst>
            </a:custGeom>
            <a:solidFill>
              <a:srgbClr val="EC1D4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70" name="Shape">
              <a:extLst>
                <a:ext uri="{FF2B5EF4-FFF2-40B4-BE49-F238E27FC236}">
                  <a16:creationId xmlns:a16="http://schemas.microsoft.com/office/drawing/2014/main" id="{F4272F54-7710-18DC-E744-BE13DC4375AC}"/>
                </a:ext>
              </a:extLst>
            </p:cNvPr>
            <p:cNvSpPr/>
            <p:nvPr/>
          </p:nvSpPr>
          <p:spPr>
            <a:xfrm>
              <a:off x="1792049" y="4170380"/>
              <a:ext cx="57797" cy="60732"/>
            </a:xfrm>
            <a:custGeom>
              <a:avLst/>
              <a:gdLst/>
              <a:ahLst/>
              <a:cxnLst>
                <a:cxn ang="0">
                  <a:pos x="wd2" y="hd2"/>
                </a:cxn>
                <a:cxn ang="5400000">
                  <a:pos x="wd2" y="hd2"/>
                </a:cxn>
                <a:cxn ang="10800000">
                  <a:pos x="wd2" y="hd2"/>
                </a:cxn>
                <a:cxn ang="16200000">
                  <a:pos x="wd2" y="hd2"/>
                </a:cxn>
              </a:cxnLst>
              <a:rect l="0" t="0" r="r" b="b"/>
              <a:pathLst>
                <a:path w="18831" h="16190" extrusionOk="0">
                  <a:moveTo>
                    <a:pt x="6732" y="390"/>
                  </a:moveTo>
                  <a:cubicBezTo>
                    <a:pt x="6277" y="52"/>
                    <a:pt x="5532" y="-84"/>
                    <a:pt x="4704" y="52"/>
                  </a:cubicBezTo>
                  <a:cubicBezTo>
                    <a:pt x="2139" y="1000"/>
                    <a:pt x="-1089" y="2794"/>
                    <a:pt x="359" y="4927"/>
                  </a:cubicBezTo>
                  <a:cubicBezTo>
                    <a:pt x="4828" y="8922"/>
                    <a:pt x="15008" y="21516"/>
                    <a:pt x="18608" y="13662"/>
                  </a:cubicBezTo>
                  <a:cubicBezTo>
                    <a:pt x="20511" y="8515"/>
                    <a:pt x="9711" y="5638"/>
                    <a:pt x="6732" y="390"/>
                  </a:cubicBezTo>
                  <a:close/>
                </a:path>
              </a:pathLst>
            </a:custGeom>
            <a:solidFill>
              <a:srgbClr val="EC1D4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71" name="Shape">
              <a:extLst>
                <a:ext uri="{FF2B5EF4-FFF2-40B4-BE49-F238E27FC236}">
                  <a16:creationId xmlns:a16="http://schemas.microsoft.com/office/drawing/2014/main" id="{7FA45DCA-9CFF-DE00-00BF-D9952742C960}"/>
                </a:ext>
              </a:extLst>
            </p:cNvPr>
            <p:cNvSpPr/>
            <p:nvPr/>
          </p:nvSpPr>
          <p:spPr>
            <a:xfrm>
              <a:off x="1855550" y="3890980"/>
              <a:ext cx="65268" cy="51994"/>
            </a:xfrm>
            <a:custGeom>
              <a:avLst/>
              <a:gdLst/>
              <a:ahLst/>
              <a:cxnLst>
                <a:cxn ang="0">
                  <a:pos x="wd2" y="hd2"/>
                </a:cxn>
                <a:cxn ang="5400000">
                  <a:pos x="wd2" y="hd2"/>
                </a:cxn>
                <a:cxn ang="10800000">
                  <a:pos x="wd2" y="hd2"/>
                </a:cxn>
                <a:cxn ang="16200000">
                  <a:pos x="wd2" y="hd2"/>
                </a:cxn>
              </a:cxnLst>
              <a:rect l="0" t="0" r="r" b="b"/>
              <a:pathLst>
                <a:path w="16618" h="18196" extrusionOk="0">
                  <a:moveTo>
                    <a:pt x="4074" y="18011"/>
                  </a:moveTo>
                  <a:cubicBezTo>
                    <a:pt x="8407" y="14145"/>
                    <a:pt x="21600" y="6011"/>
                    <a:pt x="14616" y="545"/>
                  </a:cubicBezTo>
                  <a:cubicBezTo>
                    <a:pt x="9992" y="-2522"/>
                    <a:pt x="5917" y="8278"/>
                    <a:pt x="582" y="10323"/>
                  </a:cubicBezTo>
                  <a:cubicBezTo>
                    <a:pt x="194" y="10723"/>
                    <a:pt x="0" y="11523"/>
                    <a:pt x="0" y="12367"/>
                  </a:cubicBezTo>
                  <a:cubicBezTo>
                    <a:pt x="582" y="15300"/>
                    <a:pt x="1875" y="19078"/>
                    <a:pt x="4074" y="18011"/>
                  </a:cubicBezTo>
                  <a:close/>
                </a:path>
              </a:pathLst>
            </a:custGeom>
            <a:solidFill>
              <a:srgbClr val="FFC0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72" name="Shape">
              <a:extLst>
                <a:ext uri="{FF2B5EF4-FFF2-40B4-BE49-F238E27FC236}">
                  <a16:creationId xmlns:a16="http://schemas.microsoft.com/office/drawing/2014/main" id="{77B5035A-4B39-332E-9BE5-A0BF86A5632F}"/>
                </a:ext>
              </a:extLst>
            </p:cNvPr>
            <p:cNvSpPr/>
            <p:nvPr/>
          </p:nvSpPr>
          <p:spPr>
            <a:xfrm>
              <a:off x="2236549" y="3890980"/>
              <a:ext cx="82896" cy="108293"/>
            </a:xfrm>
            <a:custGeom>
              <a:avLst/>
              <a:gdLst/>
              <a:ahLst/>
              <a:cxnLst>
                <a:cxn ang="0">
                  <a:pos x="wd2" y="hd2"/>
                </a:cxn>
                <a:cxn ang="5400000">
                  <a:pos x="wd2" y="hd2"/>
                </a:cxn>
                <a:cxn ang="10800000">
                  <a:pos x="wd2" y="hd2"/>
                </a:cxn>
                <a:cxn ang="16200000">
                  <a:pos x="wd2" y="hd2"/>
                </a:cxn>
              </a:cxnLst>
              <a:rect l="0" t="0" r="r" b="b"/>
              <a:pathLst>
                <a:path w="21426" h="21466" extrusionOk="0">
                  <a:moveTo>
                    <a:pt x="5198" y="890"/>
                  </a:moveTo>
                  <a:cubicBezTo>
                    <a:pt x="4771" y="437"/>
                    <a:pt x="4082" y="134"/>
                    <a:pt x="3360" y="34"/>
                  </a:cubicBezTo>
                  <a:cubicBezTo>
                    <a:pt x="2638" y="-67"/>
                    <a:pt x="1883" y="59"/>
                    <a:pt x="1226" y="386"/>
                  </a:cubicBezTo>
                  <a:cubicBezTo>
                    <a:pt x="570" y="739"/>
                    <a:pt x="176" y="1242"/>
                    <a:pt x="44" y="1796"/>
                  </a:cubicBezTo>
                  <a:cubicBezTo>
                    <a:pt x="-87" y="2350"/>
                    <a:pt x="77" y="2929"/>
                    <a:pt x="471" y="3407"/>
                  </a:cubicBezTo>
                  <a:cubicBezTo>
                    <a:pt x="5691" y="10104"/>
                    <a:pt x="11238" y="15441"/>
                    <a:pt x="16228" y="20576"/>
                  </a:cubicBezTo>
                  <a:cubicBezTo>
                    <a:pt x="16655" y="21029"/>
                    <a:pt x="17344" y="21332"/>
                    <a:pt x="18066" y="21432"/>
                  </a:cubicBezTo>
                  <a:cubicBezTo>
                    <a:pt x="18788" y="21533"/>
                    <a:pt x="19543" y="21407"/>
                    <a:pt x="20200" y="21080"/>
                  </a:cubicBezTo>
                  <a:cubicBezTo>
                    <a:pt x="20856" y="20727"/>
                    <a:pt x="21250" y="20224"/>
                    <a:pt x="21382" y="19670"/>
                  </a:cubicBezTo>
                  <a:cubicBezTo>
                    <a:pt x="21513" y="19116"/>
                    <a:pt x="21349" y="18537"/>
                    <a:pt x="20955" y="18059"/>
                  </a:cubicBezTo>
                  <a:cubicBezTo>
                    <a:pt x="16852" y="11186"/>
                    <a:pt x="11271" y="5849"/>
                    <a:pt x="5198" y="890"/>
                  </a:cubicBezTo>
                  <a:close/>
                </a:path>
              </a:pathLst>
            </a:custGeom>
            <a:solidFill>
              <a:srgbClr val="FFFF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73" name="Shape">
              <a:extLst>
                <a:ext uri="{FF2B5EF4-FFF2-40B4-BE49-F238E27FC236}">
                  <a16:creationId xmlns:a16="http://schemas.microsoft.com/office/drawing/2014/main" id="{A87451EA-3C6D-20A2-4D48-3C212C7907BA}"/>
                </a:ext>
              </a:extLst>
            </p:cNvPr>
            <p:cNvSpPr/>
            <p:nvPr/>
          </p:nvSpPr>
          <p:spPr>
            <a:xfrm>
              <a:off x="2198449" y="4208479"/>
              <a:ext cx="94102" cy="53923"/>
            </a:xfrm>
            <a:custGeom>
              <a:avLst/>
              <a:gdLst/>
              <a:ahLst/>
              <a:cxnLst>
                <a:cxn ang="0">
                  <a:pos x="wd2" y="hd2"/>
                </a:cxn>
                <a:cxn ang="5400000">
                  <a:pos x="wd2" y="hd2"/>
                </a:cxn>
                <a:cxn ang="10800000">
                  <a:pos x="wd2" y="hd2"/>
                </a:cxn>
                <a:cxn ang="16200000">
                  <a:pos x="wd2" y="hd2"/>
                </a:cxn>
              </a:cxnLst>
              <a:rect l="0" t="0" r="r" b="b"/>
              <a:pathLst>
                <a:path w="21254" h="21083" extrusionOk="0">
                  <a:moveTo>
                    <a:pt x="20309" y="13059"/>
                  </a:moveTo>
                  <a:cubicBezTo>
                    <a:pt x="13883" y="10825"/>
                    <a:pt x="8347" y="1639"/>
                    <a:pt x="1491" y="0"/>
                  </a:cubicBezTo>
                  <a:cubicBezTo>
                    <a:pt x="975" y="447"/>
                    <a:pt x="516" y="1291"/>
                    <a:pt x="258" y="2383"/>
                  </a:cubicBezTo>
                  <a:cubicBezTo>
                    <a:pt x="-287" y="4568"/>
                    <a:pt x="57" y="6951"/>
                    <a:pt x="1033" y="7696"/>
                  </a:cubicBezTo>
                  <a:cubicBezTo>
                    <a:pt x="1033" y="7696"/>
                    <a:pt x="1549" y="8243"/>
                    <a:pt x="2237" y="9285"/>
                  </a:cubicBezTo>
                  <a:cubicBezTo>
                    <a:pt x="5680" y="16138"/>
                    <a:pt x="10413" y="21451"/>
                    <a:pt x="16637" y="20160"/>
                  </a:cubicBezTo>
                  <a:cubicBezTo>
                    <a:pt x="17555" y="20458"/>
                    <a:pt x="18186" y="20855"/>
                    <a:pt x="18186" y="20855"/>
                  </a:cubicBezTo>
                  <a:cubicBezTo>
                    <a:pt x="19162" y="21600"/>
                    <a:pt x="20452" y="20458"/>
                    <a:pt x="20997" y="18273"/>
                  </a:cubicBezTo>
                  <a:cubicBezTo>
                    <a:pt x="21284" y="17181"/>
                    <a:pt x="21313" y="16038"/>
                    <a:pt x="21170" y="15095"/>
                  </a:cubicBezTo>
                  <a:cubicBezTo>
                    <a:pt x="21055" y="14152"/>
                    <a:pt x="20711" y="13357"/>
                    <a:pt x="20309" y="13059"/>
                  </a:cubicBezTo>
                  <a:close/>
                </a:path>
              </a:pathLst>
            </a:custGeom>
            <a:solidFill>
              <a:srgbClr val="FF40F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40FF"/>
                </a:solidFill>
                <a:effectLst>
                  <a:outerShdw blurRad="38100" dist="12700" dir="5400000" rotWithShape="0">
                    <a:srgbClr val="000000">
                      <a:alpha val="50000"/>
                    </a:srgbClr>
                  </a:outerShdw>
                </a:effectLst>
                <a:uLnTx/>
                <a:uFillTx/>
                <a:latin typeface="Arial"/>
                <a:ea typeface="+mn-ea"/>
                <a:cs typeface="+mn-cs"/>
              </a:endParaRPr>
            </a:p>
          </p:txBody>
        </p:sp>
      </p:grpSp>
    </p:spTree>
    <p:extLst>
      <p:ext uri="{BB962C8B-B14F-4D97-AF65-F5344CB8AC3E}">
        <p14:creationId xmlns:p14="http://schemas.microsoft.com/office/powerpoint/2010/main" val="29329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013 0.0007 L 0.00026 0.08588 " pathEditMode="relative" rAng="0" ptsTypes="AA">
                                      <p:cBhvr>
                                        <p:cTn id="6" dur="2000" fill="hold"/>
                                        <p:tgtEl>
                                          <p:spTgt spid="11"/>
                                        </p:tgtEl>
                                        <p:attrNameLst>
                                          <p:attrName>ppt_x</p:attrName>
                                          <p:attrName>ppt_y</p:attrName>
                                        </p:attrNameLst>
                                      </p:cBhvr>
                                      <p:rCtr x="0" y="4259"/>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3.54167E-6 -2.59259E-6 L 3.54167E-6 0.17153 " pathEditMode="relative" rAng="0" ptsTypes="AA">
                                      <p:cBhvr>
                                        <p:cTn id="9" dur="2000" fill="hold"/>
                                        <p:tgtEl>
                                          <p:spTgt spid="25"/>
                                        </p:tgtEl>
                                        <p:attrNameLst>
                                          <p:attrName>ppt_x</p:attrName>
                                          <p:attrName>ppt_y</p:attrName>
                                        </p:attrNameLst>
                                      </p:cBhvr>
                                      <p:rCtr x="0" y="8565"/>
                                    </p:animMotion>
                                  </p:childTnLst>
                                </p:cTn>
                              </p:par>
                            </p:childTnLst>
                          </p:cTn>
                        </p:par>
                        <p:par>
                          <p:cTn id="10" fill="hold">
                            <p:stCondLst>
                              <p:cond delay="4000"/>
                            </p:stCondLst>
                            <p:childTnLst>
                              <p:par>
                                <p:cTn id="11" presetID="42" presetClass="path" presetSubtype="0" accel="50000" decel="50000" fill="hold" nodeType="afterEffect">
                                  <p:stCondLst>
                                    <p:cond delay="0"/>
                                  </p:stCondLst>
                                  <p:childTnLst>
                                    <p:animMotion origin="layout" path="M -4.79167E-6 2.22222E-6 L 0.05717 0.23866 " pathEditMode="relative" rAng="0" ptsTypes="AA">
                                      <p:cBhvr>
                                        <p:cTn id="12" dur="2000" fill="hold"/>
                                        <p:tgtEl>
                                          <p:spTgt spid="59"/>
                                        </p:tgtEl>
                                        <p:attrNameLst>
                                          <p:attrName>ppt_x</p:attrName>
                                          <p:attrName>ppt_y</p:attrName>
                                        </p:attrNameLst>
                                      </p:cBhvr>
                                      <p:rCtr x="2852" y="11921"/>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91667E-6 3.33333E-6 L 0.00117 0.10902 " pathEditMode="relative" rAng="0" ptsTypes="AA">
                                      <p:cBhvr>
                                        <p:cTn id="16" dur="2000" fill="hold"/>
                                        <p:tgtEl>
                                          <p:spTgt spid="6"/>
                                        </p:tgtEl>
                                        <p:attrNameLst>
                                          <p:attrName>ppt_x</p:attrName>
                                          <p:attrName>ppt_y</p:attrName>
                                        </p:attrNameLst>
                                      </p:cBhvr>
                                      <p:rCtr x="-26" y="5208"/>
                                    </p:animMotion>
                                  </p:childTnLst>
                                </p:cTn>
                              </p:par>
                            </p:childTnLst>
                          </p:cTn>
                        </p:par>
                        <p:par>
                          <p:cTn id="17" fill="hold">
                            <p:stCondLst>
                              <p:cond delay="2000"/>
                            </p:stCondLst>
                            <p:childTnLst>
                              <p:par>
                                <p:cTn id="18" presetID="0" presetClass="path" presetSubtype="0" accel="50000" decel="50000" fill="hold" grpId="0" nodeType="afterEffect">
                                  <p:stCondLst>
                                    <p:cond delay="0"/>
                                  </p:stCondLst>
                                  <p:childTnLst>
                                    <p:animMotion origin="layout" path="M -2.29167E-6 -1.11111E-6 L 0.00039 0.20695 " pathEditMode="relative" rAng="0" ptsTypes="AA">
                                      <p:cBhvr>
                                        <p:cTn id="19" dur="2000" fill="hold"/>
                                        <p:tgtEl>
                                          <p:spTgt spid="9"/>
                                        </p:tgtEl>
                                        <p:attrNameLst>
                                          <p:attrName>ppt_x</p:attrName>
                                          <p:attrName>ppt_y</p:attrName>
                                        </p:attrNameLst>
                                      </p:cBhvr>
                                      <p:rCtr x="13" y="10347"/>
                                    </p:animMotion>
                                  </p:childTnLst>
                                </p:cTn>
                              </p:par>
                            </p:childTnLst>
                          </p:cTn>
                        </p:par>
                        <p:par>
                          <p:cTn id="20" fill="hold">
                            <p:stCondLst>
                              <p:cond delay="4000"/>
                            </p:stCondLst>
                            <p:childTnLst>
                              <p:par>
                                <p:cTn id="21" presetID="42" presetClass="path" presetSubtype="0" accel="50000" decel="50000" fill="hold" nodeType="afterEffect">
                                  <p:stCondLst>
                                    <p:cond delay="0"/>
                                  </p:stCondLst>
                                  <p:childTnLst>
                                    <p:animMotion origin="layout" path="M -0.00091 0.02292 L -0.00026 0.30741 " pathEditMode="relative" rAng="0" ptsTypes="AA">
                                      <p:cBhvr>
                                        <p:cTn id="22" dur="2000" fill="hold"/>
                                        <p:tgtEl>
                                          <p:spTgt spid="60"/>
                                        </p:tgtEl>
                                        <p:attrNameLst>
                                          <p:attrName>ppt_x</p:attrName>
                                          <p:attrName>ppt_y</p:attrName>
                                        </p:attrNameLst>
                                      </p:cBhvr>
                                      <p:rCtr x="26" y="14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52233-657E-EFEE-69D5-9A8B1F31A82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1C008E1-B04F-1E96-E2E5-A4A61E7D3D51}"/>
              </a:ext>
            </a:extLst>
          </p:cNvPr>
          <p:cNvSpPr/>
          <p:nvPr/>
        </p:nvSpPr>
        <p:spPr>
          <a:xfrm>
            <a:off x="2873832" y="277634"/>
            <a:ext cx="6095999" cy="1380013"/>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Track 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9:00 – 10:45</a:t>
            </a:r>
          </a:p>
        </p:txBody>
      </p:sp>
      <p:sp>
        <p:nvSpPr>
          <p:cNvPr id="7" name="Rectangle 6">
            <a:extLst>
              <a:ext uri="{FF2B5EF4-FFF2-40B4-BE49-F238E27FC236}">
                <a16:creationId xmlns:a16="http://schemas.microsoft.com/office/drawing/2014/main" id="{5AB8A560-E171-6EFF-169F-DAE8F740D846}"/>
              </a:ext>
            </a:extLst>
          </p:cNvPr>
          <p:cNvSpPr/>
          <p:nvPr/>
        </p:nvSpPr>
        <p:spPr>
          <a:xfrm>
            <a:off x="2873831" y="1963432"/>
            <a:ext cx="6096004" cy="482825"/>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Daily Scrum / Standup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11:00 – 11:15</a:t>
            </a:r>
          </a:p>
        </p:txBody>
      </p:sp>
      <p:sp>
        <p:nvSpPr>
          <p:cNvPr id="8" name="Rectangle 7">
            <a:extLst>
              <a:ext uri="{FF2B5EF4-FFF2-40B4-BE49-F238E27FC236}">
                <a16:creationId xmlns:a16="http://schemas.microsoft.com/office/drawing/2014/main" id="{A641461B-725D-DE89-7B79-55E483CC153B}"/>
              </a:ext>
            </a:extLst>
          </p:cNvPr>
          <p:cNvSpPr/>
          <p:nvPr/>
        </p:nvSpPr>
        <p:spPr>
          <a:xfrm>
            <a:off x="2873831" y="2446257"/>
            <a:ext cx="6096004" cy="66765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In-sprint Ceremony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11:15 – 12:00</a:t>
            </a:r>
          </a:p>
        </p:txBody>
      </p:sp>
      <p:sp>
        <p:nvSpPr>
          <p:cNvPr id="9" name="Rectangle 8">
            <a:extLst>
              <a:ext uri="{FF2B5EF4-FFF2-40B4-BE49-F238E27FC236}">
                <a16:creationId xmlns:a16="http://schemas.microsoft.com/office/drawing/2014/main" id="{BDFECCBC-D093-CFE1-2BD2-50C4472D8AC1}"/>
              </a:ext>
            </a:extLst>
          </p:cNvPr>
          <p:cNvSpPr/>
          <p:nvPr/>
        </p:nvSpPr>
        <p:spPr>
          <a:xfrm>
            <a:off x="2873831" y="3113913"/>
            <a:ext cx="6096004" cy="667656"/>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12:00 – 1:00</a:t>
            </a:r>
          </a:p>
        </p:txBody>
      </p:sp>
      <p:sp>
        <p:nvSpPr>
          <p:cNvPr id="10" name="Rectangle 9">
            <a:extLst>
              <a:ext uri="{FF2B5EF4-FFF2-40B4-BE49-F238E27FC236}">
                <a16:creationId xmlns:a16="http://schemas.microsoft.com/office/drawing/2014/main" id="{CAFBEBCD-C208-41C4-79A0-F869D3567E3E}"/>
              </a:ext>
            </a:extLst>
          </p:cNvPr>
          <p:cNvSpPr/>
          <p:nvPr/>
        </p:nvSpPr>
        <p:spPr>
          <a:xfrm>
            <a:off x="2873831" y="3781569"/>
            <a:ext cx="6096004" cy="1229279"/>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Team Working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1:00 – 4:15</a:t>
            </a:r>
          </a:p>
        </p:txBody>
      </p:sp>
      <p:sp>
        <p:nvSpPr>
          <p:cNvPr id="11" name="Rectangle 10">
            <a:extLst>
              <a:ext uri="{FF2B5EF4-FFF2-40B4-BE49-F238E27FC236}">
                <a16:creationId xmlns:a16="http://schemas.microsoft.com/office/drawing/2014/main" id="{B8291191-98B9-ECB3-DAF2-007A378692BB}"/>
              </a:ext>
            </a:extLst>
          </p:cNvPr>
          <p:cNvSpPr/>
          <p:nvPr/>
        </p:nvSpPr>
        <p:spPr>
          <a:xfrm>
            <a:off x="2873831" y="5293878"/>
            <a:ext cx="6096004" cy="482825"/>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Daily Neural Nugget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4:15 – 4:30</a:t>
            </a:r>
          </a:p>
        </p:txBody>
      </p:sp>
      <p:sp>
        <p:nvSpPr>
          <p:cNvPr id="12" name="Rectangle 11">
            <a:extLst>
              <a:ext uri="{FF2B5EF4-FFF2-40B4-BE49-F238E27FC236}">
                <a16:creationId xmlns:a16="http://schemas.microsoft.com/office/drawing/2014/main" id="{1C9B202F-A74C-2C63-E5DD-208DEAEDCB4C}"/>
              </a:ext>
            </a:extLst>
          </p:cNvPr>
          <p:cNvSpPr/>
          <p:nvPr/>
        </p:nvSpPr>
        <p:spPr>
          <a:xfrm>
            <a:off x="2873831" y="5776703"/>
            <a:ext cx="6096004" cy="66765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Team Reflections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4:30 – 5:00</a:t>
            </a:r>
          </a:p>
        </p:txBody>
      </p:sp>
      <p:grpSp>
        <p:nvGrpSpPr>
          <p:cNvPr id="14" name="Group 13">
            <a:extLst>
              <a:ext uri="{FF2B5EF4-FFF2-40B4-BE49-F238E27FC236}">
                <a16:creationId xmlns:a16="http://schemas.microsoft.com/office/drawing/2014/main" id="{26D6413A-BDFC-0AD7-1A76-4508B480C9C0}"/>
              </a:ext>
            </a:extLst>
          </p:cNvPr>
          <p:cNvGrpSpPr/>
          <p:nvPr/>
        </p:nvGrpSpPr>
        <p:grpSpPr>
          <a:xfrm>
            <a:off x="5130804" y="1658631"/>
            <a:ext cx="1582058" cy="367517"/>
            <a:chOff x="5304971" y="2202916"/>
            <a:chExt cx="1582058" cy="367517"/>
          </a:xfrm>
        </p:grpSpPr>
        <p:sp>
          <p:nvSpPr>
            <p:cNvPr id="13" name="Isosceles Triangle 12">
              <a:extLst>
                <a:ext uri="{FF2B5EF4-FFF2-40B4-BE49-F238E27FC236}">
                  <a16:creationId xmlns:a16="http://schemas.microsoft.com/office/drawing/2014/main" id="{698FC4E1-1F39-3089-3BA6-9EDB425DE53B}"/>
                </a:ext>
              </a:extLst>
            </p:cNvPr>
            <p:cNvSpPr/>
            <p:nvPr/>
          </p:nvSpPr>
          <p:spPr>
            <a:xfrm rot="10800000">
              <a:off x="5304971" y="2272890"/>
              <a:ext cx="1582058" cy="29754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Isosceles Triangle 4">
              <a:extLst>
                <a:ext uri="{FF2B5EF4-FFF2-40B4-BE49-F238E27FC236}">
                  <a16:creationId xmlns:a16="http://schemas.microsoft.com/office/drawing/2014/main" id="{1B3BC8AA-E9FB-22B1-E1FE-0A7D457E95E1}"/>
                </a:ext>
              </a:extLst>
            </p:cNvPr>
            <p:cNvSpPr/>
            <p:nvPr/>
          </p:nvSpPr>
          <p:spPr>
            <a:xfrm rot="10800000">
              <a:off x="5304971" y="2202916"/>
              <a:ext cx="1582058" cy="297543"/>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17" name="Straight Connector 16">
            <a:extLst>
              <a:ext uri="{FF2B5EF4-FFF2-40B4-BE49-F238E27FC236}">
                <a16:creationId xmlns:a16="http://schemas.microsoft.com/office/drawing/2014/main" id="{3C049F0E-C0F3-CE74-F9B7-3830D4A8F6E1}"/>
              </a:ext>
            </a:extLst>
          </p:cNvPr>
          <p:cNvCxnSpPr/>
          <p:nvPr/>
        </p:nvCxnSpPr>
        <p:spPr>
          <a:xfrm>
            <a:off x="1429662" y="1963431"/>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B7D4FBF-7045-710E-1E17-5050793268D7}"/>
              </a:ext>
            </a:extLst>
          </p:cNvPr>
          <p:cNvCxnSpPr/>
          <p:nvPr/>
        </p:nvCxnSpPr>
        <p:spPr>
          <a:xfrm>
            <a:off x="1429662" y="3113913"/>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EC9208F-BCFE-239B-2242-45EB1A13D889}"/>
              </a:ext>
            </a:extLst>
          </p:cNvPr>
          <p:cNvCxnSpPr>
            <a:cxnSpLocks/>
          </p:cNvCxnSpPr>
          <p:nvPr/>
        </p:nvCxnSpPr>
        <p:spPr>
          <a:xfrm>
            <a:off x="1429662" y="1963431"/>
            <a:ext cx="0" cy="1150482"/>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C280489E-3917-5D19-C2C4-41E4D2B2704A}"/>
              </a:ext>
            </a:extLst>
          </p:cNvPr>
          <p:cNvSpPr/>
          <p:nvPr/>
        </p:nvSpPr>
        <p:spPr>
          <a:xfrm>
            <a:off x="209881" y="2291845"/>
            <a:ext cx="2198915" cy="538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Individual Pod Teams Links</a:t>
            </a:r>
            <a:endParaRPr kumimoji="0" lang="en-US" sz="12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endParaRPr>
          </a:p>
        </p:txBody>
      </p:sp>
      <p:cxnSp>
        <p:nvCxnSpPr>
          <p:cNvPr id="22" name="Straight Connector 21">
            <a:extLst>
              <a:ext uri="{FF2B5EF4-FFF2-40B4-BE49-F238E27FC236}">
                <a16:creationId xmlns:a16="http://schemas.microsoft.com/office/drawing/2014/main" id="{F952B6FB-0DF6-A605-A696-BB63D2890780}"/>
              </a:ext>
            </a:extLst>
          </p:cNvPr>
          <p:cNvCxnSpPr/>
          <p:nvPr/>
        </p:nvCxnSpPr>
        <p:spPr>
          <a:xfrm>
            <a:off x="1429662" y="3814406"/>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35DB522-D688-9907-97AF-77A9FB639063}"/>
              </a:ext>
            </a:extLst>
          </p:cNvPr>
          <p:cNvCxnSpPr/>
          <p:nvPr/>
        </p:nvCxnSpPr>
        <p:spPr>
          <a:xfrm>
            <a:off x="1429662" y="4964888"/>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B2A2616-CFE5-E74A-548D-73834AE3E7FE}"/>
              </a:ext>
            </a:extLst>
          </p:cNvPr>
          <p:cNvCxnSpPr>
            <a:cxnSpLocks/>
          </p:cNvCxnSpPr>
          <p:nvPr/>
        </p:nvCxnSpPr>
        <p:spPr>
          <a:xfrm>
            <a:off x="1429662" y="3814406"/>
            <a:ext cx="0" cy="1150482"/>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BE3E09E2-7F03-437F-B737-6A77A058E70A}"/>
              </a:ext>
            </a:extLst>
          </p:cNvPr>
          <p:cNvSpPr/>
          <p:nvPr/>
        </p:nvSpPr>
        <p:spPr>
          <a:xfrm>
            <a:off x="209881" y="4142820"/>
            <a:ext cx="2198915" cy="538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Individual Pod Teams Links</a:t>
            </a:r>
            <a:endParaRPr kumimoji="0" lang="en-US" sz="12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endParaRPr>
          </a:p>
        </p:txBody>
      </p:sp>
      <p:grpSp>
        <p:nvGrpSpPr>
          <p:cNvPr id="26" name="Group 25">
            <a:extLst>
              <a:ext uri="{FF2B5EF4-FFF2-40B4-BE49-F238E27FC236}">
                <a16:creationId xmlns:a16="http://schemas.microsoft.com/office/drawing/2014/main" id="{7A1FAC35-73B1-5E7B-CF6D-08F10C96E7FE}"/>
              </a:ext>
            </a:extLst>
          </p:cNvPr>
          <p:cNvGrpSpPr/>
          <p:nvPr/>
        </p:nvGrpSpPr>
        <p:grpSpPr>
          <a:xfrm>
            <a:off x="5130804" y="5010848"/>
            <a:ext cx="1582058" cy="367517"/>
            <a:chOff x="5304971" y="2202916"/>
            <a:chExt cx="1582058" cy="367517"/>
          </a:xfrm>
        </p:grpSpPr>
        <p:sp>
          <p:nvSpPr>
            <p:cNvPr id="27" name="Isosceles Triangle 26">
              <a:extLst>
                <a:ext uri="{FF2B5EF4-FFF2-40B4-BE49-F238E27FC236}">
                  <a16:creationId xmlns:a16="http://schemas.microsoft.com/office/drawing/2014/main" id="{56306474-AADA-D1DE-6788-005E926B9C5C}"/>
                </a:ext>
              </a:extLst>
            </p:cNvPr>
            <p:cNvSpPr/>
            <p:nvPr/>
          </p:nvSpPr>
          <p:spPr>
            <a:xfrm rot="10800000">
              <a:off x="5304971" y="2272890"/>
              <a:ext cx="1582058" cy="29754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1BDB4C49-0399-F165-5F6E-B65E364883DF}"/>
                </a:ext>
              </a:extLst>
            </p:cNvPr>
            <p:cNvSpPr/>
            <p:nvPr/>
          </p:nvSpPr>
          <p:spPr>
            <a:xfrm rot="10800000">
              <a:off x="5304971" y="2202916"/>
              <a:ext cx="1582058" cy="297543"/>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29" name="Straight Connector 28">
            <a:extLst>
              <a:ext uri="{FF2B5EF4-FFF2-40B4-BE49-F238E27FC236}">
                <a16:creationId xmlns:a16="http://schemas.microsoft.com/office/drawing/2014/main" id="{3805AD0E-B47F-8D7B-B16B-8775869BF873}"/>
              </a:ext>
            </a:extLst>
          </p:cNvPr>
          <p:cNvCxnSpPr/>
          <p:nvPr/>
        </p:nvCxnSpPr>
        <p:spPr>
          <a:xfrm>
            <a:off x="1429662" y="5266265"/>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90B0ABA-D444-5257-4CBB-B65147CCB5D3}"/>
              </a:ext>
            </a:extLst>
          </p:cNvPr>
          <p:cNvCxnSpPr/>
          <p:nvPr/>
        </p:nvCxnSpPr>
        <p:spPr>
          <a:xfrm>
            <a:off x="1429662" y="6416747"/>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CBCBCE2-DC1A-567D-1F1C-D8A9063C1753}"/>
              </a:ext>
            </a:extLst>
          </p:cNvPr>
          <p:cNvCxnSpPr>
            <a:cxnSpLocks/>
          </p:cNvCxnSpPr>
          <p:nvPr/>
        </p:nvCxnSpPr>
        <p:spPr>
          <a:xfrm>
            <a:off x="1429662" y="5266265"/>
            <a:ext cx="0" cy="1150482"/>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32B3A757-DA98-CCDC-2A51-46631E8A4B9F}"/>
              </a:ext>
            </a:extLst>
          </p:cNvPr>
          <p:cNvSpPr/>
          <p:nvPr/>
        </p:nvSpPr>
        <p:spPr>
          <a:xfrm>
            <a:off x="209881" y="5594679"/>
            <a:ext cx="2198915" cy="538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All Pods Together on Track C Teams Link</a:t>
            </a:r>
            <a:endParaRPr kumimoji="0" lang="en-US" sz="12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endParaRPr>
          </a:p>
        </p:txBody>
      </p:sp>
      <p:cxnSp>
        <p:nvCxnSpPr>
          <p:cNvPr id="39" name="Straight Connector 38">
            <a:extLst>
              <a:ext uri="{FF2B5EF4-FFF2-40B4-BE49-F238E27FC236}">
                <a16:creationId xmlns:a16="http://schemas.microsoft.com/office/drawing/2014/main" id="{010C7AE3-AF07-FAE2-A769-338DACB3CE56}"/>
              </a:ext>
            </a:extLst>
          </p:cNvPr>
          <p:cNvCxnSpPr/>
          <p:nvPr/>
        </p:nvCxnSpPr>
        <p:spPr>
          <a:xfrm>
            <a:off x="1429662" y="288662"/>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A7C9DB2-DFEC-123E-363F-71377815065D}"/>
              </a:ext>
            </a:extLst>
          </p:cNvPr>
          <p:cNvCxnSpPr/>
          <p:nvPr/>
        </p:nvCxnSpPr>
        <p:spPr>
          <a:xfrm>
            <a:off x="1429662" y="1657648"/>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985918A-6FD2-A50D-F8E7-A15FCAA07F89}"/>
              </a:ext>
            </a:extLst>
          </p:cNvPr>
          <p:cNvCxnSpPr>
            <a:cxnSpLocks/>
          </p:cNvCxnSpPr>
          <p:nvPr/>
        </p:nvCxnSpPr>
        <p:spPr>
          <a:xfrm>
            <a:off x="1429662" y="288662"/>
            <a:ext cx="0" cy="1368986"/>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47136CD1-65FF-0688-D31B-D357FE3B207D}"/>
              </a:ext>
            </a:extLst>
          </p:cNvPr>
          <p:cNvSpPr/>
          <p:nvPr/>
        </p:nvSpPr>
        <p:spPr>
          <a:xfrm>
            <a:off x="330204" y="685092"/>
            <a:ext cx="2198915" cy="538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Track C Teams Links</a:t>
            </a:r>
            <a:endParaRPr kumimoji="0" lang="en-US" sz="12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endParaRPr>
          </a:p>
        </p:txBody>
      </p:sp>
      <p:cxnSp>
        <p:nvCxnSpPr>
          <p:cNvPr id="43" name="Straight Connector 42">
            <a:extLst>
              <a:ext uri="{FF2B5EF4-FFF2-40B4-BE49-F238E27FC236}">
                <a16:creationId xmlns:a16="http://schemas.microsoft.com/office/drawing/2014/main" id="{294A0AE7-8D98-C7BA-08EA-EA8123E4991D}"/>
              </a:ext>
            </a:extLst>
          </p:cNvPr>
          <p:cNvCxnSpPr/>
          <p:nvPr/>
        </p:nvCxnSpPr>
        <p:spPr>
          <a:xfrm>
            <a:off x="9264328" y="1974690"/>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53DFF28-1515-E1F0-AB19-6216B6B13F4B}"/>
              </a:ext>
            </a:extLst>
          </p:cNvPr>
          <p:cNvCxnSpPr/>
          <p:nvPr/>
        </p:nvCxnSpPr>
        <p:spPr>
          <a:xfrm>
            <a:off x="9264328" y="4986255"/>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BBFE666E-303A-6EBB-52C7-8F919A28E124}"/>
              </a:ext>
            </a:extLst>
          </p:cNvPr>
          <p:cNvCxnSpPr>
            <a:cxnSpLocks/>
          </p:cNvCxnSpPr>
          <p:nvPr/>
        </p:nvCxnSpPr>
        <p:spPr>
          <a:xfrm>
            <a:off x="10534328" y="1963431"/>
            <a:ext cx="0" cy="3022824"/>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35649BEE-3785-007D-8F18-FAD85D6C7AC3}"/>
              </a:ext>
            </a:extLst>
          </p:cNvPr>
          <p:cNvSpPr/>
          <p:nvPr/>
        </p:nvSpPr>
        <p:spPr>
          <a:xfrm>
            <a:off x="9434870" y="3081075"/>
            <a:ext cx="2198915" cy="733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Instructor Bridge for Entire Academy on Teams Link</a:t>
            </a:r>
            <a:endParaRPr kumimoji="0" lang="en-US" sz="12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endParaRPr>
          </a:p>
        </p:txBody>
      </p:sp>
      <p:sp>
        <p:nvSpPr>
          <p:cNvPr id="48" name="Rectangle 47">
            <a:extLst>
              <a:ext uri="{FF2B5EF4-FFF2-40B4-BE49-F238E27FC236}">
                <a16:creationId xmlns:a16="http://schemas.microsoft.com/office/drawing/2014/main" id="{CE720282-37D4-CAC8-BBFF-A1935BFC8E7D}"/>
              </a:ext>
            </a:extLst>
          </p:cNvPr>
          <p:cNvSpPr>
            <a:spLocks/>
          </p:cNvSpPr>
          <p:nvPr/>
        </p:nvSpPr>
        <p:spPr>
          <a:xfrm>
            <a:off x="384049" y="384048"/>
            <a:ext cx="11546694" cy="320601"/>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Daily Schedule</a:t>
            </a:r>
          </a:p>
        </p:txBody>
      </p:sp>
    </p:spTree>
    <p:extLst>
      <p:ext uri="{BB962C8B-B14F-4D97-AF65-F5344CB8AC3E}">
        <p14:creationId xmlns:p14="http://schemas.microsoft.com/office/powerpoint/2010/main" val="16362823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03765-7E8C-4ACE-D17F-7A364AF66BE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93FC82-B9F3-22E1-0644-FBF38D4710BF}"/>
              </a:ext>
            </a:extLst>
          </p:cNvPr>
          <p:cNvSpPr>
            <a:spLocks noGrp="1"/>
          </p:cNvSpPr>
          <p:nvPr>
            <p:ph type="title"/>
          </p:nvPr>
        </p:nvSpPr>
        <p:spPr/>
        <p:txBody>
          <a:bodyPr/>
          <a:lstStyle/>
          <a:p>
            <a:r>
              <a:rPr lang="en-US"/>
              <a:t>Agentic Progression Framework</a:t>
            </a:r>
          </a:p>
        </p:txBody>
      </p:sp>
      <p:sp>
        <p:nvSpPr>
          <p:cNvPr id="6" name="Freeform: Shape 12">
            <a:extLst>
              <a:ext uri="{FF2B5EF4-FFF2-40B4-BE49-F238E27FC236}">
                <a16:creationId xmlns:a16="http://schemas.microsoft.com/office/drawing/2014/main" id="{456765A0-B782-99D8-3BB8-16F69FB95226}"/>
              </a:ext>
            </a:extLst>
          </p:cNvPr>
          <p:cNvSpPr/>
          <p:nvPr/>
        </p:nvSpPr>
        <p:spPr>
          <a:xfrm rot="10800000">
            <a:off x="3241946" y="4129119"/>
            <a:ext cx="5708108" cy="1993552"/>
          </a:xfrm>
          <a:custGeom>
            <a:avLst/>
            <a:gdLst>
              <a:gd name="connsiteX0" fmla="*/ 3370714 w 6741428"/>
              <a:gd name="connsiteY0" fmla="*/ 2214532 h 2214532"/>
              <a:gd name="connsiteX1" fmla="*/ 536431 w 6741428"/>
              <a:gd name="connsiteY1" fmla="*/ 1507638 h 2214532"/>
              <a:gd name="connsiteX2" fmla="*/ 775396 w 6741428"/>
              <a:gd name="connsiteY2" fmla="*/ 1449988 h 2214532"/>
              <a:gd name="connsiteX3" fmla="*/ 767642 w 6741428"/>
              <a:gd name="connsiteY3" fmla="*/ 1445508 h 2214532"/>
              <a:gd name="connsiteX4" fmla="*/ 516660 w 6741428"/>
              <a:gd name="connsiteY4" fmla="*/ 1506057 h 2214532"/>
              <a:gd name="connsiteX5" fmla="*/ 0 w 6741428"/>
              <a:gd name="connsiteY5" fmla="*/ 840685 h 2214532"/>
              <a:gd name="connsiteX6" fmla="*/ 3370714 w 6741428"/>
              <a:gd name="connsiteY6" fmla="*/ 0 h 2214532"/>
              <a:gd name="connsiteX7" fmla="*/ 6741428 w 6741428"/>
              <a:gd name="connsiteY7" fmla="*/ 840685 h 2214532"/>
              <a:gd name="connsiteX8" fmla="*/ 6224768 w 6741428"/>
              <a:gd name="connsiteY8" fmla="*/ 1506057 h 2214532"/>
              <a:gd name="connsiteX9" fmla="*/ 5975996 w 6741428"/>
              <a:gd name="connsiteY9" fmla="*/ 1446041 h 2214532"/>
              <a:gd name="connsiteX10" fmla="*/ 5967981 w 6741428"/>
              <a:gd name="connsiteY10" fmla="*/ 1450458 h 2214532"/>
              <a:gd name="connsiteX11" fmla="*/ 6204997 w 6741428"/>
              <a:gd name="connsiteY11" fmla="*/ 1507638 h 2214532"/>
              <a:gd name="connsiteX0" fmla="*/ 3370714 w 6741428"/>
              <a:gd name="connsiteY0" fmla="*/ 2214532 h 2214532"/>
              <a:gd name="connsiteX1" fmla="*/ 536431 w 6741428"/>
              <a:gd name="connsiteY1" fmla="*/ 1507638 h 2214532"/>
              <a:gd name="connsiteX2" fmla="*/ 775396 w 6741428"/>
              <a:gd name="connsiteY2" fmla="*/ 1449988 h 2214532"/>
              <a:gd name="connsiteX3" fmla="*/ 767642 w 6741428"/>
              <a:gd name="connsiteY3" fmla="*/ 1445508 h 2214532"/>
              <a:gd name="connsiteX4" fmla="*/ 516660 w 6741428"/>
              <a:gd name="connsiteY4" fmla="*/ 1506057 h 2214532"/>
              <a:gd name="connsiteX5" fmla="*/ 0 w 6741428"/>
              <a:gd name="connsiteY5" fmla="*/ 840685 h 2214532"/>
              <a:gd name="connsiteX6" fmla="*/ 3370714 w 6741428"/>
              <a:gd name="connsiteY6" fmla="*/ 0 h 2214532"/>
              <a:gd name="connsiteX7" fmla="*/ 6741428 w 6741428"/>
              <a:gd name="connsiteY7" fmla="*/ 840685 h 2214532"/>
              <a:gd name="connsiteX8" fmla="*/ 6224768 w 6741428"/>
              <a:gd name="connsiteY8" fmla="*/ 1506057 h 2214532"/>
              <a:gd name="connsiteX9" fmla="*/ 5975996 w 6741428"/>
              <a:gd name="connsiteY9" fmla="*/ 1446041 h 2214532"/>
              <a:gd name="connsiteX10" fmla="*/ 6204997 w 6741428"/>
              <a:gd name="connsiteY10" fmla="*/ 1507638 h 2214532"/>
              <a:gd name="connsiteX11" fmla="*/ 3370714 w 6741428"/>
              <a:gd name="connsiteY11" fmla="*/ 2214532 h 2214532"/>
              <a:gd name="connsiteX0" fmla="*/ 3370714 w 6741428"/>
              <a:gd name="connsiteY0" fmla="*/ 2214532 h 2214532"/>
              <a:gd name="connsiteX1" fmla="*/ 536431 w 6741428"/>
              <a:gd name="connsiteY1" fmla="*/ 1507638 h 2214532"/>
              <a:gd name="connsiteX2" fmla="*/ 775396 w 6741428"/>
              <a:gd name="connsiteY2" fmla="*/ 1449988 h 2214532"/>
              <a:gd name="connsiteX3" fmla="*/ 767642 w 6741428"/>
              <a:gd name="connsiteY3" fmla="*/ 1445508 h 2214532"/>
              <a:gd name="connsiteX4" fmla="*/ 516660 w 6741428"/>
              <a:gd name="connsiteY4" fmla="*/ 1506057 h 2214532"/>
              <a:gd name="connsiteX5" fmla="*/ 0 w 6741428"/>
              <a:gd name="connsiteY5" fmla="*/ 840685 h 2214532"/>
              <a:gd name="connsiteX6" fmla="*/ 3370714 w 6741428"/>
              <a:gd name="connsiteY6" fmla="*/ 0 h 2214532"/>
              <a:gd name="connsiteX7" fmla="*/ 6741428 w 6741428"/>
              <a:gd name="connsiteY7" fmla="*/ 840685 h 2214532"/>
              <a:gd name="connsiteX8" fmla="*/ 6224768 w 6741428"/>
              <a:gd name="connsiteY8" fmla="*/ 1506057 h 2214532"/>
              <a:gd name="connsiteX9" fmla="*/ 6204997 w 6741428"/>
              <a:gd name="connsiteY9" fmla="*/ 1507638 h 2214532"/>
              <a:gd name="connsiteX10" fmla="*/ 3370714 w 6741428"/>
              <a:gd name="connsiteY10" fmla="*/ 2214532 h 2214532"/>
              <a:gd name="connsiteX0" fmla="*/ 3370714 w 6741428"/>
              <a:gd name="connsiteY0" fmla="*/ 2214532 h 2214532"/>
              <a:gd name="connsiteX1" fmla="*/ 536431 w 6741428"/>
              <a:gd name="connsiteY1" fmla="*/ 1507638 h 2214532"/>
              <a:gd name="connsiteX2" fmla="*/ 775396 w 6741428"/>
              <a:gd name="connsiteY2" fmla="*/ 1449988 h 2214532"/>
              <a:gd name="connsiteX3" fmla="*/ 516660 w 6741428"/>
              <a:gd name="connsiteY3" fmla="*/ 1506057 h 2214532"/>
              <a:gd name="connsiteX4" fmla="*/ 0 w 6741428"/>
              <a:gd name="connsiteY4" fmla="*/ 840685 h 2214532"/>
              <a:gd name="connsiteX5" fmla="*/ 3370714 w 6741428"/>
              <a:gd name="connsiteY5" fmla="*/ 0 h 2214532"/>
              <a:gd name="connsiteX6" fmla="*/ 6741428 w 6741428"/>
              <a:gd name="connsiteY6" fmla="*/ 840685 h 2214532"/>
              <a:gd name="connsiteX7" fmla="*/ 6224768 w 6741428"/>
              <a:gd name="connsiteY7" fmla="*/ 1506057 h 2214532"/>
              <a:gd name="connsiteX8" fmla="*/ 6204997 w 6741428"/>
              <a:gd name="connsiteY8" fmla="*/ 1507638 h 2214532"/>
              <a:gd name="connsiteX9" fmla="*/ 3370714 w 6741428"/>
              <a:gd name="connsiteY9" fmla="*/ 2214532 h 2214532"/>
              <a:gd name="connsiteX0" fmla="*/ 3370714 w 6741428"/>
              <a:gd name="connsiteY0" fmla="*/ 2214532 h 2214532"/>
              <a:gd name="connsiteX1" fmla="*/ 536431 w 6741428"/>
              <a:gd name="connsiteY1" fmla="*/ 1507638 h 2214532"/>
              <a:gd name="connsiteX2" fmla="*/ 516660 w 6741428"/>
              <a:gd name="connsiteY2" fmla="*/ 1506057 h 2214532"/>
              <a:gd name="connsiteX3" fmla="*/ 0 w 6741428"/>
              <a:gd name="connsiteY3" fmla="*/ 840685 h 2214532"/>
              <a:gd name="connsiteX4" fmla="*/ 3370714 w 6741428"/>
              <a:gd name="connsiteY4" fmla="*/ 0 h 2214532"/>
              <a:gd name="connsiteX5" fmla="*/ 6741428 w 6741428"/>
              <a:gd name="connsiteY5" fmla="*/ 840685 h 2214532"/>
              <a:gd name="connsiteX6" fmla="*/ 6224768 w 6741428"/>
              <a:gd name="connsiteY6" fmla="*/ 1506057 h 2214532"/>
              <a:gd name="connsiteX7" fmla="*/ 6204997 w 6741428"/>
              <a:gd name="connsiteY7" fmla="*/ 1507638 h 2214532"/>
              <a:gd name="connsiteX8" fmla="*/ 3370714 w 6741428"/>
              <a:gd name="connsiteY8" fmla="*/ 2214532 h 2214532"/>
              <a:gd name="connsiteX0" fmla="*/ 3370714 w 6741428"/>
              <a:gd name="connsiteY0" fmla="*/ 2214532 h 2214532"/>
              <a:gd name="connsiteX1" fmla="*/ 536431 w 6741428"/>
              <a:gd name="connsiteY1" fmla="*/ 1507638 h 2214532"/>
              <a:gd name="connsiteX2" fmla="*/ 516660 w 6741428"/>
              <a:gd name="connsiteY2" fmla="*/ 1506057 h 2214532"/>
              <a:gd name="connsiteX3" fmla="*/ 0 w 6741428"/>
              <a:gd name="connsiteY3" fmla="*/ 840685 h 2214532"/>
              <a:gd name="connsiteX4" fmla="*/ 3370714 w 6741428"/>
              <a:gd name="connsiteY4" fmla="*/ 0 h 2214532"/>
              <a:gd name="connsiteX5" fmla="*/ 6741428 w 6741428"/>
              <a:gd name="connsiteY5" fmla="*/ 840685 h 2214532"/>
              <a:gd name="connsiteX6" fmla="*/ 6224768 w 6741428"/>
              <a:gd name="connsiteY6" fmla="*/ 1506057 h 2214532"/>
              <a:gd name="connsiteX7" fmla="*/ 3370714 w 6741428"/>
              <a:gd name="connsiteY7" fmla="*/ 2214532 h 2214532"/>
              <a:gd name="connsiteX0" fmla="*/ 3370714 w 6741428"/>
              <a:gd name="connsiteY0" fmla="*/ 2214532 h 2214532"/>
              <a:gd name="connsiteX1" fmla="*/ 516660 w 6741428"/>
              <a:gd name="connsiteY1" fmla="*/ 1506057 h 2214532"/>
              <a:gd name="connsiteX2" fmla="*/ 0 w 6741428"/>
              <a:gd name="connsiteY2" fmla="*/ 840685 h 2214532"/>
              <a:gd name="connsiteX3" fmla="*/ 3370714 w 6741428"/>
              <a:gd name="connsiteY3" fmla="*/ 0 h 2214532"/>
              <a:gd name="connsiteX4" fmla="*/ 6741428 w 6741428"/>
              <a:gd name="connsiteY4" fmla="*/ 840685 h 2214532"/>
              <a:gd name="connsiteX5" fmla="*/ 6224768 w 6741428"/>
              <a:gd name="connsiteY5" fmla="*/ 1506057 h 2214532"/>
              <a:gd name="connsiteX6" fmla="*/ 3370714 w 6741428"/>
              <a:gd name="connsiteY6" fmla="*/ 2214532 h 2214532"/>
              <a:gd name="connsiteX0" fmla="*/ 3370714 w 6224768"/>
              <a:gd name="connsiteY0" fmla="*/ 2214532 h 2214532"/>
              <a:gd name="connsiteX1" fmla="*/ 516660 w 6224768"/>
              <a:gd name="connsiteY1" fmla="*/ 1506057 h 2214532"/>
              <a:gd name="connsiteX2" fmla="*/ 0 w 6224768"/>
              <a:gd name="connsiteY2" fmla="*/ 840685 h 2214532"/>
              <a:gd name="connsiteX3" fmla="*/ 3370714 w 6224768"/>
              <a:gd name="connsiteY3" fmla="*/ 0 h 2214532"/>
              <a:gd name="connsiteX4" fmla="*/ 6224768 w 6224768"/>
              <a:gd name="connsiteY4" fmla="*/ 1506057 h 2214532"/>
              <a:gd name="connsiteX5" fmla="*/ 3370714 w 6224768"/>
              <a:gd name="connsiteY5" fmla="*/ 2214532 h 2214532"/>
              <a:gd name="connsiteX0" fmla="*/ 3370714 w 6224768"/>
              <a:gd name="connsiteY0" fmla="*/ 1993552 h 1993552"/>
              <a:gd name="connsiteX1" fmla="*/ 516660 w 6224768"/>
              <a:gd name="connsiteY1" fmla="*/ 1285077 h 1993552"/>
              <a:gd name="connsiteX2" fmla="*/ 0 w 6224768"/>
              <a:gd name="connsiteY2" fmla="*/ 619705 h 1993552"/>
              <a:gd name="connsiteX3" fmla="*/ 3385954 w 6224768"/>
              <a:gd name="connsiteY3" fmla="*/ 0 h 1993552"/>
              <a:gd name="connsiteX4" fmla="*/ 6224768 w 6224768"/>
              <a:gd name="connsiteY4" fmla="*/ 1285077 h 1993552"/>
              <a:gd name="connsiteX5" fmla="*/ 3370714 w 6224768"/>
              <a:gd name="connsiteY5" fmla="*/ 1993552 h 1993552"/>
              <a:gd name="connsiteX0" fmla="*/ 2854054 w 5708108"/>
              <a:gd name="connsiteY0" fmla="*/ 1993552 h 1993552"/>
              <a:gd name="connsiteX1" fmla="*/ 0 w 5708108"/>
              <a:gd name="connsiteY1" fmla="*/ 1285077 h 1993552"/>
              <a:gd name="connsiteX2" fmla="*/ 2869294 w 5708108"/>
              <a:gd name="connsiteY2" fmla="*/ 0 h 1993552"/>
              <a:gd name="connsiteX3" fmla="*/ 5708108 w 5708108"/>
              <a:gd name="connsiteY3" fmla="*/ 1285077 h 1993552"/>
              <a:gd name="connsiteX4" fmla="*/ 2854054 w 5708108"/>
              <a:gd name="connsiteY4" fmla="*/ 1993552 h 199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8108" h="1993552">
                <a:moveTo>
                  <a:pt x="2854054" y="1993552"/>
                </a:moveTo>
                <a:lnTo>
                  <a:pt x="0" y="1285077"/>
                </a:lnTo>
                <a:lnTo>
                  <a:pt x="2869294" y="0"/>
                </a:lnTo>
                <a:lnTo>
                  <a:pt x="5708108" y="1285077"/>
                </a:lnTo>
                <a:lnTo>
                  <a:pt x="2854054" y="1993552"/>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Freeform: Shape 13">
            <a:extLst>
              <a:ext uri="{FF2B5EF4-FFF2-40B4-BE49-F238E27FC236}">
                <a16:creationId xmlns:a16="http://schemas.microsoft.com/office/drawing/2014/main" id="{813585DB-188F-6F83-29F7-2854E2D539E3}"/>
              </a:ext>
            </a:extLst>
          </p:cNvPr>
          <p:cNvSpPr/>
          <p:nvPr/>
        </p:nvSpPr>
        <p:spPr>
          <a:xfrm rot="10800000">
            <a:off x="3955376" y="3383280"/>
            <a:ext cx="4281246" cy="1654535"/>
          </a:xfrm>
          <a:custGeom>
            <a:avLst/>
            <a:gdLst>
              <a:gd name="connsiteX0" fmla="*/ 2677196 w 5354392"/>
              <a:gd name="connsiteY0" fmla="*/ 1857735 h 1857735"/>
              <a:gd name="connsiteX1" fmla="*/ 561976 w 5354392"/>
              <a:gd name="connsiteY1" fmla="*/ 1330181 h 1857735"/>
              <a:gd name="connsiteX2" fmla="*/ 811207 w 5354392"/>
              <a:gd name="connsiteY2" fmla="*/ 1271422 h 1857735"/>
              <a:gd name="connsiteX3" fmla="*/ 799257 w 5354392"/>
              <a:gd name="connsiteY3" fmla="*/ 1260269 h 1857735"/>
              <a:gd name="connsiteX4" fmla="*/ 536573 w 5354392"/>
              <a:gd name="connsiteY4" fmla="*/ 1322200 h 1857735"/>
              <a:gd name="connsiteX5" fmla="*/ 0 w 5354392"/>
              <a:gd name="connsiteY5" fmla="*/ 631185 h 1857735"/>
              <a:gd name="connsiteX6" fmla="*/ 2677196 w 5354392"/>
              <a:gd name="connsiteY6" fmla="*/ 0 h 1857735"/>
              <a:gd name="connsiteX7" fmla="*/ 5354392 w 5354392"/>
              <a:gd name="connsiteY7" fmla="*/ 631185 h 1857735"/>
              <a:gd name="connsiteX8" fmla="*/ 4817819 w 5354392"/>
              <a:gd name="connsiteY8" fmla="*/ 1322200 h 1857735"/>
              <a:gd name="connsiteX9" fmla="*/ 4504339 w 5354392"/>
              <a:gd name="connsiteY9" fmla="*/ 1248293 h 1857735"/>
              <a:gd name="connsiteX10" fmla="*/ 4486713 w 5354392"/>
              <a:gd name="connsiteY10" fmla="*/ 1258108 h 1857735"/>
              <a:gd name="connsiteX11" fmla="*/ 4792416 w 5354392"/>
              <a:gd name="connsiteY11" fmla="*/ 1330181 h 1857735"/>
              <a:gd name="connsiteX0" fmla="*/ 2677196 w 5354392"/>
              <a:gd name="connsiteY0" fmla="*/ 1857735 h 1857735"/>
              <a:gd name="connsiteX1" fmla="*/ 561976 w 5354392"/>
              <a:gd name="connsiteY1" fmla="*/ 1330181 h 1857735"/>
              <a:gd name="connsiteX2" fmla="*/ 811207 w 5354392"/>
              <a:gd name="connsiteY2" fmla="*/ 1271422 h 1857735"/>
              <a:gd name="connsiteX3" fmla="*/ 799257 w 5354392"/>
              <a:gd name="connsiteY3" fmla="*/ 1260269 h 1857735"/>
              <a:gd name="connsiteX4" fmla="*/ 536573 w 5354392"/>
              <a:gd name="connsiteY4" fmla="*/ 1322200 h 1857735"/>
              <a:gd name="connsiteX5" fmla="*/ 0 w 5354392"/>
              <a:gd name="connsiteY5" fmla="*/ 631185 h 1857735"/>
              <a:gd name="connsiteX6" fmla="*/ 2677196 w 5354392"/>
              <a:gd name="connsiteY6" fmla="*/ 0 h 1857735"/>
              <a:gd name="connsiteX7" fmla="*/ 5354392 w 5354392"/>
              <a:gd name="connsiteY7" fmla="*/ 631185 h 1857735"/>
              <a:gd name="connsiteX8" fmla="*/ 4817819 w 5354392"/>
              <a:gd name="connsiteY8" fmla="*/ 1322200 h 1857735"/>
              <a:gd name="connsiteX9" fmla="*/ 4504339 w 5354392"/>
              <a:gd name="connsiteY9" fmla="*/ 1248293 h 1857735"/>
              <a:gd name="connsiteX10" fmla="*/ 4792416 w 5354392"/>
              <a:gd name="connsiteY10" fmla="*/ 1330181 h 1857735"/>
              <a:gd name="connsiteX11" fmla="*/ 2677196 w 5354392"/>
              <a:gd name="connsiteY11" fmla="*/ 1857735 h 1857735"/>
              <a:gd name="connsiteX0" fmla="*/ 2677196 w 5354392"/>
              <a:gd name="connsiteY0" fmla="*/ 1857735 h 1857735"/>
              <a:gd name="connsiteX1" fmla="*/ 561976 w 5354392"/>
              <a:gd name="connsiteY1" fmla="*/ 1330181 h 1857735"/>
              <a:gd name="connsiteX2" fmla="*/ 811207 w 5354392"/>
              <a:gd name="connsiteY2" fmla="*/ 1271422 h 1857735"/>
              <a:gd name="connsiteX3" fmla="*/ 799257 w 5354392"/>
              <a:gd name="connsiteY3" fmla="*/ 1260269 h 1857735"/>
              <a:gd name="connsiteX4" fmla="*/ 536573 w 5354392"/>
              <a:gd name="connsiteY4" fmla="*/ 1322200 h 1857735"/>
              <a:gd name="connsiteX5" fmla="*/ 0 w 5354392"/>
              <a:gd name="connsiteY5" fmla="*/ 631185 h 1857735"/>
              <a:gd name="connsiteX6" fmla="*/ 2677196 w 5354392"/>
              <a:gd name="connsiteY6" fmla="*/ 0 h 1857735"/>
              <a:gd name="connsiteX7" fmla="*/ 5354392 w 5354392"/>
              <a:gd name="connsiteY7" fmla="*/ 631185 h 1857735"/>
              <a:gd name="connsiteX8" fmla="*/ 4817819 w 5354392"/>
              <a:gd name="connsiteY8" fmla="*/ 1322200 h 1857735"/>
              <a:gd name="connsiteX9" fmla="*/ 4792416 w 5354392"/>
              <a:gd name="connsiteY9" fmla="*/ 1330181 h 1857735"/>
              <a:gd name="connsiteX10" fmla="*/ 2677196 w 5354392"/>
              <a:gd name="connsiteY10" fmla="*/ 1857735 h 1857735"/>
              <a:gd name="connsiteX0" fmla="*/ 2677196 w 5354392"/>
              <a:gd name="connsiteY0" fmla="*/ 1857735 h 1857735"/>
              <a:gd name="connsiteX1" fmla="*/ 561976 w 5354392"/>
              <a:gd name="connsiteY1" fmla="*/ 1330181 h 1857735"/>
              <a:gd name="connsiteX2" fmla="*/ 811207 w 5354392"/>
              <a:gd name="connsiteY2" fmla="*/ 1271422 h 1857735"/>
              <a:gd name="connsiteX3" fmla="*/ 799257 w 5354392"/>
              <a:gd name="connsiteY3" fmla="*/ 1260269 h 1857735"/>
              <a:gd name="connsiteX4" fmla="*/ 536573 w 5354392"/>
              <a:gd name="connsiteY4" fmla="*/ 1322200 h 1857735"/>
              <a:gd name="connsiteX5" fmla="*/ 0 w 5354392"/>
              <a:gd name="connsiteY5" fmla="*/ 631185 h 1857735"/>
              <a:gd name="connsiteX6" fmla="*/ 2677196 w 5354392"/>
              <a:gd name="connsiteY6" fmla="*/ 0 h 1857735"/>
              <a:gd name="connsiteX7" fmla="*/ 5354392 w 5354392"/>
              <a:gd name="connsiteY7" fmla="*/ 631185 h 1857735"/>
              <a:gd name="connsiteX8" fmla="*/ 4817819 w 5354392"/>
              <a:gd name="connsiteY8" fmla="*/ 1322200 h 1857735"/>
              <a:gd name="connsiteX9" fmla="*/ 2677196 w 5354392"/>
              <a:gd name="connsiteY9" fmla="*/ 1857735 h 1857735"/>
              <a:gd name="connsiteX0" fmla="*/ 2677196 w 5354392"/>
              <a:gd name="connsiteY0" fmla="*/ 1857735 h 1857735"/>
              <a:gd name="connsiteX1" fmla="*/ 561976 w 5354392"/>
              <a:gd name="connsiteY1" fmla="*/ 1330181 h 1857735"/>
              <a:gd name="connsiteX2" fmla="*/ 811207 w 5354392"/>
              <a:gd name="connsiteY2" fmla="*/ 1271422 h 1857735"/>
              <a:gd name="connsiteX3" fmla="*/ 536573 w 5354392"/>
              <a:gd name="connsiteY3" fmla="*/ 1322200 h 1857735"/>
              <a:gd name="connsiteX4" fmla="*/ 0 w 5354392"/>
              <a:gd name="connsiteY4" fmla="*/ 631185 h 1857735"/>
              <a:gd name="connsiteX5" fmla="*/ 2677196 w 5354392"/>
              <a:gd name="connsiteY5" fmla="*/ 0 h 1857735"/>
              <a:gd name="connsiteX6" fmla="*/ 5354392 w 5354392"/>
              <a:gd name="connsiteY6" fmla="*/ 631185 h 1857735"/>
              <a:gd name="connsiteX7" fmla="*/ 4817819 w 5354392"/>
              <a:gd name="connsiteY7" fmla="*/ 1322200 h 1857735"/>
              <a:gd name="connsiteX8" fmla="*/ 2677196 w 5354392"/>
              <a:gd name="connsiteY8" fmla="*/ 1857735 h 1857735"/>
              <a:gd name="connsiteX0" fmla="*/ 2677196 w 5354392"/>
              <a:gd name="connsiteY0" fmla="*/ 1857735 h 1857735"/>
              <a:gd name="connsiteX1" fmla="*/ 561976 w 5354392"/>
              <a:gd name="connsiteY1" fmla="*/ 1330181 h 1857735"/>
              <a:gd name="connsiteX2" fmla="*/ 536573 w 5354392"/>
              <a:gd name="connsiteY2" fmla="*/ 1322200 h 1857735"/>
              <a:gd name="connsiteX3" fmla="*/ 0 w 5354392"/>
              <a:gd name="connsiteY3" fmla="*/ 631185 h 1857735"/>
              <a:gd name="connsiteX4" fmla="*/ 2677196 w 5354392"/>
              <a:gd name="connsiteY4" fmla="*/ 0 h 1857735"/>
              <a:gd name="connsiteX5" fmla="*/ 5354392 w 5354392"/>
              <a:gd name="connsiteY5" fmla="*/ 631185 h 1857735"/>
              <a:gd name="connsiteX6" fmla="*/ 4817819 w 5354392"/>
              <a:gd name="connsiteY6" fmla="*/ 1322200 h 1857735"/>
              <a:gd name="connsiteX7" fmla="*/ 2677196 w 5354392"/>
              <a:gd name="connsiteY7" fmla="*/ 1857735 h 1857735"/>
              <a:gd name="connsiteX0" fmla="*/ 2677196 w 5354392"/>
              <a:gd name="connsiteY0" fmla="*/ 1857735 h 1857735"/>
              <a:gd name="connsiteX1" fmla="*/ 536573 w 5354392"/>
              <a:gd name="connsiteY1" fmla="*/ 1322200 h 1857735"/>
              <a:gd name="connsiteX2" fmla="*/ 0 w 5354392"/>
              <a:gd name="connsiteY2" fmla="*/ 631185 h 1857735"/>
              <a:gd name="connsiteX3" fmla="*/ 2677196 w 5354392"/>
              <a:gd name="connsiteY3" fmla="*/ 0 h 1857735"/>
              <a:gd name="connsiteX4" fmla="*/ 5354392 w 5354392"/>
              <a:gd name="connsiteY4" fmla="*/ 631185 h 1857735"/>
              <a:gd name="connsiteX5" fmla="*/ 4817819 w 5354392"/>
              <a:gd name="connsiteY5" fmla="*/ 1322200 h 1857735"/>
              <a:gd name="connsiteX6" fmla="*/ 2677196 w 5354392"/>
              <a:gd name="connsiteY6" fmla="*/ 1857735 h 1857735"/>
              <a:gd name="connsiteX0" fmla="*/ 2677196 w 4817819"/>
              <a:gd name="connsiteY0" fmla="*/ 1857735 h 1857735"/>
              <a:gd name="connsiteX1" fmla="*/ 536573 w 4817819"/>
              <a:gd name="connsiteY1" fmla="*/ 1322200 h 1857735"/>
              <a:gd name="connsiteX2" fmla="*/ 0 w 4817819"/>
              <a:gd name="connsiteY2" fmla="*/ 631185 h 1857735"/>
              <a:gd name="connsiteX3" fmla="*/ 2677196 w 4817819"/>
              <a:gd name="connsiteY3" fmla="*/ 0 h 1857735"/>
              <a:gd name="connsiteX4" fmla="*/ 4817819 w 4817819"/>
              <a:gd name="connsiteY4" fmla="*/ 1322200 h 1857735"/>
              <a:gd name="connsiteX5" fmla="*/ 2677196 w 4817819"/>
              <a:gd name="connsiteY5" fmla="*/ 1857735 h 1857735"/>
              <a:gd name="connsiteX0" fmla="*/ 2140623 w 4281246"/>
              <a:gd name="connsiteY0" fmla="*/ 1857735 h 1857735"/>
              <a:gd name="connsiteX1" fmla="*/ 0 w 4281246"/>
              <a:gd name="connsiteY1" fmla="*/ 1322200 h 1857735"/>
              <a:gd name="connsiteX2" fmla="*/ 2140623 w 4281246"/>
              <a:gd name="connsiteY2" fmla="*/ 0 h 1857735"/>
              <a:gd name="connsiteX3" fmla="*/ 4281246 w 4281246"/>
              <a:gd name="connsiteY3" fmla="*/ 1322200 h 1857735"/>
              <a:gd name="connsiteX4" fmla="*/ 2140623 w 4281246"/>
              <a:gd name="connsiteY4" fmla="*/ 1857735 h 1857735"/>
              <a:gd name="connsiteX0" fmla="*/ 2140623 w 4281246"/>
              <a:gd name="connsiteY0" fmla="*/ 1654535 h 1654535"/>
              <a:gd name="connsiteX1" fmla="*/ 0 w 4281246"/>
              <a:gd name="connsiteY1" fmla="*/ 1119000 h 1654535"/>
              <a:gd name="connsiteX2" fmla="*/ 2108873 w 4281246"/>
              <a:gd name="connsiteY2" fmla="*/ 0 h 1654535"/>
              <a:gd name="connsiteX3" fmla="*/ 4281246 w 4281246"/>
              <a:gd name="connsiteY3" fmla="*/ 1119000 h 1654535"/>
              <a:gd name="connsiteX4" fmla="*/ 2140623 w 4281246"/>
              <a:gd name="connsiteY4" fmla="*/ 1654535 h 1654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1246" h="1654535">
                <a:moveTo>
                  <a:pt x="2140623" y="1654535"/>
                </a:moveTo>
                <a:lnTo>
                  <a:pt x="0" y="1119000"/>
                </a:lnTo>
                <a:lnTo>
                  <a:pt x="2108873" y="0"/>
                </a:lnTo>
                <a:lnTo>
                  <a:pt x="4281246" y="1119000"/>
                </a:lnTo>
                <a:lnTo>
                  <a:pt x="2140623" y="1654535"/>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Freeform: Shape 14">
            <a:extLst>
              <a:ext uri="{FF2B5EF4-FFF2-40B4-BE49-F238E27FC236}">
                <a16:creationId xmlns:a16="http://schemas.microsoft.com/office/drawing/2014/main" id="{CABE1232-4147-B51F-4F7E-4742CC38292A}"/>
              </a:ext>
            </a:extLst>
          </p:cNvPr>
          <p:cNvSpPr/>
          <p:nvPr/>
        </p:nvSpPr>
        <p:spPr>
          <a:xfrm rot="10800000">
            <a:off x="4664391" y="2643865"/>
            <a:ext cx="2856898" cy="1287648"/>
          </a:xfrm>
          <a:custGeom>
            <a:avLst/>
            <a:gdLst>
              <a:gd name="connsiteX0" fmla="*/ 1951263 w 3902523"/>
              <a:gd name="connsiteY0" fmla="*/ 1516248 h 1516248"/>
              <a:gd name="connsiteX1" fmla="*/ 525976 w 3902523"/>
              <a:gd name="connsiteY1" fmla="*/ 1160769 h 1516248"/>
              <a:gd name="connsiteX2" fmla="*/ 724017 w 3902523"/>
              <a:gd name="connsiteY2" fmla="*/ 1114983 h 1516248"/>
              <a:gd name="connsiteX3" fmla="*/ 718983 w 3902523"/>
              <a:gd name="connsiteY3" fmla="*/ 1109797 h 1516248"/>
              <a:gd name="connsiteX4" fmla="*/ 519650 w 3902523"/>
              <a:gd name="connsiteY4" fmla="*/ 1155882 h 1516248"/>
              <a:gd name="connsiteX5" fmla="*/ 0 w 3902523"/>
              <a:gd name="connsiteY5" fmla="*/ 486661 h 1516248"/>
              <a:gd name="connsiteX6" fmla="*/ 1951262 w 3902523"/>
              <a:gd name="connsiteY6" fmla="*/ 0 h 1516248"/>
              <a:gd name="connsiteX7" fmla="*/ 3902523 w 3902523"/>
              <a:gd name="connsiteY7" fmla="*/ 486661 h 1516248"/>
              <a:gd name="connsiteX8" fmla="*/ 3382874 w 3902523"/>
              <a:gd name="connsiteY8" fmla="*/ 1155882 h 1516248"/>
              <a:gd name="connsiteX9" fmla="*/ 3184027 w 3902523"/>
              <a:gd name="connsiteY9" fmla="*/ 1109910 h 1516248"/>
              <a:gd name="connsiteX10" fmla="*/ 3175851 w 3902523"/>
              <a:gd name="connsiteY10" fmla="*/ 1114370 h 1516248"/>
              <a:gd name="connsiteX11" fmla="*/ 3376548 w 3902523"/>
              <a:gd name="connsiteY11" fmla="*/ 1160770 h 1516248"/>
              <a:gd name="connsiteX0" fmla="*/ 1951263 w 3902523"/>
              <a:gd name="connsiteY0" fmla="*/ 1516248 h 1516248"/>
              <a:gd name="connsiteX1" fmla="*/ 525976 w 3902523"/>
              <a:gd name="connsiteY1" fmla="*/ 1160769 h 1516248"/>
              <a:gd name="connsiteX2" fmla="*/ 724017 w 3902523"/>
              <a:gd name="connsiteY2" fmla="*/ 1114983 h 1516248"/>
              <a:gd name="connsiteX3" fmla="*/ 718983 w 3902523"/>
              <a:gd name="connsiteY3" fmla="*/ 1109797 h 1516248"/>
              <a:gd name="connsiteX4" fmla="*/ 519650 w 3902523"/>
              <a:gd name="connsiteY4" fmla="*/ 1155882 h 1516248"/>
              <a:gd name="connsiteX5" fmla="*/ 0 w 3902523"/>
              <a:gd name="connsiteY5" fmla="*/ 486661 h 1516248"/>
              <a:gd name="connsiteX6" fmla="*/ 1951262 w 3902523"/>
              <a:gd name="connsiteY6" fmla="*/ 0 h 1516248"/>
              <a:gd name="connsiteX7" fmla="*/ 3902523 w 3902523"/>
              <a:gd name="connsiteY7" fmla="*/ 486661 h 1516248"/>
              <a:gd name="connsiteX8" fmla="*/ 3382874 w 3902523"/>
              <a:gd name="connsiteY8" fmla="*/ 1155882 h 1516248"/>
              <a:gd name="connsiteX9" fmla="*/ 3184027 w 3902523"/>
              <a:gd name="connsiteY9" fmla="*/ 1109910 h 1516248"/>
              <a:gd name="connsiteX10" fmla="*/ 3376548 w 3902523"/>
              <a:gd name="connsiteY10" fmla="*/ 1160770 h 1516248"/>
              <a:gd name="connsiteX11" fmla="*/ 1951263 w 3902523"/>
              <a:gd name="connsiteY11" fmla="*/ 1516248 h 1516248"/>
              <a:gd name="connsiteX0" fmla="*/ 1951263 w 3902523"/>
              <a:gd name="connsiteY0" fmla="*/ 1516248 h 1516248"/>
              <a:gd name="connsiteX1" fmla="*/ 525976 w 3902523"/>
              <a:gd name="connsiteY1" fmla="*/ 1160769 h 1516248"/>
              <a:gd name="connsiteX2" fmla="*/ 724017 w 3902523"/>
              <a:gd name="connsiteY2" fmla="*/ 1114983 h 1516248"/>
              <a:gd name="connsiteX3" fmla="*/ 718983 w 3902523"/>
              <a:gd name="connsiteY3" fmla="*/ 1109797 h 1516248"/>
              <a:gd name="connsiteX4" fmla="*/ 519650 w 3902523"/>
              <a:gd name="connsiteY4" fmla="*/ 1155882 h 1516248"/>
              <a:gd name="connsiteX5" fmla="*/ 0 w 3902523"/>
              <a:gd name="connsiteY5" fmla="*/ 486661 h 1516248"/>
              <a:gd name="connsiteX6" fmla="*/ 1951262 w 3902523"/>
              <a:gd name="connsiteY6" fmla="*/ 0 h 1516248"/>
              <a:gd name="connsiteX7" fmla="*/ 3902523 w 3902523"/>
              <a:gd name="connsiteY7" fmla="*/ 486661 h 1516248"/>
              <a:gd name="connsiteX8" fmla="*/ 3382874 w 3902523"/>
              <a:gd name="connsiteY8" fmla="*/ 1155882 h 1516248"/>
              <a:gd name="connsiteX9" fmla="*/ 3376548 w 3902523"/>
              <a:gd name="connsiteY9" fmla="*/ 1160770 h 1516248"/>
              <a:gd name="connsiteX10" fmla="*/ 1951263 w 3902523"/>
              <a:gd name="connsiteY10" fmla="*/ 1516248 h 1516248"/>
              <a:gd name="connsiteX0" fmla="*/ 1951263 w 3902523"/>
              <a:gd name="connsiteY0" fmla="*/ 1516248 h 1516248"/>
              <a:gd name="connsiteX1" fmla="*/ 525976 w 3902523"/>
              <a:gd name="connsiteY1" fmla="*/ 1160769 h 1516248"/>
              <a:gd name="connsiteX2" fmla="*/ 724017 w 3902523"/>
              <a:gd name="connsiteY2" fmla="*/ 1114983 h 1516248"/>
              <a:gd name="connsiteX3" fmla="*/ 718983 w 3902523"/>
              <a:gd name="connsiteY3" fmla="*/ 1109797 h 1516248"/>
              <a:gd name="connsiteX4" fmla="*/ 519650 w 3902523"/>
              <a:gd name="connsiteY4" fmla="*/ 1155882 h 1516248"/>
              <a:gd name="connsiteX5" fmla="*/ 0 w 3902523"/>
              <a:gd name="connsiteY5" fmla="*/ 486661 h 1516248"/>
              <a:gd name="connsiteX6" fmla="*/ 1951262 w 3902523"/>
              <a:gd name="connsiteY6" fmla="*/ 0 h 1516248"/>
              <a:gd name="connsiteX7" fmla="*/ 3902523 w 3902523"/>
              <a:gd name="connsiteY7" fmla="*/ 486661 h 1516248"/>
              <a:gd name="connsiteX8" fmla="*/ 3382874 w 3902523"/>
              <a:gd name="connsiteY8" fmla="*/ 1155882 h 1516248"/>
              <a:gd name="connsiteX9" fmla="*/ 1951263 w 3902523"/>
              <a:gd name="connsiteY9" fmla="*/ 1516248 h 1516248"/>
              <a:gd name="connsiteX0" fmla="*/ 1951263 w 3902523"/>
              <a:gd name="connsiteY0" fmla="*/ 1516248 h 1516248"/>
              <a:gd name="connsiteX1" fmla="*/ 525976 w 3902523"/>
              <a:gd name="connsiteY1" fmla="*/ 1160769 h 1516248"/>
              <a:gd name="connsiteX2" fmla="*/ 724017 w 3902523"/>
              <a:gd name="connsiteY2" fmla="*/ 1114983 h 1516248"/>
              <a:gd name="connsiteX3" fmla="*/ 519650 w 3902523"/>
              <a:gd name="connsiteY3" fmla="*/ 1155882 h 1516248"/>
              <a:gd name="connsiteX4" fmla="*/ 0 w 3902523"/>
              <a:gd name="connsiteY4" fmla="*/ 486661 h 1516248"/>
              <a:gd name="connsiteX5" fmla="*/ 1951262 w 3902523"/>
              <a:gd name="connsiteY5" fmla="*/ 0 h 1516248"/>
              <a:gd name="connsiteX6" fmla="*/ 3902523 w 3902523"/>
              <a:gd name="connsiteY6" fmla="*/ 486661 h 1516248"/>
              <a:gd name="connsiteX7" fmla="*/ 3382874 w 3902523"/>
              <a:gd name="connsiteY7" fmla="*/ 1155882 h 1516248"/>
              <a:gd name="connsiteX8" fmla="*/ 1951263 w 3902523"/>
              <a:gd name="connsiteY8" fmla="*/ 1516248 h 1516248"/>
              <a:gd name="connsiteX0" fmla="*/ 1951263 w 3902523"/>
              <a:gd name="connsiteY0" fmla="*/ 1516248 h 1516248"/>
              <a:gd name="connsiteX1" fmla="*/ 525976 w 3902523"/>
              <a:gd name="connsiteY1" fmla="*/ 1160769 h 1516248"/>
              <a:gd name="connsiteX2" fmla="*/ 519650 w 3902523"/>
              <a:gd name="connsiteY2" fmla="*/ 1155882 h 1516248"/>
              <a:gd name="connsiteX3" fmla="*/ 0 w 3902523"/>
              <a:gd name="connsiteY3" fmla="*/ 486661 h 1516248"/>
              <a:gd name="connsiteX4" fmla="*/ 1951262 w 3902523"/>
              <a:gd name="connsiteY4" fmla="*/ 0 h 1516248"/>
              <a:gd name="connsiteX5" fmla="*/ 3902523 w 3902523"/>
              <a:gd name="connsiteY5" fmla="*/ 486661 h 1516248"/>
              <a:gd name="connsiteX6" fmla="*/ 3382874 w 3902523"/>
              <a:gd name="connsiteY6" fmla="*/ 1155882 h 1516248"/>
              <a:gd name="connsiteX7" fmla="*/ 1951263 w 3902523"/>
              <a:gd name="connsiteY7" fmla="*/ 1516248 h 1516248"/>
              <a:gd name="connsiteX0" fmla="*/ 1951263 w 3902523"/>
              <a:gd name="connsiteY0" fmla="*/ 1516248 h 1516248"/>
              <a:gd name="connsiteX1" fmla="*/ 525976 w 3902523"/>
              <a:gd name="connsiteY1" fmla="*/ 1160769 h 1516248"/>
              <a:gd name="connsiteX2" fmla="*/ 0 w 3902523"/>
              <a:gd name="connsiteY2" fmla="*/ 486661 h 1516248"/>
              <a:gd name="connsiteX3" fmla="*/ 1951262 w 3902523"/>
              <a:gd name="connsiteY3" fmla="*/ 0 h 1516248"/>
              <a:gd name="connsiteX4" fmla="*/ 3902523 w 3902523"/>
              <a:gd name="connsiteY4" fmla="*/ 486661 h 1516248"/>
              <a:gd name="connsiteX5" fmla="*/ 3382874 w 3902523"/>
              <a:gd name="connsiteY5" fmla="*/ 1155882 h 1516248"/>
              <a:gd name="connsiteX6" fmla="*/ 1951263 w 3902523"/>
              <a:gd name="connsiteY6" fmla="*/ 1516248 h 1516248"/>
              <a:gd name="connsiteX0" fmla="*/ 1951263 w 3382874"/>
              <a:gd name="connsiteY0" fmla="*/ 1516248 h 1516248"/>
              <a:gd name="connsiteX1" fmla="*/ 525976 w 3382874"/>
              <a:gd name="connsiteY1" fmla="*/ 1160769 h 1516248"/>
              <a:gd name="connsiteX2" fmla="*/ 0 w 3382874"/>
              <a:gd name="connsiteY2" fmla="*/ 486661 h 1516248"/>
              <a:gd name="connsiteX3" fmla="*/ 1951262 w 3382874"/>
              <a:gd name="connsiteY3" fmla="*/ 0 h 1516248"/>
              <a:gd name="connsiteX4" fmla="*/ 3382874 w 3382874"/>
              <a:gd name="connsiteY4" fmla="*/ 1155882 h 1516248"/>
              <a:gd name="connsiteX5" fmla="*/ 1951263 w 3382874"/>
              <a:gd name="connsiteY5" fmla="*/ 1516248 h 1516248"/>
              <a:gd name="connsiteX0" fmla="*/ 1425287 w 2856898"/>
              <a:gd name="connsiteY0" fmla="*/ 1516248 h 1516248"/>
              <a:gd name="connsiteX1" fmla="*/ 0 w 2856898"/>
              <a:gd name="connsiteY1" fmla="*/ 1160769 h 1516248"/>
              <a:gd name="connsiteX2" fmla="*/ 1425286 w 2856898"/>
              <a:gd name="connsiteY2" fmla="*/ 0 h 1516248"/>
              <a:gd name="connsiteX3" fmla="*/ 2856898 w 2856898"/>
              <a:gd name="connsiteY3" fmla="*/ 1155882 h 1516248"/>
              <a:gd name="connsiteX4" fmla="*/ 1425287 w 2856898"/>
              <a:gd name="connsiteY4" fmla="*/ 1516248 h 1516248"/>
              <a:gd name="connsiteX0" fmla="*/ 1425287 w 2856898"/>
              <a:gd name="connsiteY0" fmla="*/ 1287648 h 1287648"/>
              <a:gd name="connsiteX1" fmla="*/ 0 w 2856898"/>
              <a:gd name="connsiteY1" fmla="*/ 932169 h 1287648"/>
              <a:gd name="connsiteX2" fmla="*/ 1399886 w 2856898"/>
              <a:gd name="connsiteY2" fmla="*/ 0 h 1287648"/>
              <a:gd name="connsiteX3" fmla="*/ 2856898 w 2856898"/>
              <a:gd name="connsiteY3" fmla="*/ 927282 h 1287648"/>
              <a:gd name="connsiteX4" fmla="*/ 1425287 w 2856898"/>
              <a:gd name="connsiteY4" fmla="*/ 1287648 h 128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6898" h="1287648">
                <a:moveTo>
                  <a:pt x="1425287" y="1287648"/>
                </a:moveTo>
                <a:lnTo>
                  <a:pt x="0" y="932169"/>
                </a:lnTo>
                <a:lnTo>
                  <a:pt x="1399886" y="0"/>
                </a:lnTo>
                <a:lnTo>
                  <a:pt x="2856898" y="927282"/>
                </a:lnTo>
                <a:lnTo>
                  <a:pt x="1425287" y="1287648"/>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Freeform: Shape 15">
            <a:extLst>
              <a:ext uri="{FF2B5EF4-FFF2-40B4-BE49-F238E27FC236}">
                <a16:creationId xmlns:a16="http://schemas.microsoft.com/office/drawing/2014/main" id="{47FCF229-48D3-9CD9-0DC0-3274935B0769}"/>
              </a:ext>
            </a:extLst>
          </p:cNvPr>
          <p:cNvSpPr/>
          <p:nvPr/>
        </p:nvSpPr>
        <p:spPr>
          <a:xfrm rot="10800000">
            <a:off x="5387732" y="1900269"/>
            <a:ext cx="1411045" cy="996628"/>
          </a:xfrm>
          <a:custGeom>
            <a:avLst/>
            <a:gdLst>
              <a:gd name="connsiteX0" fmla="*/ 1240077 w 2480154"/>
              <a:gd name="connsiteY0" fmla="*/ 1168078 h 1168078"/>
              <a:gd name="connsiteX1" fmla="*/ 537299 w 2480154"/>
              <a:gd name="connsiteY1" fmla="*/ 992799 h 1168078"/>
              <a:gd name="connsiteX2" fmla="*/ 531810 w 2480154"/>
              <a:gd name="connsiteY2" fmla="*/ 994168 h 1168078"/>
              <a:gd name="connsiteX3" fmla="*/ 0 w 2480154"/>
              <a:gd name="connsiteY3" fmla="*/ 309286 h 1168078"/>
              <a:gd name="connsiteX4" fmla="*/ 1240077 w 2480154"/>
              <a:gd name="connsiteY4" fmla="*/ 0 h 1168078"/>
              <a:gd name="connsiteX5" fmla="*/ 2480154 w 2480154"/>
              <a:gd name="connsiteY5" fmla="*/ 309286 h 1168078"/>
              <a:gd name="connsiteX6" fmla="*/ 1948344 w 2480154"/>
              <a:gd name="connsiteY6" fmla="*/ 994168 h 1168078"/>
              <a:gd name="connsiteX7" fmla="*/ 1942856 w 2480154"/>
              <a:gd name="connsiteY7" fmla="*/ 992799 h 1168078"/>
              <a:gd name="connsiteX0" fmla="*/ 1240077 w 2480154"/>
              <a:gd name="connsiteY0" fmla="*/ 1168078 h 1168078"/>
              <a:gd name="connsiteX1" fmla="*/ 537299 w 2480154"/>
              <a:gd name="connsiteY1" fmla="*/ 992799 h 1168078"/>
              <a:gd name="connsiteX2" fmla="*/ 531810 w 2480154"/>
              <a:gd name="connsiteY2" fmla="*/ 994168 h 1168078"/>
              <a:gd name="connsiteX3" fmla="*/ 0 w 2480154"/>
              <a:gd name="connsiteY3" fmla="*/ 309286 h 1168078"/>
              <a:gd name="connsiteX4" fmla="*/ 1240077 w 2480154"/>
              <a:gd name="connsiteY4" fmla="*/ 0 h 1168078"/>
              <a:gd name="connsiteX5" fmla="*/ 2480154 w 2480154"/>
              <a:gd name="connsiteY5" fmla="*/ 309286 h 1168078"/>
              <a:gd name="connsiteX6" fmla="*/ 1948344 w 2480154"/>
              <a:gd name="connsiteY6" fmla="*/ 994168 h 1168078"/>
              <a:gd name="connsiteX7" fmla="*/ 1240077 w 2480154"/>
              <a:gd name="connsiteY7" fmla="*/ 1168078 h 1168078"/>
              <a:gd name="connsiteX0" fmla="*/ 1240077 w 2480154"/>
              <a:gd name="connsiteY0" fmla="*/ 1168078 h 1168078"/>
              <a:gd name="connsiteX1" fmla="*/ 537299 w 2480154"/>
              <a:gd name="connsiteY1" fmla="*/ 992799 h 1168078"/>
              <a:gd name="connsiteX2" fmla="*/ 0 w 2480154"/>
              <a:gd name="connsiteY2" fmla="*/ 309286 h 1168078"/>
              <a:gd name="connsiteX3" fmla="*/ 1240077 w 2480154"/>
              <a:gd name="connsiteY3" fmla="*/ 0 h 1168078"/>
              <a:gd name="connsiteX4" fmla="*/ 2480154 w 2480154"/>
              <a:gd name="connsiteY4" fmla="*/ 309286 h 1168078"/>
              <a:gd name="connsiteX5" fmla="*/ 1948344 w 2480154"/>
              <a:gd name="connsiteY5" fmla="*/ 994168 h 1168078"/>
              <a:gd name="connsiteX6" fmla="*/ 1240077 w 2480154"/>
              <a:gd name="connsiteY6" fmla="*/ 1168078 h 1168078"/>
              <a:gd name="connsiteX0" fmla="*/ 1240077 w 1948344"/>
              <a:gd name="connsiteY0" fmla="*/ 1168078 h 1168078"/>
              <a:gd name="connsiteX1" fmla="*/ 537299 w 1948344"/>
              <a:gd name="connsiteY1" fmla="*/ 992799 h 1168078"/>
              <a:gd name="connsiteX2" fmla="*/ 0 w 1948344"/>
              <a:gd name="connsiteY2" fmla="*/ 309286 h 1168078"/>
              <a:gd name="connsiteX3" fmla="*/ 1240077 w 1948344"/>
              <a:gd name="connsiteY3" fmla="*/ 0 h 1168078"/>
              <a:gd name="connsiteX4" fmla="*/ 1948344 w 1948344"/>
              <a:gd name="connsiteY4" fmla="*/ 994168 h 1168078"/>
              <a:gd name="connsiteX5" fmla="*/ 1240077 w 1948344"/>
              <a:gd name="connsiteY5" fmla="*/ 1168078 h 1168078"/>
              <a:gd name="connsiteX0" fmla="*/ 702778 w 1411045"/>
              <a:gd name="connsiteY0" fmla="*/ 1168078 h 1168078"/>
              <a:gd name="connsiteX1" fmla="*/ 0 w 1411045"/>
              <a:gd name="connsiteY1" fmla="*/ 992799 h 1168078"/>
              <a:gd name="connsiteX2" fmla="*/ 702778 w 1411045"/>
              <a:gd name="connsiteY2" fmla="*/ 0 h 1168078"/>
              <a:gd name="connsiteX3" fmla="*/ 1411045 w 1411045"/>
              <a:gd name="connsiteY3" fmla="*/ 994168 h 1168078"/>
              <a:gd name="connsiteX4" fmla="*/ 702778 w 1411045"/>
              <a:gd name="connsiteY4" fmla="*/ 1168078 h 1168078"/>
              <a:gd name="connsiteX0" fmla="*/ 702778 w 1411045"/>
              <a:gd name="connsiteY0" fmla="*/ 996628 h 996628"/>
              <a:gd name="connsiteX1" fmla="*/ 0 w 1411045"/>
              <a:gd name="connsiteY1" fmla="*/ 821349 h 996628"/>
              <a:gd name="connsiteX2" fmla="*/ 696428 w 1411045"/>
              <a:gd name="connsiteY2" fmla="*/ 0 h 996628"/>
              <a:gd name="connsiteX3" fmla="*/ 1411045 w 1411045"/>
              <a:gd name="connsiteY3" fmla="*/ 822718 h 996628"/>
              <a:gd name="connsiteX4" fmla="*/ 702778 w 1411045"/>
              <a:gd name="connsiteY4" fmla="*/ 996628 h 99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045" h="996628">
                <a:moveTo>
                  <a:pt x="702778" y="996628"/>
                </a:moveTo>
                <a:lnTo>
                  <a:pt x="0" y="821349"/>
                </a:lnTo>
                <a:lnTo>
                  <a:pt x="696428" y="0"/>
                </a:lnTo>
                <a:lnTo>
                  <a:pt x="1411045" y="822718"/>
                </a:lnTo>
                <a:lnTo>
                  <a:pt x="702778" y="996628"/>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Freeform: Shape 16">
            <a:extLst>
              <a:ext uri="{FF2B5EF4-FFF2-40B4-BE49-F238E27FC236}">
                <a16:creationId xmlns:a16="http://schemas.microsoft.com/office/drawing/2014/main" id="{AD762F38-0D34-33A5-7CAD-0733BAE20875}"/>
              </a:ext>
            </a:extLst>
          </p:cNvPr>
          <p:cNvSpPr/>
          <p:nvPr/>
        </p:nvSpPr>
        <p:spPr>
          <a:xfrm>
            <a:off x="2725286" y="4837594"/>
            <a:ext cx="6741428" cy="1506057"/>
          </a:xfrm>
          <a:custGeom>
            <a:avLst/>
            <a:gdLst>
              <a:gd name="connsiteX0" fmla="*/ 516660 w 6741428"/>
              <a:gd name="connsiteY0" fmla="*/ 0 h 1506057"/>
              <a:gd name="connsiteX1" fmla="*/ 610039 w 6741428"/>
              <a:gd name="connsiteY1" fmla="*/ 0 h 1506057"/>
              <a:gd name="connsiteX2" fmla="*/ 3370714 w 6741428"/>
              <a:gd name="connsiteY2" fmla="*/ 688536 h 1506057"/>
              <a:gd name="connsiteX3" fmla="*/ 6131389 w 6741428"/>
              <a:gd name="connsiteY3" fmla="*/ 0 h 1506057"/>
              <a:gd name="connsiteX4" fmla="*/ 6224768 w 6741428"/>
              <a:gd name="connsiteY4" fmla="*/ 0 h 1506057"/>
              <a:gd name="connsiteX5" fmla="*/ 6482955 w 6741428"/>
              <a:gd name="connsiteY5" fmla="*/ 332502 h 1506057"/>
              <a:gd name="connsiteX6" fmla="*/ 6741428 w 6741428"/>
              <a:gd name="connsiteY6" fmla="*/ 665372 h 1506057"/>
              <a:gd name="connsiteX7" fmla="*/ 3370714 w 6741428"/>
              <a:gd name="connsiteY7" fmla="*/ 1506057 h 1506057"/>
              <a:gd name="connsiteX8" fmla="*/ 0 w 6741428"/>
              <a:gd name="connsiteY8" fmla="*/ 665372 h 1506057"/>
              <a:gd name="connsiteX9" fmla="*/ 258473 w 6741428"/>
              <a:gd name="connsiteY9" fmla="*/ 332502 h 1506057"/>
              <a:gd name="connsiteX0" fmla="*/ 516660 w 6741428"/>
              <a:gd name="connsiteY0" fmla="*/ 0 h 1506057"/>
              <a:gd name="connsiteX1" fmla="*/ 610039 w 6741428"/>
              <a:gd name="connsiteY1" fmla="*/ 0 h 1506057"/>
              <a:gd name="connsiteX2" fmla="*/ 3370714 w 6741428"/>
              <a:gd name="connsiteY2" fmla="*/ 688536 h 1506057"/>
              <a:gd name="connsiteX3" fmla="*/ 6224768 w 6741428"/>
              <a:gd name="connsiteY3" fmla="*/ 0 h 1506057"/>
              <a:gd name="connsiteX4" fmla="*/ 6482955 w 6741428"/>
              <a:gd name="connsiteY4" fmla="*/ 332502 h 1506057"/>
              <a:gd name="connsiteX5" fmla="*/ 6741428 w 6741428"/>
              <a:gd name="connsiteY5" fmla="*/ 665372 h 1506057"/>
              <a:gd name="connsiteX6" fmla="*/ 3370714 w 6741428"/>
              <a:gd name="connsiteY6" fmla="*/ 1506057 h 1506057"/>
              <a:gd name="connsiteX7" fmla="*/ 0 w 6741428"/>
              <a:gd name="connsiteY7" fmla="*/ 665372 h 1506057"/>
              <a:gd name="connsiteX8" fmla="*/ 258473 w 6741428"/>
              <a:gd name="connsiteY8" fmla="*/ 332502 h 1506057"/>
              <a:gd name="connsiteX9" fmla="*/ 516660 w 6741428"/>
              <a:gd name="connsiteY9" fmla="*/ 0 h 1506057"/>
              <a:gd name="connsiteX0" fmla="*/ 516660 w 6741428"/>
              <a:gd name="connsiteY0" fmla="*/ 0 h 1506057"/>
              <a:gd name="connsiteX1" fmla="*/ 3370714 w 6741428"/>
              <a:gd name="connsiteY1" fmla="*/ 688536 h 1506057"/>
              <a:gd name="connsiteX2" fmla="*/ 6224768 w 6741428"/>
              <a:gd name="connsiteY2" fmla="*/ 0 h 1506057"/>
              <a:gd name="connsiteX3" fmla="*/ 6482955 w 6741428"/>
              <a:gd name="connsiteY3" fmla="*/ 332502 h 1506057"/>
              <a:gd name="connsiteX4" fmla="*/ 6741428 w 6741428"/>
              <a:gd name="connsiteY4" fmla="*/ 665372 h 1506057"/>
              <a:gd name="connsiteX5" fmla="*/ 3370714 w 6741428"/>
              <a:gd name="connsiteY5" fmla="*/ 1506057 h 1506057"/>
              <a:gd name="connsiteX6" fmla="*/ 0 w 6741428"/>
              <a:gd name="connsiteY6" fmla="*/ 665372 h 1506057"/>
              <a:gd name="connsiteX7" fmla="*/ 258473 w 6741428"/>
              <a:gd name="connsiteY7" fmla="*/ 332502 h 1506057"/>
              <a:gd name="connsiteX8" fmla="*/ 516660 w 6741428"/>
              <a:gd name="connsiteY8" fmla="*/ 0 h 1506057"/>
              <a:gd name="connsiteX0" fmla="*/ 516660 w 6741428"/>
              <a:gd name="connsiteY0" fmla="*/ 0 h 1506057"/>
              <a:gd name="connsiteX1" fmla="*/ 3370714 w 6741428"/>
              <a:gd name="connsiteY1" fmla="*/ 688536 h 1506057"/>
              <a:gd name="connsiteX2" fmla="*/ 6224768 w 6741428"/>
              <a:gd name="connsiteY2" fmla="*/ 0 h 1506057"/>
              <a:gd name="connsiteX3" fmla="*/ 6482955 w 6741428"/>
              <a:gd name="connsiteY3" fmla="*/ 332502 h 1506057"/>
              <a:gd name="connsiteX4" fmla="*/ 6741428 w 6741428"/>
              <a:gd name="connsiteY4" fmla="*/ 665372 h 1506057"/>
              <a:gd name="connsiteX5" fmla="*/ 3370714 w 6741428"/>
              <a:gd name="connsiteY5" fmla="*/ 1506057 h 1506057"/>
              <a:gd name="connsiteX6" fmla="*/ 0 w 6741428"/>
              <a:gd name="connsiteY6" fmla="*/ 665372 h 1506057"/>
              <a:gd name="connsiteX7" fmla="*/ 516660 w 6741428"/>
              <a:gd name="connsiteY7" fmla="*/ 0 h 1506057"/>
              <a:gd name="connsiteX0" fmla="*/ 516660 w 6741428"/>
              <a:gd name="connsiteY0" fmla="*/ 0 h 1506057"/>
              <a:gd name="connsiteX1" fmla="*/ 3370714 w 6741428"/>
              <a:gd name="connsiteY1" fmla="*/ 688536 h 1506057"/>
              <a:gd name="connsiteX2" fmla="*/ 6224768 w 6741428"/>
              <a:gd name="connsiteY2" fmla="*/ 0 h 1506057"/>
              <a:gd name="connsiteX3" fmla="*/ 6741428 w 6741428"/>
              <a:gd name="connsiteY3" fmla="*/ 665372 h 1506057"/>
              <a:gd name="connsiteX4" fmla="*/ 3370714 w 6741428"/>
              <a:gd name="connsiteY4" fmla="*/ 1506057 h 1506057"/>
              <a:gd name="connsiteX5" fmla="*/ 0 w 6741428"/>
              <a:gd name="connsiteY5" fmla="*/ 665372 h 1506057"/>
              <a:gd name="connsiteX6" fmla="*/ 516660 w 6741428"/>
              <a:gd name="connsiteY6" fmla="*/ 0 h 150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1428" h="1506057">
                <a:moveTo>
                  <a:pt x="516660" y="0"/>
                </a:moveTo>
                <a:lnTo>
                  <a:pt x="3370714" y="688536"/>
                </a:lnTo>
                <a:lnTo>
                  <a:pt x="6224768" y="0"/>
                </a:lnTo>
                <a:lnTo>
                  <a:pt x="6741428" y="665372"/>
                </a:lnTo>
                <a:lnTo>
                  <a:pt x="3370714" y="1506057"/>
                </a:lnTo>
                <a:lnTo>
                  <a:pt x="0" y="665372"/>
                </a:lnTo>
                <a:lnTo>
                  <a:pt x="51666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Freeform: Shape 17">
            <a:extLst>
              <a:ext uri="{FF2B5EF4-FFF2-40B4-BE49-F238E27FC236}">
                <a16:creationId xmlns:a16="http://schemas.microsoft.com/office/drawing/2014/main" id="{F97DD141-3304-C977-4884-A4A07912841F}"/>
              </a:ext>
            </a:extLst>
          </p:cNvPr>
          <p:cNvSpPr/>
          <p:nvPr/>
        </p:nvSpPr>
        <p:spPr>
          <a:xfrm>
            <a:off x="3418804" y="3918815"/>
            <a:ext cx="5354392" cy="1322200"/>
          </a:xfrm>
          <a:custGeom>
            <a:avLst/>
            <a:gdLst>
              <a:gd name="connsiteX0" fmla="*/ 4817819 w 5354392"/>
              <a:gd name="connsiteY0" fmla="*/ 0 h 1322200"/>
              <a:gd name="connsiteX1" fmla="*/ 5354392 w 5354392"/>
              <a:gd name="connsiteY1" fmla="*/ 691015 h 1322200"/>
              <a:gd name="connsiteX2" fmla="*/ 2677196 w 5354392"/>
              <a:gd name="connsiteY2" fmla="*/ 1322200 h 1322200"/>
              <a:gd name="connsiteX3" fmla="*/ 0 w 5354392"/>
              <a:gd name="connsiteY3" fmla="*/ 691015 h 1322200"/>
              <a:gd name="connsiteX4" fmla="*/ 536573 w 5354392"/>
              <a:gd name="connsiteY4" fmla="*/ 0 h 1322200"/>
              <a:gd name="connsiteX5" fmla="*/ 2677196 w 5354392"/>
              <a:gd name="connsiteY5" fmla="*/ 504680 h 132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4392" h="1322200">
                <a:moveTo>
                  <a:pt x="4817819" y="0"/>
                </a:moveTo>
                <a:lnTo>
                  <a:pt x="5354392" y="691015"/>
                </a:lnTo>
                <a:lnTo>
                  <a:pt x="2677196" y="1322200"/>
                </a:lnTo>
                <a:lnTo>
                  <a:pt x="0" y="691015"/>
                </a:lnTo>
                <a:lnTo>
                  <a:pt x="536573" y="0"/>
                </a:lnTo>
                <a:lnTo>
                  <a:pt x="2677196" y="5046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Freeform: Shape 18">
            <a:extLst>
              <a:ext uri="{FF2B5EF4-FFF2-40B4-BE49-F238E27FC236}">
                <a16:creationId xmlns:a16="http://schemas.microsoft.com/office/drawing/2014/main" id="{412FD919-7E53-94AB-F994-A19E57F934BA}"/>
              </a:ext>
            </a:extLst>
          </p:cNvPr>
          <p:cNvSpPr/>
          <p:nvPr/>
        </p:nvSpPr>
        <p:spPr>
          <a:xfrm>
            <a:off x="4144740" y="3004231"/>
            <a:ext cx="3902523" cy="1155882"/>
          </a:xfrm>
          <a:custGeom>
            <a:avLst/>
            <a:gdLst>
              <a:gd name="connsiteX0" fmla="*/ 3382873 w 3902523"/>
              <a:gd name="connsiteY0" fmla="*/ 0 h 1155882"/>
              <a:gd name="connsiteX1" fmla="*/ 3902523 w 3902523"/>
              <a:gd name="connsiteY1" fmla="*/ 669221 h 1155882"/>
              <a:gd name="connsiteX2" fmla="*/ 1951261 w 3902523"/>
              <a:gd name="connsiteY2" fmla="*/ 1155882 h 1155882"/>
              <a:gd name="connsiteX3" fmla="*/ 0 w 3902523"/>
              <a:gd name="connsiteY3" fmla="*/ 669221 h 1155882"/>
              <a:gd name="connsiteX4" fmla="*/ 519649 w 3902523"/>
              <a:gd name="connsiteY4" fmla="*/ 0 h 1155882"/>
              <a:gd name="connsiteX5" fmla="*/ 1951261 w 3902523"/>
              <a:gd name="connsiteY5" fmla="*/ 330981 h 115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23" h="1155882">
                <a:moveTo>
                  <a:pt x="3382873" y="0"/>
                </a:moveTo>
                <a:lnTo>
                  <a:pt x="3902523" y="669221"/>
                </a:lnTo>
                <a:lnTo>
                  <a:pt x="1951261" y="1155882"/>
                </a:lnTo>
                <a:lnTo>
                  <a:pt x="0" y="669221"/>
                </a:lnTo>
                <a:lnTo>
                  <a:pt x="519649" y="0"/>
                </a:lnTo>
                <a:lnTo>
                  <a:pt x="1951261" y="3309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Freeform: Shape 19">
            <a:extLst>
              <a:ext uri="{FF2B5EF4-FFF2-40B4-BE49-F238E27FC236}">
                <a16:creationId xmlns:a16="http://schemas.microsoft.com/office/drawing/2014/main" id="{1FE66C38-7648-F0F0-9BAA-0DA3E106A2B4}"/>
              </a:ext>
            </a:extLst>
          </p:cNvPr>
          <p:cNvSpPr/>
          <p:nvPr/>
        </p:nvSpPr>
        <p:spPr>
          <a:xfrm>
            <a:off x="5562130" y="1158884"/>
            <a:ext cx="1067740" cy="820687"/>
          </a:xfrm>
          <a:custGeom>
            <a:avLst/>
            <a:gdLst>
              <a:gd name="connsiteX0" fmla="*/ 533870 w 1067740"/>
              <a:gd name="connsiteY0" fmla="*/ 0 h 820687"/>
              <a:gd name="connsiteX1" fmla="*/ 1067740 w 1067740"/>
              <a:gd name="connsiteY1" fmla="*/ 687535 h 820687"/>
              <a:gd name="connsiteX2" fmla="*/ 533870 w 1067740"/>
              <a:gd name="connsiteY2" fmla="*/ 820687 h 820687"/>
              <a:gd name="connsiteX3" fmla="*/ 0 w 1067740"/>
              <a:gd name="connsiteY3" fmla="*/ 687535 h 820687"/>
            </a:gdLst>
            <a:ahLst/>
            <a:cxnLst>
              <a:cxn ang="0">
                <a:pos x="connsiteX0" y="connsiteY0"/>
              </a:cxn>
              <a:cxn ang="0">
                <a:pos x="connsiteX1" y="connsiteY1"/>
              </a:cxn>
              <a:cxn ang="0">
                <a:pos x="connsiteX2" y="connsiteY2"/>
              </a:cxn>
              <a:cxn ang="0">
                <a:pos x="connsiteX3" y="connsiteY3"/>
              </a:cxn>
            </a:cxnLst>
            <a:rect l="l" t="t" r="r" b="b"/>
            <a:pathLst>
              <a:path w="1067740" h="820687">
                <a:moveTo>
                  <a:pt x="533870" y="0"/>
                </a:moveTo>
                <a:lnTo>
                  <a:pt x="1067740" y="687535"/>
                </a:lnTo>
                <a:lnTo>
                  <a:pt x="533870" y="820687"/>
                </a:lnTo>
                <a:lnTo>
                  <a:pt x="0" y="68753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Freeform: Shape 20">
            <a:extLst>
              <a:ext uri="{FF2B5EF4-FFF2-40B4-BE49-F238E27FC236}">
                <a16:creationId xmlns:a16="http://schemas.microsoft.com/office/drawing/2014/main" id="{E8246E7E-3783-5196-F21C-B91C62F2CA5D}"/>
              </a:ext>
            </a:extLst>
          </p:cNvPr>
          <p:cNvSpPr/>
          <p:nvPr/>
        </p:nvSpPr>
        <p:spPr>
          <a:xfrm>
            <a:off x="4855923" y="2074179"/>
            <a:ext cx="2480154" cy="994168"/>
          </a:xfrm>
          <a:custGeom>
            <a:avLst/>
            <a:gdLst>
              <a:gd name="connsiteX0" fmla="*/ 1948344 w 2480154"/>
              <a:gd name="connsiteY0" fmla="*/ 0 h 994168"/>
              <a:gd name="connsiteX1" fmla="*/ 2480154 w 2480154"/>
              <a:gd name="connsiteY1" fmla="*/ 684882 h 994168"/>
              <a:gd name="connsiteX2" fmla="*/ 1240077 w 2480154"/>
              <a:gd name="connsiteY2" fmla="*/ 994168 h 994168"/>
              <a:gd name="connsiteX3" fmla="*/ 0 w 2480154"/>
              <a:gd name="connsiteY3" fmla="*/ 684882 h 994168"/>
              <a:gd name="connsiteX4" fmla="*/ 531810 w 2480154"/>
              <a:gd name="connsiteY4" fmla="*/ 0 h 994168"/>
              <a:gd name="connsiteX5" fmla="*/ 1240077 w 2480154"/>
              <a:gd name="connsiteY5" fmla="*/ 176648 h 99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154" h="994168">
                <a:moveTo>
                  <a:pt x="1948344" y="0"/>
                </a:moveTo>
                <a:lnTo>
                  <a:pt x="2480154" y="684882"/>
                </a:lnTo>
                <a:lnTo>
                  <a:pt x="1240077" y="994168"/>
                </a:lnTo>
                <a:lnTo>
                  <a:pt x="0" y="684882"/>
                </a:lnTo>
                <a:lnTo>
                  <a:pt x="531810" y="0"/>
                </a:lnTo>
                <a:lnTo>
                  <a:pt x="1240077" y="17664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Freeform: Shape 21">
            <a:extLst>
              <a:ext uri="{FF2B5EF4-FFF2-40B4-BE49-F238E27FC236}">
                <a16:creationId xmlns:a16="http://schemas.microsoft.com/office/drawing/2014/main" id="{ACFB0293-1F49-E8D4-9429-2DE8D84BF55D}"/>
              </a:ext>
            </a:extLst>
          </p:cNvPr>
          <p:cNvSpPr/>
          <p:nvPr/>
        </p:nvSpPr>
        <p:spPr>
          <a:xfrm>
            <a:off x="6096000" y="1158884"/>
            <a:ext cx="533870" cy="820687"/>
          </a:xfrm>
          <a:custGeom>
            <a:avLst/>
            <a:gdLst>
              <a:gd name="connsiteX0" fmla="*/ 0 w 533870"/>
              <a:gd name="connsiteY0" fmla="*/ 0 h 820687"/>
              <a:gd name="connsiteX1" fmla="*/ 533870 w 533870"/>
              <a:gd name="connsiteY1" fmla="*/ 687535 h 820687"/>
              <a:gd name="connsiteX2" fmla="*/ 0 w 533870"/>
              <a:gd name="connsiteY2" fmla="*/ 820687 h 820687"/>
              <a:gd name="connsiteX3" fmla="*/ 0 w 533870"/>
              <a:gd name="connsiteY3" fmla="*/ 0 h 820687"/>
            </a:gdLst>
            <a:ahLst/>
            <a:cxnLst>
              <a:cxn ang="0">
                <a:pos x="connsiteX0" y="connsiteY0"/>
              </a:cxn>
              <a:cxn ang="0">
                <a:pos x="connsiteX1" y="connsiteY1"/>
              </a:cxn>
              <a:cxn ang="0">
                <a:pos x="connsiteX2" y="connsiteY2"/>
              </a:cxn>
              <a:cxn ang="0">
                <a:pos x="connsiteX3" y="connsiteY3"/>
              </a:cxn>
            </a:cxnLst>
            <a:rect l="l" t="t" r="r" b="b"/>
            <a:pathLst>
              <a:path w="533870" h="820687">
                <a:moveTo>
                  <a:pt x="0" y="0"/>
                </a:moveTo>
                <a:lnTo>
                  <a:pt x="533870" y="687535"/>
                </a:lnTo>
                <a:lnTo>
                  <a:pt x="0" y="820687"/>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Freeform: Shape 22">
            <a:extLst>
              <a:ext uri="{FF2B5EF4-FFF2-40B4-BE49-F238E27FC236}">
                <a16:creationId xmlns:a16="http://schemas.microsoft.com/office/drawing/2014/main" id="{84139396-D92F-5985-AECF-E4DA0A3701EF}"/>
              </a:ext>
            </a:extLst>
          </p:cNvPr>
          <p:cNvSpPr/>
          <p:nvPr/>
        </p:nvSpPr>
        <p:spPr>
          <a:xfrm>
            <a:off x="6096001" y="2074179"/>
            <a:ext cx="1240077" cy="994168"/>
          </a:xfrm>
          <a:custGeom>
            <a:avLst/>
            <a:gdLst>
              <a:gd name="connsiteX0" fmla="*/ 708267 w 1240077"/>
              <a:gd name="connsiteY0" fmla="*/ 0 h 994168"/>
              <a:gd name="connsiteX1" fmla="*/ 1240077 w 1240077"/>
              <a:gd name="connsiteY1" fmla="*/ 684882 h 994168"/>
              <a:gd name="connsiteX2" fmla="*/ 0 w 1240077"/>
              <a:gd name="connsiteY2" fmla="*/ 994168 h 994168"/>
              <a:gd name="connsiteX3" fmla="*/ 0 w 1240077"/>
              <a:gd name="connsiteY3" fmla="*/ 176648 h 994168"/>
              <a:gd name="connsiteX4" fmla="*/ 708267 w 1240077"/>
              <a:gd name="connsiteY4" fmla="*/ 0 h 994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077" h="994168">
                <a:moveTo>
                  <a:pt x="708267" y="0"/>
                </a:moveTo>
                <a:lnTo>
                  <a:pt x="1240077" y="684882"/>
                </a:lnTo>
                <a:lnTo>
                  <a:pt x="0" y="994168"/>
                </a:lnTo>
                <a:lnTo>
                  <a:pt x="0" y="176648"/>
                </a:lnTo>
                <a:lnTo>
                  <a:pt x="708267"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Freeform: Shape 23">
            <a:extLst>
              <a:ext uri="{FF2B5EF4-FFF2-40B4-BE49-F238E27FC236}">
                <a16:creationId xmlns:a16="http://schemas.microsoft.com/office/drawing/2014/main" id="{A74E1270-570D-8405-9EA0-70BC6284FA90}"/>
              </a:ext>
            </a:extLst>
          </p:cNvPr>
          <p:cNvSpPr/>
          <p:nvPr/>
        </p:nvSpPr>
        <p:spPr>
          <a:xfrm>
            <a:off x="6096001" y="3004231"/>
            <a:ext cx="1951263" cy="1155882"/>
          </a:xfrm>
          <a:custGeom>
            <a:avLst/>
            <a:gdLst>
              <a:gd name="connsiteX0" fmla="*/ 1431613 w 1951263"/>
              <a:gd name="connsiteY0" fmla="*/ 0 h 1155882"/>
              <a:gd name="connsiteX1" fmla="*/ 1951263 w 1951263"/>
              <a:gd name="connsiteY1" fmla="*/ 669221 h 1155882"/>
              <a:gd name="connsiteX2" fmla="*/ 1 w 1951263"/>
              <a:gd name="connsiteY2" fmla="*/ 1155882 h 1155882"/>
              <a:gd name="connsiteX3" fmla="*/ 0 w 1951263"/>
              <a:gd name="connsiteY3" fmla="*/ 1155882 h 1155882"/>
              <a:gd name="connsiteX4" fmla="*/ 0 w 1951263"/>
              <a:gd name="connsiteY4" fmla="*/ 330981 h 1155882"/>
              <a:gd name="connsiteX5" fmla="*/ 1 w 1951263"/>
              <a:gd name="connsiteY5" fmla="*/ 330981 h 1155882"/>
              <a:gd name="connsiteX6" fmla="*/ 1431613 w 1951263"/>
              <a:gd name="connsiteY6" fmla="*/ 0 h 115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1263" h="1155882">
                <a:moveTo>
                  <a:pt x="1431613" y="0"/>
                </a:moveTo>
                <a:lnTo>
                  <a:pt x="1951263" y="669221"/>
                </a:lnTo>
                <a:lnTo>
                  <a:pt x="1" y="1155882"/>
                </a:lnTo>
                <a:lnTo>
                  <a:pt x="0" y="1155882"/>
                </a:lnTo>
                <a:lnTo>
                  <a:pt x="0" y="330981"/>
                </a:lnTo>
                <a:lnTo>
                  <a:pt x="1" y="330981"/>
                </a:lnTo>
                <a:lnTo>
                  <a:pt x="1431613"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Freeform: Shape 24">
            <a:extLst>
              <a:ext uri="{FF2B5EF4-FFF2-40B4-BE49-F238E27FC236}">
                <a16:creationId xmlns:a16="http://schemas.microsoft.com/office/drawing/2014/main" id="{DA82EF5B-575A-942E-0506-155927172FB8}"/>
              </a:ext>
            </a:extLst>
          </p:cNvPr>
          <p:cNvSpPr/>
          <p:nvPr/>
        </p:nvSpPr>
        <p:spPr>
          <a:xfrm>
            <a:off x="6096000" y="3918815"/>
            <a:ext cx="2677196" cy="1322200"/>
          </a:xfrm>
          <a:custGeom>
            <a:avLst/>
            <a:gdLst>
              <a:gd name="connsiteX0" fmla="*/ 2140623 w 2677196"/>
              <a:gd name="connsiteY0" fmla="*/ 0 h 1322200"/>
              <a:gd name="connsiteX1" fmla="*/ 2677196 w 2677196"/>
              <a:gd name="connsiteY1" fmla="*/ 691015 h 1322200"/>
              <a:gd name="connsiteX2" fmla="*/ 0 w 2677196"/>
              <a:gd name="connsiteY2" fmla="*/ 1322200 h 1322200"/>
              <a:gd name="connsiteX3" fmla="*/ 0 w 2677196"/>
              <a:gd name="connsiteY3" fmla="*/ 504680 h 1322200"/>
              <a:gd name="connsiteX4" fmla="*/ 2140623 w 2677196"/>
              <a:gd name="connsiteY4" fmla="*/ 0 h 132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196" h="1322200">
                <a:moveTo>
                  <a:pt x="2140623" y="0"/>
                </a:moveTo>
                <a:lnTo>
                  <a:pt x="2677196" y="691015"/>
                </a:lnTo>
                <a:lnTo>
                  <a:pt x="0" y="1322200"/>
                </a:lnTo>
                <a:lnTo>
                  <a:pt x="0" y="504680"/>
                </a:lnTo>
                <a:lnTo>
                  <a:pt x="2140623"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Freeform: Shape 25">
            <a:extLst>
              <a:ext uri="{FF2B5EF4-FFF2-40B4-BE49-F238E27FC236}">
                <a16:creationId xmlns:a16="http://schemas.microsoft.com/office/drawing/2014/main" id="{2232862F-149D-9B48-5E43-F454D69037C7}"/>
              </a:ext>
            </a:extLst>
          </p:cNvPr>
          <p:cNvSpPr/>
          <p:nvPr/>
        </p:nvSpPr>
        <p:spPr>
          <a:xfrm>
            <a:off x="6096000" y="4837594"/>
            <a:ext cx="3370714" cy="1506057"/>
          </a:xfrm>
          <a:custGeom>
            <a:avLst/>
            <a:gdLst>
              <a:gd name="connsiteX0" fmla="*/ 2854054 w 3370714"/>
              <a:gd name="connsiteY0" fmla="*/ 0 h 1506057"/>
              <a:gd name="connsiteX1" fmla="*/ 3370714 w 3370714"/>
              <a:gd name="connsiteY1" fmla="*/ 665372 h 1506057"/>
              <a:gd name="connsiteX2" fmla="*/ 0 w 3370714"/>
              <a:gd name="connsiteY2" fmla="*/ 1506057 h 1506057"/>
              <a:gd name="connsiteX3" fmla="*/ 0 w 3370714"/>
              <a:gd name="connsiteY3" fmla="*/ 688536 h 1506057"/>
              <a:gd name="connsiteX4" fmla="*/ 2854054 w 3370714"/>
              <a:gd name="connsiteY4" fmla="*/ 0 h 150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714" h="1506057">
                <a:moveTo>
                  <a:pt x="2854054" y="0"/>
                </a:moveTo>
                <a:lnTo>
                  <a:pt x="3370714" y="665372"/>
                </a:lnTo>
                <a:lnTo>
                  <a:pt x="0" y="1506057"/>
                </a:lnTo>
                <a:lnTo>
                  <a:pt x="0" y="688536"/>
                </a:lnTo>
                <a:lnTo>
                  <a:pt x="285405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0" name="Group 19">
            <a:extLst>
              <a:ext uri="{FF2B5EF4-FFF2-40B4-BE49-F238E27FC236}">
                <a16:creationId xmlns:a16="http://schemas.microsoft.com/office/drawing/2014/main" id="{3D277F4C-D344-5E62-7AD6-192751C10B20}"/>
              </a:ext>
            </a:extLst>
          </p:cNvPr>
          <p:cNvGrpSpPr/>
          <p:nvPr/>
        </p:nvGrpSpPr>
        <p:grpSpPr>
          <a:xfrm>
            <a:off x="9085583" y="4082363"/>
            <a:ext cx="3041698" cy="1851528"/>
            <a:chOff x="8921977" y="1479002"/>
            <a:chExt cx="2898294" cy="470924"/>
          </a:xfrm>
        </p:grpSpPr>
        <p:sp>
          <p:nvSpPr>
            <p:cNvPr id="21" name="TextBox 20">
              <a:extLst>
                <a:ext uri="{FF2B5EF4-FFF2-40B4-BE49-F238E27FC236}">
                  <a16:creationId xmlns:a16="http://schemas.microsoft.com/office/drawing/2014/main" id="{937E3BD2-9A90-903D-8E75-028A782108CD}"/>
                </a:ext>
              </a:extLst>
            </p:cNvPr>
            <p:cNvSpPr txBox="1"/>
            <p:nvPr/>
          </p:nvSpPr>
          <p:spPr>
            <a:xfrm>
              <a:off x="8921977" y="1479002"/>
              <a:ext cx="2788127" cy="78281"/>
            </a:xfrm>
            <a:prstGeom prst="rect">
              <a:avLst/>
            </a:prstGeom>
            <a:solidFill>
              <a:schemeClr val="accent4">
                <a:lumMod val="60000"/>
                <a:lumOff val="40000"/>
                <a:alpha val="20000"/>
              </a:schemeClr>
            </a:solidFill>
          </p:spPr>
          <p:txBody>
            <a:bodyPr wrap="square" lIns="0" rIns="9144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1">
                  <a:ln>
                    <a:noFill/>
                  </a:ln>
                  <a:solidFill>
                    <a:srgbClr val="49FF75">
                      <a:lumMod val="75000"/>
                    </a:srgbClr>
                  </a:solidFill>
                  <a:effectLst/>
                  <a:uLnTx/>
                  <a:uFillTx/>
                  <a:latin typeface="Arial"/>
                  <a:ea typeface="+mn-ea"/>
                  <a:cs typeface="+mn-cs"/>
                </a:rPr>
                <a:t>Level 2 – Intelligent Automation</a:t>
              </a:r>
            </a:p>
          </p:txBody>
        </p:sp>
        <p:sp>
          <p:nvSpPr>
            <p:cNvPr id="22" name="TextBox 21">
              <a:extLst>
                <a:ext uri="{FF2B5EF4-FFF2-40B4-BE49-F238E27FC236}">
                  <a16:creationId xmlns:a16="http://schemas.microsoft.com/office/drawing/2014/main" id="{279D7963-0EEC-F6DC-CD4B-C8E401C13A4B}"/>
                </a:ext>
              </a:extLst>
            </p:cNvPr>
            <p:cNvSpPr txBox="1"/>
            <p:nvPr/>
          </p:nvSpPr>
          <p:spPr>
            <a:xfrm>
              <a:off x="9413485" y="1582006"/>
              <a:ext cx="2406786" cy="367920"/>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1">
                  <a:ln>
                    <a:noFill/>
                  </a:ln>
                  <a:solidFill>
                    <a:srgbClr val="231F20"/>
                  </a:solidFill>
                  <a:effectLst/>
                  <a:uLnTx/>
                  <a:uFillTx/>
                  <a:latin typeface="Arial"/>
                  <a:ea typeface="+mn-ea"/>
                  <a:cs typeface="+mn-cs"/>
                </a:rPr>
                <a:t>These agents use machine learning, NLP, and computer vision to process unstructured data, make basic predictions, and automate end-to-end processes. While more capable than Level 1, they still rely on human supervision and function within rigid parameters.</a:t>
              </a:r>
            </a:p>
          </p:txBody>
        </p:sp>
      </p:grpSp>
      <p:grpSp>
        <p:nvGrpSpPr>
          <p:cNvPr id="23" name="Group 22">
            <a:extLst>
              <a:ext uri="{FF2B5EF4-FFF2-40B4-BE49-F238E27FC236}">
                <a16:creationId xmlns:a16="http://schemas.microsoft.com/office/drawing/2014/main" id="{96AD92A0-B95B-3B9A-F640-5479658351AF}"/>
              </a:ext>
            </a:extLst>
          </p:cNvPr>
          <p:cNvGrpSpPr/>
          <p:nvPr/>
        </p:nvGrpSpPr>
        <p:grpSpPr>
          <a:xfrm>
            <a:off x="179410" y="1241457"/>
            <a:ext cx="4534566" cy="1342520"/>
            <a:chOff x="8921977" y="1440847"/>
            <a:chExt cx="4320779" cy="341463"/>
          </a:xfrm>
        </p:grpSpPr>
        <p:sp>
          <p:nvSpPr>
            <p:cNvPr id="24" name="TextBox 23">
              <a:extLst>
                <a:ext uri="{FF2B5EF4-FFF2-40B4-BE49-F238E27FC236}">
                  <a16:creationId xmlns:a16="http://schemas.microsoft.com/office/drawing/2014/main" id="{82198B91-2C94-2626-6219-E0E4FCF91169}"/>
                </a:ext>
              </a:extLst>
            </p:cNvPr>
            <p:cNvSpPr txBox="1"/>
            <p:nvPr/>
          </p:nvSpPr>
          <p:spPr>
            <a:xfrm>
              <a:off x="8921977" y="1440847"/>
              <a:ext cx="2788127" cy="133078"/>
            </a:xfrm>
            <a:prstGeom prst="rect">
              <a:avLst/>
            </a:prstGeom>
            <a:solidFill>
              <a:schemeClr val="accent5">
                <a:alpha val="20000"/>
              </a:schemeClr>
            </a:solidFill>
          </p:spPr>
          <p:txBody>
            <a:bodyPr wrap="square" lIns="9144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1">
                  <a:ln>
                    <a:noFill/>
                  </a:ln>
                  <a:solidFill>
                    <a:srgbClr val="003422">
                      <a:lumMod val="75000"/>
                    </a:srgbClr>
                  </a:solidFill>
                  <a:effectLst/>
                  <a:uLnTx/>
                  <a:uFillTx/>
                  <a:latin typeface="Arial"/>
                  <a:ea typeface="+mn-ea"/>
                  <a:cs typeface="+mn-cs"/>
                </a:rPr>
                <a:t>Level 5 – Fully Autonomous Systems</a:t>
              </a:r>
            </a:p>
          </p:txBody>
        </p:sp>
        <p:sp>
          <p:nvSpPr>
            <p:cNvPr id="25" name="TextBox 24">
              <a:extLst>
                <a:ext uri="{FF2B5EF4-FFF2-40B4-BE49-F238E27FC236}">
                  <a16:creationId xmlns:a16="http://schemas.microsoft.com/office/drawing/2014/main" id="{8DB615DA-8C1B-974A-0E9B-EC505930BD53}"/>
                </a:ext>
              </a:extLst>
            </p:cNvPr>
            <p:cNvSpPr txBox="1"/>
            <p:nvPr/>
          </p:nvSpPr>
          <p:spPr>
            <a:xfrm>
              <a:off x="8921977" y="1586607"/>
              <a:ext cx="4320779" cy="195703"/>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1">
                  <a:ln>
                    <a:noFill/>
                  </a:ln>
                  <a:solidFill>
                    <a:srgbClr val="231F20"/>
                  </a:solidFill>
                  <a:effectLst/>
                  <a:uLnTx/>
                  <a:uFillTx/>
                  <a:latin typeface="Arial"/>
                  <a:ea typeface="+mn-ea"/>
                  <a:cs typeface="+mn-cs"/>
                </a:rPr>
                <a:t>These hypothetical agents can understand any goal, develop strategies, learn from experience, and adapt across domains without human input. They represent general AI, capable of seamless integration with other systems and independently making complex, value-aligned decisions.</a:t>
              </a:r>
            </a:p>
          </p:txBody>
        </p:sp>
      </p:grpSp>
      <p:grpSp>
        <p:nvGrpSpPr>
          <p:cNvPr id="26" name="Group 25">
            <a:extLst>
              <a:ext uri="{FF2B5EF4-FFF2-40B4-BE49-F238E27FC236}">
                <a16:creationId xmlns:a16="http://schemas.microsoft.com/office/drawing/2014/main" id="{FB9086F5-FC41-4478-D8B8-A85A462494CA}"/>
              </a:ext>
            </a:extLst>
          </p:cNvPr>
          <p:cNvGrpSpPr/>
          <p:nvPr/>
        </p:nvGrpSpPr>
        <p:grpSpPr>
          <a:xfrm>
            <a:off x="179411" y="5068461"/>
            <a:ext cx="2926080" cy="1462948"/>
            <a:chOff x="8921977" y="1453272"/>
            <a:chExt cx="2788127" cy="372093"/>
          </a:xfrm>
        </p:grpSpPr>
        <p:sp>
          <p:nvSpPr>
            <p:cNvPr id="27" name="TextBox 26">
              <a:extLst>
                <a:ext uri="{FF2B5EF4-FFF2-40B4-BE49-F238E27FC236}">
                  <a16:creationId xmlns:a16="http://schemas.microsoft.com/office/drawing/2014/main" id="{9D9BC121-F6AC-F574-A95E-9358E5021AD2}"/>
                </a:ext>
              </a:extLst>
            </p:cNvPr>
            <p:cNvSpPr txBox="1"/>
            <p:nvPr/>
          </p:nvSpPr>
          <p:spPr>
            <a:xfrm>
              <a:off x="8921977" y="1453272"/>
              <a:ext cx="2405989" cy="133078"/>
            </a:xfrm>
            <a:prstGeom prst="rect">
              <a:avLst/>
            </a:prstGeom>
            <a:solidFill>
              <a:srgbClr val="004B3C">
                <a:alpha val="20000"/>
              </a:srgbClr>
            </a:solidFill>
          </p:spPr>
          <p:txBody>
            <a:bodyPr wrap="square" lIns="9144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1">
                  <a:ln>
                    <a:noFill/>
                  </a:ln>
                  <a:solidFill>
                    <a:srgbClr val="008555">
                      <a:lumMod val="75000"/>
                    </a:srgbClr>
                  </a:solidFill>
                  <a:effectLst/>
                  <a:uLnTx/>
                  <a:uFillTx/>
                  <a:latin typeface="Arial"/>
                  <a:ea typeface="+mn-ea"/>
                  <a:cs typeface="+mn-cs"/>
                </a:rPr>
                <a:t>Level 1 – Rule Based Automation</a:t>
              </a:r>
            </a:p>
          </p:txBody>
        </p:sp>
        <p:sp>
          <p:nvSpPr>
            <p:cNvPr id="28" name="TextBox 27">
              <a:extLst>
                <a:ext uri="{FF2B5EF4-FFF2-40B4-BE49-F238E27FC236}">
                  <a16:creationId xmlns:a16="http://schemas.microsoft.com/office/drawing/2014/main" id="{DE399398-1D67-0CA0-1DF2-3D17BBCE27FC}"/>
                </a:ext>
              </a:extLst>
            </p:cNvPr>
            <p:cNvSpPr txBox="1"/>
            <p:nvPr/>
          </p:nvSpPr>
          <p:spPr>
            <a:xfrm>
              <a:off x="8921977" y="1586607"/>
              <a:ext cx="2788127" cy="238758"/>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a:ln>
                    <a:noFill/>
                  </a:ln>
                  <a:solidFill>
                    <a:srgbClr val="231F20"/>
                  </a:solidFill>
                  <a:effectLst/>
                  <a:uLnTx/>
                  <a:uFillTx/>
                  <a:latin typeface="Arial"/>
                  <a:ea typeface="+mn-ea"/>
                  <a:cs typeface="+mn-cs"/>
                </a:rPr>
                <a:t>These agents follow fixed rules and workflows to handle repetitive tasks like data entry or form processing, similar to cruise control in a car. They lack adaptability or intelligence and require full human oversight.</a:t>
              </a:r>
              <a:endParaRPr kumimoji="0" lang="en-US" sz="900" b="0" i="0" u="none" strike="noStrike" kern="1200" cap="none" spc="0" normalizeH="0" baseline="0" noProof="1">
                <a:ln>
                  <a:noFill/>
                </a:ln>
                <a:solidFill>
                  <a:srgbClr val="231F20">
                    <a:lumMod val="65000"/>
                    <a:lumOff val="35000"/>
                  </a:srgbClr>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01B777A9-CCEB-AEFC-7132-2A144A3EA21E}"/>
              </a:ext>
            </a:extLst>
          </p:cNvPr>
          <p:cNvGrpSpPr/>
          <p:nvPr/>
        </p:nvGrpSpPr>
        <p:grpSpPr>
          <a:xfrm>
            <a:off x="8038855" y="2043204"/>
            <a:ext cx="3940088" cy="1462934"/>
            <a:chOff x="7955775" y="1453275"/>
            <a:chExt cx="3754329" cy="372090"/>
          </a:xfrm>
        </p:grpSpPr>
        <p:sp>
          <p:nvSpPr>
            <p:cNvPr id="30" name="TextBox 29">
              <a:extLst>
                <a:ext uri="{FF2B5EF4-FFF2-40B4-BE49-F238E27FC236}">
                  <a16:creationId xmlns:a16="http://schemas.microsoft.com/office/drawing/2014/main" id="{8052D3A9-26A5-633D-2018-EA403BBD0884}"/>
                </a:ext>
              </a:extLst>
            </p:cNvPr>
            <p:cNvSpPr txBox="1"/>
            <p:nvPr/>
          </p:nvSpPr>
          <p:spPr>
            <a:xfrm>
              <a:off x="8921977" y="1453275"/>
              <a:ext cx="2788127" cy="133078"/>
            </a:xfrm>
            <a:prstGeom prst="rect">
              <a:avLst/>
            </a:prstGeom>
            <a:solidFill>
              <a:schemeClr val="accent3">
                <a:lumMod val="90000"/>
                <a:alpha val="20000"/>
              </a:schemeClr>
            </a:solidFill>
          </p:spPr>
          <p:txBody>
            <a:bodyPr wrap="square" lIns="9144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1">
                  <a:ln>
                    <a:noFill/>
                  </a:ln>
                  <a:solidFill>
                    <a:srgbClr val="F0F0E6">
                      <a:lumMod val="50000"/>
                    </a:srgbClr>
                  </a:solidFill>
                  <a:effectLst/>
                  <a:uLnTx/>
                  <a:uFillTx/>
                  <a:latin typeface="Arial"/>
                  <a:ea typeface="+mn-ea"/>
                  <a:cs typeface="+mn-cs"/>
                </a:rPr>
                <a:t>Level 4 – Semi Autonomous Agentic Systems</a:t>
              </a:r>
            </a:p>
          </p:txBody>
        </p:sp>
        <p:sp>
          <p:nvSpPr>
            <p:cNvPr id="31" name="TextBox 30">
              <a:extLst>
                <a:ext uri="{FF2B5EF4-FFF2-40B4-BE49-F238E27FC236}">
                  <a16:creationId xmlns:a16="http://schemas.microsoft.com/office/drawing/2014/main" id="{7919D2F9-1B38-06BF-CEFD-FB63D7D3E393}"/>
                </a:ext>
              </a:extLst>
            </p:cNvPr>
            <p:cNvSpPr txBox="1"/>
            <p:nvPr/>
          </p:nvSpPr>
          <p:spPr>
            <a:xfrm>
              <a:off x="7955775" y="1586607"/>
              <a:ext cx="3754329" cy="238758"/>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1">
                  <a:ln>
                    <a:noFill/>
                  </a:ln>
                  <a:solidFill>
                    <a:srgbClr val="231F20"/>
                  </a:solidFill>
                  <a:effectLst/>
                  <a:uLnTx/>
                  <a:uFillTx/>
                  <a:latin typeface="Arial"/>
                  <a:ea typeface="+mn-ea"/>
                  <a:cs typeface="+mn-cs"/>
                </a:rPr>
                <a:t>Comparable to self-driving cars in mapped areas, these agents can independently pursue goals, adapt strategies, and operate autonomously—though only within limited and defined domains. They manage workflows and adjust based on feedback but still require domain constraints.</a:t>
              </a:r>
            </a:p>
          </p:txBody>
        </p:sp>
      </p:grpSp>
      <p:grpSp>
        <p:nvGrpSpPr>
          <p:cNvPr id="32" name="Group 31">
            <a:extLst>
              <a:ext uri="{FF2B5EF4-FFF2-40B4-BE49-F238E27FC236}">
                <a16:creationId xmlns:a16="http://schemas.microsoft.com/office/drawing/2014/main" id="{7F3B0C0B-4797-BB8D-073D-BFC8801E1D9A}"/>
              </a:ext>
            </a:extLst>
          </p:cNvPr>
          <p:cNvGrpSpPr/>
          <p:nvPr/>
        </p:nvGrpSpPr>
        <p:grpSpPr>
          <a:xfrm>
            <a:off x="179504" y="3219592"/>
            <a:ext cx="3345473" cy="1416769"/>
            <a:chOff x="8921976" y="1508072"/>
            <a:chExt cx="3187747" cy="360348"/>
          </a:xfrm>
        </p:grpSpPr>
        <p:sp>
          <p:nvSpPr>
            <p:cNvPr id="33" name="TextBox 32">
              <a:extLst>
                <a:ext uri="{FF2B5EF4-FFF2-40B4-BE49-F238E27FC236}">
                  <a16:creationId xmlns:a16="http://schemas.microsoft.com/office/drawing/2014/main" id="{3FD27CC4-9077-D19A-92A4-0AD9FB44AB2E}"/>
                </a:ext>
              </a:extLst>
            </p:cNvPr>
            <p:cNvSpPr txBox="1"/>
            <p:nvPr/>
          </p:nvSpPr>
          <p:spPr>
            <a:xfrm>
              <a:off x="8921977" y="1508072"/>
              <a:ext cx="2788127" cy="78282"/>
            </a:xfrm>
            <a:prstGeom prst="rect">
              <a:avLst/>
            </a:prstGeom>
            <a:solidFill>
              <a:schemeClr val="accent6">
                <a:lumMod val="60000"/>
                <a:lumOff val="40000"/>
                <a:alpha val="20000"/>
              </a:schemeClr>
            </a:solidFill>
          </p:spPr>
          <p:txBody>
            <a:bodyPr wrap="square" lIns="9144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1">
                  <a:ln>
                    <a:noFill/>
                  </a:ln>
                  <a:solidFill>
                    <a:srgbClr val="99CEBB">
                      <a:lumMod val="75000"/>
                    </a:srgbClr>
                  </a:solidFill>
                  <a:effectLst/>
                  <a:uLnTx/>
                  <a:uFillTx/>
                  <a:latin typeface="Arial"/>
                  <a:ea typeface="+mn-ea"/>
                  <a:cs typeface="+mn-cs"/>
                </a:rPr>
                <a:t>Level 3 – Agentic Systems</a:t>
              </a:r>
            </a:p>
          </p:txBody>
        </p:sp>
        <p:sp>
          <p:nvSpPr>
            <p:cNvPr id="34" name="TextBox 33">
              <a:extLst>
                <a:ext uri="{FF2B5EF4-FFF2-40B4-BE49-F238E27FC236}">
                  <a16:creationId xmlns:a16="http://schemas.microsoft.com/office/drawing/2014/main" id="{25BB8E1A-5871-81BB-4D50-0E9DAEC9A7FF}"/>
                </a:ext>
              </a:extLst>
            </p:cNvPr>
            <p:cNvSpPr txBox="1"/>
            <p:nvPr/>
          </p:nvSpPr>
          <p:spPr>
            <a:xfrm>
              <a:off x="8921976" y="1586607"/>
              <a:ext cx="3187747" cy="281813"/>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1">
                  <a:ln>
                    <a:noFill/>
                  </a:ln>
                  <a:solidFill>
                    <a:srgbClr val="231F20"/>
                  </a:solidFill>
                  <a:effectLst/>
                  <a:uLnTx/>
                  <a:uFillTx/>
                  <a:latin typeface="Arial"/>
                  <a:ea typeface="+mn-ea"/>
                  <a:cs typeface="+mn-cs"/>
                </a:rPr>
                <a:t>These agents can plan, reason, and generate content across modalities, operating well within predefined boundaries but struggling with novel or complex situations. They use LLMs, memory, and reinforcement learning to perform tasks like customer support or financial analysis in digital domains.</a:t>
              </a:r>
            </a:p>
          </p:txBody>
        </p:sp>
      </p:grpSp>
      <p:sp>
        <p:nvSpPr>
          <p:cNvPr id="38" name="TextBox 37">
            <a:extLst>
              <a:ext uri="{FF2B5EF4-FFF2-40B4-BE49-F238E27FC236}">
                <a16:creationId xmlns:a16="http://schemas.microsoft.com/office/drawing/2014/main" id="{048C315E-2EBB-B3B1-6157-5FDA226A2ED9}"/>
              </a:ext>
            </a:extLst>
          </p:cNvPr>
          <p:cNvSpPr txBox="1"/>
          <p:nvPr/>
        </p:nvSpPr>
        <p:spPr>
          <a:xfrm>
            <a:off x="3626716" y="6283988"/>
            <a:ext cx="54724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C00000"/>
                </a:solidFill>
                <a:effectLst/>
                <a:uLnTx/>
                <a:uFillTx/>
                <a:latin typeface="Arial"/>
                <a:ea typeface="+mn-ea"/>
                <a:cs typeface="+mn-cs"/>
              </a:rPr>
              <a:t>Most agents on the market operate at Level 2 or Level 3 with some specialized systems reaching level 4 in narrow domains.</a:t>
            </a:r>
          </a:p>
        </p:txBody>
      </p:sp>
      <p:sp>
        <p:nvSpPr>
          <p:cNvPr id="39" name="TextBox 38">
            <a:extLst>
              <a:ext uri="{FF2B5EF4-FFF2-40B4-BE49-F238E27FC236}">
                <a16:creationId xmlns:a16="http://schemas.microsoft.com/office/drawing/2014/main" id="{B55F2EF5-D23D-25DA-7216-9F49DBDC0418}"/>
              </a:ext>
            </a:extLst>
          </p:cNvPr>
          <p:cNvSpPr txBox="1"/>
          <p:nvPr/>
        </p:nvSpPr>
        <p:spPr>
          <a:xfrm>
            <a:off x="6362935" y="942777"/>
            <a:ext cx="5472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C00000"/>
                </a:solidFill>
                <a:effectLst/>
                <a:uLnTx/>
                <a:uFillTx/>
                <a:latin typeface="Arial"/>
                <a:ea typeface="+mn-ea"/>
                <a:cs typeface="+mn-cs"/>
              </a:rPr>
              <a:t>The goal isn’t about increasing automation, but developing systems that can increasingly understand, learn from experience, and make independent decision with alignment to human values and intentions.</a:t>
            </a:r>
          </a:p>
        </p:txBody>
      </p:sp>
    </p:spTree>
    <p:extLst>
      <p:ext uri="{BB962C8B-B14F-4D97-AF65-F5344CB8AC3E}">
        <p14:creationId xmlns:p14="http://schemas.microsoft.com/office/powerpoint/2010/main" val="5813304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0D51D-04AD-9104-C828-C06E232C76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A58B16-0117-EF66-216E-6FAF0C2FD8D4}"/>
              </a:ext>
            </a:extLst>
          </p:cNvPr>
          <p:cNvSpPr>
            <a:spLocks noGrp="1"/>
          </p:cNvSpPr>
          <p:nvPr>
            <p:ph type="title"/>
          </p:nvPr>
        </p:nvSpPr>
        <p:spPr/>
        <p:txBody>
          <a:bodyPr/>
          <a:lstStyle/>
          <a:p>
            <a:r>
              <a:rPr lang="en-US" dirty="0"/>
              <a:t>Check in on the Chat-</a:t>
            </a:r>
            <a:r>
              <a:rPr lang="en-US" dirty="0" err="1"/>
              <a:t>ter</a:t>
            </a:r>
            <a:endParaRPr lang="en-US" dirty="0"/>
          </a:p>
        </p:txBody>
      </p:sp>
      <p:grpSp>
        <p:nvGrpSpPr>
          <p:cNvPr id="4" name="Group 3">
            <a:extLst>
              <a:ext uri="{FF2B5EF4-FFF2-40B4-BE49-F238E27FC236}">
                <a16:creationId xmlns:a16="http://schemas.microsoft.com/office/drawing/2014/main" id="{156EB801-7717-4F8B-C881-A20FECCC5789}"/>
              </a:ext>
            </a:extLst>
          </p:cNvPr>
          <p:cNvGrpSpPr/>
          <p:nvPr/>
        </p:nvGrpSpPr>
        <p:grpSpPr>
          <a:xfrm>
            <a:off x="1613454" y="2725822"/>
            <a:ext cx="967952" cy="3337479"/>
            <a:chOff x="3715326" y="1208642"/>
            <a:chExt cx="967952" cy="3337479"/>
          </a:xfrm>
        </p:grpSpPr>
        <p:grpSp>
          <p:nvGrpSpPr>
            <p:cNvPr id="5" name="Group 4">
              <a:extLst>
                <a:ext uri="{FF2B5EF4-FFF2-40B4-BE49-F238E27FC236}">
                  <a16:creationId xmlns:a16="http://schemas.microsoft.com/office/drawing/2014/main" id="{06C5004A-CA42-2D02-90E4-523AF9D29333}"/>
                </a:ext>
              </a:extLst>
            </p:cNvPr>
            <p:cNvGrpSpPr/>
            <p:nvPr/>
          </p:nvGrpSpPr>
          <p:grpSpPr>
            <a:xfrm>
              <a:off x="3782456" y="2416991"/>
              <a:ext cx="584036" cy="2129130"/>
              <a:chOff x="3782456" y="2416991"/>
              <a:chExt cx="584036" cy="2129130"/>
            </a:xfrm>
          </p:grpSpPr>
          <p:sp>
            <p:nvSpPr>
              <p:cNvPr id="12" name="Rectangle">
                <a:extLst>
                  <a:ext uri="{FF2B5EF4-FFF2-40B4-BE49-F238E27FC236}">
                    <a16:creationId xmlns:a16="http://schemas.microsoft.com/office/drawing/2014/main" id="{E5A921D2-99F3-F2E6-3FC7-FF82D4D848DC}"/>
                  </a:ext>
                </a:extLst>
              </p:cNvPr>
              <p:cNvSpPr/>
              <p:nvPr/>
            </p:nvSpPr>
            <p:spPr>
              <a:xfrm>
                <a:off x="3782456" y="2416991"/>
                <a:ext cx="584036" cy="2129130"/>
              </a:xfrm>
              <a:prstGeom prst="rect">
                <a:avLst/>
              </a:prstGeom>
              <a:solidFill>
                <a:schemeClr val="accent2"/>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13" name="Rectangle">
                <a:extLst>
                  <a:ext uri="{FF2B5EF4-FFF2-40B4-BE49-F238E27FC236}">
                    <a16:creationId xmlns:a16="http://schemas.microsoft.com/office/drawing/2014/main" id="{056A0C03-B9F1-706B-DA11-F26DAC086FFE}"/>
                  </a:ext>
                </a:extLst>
              </p:cNvPr>
              <p:cNvSpPr/>
              <p:nvPr/>
            </p:nvSpPr>
            <p:spPr>
              <a:xfrm>
                <a:off x="3782456" y="2416991"/>
                <a:ext cx="129226" cy="2129130"/>
              </a:xfrm>
              <a:prstGeom prst="rect">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 name="Group 5">
              <a:extLst>
                <a:ext uri="{FF2B5EF4-FFF2-40B4-BE49-F238E27FC236}">
                  <a16:creationId xmlns:a16="http://schemas.microsoft.com/office/drawing/2014/main" id="{EE3E290B-2790-B252-6420-898B43FDB218}"/>
                </a:ext>
              </a:extLst>
            </p:cNvPr>
            <p:cNvGrpSpPr/>
            <p:nvPr/>
          </p:nvGrpSpPr>
          <p:grpSpPr>
            <a:xfrm>
              <a:off x="3715326" y="1208642"/>
              <a:ext cx="967952" cy="1327508"/>
              <a:chOff x="3715326" y="1208642"/>
              <a:chExt cx="967952" cy="1327508"/>
            </a:xfrm>
          </p:grpSpPr>
          <p:sp>
            <p:nvSpPr>
              <p:cNvPr id="7" name="Shape">
                <a:extLst>
                  <a:ext uri="{FF2B5EF4-FFF2-40B4-BE49-F238E27FC236}">
                    <a16:creationId xmlns:a16="http://schemas.microsoft.com/office/drawing/2014/main" id="{2ADCD8E5-B668-C57F-F003-0EE2568AE830}"/>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8" name="Shape">
                <a:extLst>
                  <a:ext uri="{FF2B5EF4-FFF2-40B4-BE49-F238E27FC236}">
                    <a16:creationId xmlns:a16="http://schemas.microsoft.com/office/drawing/2014/main" id="{91C0D80A-F483-EAE7-FA9C-08776913E4CC}"/>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9" name="Rectangle">
                <a:extLst>
                  <a:ext uri="{FF2B5EF4-FFF2-40B4-BE49-F238E27FC236}">
                    <a16:creationId xmlns:a16="http://schemas.microsoft.com/office/drawing/2014/main" id="{3D923155-A65E-4266-2B7B-74707E0C3303}"/>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10" name="Freeform: Shape 79">
                <a:extLst>
                  <a:ext uri="{FF2B5EF4-FFF2-40B4-BE49-F238E27FC236}">
                    <a16:creationId xmlns:a16="http://schemas.microsoft.com/office/drawing/2014/main" id="{BD512FFC-170A-FC58-6DBA-692832F605FE}"/>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11" name="Circle">
                <a:extLst>
                  <a:ext uri="{FF2B5EF4-FFF2-40B4-BE49-F238E27FC236}">
                    <a16:creationId xmlns:a16="http://schemas.microsoft.com/office/drawing/2014/main" id="{5442BA49-5FD2-53BA-353A-C50BED55BAEB}"/>
                  </a:ext>
                </a:extLst>
              </p:cNvPr>
              <p:cNvSpPr/>
              <p:nvPr/>
            </p:nvSpPr>
            <p:spPr>
              <a:xfrm>
                <a:off x="4302718" y="2416991"/>
                <a:ext cx="70487" cy="70487"/>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46" name="Group 45">
            <a:extLst>
              <a:ext uri="{FF2B5EF4-FFF2-40B4-BE49-F238E27FC236}">
                <a16:creationId xmlns:a16="http://schemas.microsoft.com/office/drawing/2014/main" id="{562ED883-F3EC-91A9-BFBF-7F0E49A4F936}"/>
              </a:ext>
            </a:extLst>
          </p:cNvPr>
          <p:cNvGrpSpPr/>
          <p:nvPr/>
        </p:nvGrpSpPr>
        <p:grpSpPr>
          <a:xfrm>
            <a:off x="2729835" y="1455246"/>
            <a:ext cx="969185" cy="3552883"/>
            <a:chOff x="5611762" y="2752644"/>
            <a:chExt cx="969185" cy="3552883"/>
          </a:xfrm>
        </p:grpSpPr>
        <p:grpSp>
          <p:nvGrpSpPr>
            <p:cNvPr id="47" name="Group 46">
              <a:extLst>
                <a:ext uri="{FF2B5EF4-FFF2-40B4-BE49-F238E27FC236}">
                  <a16:creationId xmlns:a16="http://schemas.microsoft.com/office/drawing/2014/main" id="{B756C1C8-E6F0-96A1-74FB-1624F6208F6B}"/>
                </a:ext>
              </a:extLst>
            </p:cNvPr>
            <p:cNvGrpSpPr/>
            <p:nvPr/>
          </p:nvGrpSpPr>
          <p:grpSpPr>
            <a:xfrm>
              <a:off x="5678893" y="3960993"/>
              <a:ext cx="584036" cy="2344534"/>
              <a:chOff x="5678893" y="3960993"/>
              <a:chExt cx="584036" cy="2344534"/>
            </a:xfrm>
          </p:grpSpPr>
          <p:sp>
            <p:nvSpPr>
              <p:cNvPr id="54" name="Rectangle">
                <a:extLst>
                  <a:ext uri="{FF2B5EF4-FFF2-40B4-BE49-F238E27FC236}">
                    <a16:creationId xmlns:a16="http://schemas.microsoft.com/office/drawing/2014/main" id="{2E80CD42-78FF-703C-797F-F6AE86ADBF81}"/>
                  </a:ext>
                </a:extLst>
              </p:cNvPr>
              <p:cNvSpPr/>
              <p:nvPr/>
            </p:nvSpPr>
            <p:spPr>
              <a:xfrm>
                <a:off x="5678893" y="3960993"/>
                <a:ext cx="584036" cy="2344534"/>
              </a:xfrm>
              <a:prstGeom prst="rect">
                <a:avLst/>
              </a:prstGeom>
              <a:solidFill>
                <a:schemeClr val="accent3"/>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55" name="Rectangle">
                <a:extLst>
                  <a:ext uri="{FF2B5EF4-FFF2-40B4-BE49-F238E27FC236}">
                    <a16:creationId xmlns:a16="http://schemas.microsoft.com/office/drawing/2014/main" id="{2F242100-602C-1333-C2A2-8FB72CEB506F}"/>
                  </a:ext>
                </a:extLst>
              </p:cNvPr>
              <p:cNvSpPr/>
              <p:nvPr/>
            </p:nvSpPr>
            <p:spPr>
              <a:xfrm>
                <a:off x="5678893" y="3960993"/>
                <a:ext cx="129228" cy="2344534"/>
              </a:xfrm>
              <a:prstGeom prst="rect">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48" name="Group 47">
              <a:extLst>
                <a:ext uri="{FF2B5EF4-FFF2-40B4-BE49-F238E27FC236}">
                  <a16:creationId xmlns:a16="http://schemas.microsoft.com/office/drawing/2014/main" id="{E3BBA3E2-1363-36B8-05F4-08EBBD8883CA}"/>
                </a:ext>
              </a:extLst>
            </p:cNvPr>
            <p:cNvGrpSpPr/>
            <p:nvPr/>
          </p:nvGrpSpPr>
          <p:grpSpPr>
            <a:xfrm>
              <a:off x="5611762" y="2752644"/>
              <a:ext cx="969185" cy="1327508"/>
              <a:chOff x="5611762" y="2752644"/>
              <a:chExt cx="969185" cy="1327508"/>
            </a:xfrm>
          </p:grpSpPr>
          <p:sp>
            <p:nvSpPr>
              <p:cNvPr id="49" name="Shape">
                <a:extLst>
                  <a:ext uri="{FF2B5EF4-FFF2-40B4-BE49-F238E27FC236}">
                    <a16:creationId xmlns:a16="http://schemas.microsoft.com/office/drawing/2014/main" id="{E5BCE76F-B09B-A345-7F7B-B9B26B636848}"/>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0" name="Shape">
                <a:extLst>
                  <a:ext uri="{FF2B5EF4-FFF2-40B4-BE49-F238E27FC236}">
                    <a16:creationId xmlns:a16="http://schemas.microsoft.com/office/drawing/2014/main" id="{D5EE2F5C-1FD7-D89E-0B61-9C4D5503A521}"/>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1" name="Rectangle">
                <a:extLst>
                  <a:ext uri="{FF2B5EF4-FFF2-40B4-BE49-F238E27FC236}">
                    <a16:creationId xmlns:a16="http://schemas.microsoft.com/office/drawing/2014/main" id="{5844DD62-9A23-917F-0BB8-FFC3D0C58ADD}"/>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2" name="Freeform: Shape 81">
                <a:extLst>
                  <a:ext uri="{FF2B5EF4-FFF2-40B4-BE49-F238E27FC236}">
                    <a16:creationId xmlns:a16="http://schemas.microsoft.com/office/drawing/2014/main" id="{5002EDDF-0893-7914-2E6D-E6C0558A49BE}"/>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53" name="Circle">
                <a:extLst>
                  <a:ext uri="{FF2B5EF4-FFF2-40B4-BE49-F238E27FC236}">
                    <a16:creationId xmlns:a16="http://schemas.microsoft.com/office/drawing/2014/main" id="{C22DC6D3-60DA-8417-3511-A56CADFA7B0D}"/>
                  </a:ext>
                </a:extLst>
              </p:cNvPr>
              <p:cNvSpPr/>
              <p:nvPr/>
            </p:nvSpPr>
            <p:spPr>
              <a:xfrm>
                <a:off x="6199155" y="3960993"/>
                <a:ext cx="70487" cy="70487"/>
              </a:xfrm>
              <a:prstGeom prst="ellipse">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60" name="Group 59">
            <a:extLst>
              <a:ext uri="{FF2B5EF4-FFF2-40B4-BE49-F238E27FC236}">
                <a16:creationId xmlns:a16="http://schemas.microsoft.com/office/drawing/2014/main" id="{E6E89DF0-014F-38E3-B373-7B7E611E89FA}"/>
              </a:ext>
            </a:extLst>
          </p:cNvPr>
          <p:cNvGrpSpPr/>
          <p:nvPr/>
        </p:nvGrpSpPr>
        <p:grpSpPr>
          <a:xfrm>
            <a:off x="623786" y="1421682"/>
            <a:ext cx="968475" cy="3552883"/>
            <a:chOff x="1835671" y="2752644"/>
            <a:chExt cx="968475" cy="3552883"/>
          </a:xfrm>
        </p:grpSpPr>
        <p:grpSp>
          <p:nvGrpSpPr>
            <p:cNvPr id="61" name="Group 60">
              <a:extLst>
                <a:ext uri="{FF2B5EF4-FFF2-40B4-BE49-F238E27FC236}">
                  <a16:creationId xmlns:a16="http://schemas.microsoft.com/office/drawing/2014/main" id="{CEF966C7-AE5D-5363-F95E-9CFF2F680684}"/>
                </a:ext>
              </a:extLst>
            </p:cNvPr>
            <p:cNvGrpSpPr/>
            <p:nvPr/>
          </p:nvGrpSpPr>
          <p:grpSpPr>
            <a:xfrm>
              <a:off x="1902802" y="3960993"/>
              <a:ext cx="584036" cy="2344534"/>
              <a:chOff x="1902802" y="3960993"/>
              <a:chExt cx="584036" cy="2344534"/>
            </a:xfrm>
          </p:grpSpPr>
          <p:sp>
            <p:nvSpPr>
              <p:cNvPr id="68" name="Rectangle">
                <a:extLst>
                  <a:ext uri="{FF2B5EF4-FFF2-40B4-BE49-F238E27FC236}">
                    <a16:creationId xmlns:a16="http://schemas.microsoft.com/office/drawing/2014/main" id="{31A78852-823F-2DCF-785E-B1F926FA1DB3}"/>
                  </a:ext>
                </a:extLst>
              </p:cNvPr>
              <p:cNvSpPr/>
              <p:nvPr/>
            </p:nvSpPr>
            <p:spPr>
              <a:xfrm>
                <a:off x="1902802" y="3960993"/>
                <a:ext cx="584036" cy="2344534"/>
              </a:xfrm>
              <a:prstGeom prst="rect">
                <a:avLst/>
              </a:prstGeom>
              <a:solidFill>
                <a:schemeClr val="accent6"/>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69" name="Rectangle">
                <a:extLst>
                  <a:ext uri="{FF2B5EF4-FFF2-40B4-BE49-F238E27FC236}">
                    <a16:creationId xmlns:a16="http://schemas.microsoft.com/office/drawing/2014/main" id="{6C367F5F-B40D-36C7-16AC-F05BA9B4D418}"/>
                  </a:ext>
                </a:extLst>
              </p:cNvPr>
              <p:cNvSpPr/>
              <p:nvPr/>
            </p:nvSpPr>
            <p:spPr>
              <a:xfrm>
                <a:off x="1902802" y="3960993"/>
                <a:ext cx="129226" cy="2344534"/>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2" name="Group 61">
              <a:extLst>
                <a:ext uri="{FF2B5EF4-FFF2-40B4-BE49-F238E27FC236}">
                  <a16:creationId xmlns:a16="http://schemas.microsoft.com/office/drawing/2014/main" id="{9777AA16-58BF-D828-C457-245C0025823B}"/>
                </a:ext>
              </a:extLst>
            </p:cNvPr>
            <p:cNvGrpSpPr/>
            <p:nvPr/>
          </p:nvGrpSpPr>
          <p:grpSpPr>
            <a:xfrm>
              <a:off x="1835671" y="2752644"/>
              <a:ext cx="968475" cy="1327508"/>
              <a:chOff x="1835671" y="2752644"/>
              <a:chExt cx="968475" cy="1327508"/>
            </a:xfrm>
          </p:grpSpPr>
          <p:sp>
            <p:nvSpPr>
              <p:cNvPr id="63" name="Shape">
                <a:extLst>
                  <a:ext uri="{FF2B5EF4-FFF2-40B4-BE49-F238E27FC236}">
                    <a16:creationId xmlns:a16="http://schemas.microsoft.com/office/drawing/2014/main" id="{90DD3106-2848-B359-9023-C74E40814735}"/>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FCE2DD"/>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4" name="Shape">
                <a:extLst>
                  <a:ext uri="{FF2B5EF4-FFF2-40B4-BE49-F238E27FC236}">
                    <a16:creationId xmlns:a16="http://schemas.microsoft.com/office/drawing/2014/main" id="{959D2DD1-F99F-7B3A-5769-443B3703F003}"/>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2959" y="21062"/>
                    </a:lnTo>
                    <a:lnTo>
                      <a:pt x="2959" y="19655"/>
                    </a:lnTo>
                    <a:lnTo>
                      <a:pt x="2959" y="18728"/>
                    </a:lnTo>
                    <a:cubicBezTo>
                      <a:pt x="2959" y="18578"/>
                      <a:pt x="2811" y="18459"/>
                      <a:pt x="2626" y="18459"/>
                    </a:cubicBezTo>
                    <a:cubicBezTo>
                      <a:pt x="2441" y="18459"/>
                      <a:pt x="2293" y="18578"/>
                      <a:pt x="2293" y="18728"/>
                    </a:cubicBezTo>
                    <a:lnTo>
                      <a:pt x="2293" y="19296"/>
                    </a:lnTo>
                    <a:cubicBezTo>
                      <a:pt x="1368" y="19027"/>
                      <a:pt x="592" y="17741"/>
                      <a:pt x="592" y="16365"/>
                    </a:cubicBezTo>
                    <a:lnTo>
                      <a:pt x="592" y="4966"/>
                    </a:lnTo>
                    <a:cubicBezTo>
                      <a:pt x="592" y="4338"/>
                      <a:pt x="1221" y="3859"/>
                      <a:pt x="1960" y="3859"/>
                    </a:cubicBezTo>
                    <a:cubicBezTo>
                      <a:pt x="2700" y="3859"/>
                      <a:pt x="3329" y="4368"/>
                      <a:pt x="3329" y="4966"/>
                    </a:cubicBezTo>
                    <a:lnTo>
                      <a:pt x="3329" y="12116"/>
                    </a:lnTo>
                    <a:cubicBezTo>
                      <a:pt x="3329" y="12266"/>
                      <a:pt x="3477" y="12386"/>
                      <a:pt x="3662" y="12386"/>
                    </a:cubicBezTo>
                    <a:cubicBezTo>
                      <a:pt x="3847" y="12386"/>
                      <a:pt x="3995" y="12266"/>
                      <a:pt x="3995" y="12116"/>
                    </a:cubicBezTo>
                    <a:lnTo>
                      <a:pt x="3995" y="4966"/>
                    </a:lnTo>
                    <a:lnTo>
                      <a:pt x="3995" y="3530"/>
                    </a:lnTo>
                    <a:cubicBezTo>
                      <a:pt x="3995" y="2902"/>
                      <a:pt x="4623" y="2423"/>
                      <a:pt x="5363" y="2423"/>
                    </a:cubicBezTo>
                    <a:cubicBezTo>
                      <a:pt x="6103" y="2423"/>
                      <a:pt x="6731" y="2932"/>
                      <a:pt x="6731" y="3530"/>
                    </a:cubicBezTo>
                    <a:lnTo>
                      <a:pt x="6731" y="10950"/>
                    </a:lnTo>
                    <a:cubicBezTo>
                      <a:pt x="6731" y="11099"/>
                      <a:pt x="6879" y="11219"/>
                      <a:pt x="7064" y="11219"/>
                    </a:cubicBezTo>
                    <a:cubicBezTo>
                      <a:pt x="7249" y="11219"/>
                      <a:pt x="7397" y="11099"/>
                      <a:pt x="7397" y="10950"/>
                    </a:cubicBezTo>
                    <a:lnTo>
                      <a:pt x="7397" y="3530"/>
                    </a:lnTo>
                    <a:lnTo>
                      <a:pt x="7397" y="1616"/>
                    </a:lnTo>
                    <a:cubicBezTo>
                      <a:pt x="7397" y="987"/>
                      <a:pt x="8026" y="509"/>
                      <a:pt x="8766" y="509"/>
                    </a:cubicBezTo>
                    <a:cubicBezTo>
                      <a:pt x="9505" y="509"/>
                      <a:pt x="10134" y="1017"/>
                      <a:pt x="10134" y="1616"/>
                    </a:cubicBezTo>
                    <a:lnTo>
                      <a:pt x="10134" y="3171"/>
                    </a:lnTo>
                    <a:lnTo>
                      <a:pt x="10134" y="9843"/>
                    </a:lnTo>
                    <a:cubicBezTo>
                      <a:pt x="10134" y="9992"/>
                      <a:pt x="10282" y="10112"/>
                      <a:pt x="10467" y="10112"/>
                    </a:cubicBezTo>
                    <a:cubicBezTo>
                      <a:pt x="10652" y="10112"/>
                      <a:pt x="10800" y="9992"/>
                      <a:pt x="10800" y="9843"/>
                    </a:cubicBezTo>
                    <a:lnTo>
                      <a:pt x="10800" y="3171"/>
                    </a:lnTo>
                    <a:cubicBezTo>
                      <a:pt x="10800" y="2543"/>
                      <a:pt x="11429" y="2064"/>
                      <a:pt x="12168" y="2064"/>
                    </a:cubicBezTo>
                    <a:cubicBezTo>
                      <a:pt x="12908" y="2064"/>
                      <a:pt x="13537" y="2573"/>
                      <a:pt x="13537" y="3171"/>
                    </a:cubicBezTo>
                    <a:lnTo>
                      <a:pt x="13537" y="15078"/>
                    </a:lnTo>
                    <a:cubicBezTo>
                      <a:pt x="13537" y="15198"/>
                      <a:pt x="13611" y="15288"/>
                      <a:pt x="13722" y="15317"/>
                    </a:cubicBezTo>
                    <a:cubicBezTo>
                      <a:pt x="13833" y="15377"/>
                      <a:pt x="13981" y="15347"/>
                      <a:pt x="14092" y="15288"/>
                    </a:cubicBezTo>
                    <a:lnTo>
                      <a:pt x="18086" y="12775"/>
                    </a:lnTo>
                    <a:cubicBezTo>
                      <a:pt x="18382" y="12595"/>
                      <a:pt x="18752" y="12505"/>
                      <a:pt x="19159" y="12535"/>
                    </a:cubicBezTo>
                    <a:cubicBezTo>
                      <a:pt x="19529" y="12565"/>
                      <a:pt x="19899" y="12745"/>
                      <a:pt x="20121" y="12984"/>
                    </a:cubicBezTo>
                    <a:cubicBezTo>
                      <a:pt x="20823" y="13493"/>
                      <a:pt x="20712" y="14240"/>
                      <a:pt x="20084" y="14629"/>
                    </a:cubicBezTo>
                    <a:close/>
                  </a:path>
                </a:pathLst>
              </a:custGeom>
              <a:solidFill>
                <a:srgbClr val="F9CAC4"/>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5" name="Rectangle">
                <a:extLst>
                  <a:ext uri="{FF2B5EF4-FFF2-40B4-BE49-F238E27FC236}">
                    <a16:creationId xmlns:a16="http://schemas.microsoft.com/office/drawing/2014/main" id="{2FDE3C36-5376-733D-61C2-14E6F50C15DF}"/>
                  </a:ext>
                </a:extLst>
              </p:cNvPr>
              <p:cNvSpPr/>
              <p:nvPr/>
            </p:nvSpPr>
            <p:spPr>
              <a:xfrm>
                <a:off x="1835671" y="3910646"/>
                <a:ext cx="694802" cy="169506"/>
              </a:xfrm>
              <a:prstGeom prst="rect">
                <a:avLst/>
              </a:pr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6" name="Freeform: Shape 77">
                <a:extLst>
                  <a:ext uri="{FF2B5EF4-FFF2-40B4-BE49-F238E27FC236}">
                    <a16:creationId xmlns:a16="http://schemas.microsoft.com/office/drawing/2014/main" id="{C8665A32-10E3-FF82-5825-57696B28137A}"/>
                  </a:ext>
                </a:extLst>
              </p:cNvPr>
              <p:cNvSpPr/>
              <p:nvPr/>
            </p:nvSpPr>
            <p:spPr>
              <a:xfrm>
                <a:off x="1869236"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2 w 884022"/>
                  <a:gd name="connsiteY13" fmla="*/ 117478 h 798432"/>
                  <a:gd name="connsiteX14" fmla="*/ 251740 w 884022"/>
                  <a:gd name="connsiteY14" fmla="*/ 167828 h 798432"/>
                  <a:gd name="connsiteX15" fmla="*/ 251740 w 884022"/>
                  <a:gd name="connsiteY15" fmla="*/ 223210 h 798432"/>
                  <a:gd name="connsiteX16" fmla="*/ 151044 w 884022"/>
                  <a:gd name="connsiteY16" fmla="*/ 223210 h 798432"/>
                  <a:gd name="connsiteX17" fmla="*/ 151044 w 884022"/>
                  <a:gd name="connsiteY17" fmla="*/ 167828 h 798432"/>
                  <a:gd name="connsiteX18" fmla="*/ 201392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2" y="117478"/>
                    </a:moveTo>
                    <a:cubicBezTo>
                      <a:pt x="229923" y="117478"/>
                      <a:pt x="251740" y="140977"/>
                      <a:pt x="251740" y="167828"/>
                    </a:cubicBezTo>
                    <a:lnTo>
                      <a:pt x="251740" y="223210"/>
                    </a:lnTo>
                    <a:cubicBezTo>
                      <a:pt x="196357" y="241673"/>
                      <a:pt x="151044" y="223210"/>
                      <a:pt x="151044" y="223210"/>
                    </a:cubicBezTo>
                    <a:lnTo>
                      <a:pt x="151044" y="167828"/>
                    </a:lnTo>
                    <a:cubicBezTo>
                      <a:pt x="151044" y="139298"/>
                      <a:pt x="174540" y="117478"/>
                      <a:pt x="201392" y="117478"/>
                    </a:cubicBezTo>
                    <a:close/>
                    <a:moveTo>
                      <a:pt x="520262" y="83913"/>
                    </a:moveTo>
                    <a:cubicBezTo>
                      <a:pt x="548793" y="83913"/>
                      <a:pt x="570610" y="107412"/>
                      <a:pt x="570610" y="134263"/>
                    </a:cubicBezTo>
                    <a:lnTo>
                      <a:pt x="570610" y="189645"/>
                    </a:lnTo>
                    <a:cubicBezTo>
                      <a:pt x="515227" y="208108"/>
                      <a:pt x="469914"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20548" y="105732"/>
                      <a:pt x="318870" y="105732"/>
                    </a:cubicBezTo>
                    <a:lnTo>
                      <a:pt x="318870" y="50350"/>
                    </a:lnTo>
                    <a:cubicBezTo>
                      <a:pt x="318870" y="21820"/>
                      <a:pt x="342366" y="0"/>
                      <a:pt x="369218" y="0"/>
                    </a:cubicBezTo>
                    <a:close/>
                  </a:path>
                </a:pathLst>
              </a:custGeom>
              <a:solidFill>
                <a:srgbClr val="FEF3F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67" name="Circle">
                <a:extLst>
                  <a:ext uri="{FF2B5EF4-FFF2-40B4-BE49-F238E27FC236}">
                    <a16:creationId xmlns:a16="http://schemas.microsoft.com/office/drawing/2014/main" id="{05E82DE8-0D8B-03D2-EBC9-AC9E7235F2D9}"/>
                  </a:ext>
                </a:extLst>
              </p:cNvPr>
              <p:cNvSpPr/>
              <p:nvPr/>
            </p:nvSpPr>
            <p:spPr>
              <a:xfrm>
                <a:off x="2406280" y="3960993"/>
                <a:ext cx="70487" cy="70487"/>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pic>
        <p:nvPicPr>
          <p:cNvPr id="74" name="Picture 73" descr="A screenshot of a chat&#10;&#10;Description automatically generated">
            <a:extLst>
              <a:ext uri="{FF2B5EF4-FFF2-40B4-BE49-F238E27FC236}">
                <a16:creationId xmlns:a16="http://schemas.microsoft.com/office/drawing/2014/main" id="{A0C7DA54-2AE0-6C3C-C17E-5003A1202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640" y="1056574"/>
            <a:ext cx="4329514" cy="5068990"/>
          </a:xfrm>
          <a:prstGeom prst="rect">
            <a:avLst/>
          </a:prstGeom>
        </p:spPr>
      </p:pic>
    </p:spTree>
    <p:extLst>
      <p:ext uri="{BB962C8B-B14F-4D97-AF65-F5344CB8AC3E}">
        <p14:creationId xmlns:p14="http://schemas.microsoft.com/office/powerpoint/2010/main" val="1583124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EFB82144-7F58-05F6-B682-240852A45381}"/>
              </a:ext>
            </a:extLst>
          </p:cNvPr>
          <p:cNvSpPr/>
          <p:nvPr/>
        </p:nvSpPr>
        <p:spPr>
          <a:xfrm>
            <a:off x="1139120" y="691809"/>
            <a:ext cx="1481719" cy="2941518"/>
          </a:xfrm>
          <a:custGeom>
            <a:avLst/>
            <a:gdLst/>
            <a:ahLst/>
            <a:cxnLst>
              <a:cxn ang="0">
                <a:pos x="wd2" y="hd2"/>
              </a:cxn>
              <a:cxn ang="5400000">
                <a:pos x="wd2" y="hd2"/>
              </a:cxn>
              <a:cxn ang="10800000">
                <a:pos x="wd2" y="hd2"/>
              </a:cxn>
              <a:cxn ang="16200000">
                <a:pos x="wd2" y="hd2"/>
              </a:cxn>
            </a:cxnLst>
            <a:rect l="0" t="0" r="r" b="b"/>
            <a:pathLst>
              <a:path w="21495" h="21523" extrusionOk="0">
                <a:moveTo>
                  <a:pt x="21374" y="15074"/>
                </a:moveTo>
                <a:cubicBezTo>
                  <a:pt x="21340" y="14988"/>
                  <a:pt x="21408" y="14902"/>
                  <a:pt x="21306" y="14747"/>
                </a:cubicBezTo>
                <a:cubicBezTo>
                  <a:pt x="21237" y="14592"/>
                  <a:pt x="21135" y="14506"/>
                  <a:pt x="21101" y="14437"/>
                </a:cubicBezTo>
                <a:cubicBezTo>
                  <a:pt x="21066" y="14368"/>
                  <a:pt x="21101" y="14161"/>
                  <a:pt x="21032" y="14040"/>
                </a:cubicBezTo>
                <a:cubicBezTo>
                  <a:pt x="20964" y="13919"/>
                  <a:pt x="20793" y="13713"/>
                  <a:pt x="20690" y="13592"/>
                </a:cubicBezTo>
                <a:cubicBezTo>
                  <a:pt x="20588" y="13471"/>
                  <a:pt x="19802" y="12627"/>
                  <a:pt x="19631" y="12471"/>
                </a:cubicBezTo>
                <a:cubicBezTo>
                  <a:pt x="19460" y="12316"/>
                  <a:pt x="18982" y="11851"/>
                  <a:pt x="18879" y="11730"/>
                </a:cubicBezTo>
                <a:cubicBezTo>
                  <a:pt x="18776" y="11610"/>
                  <a:pt x="17444" y="10765"/>
                  <a:pt x="17204" y="10610"/>
                </a:cubicBezTo>
                <a:cubicBezTo>
                  <a:pt x="16999" y="10455"/>
                  <a:pt x="16316" y="9920"/>
                  <a:pt x="16247" y="9868"/>
                </a:cubicBezTo>
                <a:cubicBezTo>
                  <a:pt x="16179" y="9817"/>
                  <a:pt x="15940" y="9593"/>
                  <a:pt x="16008" y="9558"/>
                </a:cubicBezTo>
                <a:cubicBezTo>
                  <a:pt x="16076" y="9524"/>
                  <a:pt x="16350" y="9231"/>
                  <a:pt x="16418" y="9093"/>
                </a:cubicBezTo>
                <a:cubicBezTo>
                  <a:pt x="16487" y="8955"/>
                  <a:pt x="16316" y="8300"/>
                  <a:pt x="16247" y="8162"/>
                </a:cubicBezTo>
                <a:cubicBezTo>
                  <a:pt x="16179" y="8041"/>
                  <a:pt x="15940" y="7489"/>
                  <a:pt x="15940" y="7489"/>
                </a:cubicBezTo>
                <a:cubicBezTo>
                  <a:pt x="15940" y="7489"/>
                  <a:pt x="15769" y="7214"/>
                  <a:pt x="15735" y="7076"/>
                </a:cubicBezTo>
                <a:cubicBezTo>
                  <a:pt x="15701" y="6938"/>
                  <a:pt x="15632" y="6490"/>
                  <a:pt x="15632" y="6490"/>
                </a:cubicBezTo>
                <a:cubicBezTo>
                  <a:pt x="15632" y="6490"/>
                  <a:pt x="15940" y="6524"/>
                  <a:pt x="16076" y="6559"/>
                </a:cubicBezTo>
                <a:cubicBezTo>
                  <a:pt x="16247" y="6593"/>
                  <a:pt x="16145" y="6696"/>
                  <a:pt x="16145" y="6714"/>
                </a:cubicBezTo>
                <a:cubicBezTo>
                  <a:pt x="16145" y="6731"/>
                  <a:pt x="16076" y="6800"/>
                  <a:pt x="16042" y="6903"/>
                </a:cubicBezTo>
                <a:cubicBezTo>
                  <a:pt x="16008" y="7007"/>
                  <a:pt x="16145" y="7110"/>
                  <a:pt x="16213" y="7196"/>
                </a:cubicBezTo>
                <a:cubicBezTo>
                  <a:pt x="16282" y="7283"/>
                  <a:pt x="16350" y="7317"/>
                  <a:pt x="16487" y="7352"/>
                </a:cubicBezTo>
                <a:cubicBezTo>
                  <a:pt x="16623" y="7386"/>
                  <a:pt x="16726" y="7352"/>
                  <a:pt x="16828" y="7369"/>
                </a:cubicBezTo>
                <a:cubicBezTo>
                  <a:pt x="16931" y="7386"/>
                  <a:pt x="17102" y="7421"/>
                  <a:pt x="17239" y="7438"/>
                </a:cubicBezTo>
                <a:cubicBezTo>
                  <a:pt x="17341" y="7472"/>
                  <a:pt x="17478" y="7524"/>
                  <a:pt x="17444" y="7662"/>
                </a:cubicBezTo>
                <a:cubicBezTo>
                  <a:pt x="17409" y="7800"/>
                  <a:pt x="17341" y="7748"/>
                  <a:pt x="17273" y="7765"/>
                </a:cubicBezTo>
                <a:cubicBezTo>
                  <a:pt x="17204" y="7783"/>
                  <a:pt x="17273" y="7851"/>
                  <a:pt x="17341" y="7886"/>
                </a:cubicBezTo>
                <a:cubicBezTo>
                  <a:pt x="17409" y="7920"/>
                  <a:pt x="17546" y="7972"/>
                  <a:pt x="17683" y="8024"/>
                </a:cubicBezTo>
                <a:cubicBezTo>
                  <a:pt x="17820" y="8076"/>
                  <a:pt x="17956" y="8127"/>
                  <a:pt x="18025" y="8145"/>
                </a:cubicBezTo>
                <a:cubicBezTo>
                  <a:pt x="18093" y="8179"/>
                  <a:pt x="18469" y="8145"/>
                  <a:pt x="18640" y="8145"/>
                </a:cubicBezTo>
                <a:cubicBezTo>
                  <a:pt x="18811" y="8145"/>
                  <a:pt x="18845" y="8127"/>
                  <a:pt x="18947" y="8110"/>
                </a:cubicBezTo>
                <a:cubicBezTo>
                  <a:pt x="19050" y="8093"/>
                  <a:pt x="19118" y="8145"/>
                  <a:pt x="19221" y="8145"/>
                </a:cubicBezTo>
                <a:cubicBezTo>
                  <a:pt x="19323" y="8145"/>
                  <a:pt x="19460" y="8093"/>
                  <a:pt x="19528" y="8041"/>
                </a:cubicBezTo>
                <a:cubicBezTo>
                  <a:pt x="19563" y="7989"/>
                  <a:pt x="19631" y="7955"/>
                  <a:pt x="19733" y="7938"/>
                </a:cubicBezTo>
                <a:cubicBezTo>
                  <a:pt x="19836" y="7920"/>
                  <a:pt x="20007" y="7938"/>
                  <a:pt x="20075" y="7886"/>
                </a:cubicBezTo>
                <a:cubicBezTo>
                  <a:pt x="20144" y="7834"/>
                  <a:pt x="20144" y="7645"/>
                  <a:pt x="20075" y="7576"/>
                </a:cubicBezTo>
                <a:cubicBezTo>
                  <a:pt x="20007" y="7489"/>
                  <a:pt x="19938" y="7455"/>
                  <a:pt x="19870" y="7421"/>
                </a:cubicBezTo>
                <a:cubicBezTo>
                  <a:pt x="19802" y="7386"/>
                  <a:pt x="19836" y="7283"/>
                  <a:pt x="19870" y="7231"/>
                </a:cubicBezTo>
                <a:cubicBezTo>
                  <a:pt x="19904" y="7179"/>
                  <a:pt x="20041" y="7196"/>
                  <a:pt x="20075" y="7145"/>
                </a:cubicBezTo>
                <a:cubicBezTo>
                  <a:pt x="20109" y="7093"/>
                  <a:pt x="20041" y="6972"/>
                  <a:pt x="19973" y="6921"/>
                </a:cubicBezTo>
                <a:cubicBezTo>
                  <a:pt x="19904" y="6886"/>
                  <a:pt x="19528" y="6834"/>
                  <a:pt x="19392" y="6817"/>
                </a:cubicBezTo>
                <a:cubicBezTo>
                  <a:pt x="19255" y="6800"/>
                  <a:pt x="18982" y="6817"/>
                  <a:pt x="18982" y="6817"/>
                </a:cubicBezTo>
                <a:cubicBezTo>
                  <a:pt x="18982" y="6817"/>
                  <a:pt x="19050" y="6628"/>
                  <a:pt x="19050" y="6541"/>
                </a:cubicBezTo>
                <a:cubicBezTo>
                  <a:pt x="19050" y="6455"/>
                  <a:pt x="18947" y="6300"/>
                  <a:pt x="18879" y="6231"/>
                </a:cubicBezTo>
                <a:cubicBezTo>
                  <a:pt x="18811" y="6162"/>
                  <a:pt x="18606" y="6110"/>
                  <a:pt x="18537" y="6076"/>
                </a:cubicBezTo>
                <a:cubicBezTo>
                  <a:pt x="18469" y="6041"/>
                  <a:pt x="18537" y="5955"/>
                  <a:pt x="18537" y="5904"/>
                </a:cubicBezTo>
                <a:cubicBezTo>
                  <a:pt x="18537" y="5852"/>
                  <a:pt x="18401" y="5817"/>
                  <a:pt x="18332" y="5766"/>
                </a:cubicBezTo>
                <a:cubicBezTo>
                  <a:pt x="18264" y="5714"/>
                  <a:pt x="18059" y="5628"/>
                  <a:pt x="17922" y="5524"/>
                </a:cubicBezTo>
                <a:cubicBezTo>
                  <a:pt x="17751" y="5421"/>
                  <a:pt x="17546" y="5300"/>
                  <a:pt x="17478" y="5248"/>
                </a:cubicBezTo>
                <a:cubicBezTo>
                  <a:pt x="17409" y="5214"/>
                  <a:pt x="17170" y="4904"/>
                  <a:pt x="17033" y="4662"/>
                </a:cubicBezTo>
                <a:cubicBezTo>
                  <a:pt x="16897" y="4421"/>
                  <a:pt x="16555" y="4231"/>
                  <a:pt x="16384" y="4128"/>
                </a:cubicBezTo>
                <a:cubicBezTo>
                  <a:pt x="16213" y="4025"/>
                  <a:pt x="15701" y="3904"/>
                  <a:pt x="15530" y="3869"/>
                </a:cubicBezTo>
                <a:cubicBezTo>
                  <a:pt x="15359" y="3835"/>
                  <a:pt x="13718" y="3559"/>
                  <a:pt x="13171" y="3473"/>
                </a:cubicBezTo>
                <a:cubicBezTo>
                  <a:pt x="12625" y="3387"/>
                  <a:pt x="11838" y="3180"/>
                  <a:pt x="11838" y="3180"/>
                </a:cubicBezTo>
                <a:cubicBezTo>
                  <a:pt x="11838" y="3180"/>
                  <a:pt x="11804" y="2801"/>
                  <a:pt x="11804" y="2749"/>
                </a:cubicBezTo>
                <a:cubicBezTo>
                  <a:pt x="11804" y="2680"/>
                  <a:pt x="11804" y="2576"/>
                  <a:pt x="11907" y="2559"/>
                </a:cubicBezTo>
                <a:cubicBezTo>
                  <a:pt x="11975" y="2542"/>
                  <a:pt x="11941" y="2456"/>
                  <a:pt x="11975" y="2387"/>
                </a:cubicBezTo>
                <a:cubicBezTo>
                  <a:pt x="12009" y="2318"/>
                  <a:pt x="11975" y="2059"/>
                  <a:pt x="11873" y="2025"/>
                </a:cubicBezTo>
                <a:cubicBezTo>
                  <a:pt x="11770" y="1990"/>
                  <a:pt x="11873" y="1921"/>
                  <a:pt x="11873" y="1887"/>
                </a:cubicBezTo>
                <a:cubicBezTo>
                  <a:pt x="11873" y="1852"/>
                  <a:pt x="11839" y="1801"/>
                  <a:pt x="11839" y="1766"/>
                </a:cubicBezTo>
                <a:cubicBezTo>
                  <a:pt x="11873" y="1732"/>
                  <a:pt x="11873" y="1611"/>
                  <a:pt x="11839" y="1542"/>
                </a:cubicBezTo>
                <a:cubicBezTo>
                  <a:pt x="11804" y="1473"/>
                  <a:pt x="11839" y="1456"/>
                  <a:pt x="11770" y="1387"/>
                </a:cubicBezTo>
                <a:cubicBezTo>
                  <a:pt x="11702" y="1318"/>
                  <a:pt x="11463" y="1163"/>
                  <a:pt x="11360" y="1059"/>
                </a:cubicBezTo>
                <a:cubicBezTo>
                  <a:pt x="11257" y="956"/>
                  <a:pt x="11087" y="853"/>
                  <a:pt x="11052" y="784"/>
                </a:cubicBezTo>
                <a:cubicBezTo>
                  <a:pt x="11018" y="697"/>
                  <a:pt x="11633" y="663"/>
                  <a:pt x="11565" y="611"/>
                </a:cubicBezTo>
                <a:cubicBezTo>
                  <a:pt x="11497" y="560"/>
                  <a:pt x="11121" y="387"/>
                  <a:pt x="10882" y="335"/>
                </a:cubicBezTo>
                <a:cubicBezTo>
                  <a:pt x="10642" y="267"/>
                  <a:pt x="10061" y="146"/>
                  <a:pt x="9651" y="42"/>
                </a:cubicBezTo>
                <a:cubicBezTo>
                  <a:pt x="9241" y="-61"/>
                  <a:pt x="8899" y="60"/>
                  <a:pt x="8284" y="42"/>
                </a:cubicBezTo>
                <a:cubicBezTo>
                  <a:pt x="7669" y="25"/>
                  <a:pt x="7601" y="77"/>
                  <a:pt x="7293" y="198"/>
                </a:cubicBezTo>
                <a:cubicBezTo>
                  <a:pt x="6985" y="301"/>
                  <a:pt x="6678" y="456"/>
                  <a:pt x="6678" y="456"/>
                </a:cubicBezTo>
                <a:cubicBezTo>
                  <a:pt x="6678" y="456"/>
                  <a:pt x="6233" y="473"/>
                  <a:pt x="5994" y="698"/>
                </a:cubicBezTo>
                <a:cubicBezTo>
                  <a:pt x="5789" y="922"/>
                  <a:pt x="5892" y="1732"/>
                  <a:pt x="5994" y="1956"/>
                </a:cubicBezTo>
                <a:cubicBezTo>
                  <a:pt x="6097" y="2163"/>
                  <a:pt x="6712" y="2594"/>
                  <a:pt x="6951" y="2749"/>
                </a:cubicBezTo>
                <a:cubicBezTo>
                  <a:pt x="7190" y="2921"/>
                  <a:pt x="7259" y="3111"/>
                  <a:pt x="7259" y="3111"/>
                </a:cubicBezTo>
                <a:cubicBezTo>
                  <a:pt x="6814" y="3163"/>
                  <a:pt x="6575" y="3404"/>
                  <a:pt x="6507" y="3456"/>
                </a:cubicBezTo>
                <a:cubicBezTo>
                  <a:pt x="6473" y="3507"/>
                  <a:pt x="6438" y="3611"/>
                  <a:pt x="6131" y="3680"/>
                </a:cubicBezTo>
                <a:cubicBezTo>
                  <a:pt x="5823" y="3749"/>
                  <a:pt x="4285" y="4025"/>
                  <a:pt x="3944" y="4111"/>
                </a:cubicBezTo>
                <a:cubicBezTo>
                  <a:pt x="3602" y="4197"/>
                  <a:pt x="3533" y="4180"/>
                  <a:pt x="3397" y="4197"/>
                </a:cubicBezTo>
                <a:cubicBezTo>
                  <a:pt x="3260" y="4231"/>
                  <a:pt x="3157" y="4335"/>
                  <a:pt x="3089" y="4473"/>
                </a:cubicBezTo>
                <a:cubicBezTo>
                  <a:pt x="3021" y="4628"/>
                  <a:pt x="2952" y="4524"/>
                  <a:pt x="2850" y="4559"/>
                </a:cubicBezTo>
                <a:cubicBezTo>
                  <a:pt x="2747" y="4593"/>
                  <a:pt x="2611" y="4714"/>
                  <a:pt x="2611" y="4714"/>
                </a:cubicBezTo>
                <a:cubicBezTo>
                  <a:pt x="2611" y="4714"/>
                  <a:pt x="2474" y="4818"/>
                  <a:pt x="2406" y="4886"/>
                </a:cubicBezTo>
                <a:cubicBezTo>
                  <a:pt x="2337" y="4955"/>
                  <a:pt x="1927" y="5093"/>
                  <a:pt x="1859" y="5145"/>
                </a:cubicBezTo>
                <a:cubicBezTo>
                  <a:pt x="1790" y="5180"/>
                  <a:pt x="1859" y="5352"/>
                  <a:pt x="1722" y="5490"/>
                </a:cubicBezTo>
                <a:cubicBezTo>
                  <a:pt x="1551" y="5628"/>
                  <a:pt x="1483" y="5542"/>
                  <a:pt x="1346" y="5593"/>
                </a:cubicBezTo>
                <a:cubicBezTo>
                  <a:pt x="1209" y="5645"/>
                  <a:pt x="1141" y="5662"/>
                  <a:pt x="1038" y="5679"/>
                </a:cubicBezTo>
                <a:cubicBezTo>
                  <a:pt x="936" y="5714"/>
                  <a:pt x="970" y="5766"/>
                  <a:pt x="868" y="5852"/>
                </a:cubicBezTo>
                <a:cubicBezTo>
                  <a:pt x="799" y="5938"/>
                  <a:pt x="560" y="6076"/>
                  <a:pt x="457" y="6145"/>
                </a:cubicBezTo>
                <a:cubicBezTo>
                  <a:pt x="321" y="6214"/>
                  <a:pt x="252" y="6197"/>
                  <a:pt x="116" y="6214"/>
                </a:cubicBezTo>
                <a:cubicBezTo>
                  <a:pt x="13" y="6231"/>
                  <a:pt x="82" y="6300"/>
                  <a:pt x="116" y="6438"/>
                </a:cubicBezTo>
                <a:cubicBezTo>
                  <a:pt x="150" y="6576"/>
                  <a:pt x="47" y="6748"/>
                  <a:pt x="13" y="6903"/>
                </a:cubicBezTo>
                <a:cubicBezTo>
                  <a:pt x="-21" y="7059"/>
                  <a:pt x="13" y="7352"/>
                  <a:pt x="82" y="7421"/>
                </a:cubicBezTo>
                <a:cubicBezTo>
                  <a:pt x="150" y="7490"/>
                  <a:pt x="252" y="7455"/>
                  <a:pt x="252" y="7455"/>
                </a:cubicBezTo>
                <a:cubicBezTo>
                  <a:pt x="252" y="7455"/>
                  <a:pt x="389" y="7558"/>
                  <a:pt x="492" y="7662"/>
                </a:cubicBezTo>
                <a:cubicBezTo>
                  <a:pt x="594" y="7765"/>
                  <a:pt x="1312" y="8110"/>
                  <a:pt x="1585" y="8265"/>
                </a:cubicBezTo>
                <a:cubicBezTo>
                  <a:pt x="1893" y="8420"/>
                  <a:pt x="2030" y="8696"/>
                  <a:pt x="2098" y="8765"/>
                </a:cubicBezTo>
                <a:cubicBezTo>
                  <a:pt x="2166" y="8834"/>
                  <a:pt x="2303" y="8920"/>
                  <a:pt x="2440" y="9041"/>
                </a:cubicBezTo>
                <a:cubicBezTo>
                  <a:pt x="2576" y="9179"/>
                  <a:pt x="2782" y="9282"/>
                  <a:pt x="2918" y="9369"/>
                </a:cubicBezTo>
                <a:cubicBezTo>
                  <a:pt x="3055" y="9455"/>
                  <a:pt x="3226" y="9489"/>
                  <a:pt x="3363" y="9524"/>
                </a:cubicBezTo>
                <a:cubicBezTo>
                  <a:pt x="3499" y="9558"/>
                  <a:pt x="3704" y="9593"/>
                  <a:pt x="3909" y="9644"/>
                </a:cubicBezTo>
                <a:cubicBezTo>
                  <a:pt x="4080" y="9696"/>
                  <a:pt x="4320" y="9731"/>
                  <a:pt x="4593" y="9713"/>
                </a:cubicBezTo>
                <a:cubicBezTo>
                  <a:pt x="4866" y="9696"/>
                  <a:pt x="4832" y="9575"/>
                  <a:pt x="4832" y="9575"/>
                </a:cubicBezTo>
                <a:cubicBezTo>
                  <a:pt x="4832" y="9575"/>
                  <a:pt x="5071" y="9558"/>
                  <a:pt x="5208" y="9524"/>
                </a:cubicBezTo>
                <a:cubicBezTo>
                  <a:pt x="5345" y="9489"/>
                  <a:pt x="5311" y="9369"/>
                  <a:pt x="5311" y="9369"/>
                </a:cubicBezTo>
                <a:cubicBezTo>
                  <a:pt x="5311" y="9369"/>
                  <a:pt x="5482" y="9369"/>
                  <a:pt x="5584" y="9334"/>
                </a:cubicBezTo>
                <a:cubicBezTo>
                  <a:pt x="5687" y="9300"/>
                  <a:pt x="5652" y="9196"/>
                  <a:pt x="5652" y="9196"/>
                </a:cubicBezTo>
                <a:cubicBezTo>
                  <a:pt x="5652" y="9196"/>
                  <a:pt x="5721" y="9179"/>
                  <a:pt x="5857" y="9162"/>
                </a:cubicBezTo>
                <a:cubicBezTo>
                  <a:pt x="5994" y="9144"/>
                  <a:pt x="6097" y="9093"/>
                  <a:pt x="6097" y="9093"/>
                </a:cubicBezTo>
                <a:cubicBezTo>
                  <a:pt x="6097" y="9093"/>
                  <a:pt x="6063" y="9610"/>
                  <a:pt x="6063" y="9679"/>
                </a:cubicBezTo>
                <a:cubicBezTo>
                  <a:pt x="6063" y="9748"/>
                  <a:pt x="6131" y="9834"/>
                  <a:pt x="6302" y="9937"/>
                </a:cubicBezTo>
                <a:cubicBezTo>
                  <a:pt x="6473" y="10024"/>
                  <a:pt x="6985" y="10093"/>
                  <a:pt x="6985" y="10093"/>
                </a:cubicBezTo>
                <a:cubicBezTo>
                  <a:pt x="6985" y="10093"/>
                  <a:pt x="7054" y="10162"/>
                  <a:pt x="7020" y="10248"/>
                </a:cubicBezTo>
                <a:cubicBezTo>
                  <a:pt x="6985" y="10334"/>
                  <a:pt x="6883" y="10386"/>
                  <a:pt x="6814" y="10437"/>
                </a:cubicBezTo>
                <a:cubicBezTo>
                  <a:pt x="6712" y="10489"/>
                  <a:pt x="6507" y="10592"/>
                  <a:pt x="6268" y="10661"/>
                </a:cubicBezTo>
                <a:cubicBezTo>
                  <a:pt x="6063" y="10748"/>
                  <a:pt x="5857" y="10713"/>
                  <a:pt x="5687" y="10748"/>
                </a:cubicBezTo>
                <a:cubicBezTo>
                  <a:pt x="5516" y="10782"/>
                  <a:pt x="5550" y="10868"/>
                  <a:pt x="5584" y="10989"/>
                </a:cubicBezTo>
                <a:cubicBezTo>
                  <a:pt x="5618" y="11110"/>
                  <a:pt x="5823" y="11437"/>
                  <a:pt x="5823" y="11472"/>
                </a:cubicBezTo>
                <a:cubicBezTo>
                  <a:pt x="5823" y="11506"/>
                  <a:pt x="5823" y="11696"/>
                  <a:pt x="5755" y="11765"/>
                </a:cubicBezTo>
                <a:cubicBezTo>
                  <a:pt x="5687" y="11834"/>
                  <a:pt x="4695" y="12661"/>
                  <a:pt x="4354" y="12989"/>
                </a:cubicBezTo>
                <a:cubicBezTo>
                  <a:pt x="4012" y="13316"/>
                  <a:pt x="2884" y="14712"/>
                  <a:pt x="2713" y="14850"/>
                </a:cubicBezTo>
                <a:cubicBezTo>
                  <a:pt x="2542" y="14988"/>
                  <a:pt x="2098" y="15695"/>
                  <a:pt x="1995" y="16040"/>
                </a:cubicBezTo>
                <a:cubicBezTo>
                  <a:pt x="1927" y="16385"/>
                  <a:pt x="2064" y="16281"/>
                  <a:pt x="2132" y="16523"/>
                </a:cubicBezTo>
                <a:cubicBezTo>
                  <a:pt x="2235" y="16764"/>
                  <a:pt x="2269" y="16867"/>
                  <a:pt x="2235" y="17022"/>
                </a:cubicBezTo>
                <a:cubicBezTo>
                  <a:pt x="2201" y="17178"/>
                  <a:pt x="2269" y="17333"/>
                  <a:pt x="2303" y="17471"/>
                </a:cubicBezTo>
                <a:cubicBezTo>
                  <a:pt x="2337" y="17609"/>
                  <a:pt x="2508" y="17678"/>
                  <a:pt x="2611" y="17798"/>
                </a:cubicBezTo>
                <a:cubicBezTo>
                  <a:pt x="2679" y="17919"/>
                  <a:pt x="2816" y="18384"/>
                  <a:pt x="2850" y="18453"/>
                </a:cubicBezTo>
                <a:cubicBezTo>
                  <a:pt x="2850" y="18522"/>
                  <a:pt x="3123" y="18815"/>
                  <a:pt x="3260" y="18884"/>
                </a:cubicBezTo>
                <a:cubicBezTo>
                  <a:pt x="3397" y="18953"/>
                  <a:pt x="3636" y="19005"/>
                  <a:pt x="3670" y="19126"/>
                </a:cubicBezTo>
                <a:cubicBezTo>
                  <a:pt x="3704" y="19246"/>
                  <a:pt x="3568" y="19315"/>
                  <a:pt x="3568" y="19315"/>
                </a:cubicBezTo>
                <a:cubicBezTo>
                  <a:pt x="3568" y="19315"/>
                  <a:pt x="3636" y="19401"/>
                  <a:pt x="3704" y="19453"/>
                </a:cubicBezTo>
                <a:cubicBezTo>
                  <a:pt x="3773" y="19505"/>
                  <a:pt x="3875" y="19539"/>
                  <a:pt x="3841" y="19625"/>
                </a:cubicBezTo>
                <a:cubicBezTo>
                  <a:pt x="3773" y="19694"/>
                  <a:pt x="3704" y="19781"/>
                  <a:pt x="3636" y="19832"/>
                </a:cubicBezTo>
                <a:cubicBezTo>
                  <a:pt x="3568" y="19884"/>
                  <a:pt x="3328" y="19953"/>
                  <a:pt x="3158" y="20039"/>
                </a:cubicBezTo>
                <a:cubicBezTo>
                  <a:pt x="2987" y="20125"/>
                  <a:pt x="2747" y="20281"/>
                  <a:pt x="2645" y="20315"/>
                </a:cubicBezTo>
                <a:cubicBezTo>
                  <a:pt x="2542" y="20350"/>
                  <a:pt x="2166" y="20539"/>
                  <a:pt x="2030" y="20608"/>
                </a:cubicBezTo>
                <a:cubicBezTo>
                  <a:pt x="1893" y="20677"/>
                  <a:pt x="1620" y="20832"/>
                  <a:pt x="1517" y="20884"/>
                </a:cubicBezTo>
                <a:cubicBezTo>
                  <a:pt x="1380" y="20936"/>
                  <a:pt x="1346" y="21160"/>
                  <a:pt x="1449" y="21229"/>
                </a:cubicBezTo>
                <a:cubicBezTo>
                  <a:pt x="1551" y="21298"/>
                  <a:pt x="2132" y="21401"/>
                  <a:pt x="2406" y="21401"/>
                </a:cubicBezTo>
                <a:cubicBezTo>
                  <a:pt x="2679" y="21401"/>
                  <a:pt x="3568" y="21349"/>
                  <a:pt x="3841" y="21298"/>
                </a:cubicBezTo>
                <a:cubicBezTo>
                  <a:pt x="4115" y="21246"/>
                  <a:pt x="4627" y="21022"/>
                  <a:pt x="4764" y="20901"/>
                </a:cubicBezTo>
                <a:cubicBezTo>
                  <a:pt x="4901" y="20780"/>
                  <a:pt x="5174" y="20591"/>
                  <a:pt x="5174" y="20591"/>
                </a:cubicBezTo>
                <a:cubicBezTo>
                  <a:pt x="5174" y="20591"/>
                  <a:pt x="5379" y="20574"/>
                  <a:pt x="5584" y="20556"/>
                </a:cubicBezTo>
                <a:cubicBezTo>
                  <a:pt x="5789" y="20556"/>
                  <a:pt x="6028" y="20505"/>
                  <a:pt x="6370" y="20436"/>
                </a:cubicBezTo>
                <a:cubicBezTo>
                  <a:pt x="6712" y="20367"/>
                  <a:pt x="6712" y="20246"/>
                  <a:pt x="6678" y="20091"/>
                </a:cubicBezTo>
                <a:cubicBezTo>
                  <a:pt x="6644" y="19936"/>
                  <a:pt x="6609" y="19712"/>
                  <a:pt x="6473" y="19643"/>
                </a:cubicBezTo>
                <a:cubicBezTo>
                  <a:pt x="6370" y="19574"/>
                  <a:pt x="6268" y="19419"/>
                  <a:pt x="6302" y="19350"/>
                </a:cubicBezTo>
                <a:cubicBezTo>
                  <a:pt x="6336" y="19281"/>
                  <a:pt x="6370" y="19108"/>
                  <a:pt x="6370" y="19039"/>
                </a:cubicBezTo>
                <a:cubicBezTo>
                  <a:pt x="6370" y="18970"/>
                  <a:pt x="6302" y="18850"/>
                  <a:pt x="6302" y="18695"/>
                </a:cubicBezTo>
                <a:cubicBezTo>
                  <a:pt x="6302" y="18557"/>
                  <a:pt x="6302" y="18367"/>
                  <a:pt x="6336" y="18195"/>
                </a:cubicBezTo>
                <a:cubicBezTo>
                  <a:pt x="6370" y="18022"/>
                  <a:pt x="6131" y="17884"/>
                  <a:pt x="6097" y="17798"/>
                </a:cubicBezTo>
                <a:cubicBezTo>
                  <a:pt x="6063" y="17712"/>
                  <a:pt x="5892" y="17540"/>
                  <a:pt x="5892" y="17436"/>
                </a:cubicBezTo>
                <a:cubicBezTo>
                  <a:pt x="5892" y="17333"/>
                  <a:pt x="5823" y="16936"/>
                  <a:pt x="5789" y="16729"/>
                </a:cubicBezTo>
                <a:cubicBezTo>
                  <a:pt x="5755" y="16540"/>
                  <a:pt x="5379" y="16212"/>
                  <a:pt x="5345" y="16161"/>
                </a:cubicBezTo>
                <a:cubicBezTo>
                  <a:pt x="5311" y="16109"/>
                  <a:pt x="5379" y="15988"/>
                  <a:pt x="5482" y="15919"/>
                </a:cubicBezTo>
                <a:cubicBezTo>
                  <a:pt x="5584" y="15850"/>
                  <a:pt x="6302" y="15299"/>
                  <a:pt x="6541" y="15143"/>
                </a:cubicBezTo>
                <a:cubicBezTo>
                  <a:pt x="6815" y="14988"/>
                  <a:pt x="8455" y="14230"/>
                  <a:pt x="8831" y="14006"/>
                </a:cubicBezTo>
                <a:cubicBezTo>
                  <a:pt x="9241" y="13782"/>
                  <a:pt x="10266" y="13333"/>
                  <a:pt x="10779" y="13075"/>
                </a:cubicBezTo>
                <a:cubicBezTo>
                  <a:pt x="11292" y="12816"/>
                  <a:pt x="11770" y="12644"/>
                  <a:pt x="12078" y="12609"/>
                </a:cubicBezTo>
                <a:cubicBezTo>
                  <a:pt x="12385" y="12575"/>
                  <a:pt x="13342" y="12592"/>
                  <a:pt x="14778" y="13075"/>
                </a:cubicBezTo>
                <a:cubicBezTo>
                  <a:pt x="16213" y="13558"/>
                  <a:pt x="17410" y="14282"/>
                  <a:pt x="17478" y="14316"/>
                </a:cubicBezTo>
                <a:cubicBezTo>
                  <a:pt x="17546" y="14350"/>
                  <a:pt x="17854" y="14592"/>
                  <a:pt x="17922" y="14626"/>
                </a:cubicBezTo>
                <a:cubicBezTo>
                  <a:pt x="17991" y="14661"/>
                  <a:pt x="18025" y="14730"/>
                  <a:pt x="18025" y="14781"/>
                </a:cubicBezTo>
                <a:cubicBezTo>
                  <a:pt x="18025" y="14833"/>
                  <a:pt x="18196" y="14971"/>
                  <a:pt x="18196" y="14971"/>
                </a:cubicBezTo>
                <a:cubicBezTo>
                  <a:pt x="18196" y="14971"/>
                  <a:pt x="18230" y="15057"/>
                  <a:pt x="18161" y="15126"/>
                </a:cubicBezTo>
                <a:cubicBezTo>
                  <a:pt x="18093" y="15178"/>
                  <a:pt x="18093" y="15195"/>
                  <a:pt x="18093" y="15247"/>
                </a:cubicBezTo>
                <a:cubicBezTo>
                  <a:pt x="18093" y="15281"/>
                  <a:pt x="18161" y="15557"/>
                  <a:pt x="18093" y="15712"/>
                </a:cubicBezTo>
                <a:cubicBezTo>
                  <a:pt x="18025" y="15868"/>
                  <a:pt x="17991" y="16367"/>
                  <a:pt x="17991" y="16643"/>
                </a:cubicBezTo>
                <a:cubicBezTo>
                  <a:pt x="17991" y="16919"/>
                  <a:pt x="17991" y="17712"/>
                  <a:pt x="17991" y="18195"/>
                </a:cubicBezTo>
                <a:cubicBezTo>
                  <a:pt x="18025" y="18677"/>
                  <a:pt x="18230" y="19332"/>
                  <a:pt x="18230" y="19332"/>
                </a:cubicBezTo>
                <a:cubicBezTo>
                  <a:pt x="18230" y="19332"/>
                  <a:pt x="18196" y="19367"/>
                  <a:pt x="18127" y="19419"/>
                </a:cubicBezTo>
                <a:cubicBezTo>
                  <a:pt x="18059" y="19470"/>
                  <a:pt x="18025" y="19557"/>
                  <a:pt x="17991" y="19643"/>
                </a:cubicBezTo>
                <a:cubicBezTo>
                  <a:pt x="17956" y="19729"/>
                  <a:pt x="17956" y="19798"/>
                  <a:pt x="17922" y="19884"/>
                </a:cubicBezTo>
                <a:cubicBezTo>
                  <a:pt x="17888" y="19970"/>
                  <a:pt x="17854" y="19988"/>
                  <a:pt x="17854" y="20125"/>
                </a:cubicBezTo>
                <a:cubicBezTo>
                  <a:pt x="17820" y="20263"/>
                  <a:pt x="17922" y="20246"/>
                  <a:pt x="17922" y="20315"/>
                </a:cubicBezTo>
                <a:cubicBezTo>
                  <a:pt x="17922" y="20384"/>
                  <a:pt x="17956" y="20505"/>
                  <a:pt x="17991" y="20694"/>
                </a:cubicBezTo>
                <a:cubicBezTo>
                  <a:pt x="18059" y="20884"/>
                  <a:pt x="18059" y="20849"/>
                  <a:pt x="18059" y="20918"/>
                </a:cubicBezTo>
                <a:cubicBezTo>
                  <a:pt x="18059" y="20987"/>
                  <a:pt x="17888" y="21143"/>
                  <a:pt x="17888" y="21229"/>
                </a:cubicBezTo>
                <a:cubicBezTo>
                  <a:pt x="17888" y="21315"/>
                  <a:pt x="18059" y="21367"/>
                  <a:pt x="18401" y="21453"/>
                </a:cubicBezTo>
                <a:cubicBezTo>
                  <a:pt x="18742" y="21539"/>
                  <a:pt x="19699" y="21522"/>
                  <a:pt x="20041" y="21522"/>
                </a:cubicBezTo>
                <a:cubicBezTo>
                  <a:pt x="20383" y="21522"/>
                  <a:pt x="20827" y="21298"/>
                  <a:pt x="20930" y="21143"/>
                </a:cubicBezTo>
                <a:cubicBezTo>
                  <a:pt x="21066" y="20970"/>
                  <a:pt x="20896" y="20660"/>
                  <a:pt x="20793" y="20505"/>
                </a:cubicBezTo>
                <a:cubicBezTo>
                  <a:pt x="20691" y="20350"/>
                  <a:pt x="20622" y="20194"/>
                  <a:pt x="20622" y="20125"/>
                </a:cubicBezTo>
                <a:cubicBezTo>
                  <a:pt x="20588" y="20056"/>
                  <a:pt x="20622" y="19832"/>
                  <a:pt x="20554" y="19763"/>
                </a:cubicBezTo>
                <a:cubicBezTo>
                  <a:pt x="20485" y="19694"/>
                  <a:pt x="20280" y="19660"/>
                  <a:pt x="20280" y="19660"/>
                </a:cubicBezTo>
                <a:cubicBezTo>
                  <a:pt x="20280" y="19660"/>
                  <a:pt x="20246" y="19522"/>
                  <a:pt x="20349" y="19488"/>
                </a:cubicBezTo>
                <a:cubicBezTo>
                  <a:pt x="20417" y="19453"/>
                  <a:pt x="20554" y="19436"/>
                  <a:pt x="20485" y="19332"/>
                </a:cubicBezTo>
                <a:cubicBezTo>
                  <a:pt x="20417" y="19246"/>
                  <a:pt x="20451" y="19177"/>
                  <a:pt x="20485" y="19039"/>
                </a:cubicBezTo>
                <a:cubicBezTo>
                  <a:pt x="20520" y="18901"/>
                  <a:pt x="20588" y="18815"/>
                  <a:pt x="20656" y="18729"/>
                </a:cubicBezTo>
                <a:cubicBezTo>
                  <a:pt x="20725" y="18643"/>
                  <a:pt x="20930" y="18384"/>
                  <a:pt x="20998" y="18177"/>
                </a:cubicBezTo>
                <a:cubicBezTo>
                  <a:pt x="21066" y="17971"/>
                  <a:pt x="21066" y="17505"/>
                  <a:pt x="21101" y="17367"/>
                </a:cubicBezTo>
                <a:cubicBezTo>
                  <a:pt x="21135" y="17229"/>
                  <a:pt x="21135" y="16643"/>
                  <a:pt x="21237" y="16436"/>
                </a:cubicBezTo>
                <a:cubicBezTo>
                  <a:pt x="21340" y="16212"/>
                  <a:pt x="21408" y="15712"/>
                  <a:pt x="21442" y="15540"/>
                </a:cubicBezTo>
                <a:cubicBezTo>
                  <a:pt x="21579" y="15454"/>
                  <a:pt x="21408" y="15178"/>
                  <a:pt x="21374" y="15074"/>
                </a:cubicBezTo>
                <a:close/>
                <a:moveTo>
                  <a:pt x="5687" y="8438"/>
                </a:moveTo>
                <a:cubicBezTo>
                  <a:pt x="5516" y="8369"/>
                  <a:pt x="5242" y="8369"/>
                  <a:pt x="5037" y="8369"/>
                </a:cubicBezTo>
                <a:cubicBezTo>
                  <a:pt x="4832" y="8369"/>
                  <a:pt x="4695" y="8386"/>
                  <a:pt x="4354" y="8369"/>
                </a:cubicBezTo>
                <a:cubicBezTo>
                  <a:pt x="4046" y="8351"/>
                  <a:pt x="3807" y="8351"/>
                  <a:pt x="3704" y="8300"/>
                </a:cubicBezTo>
                <a:cubicBezTo>
                  <a:pt x="3602" y="8248"/>
                  <a:pt x="3533" y="8265"/>
                  <a:pt x="3363" y="8145"/>
                </a:cubicBezTo>
                <a:cubicBezTo>
                  <a:pt x="3192" y="8024"/>
                  <a:pt x="3055" y="8076"/>
                  <a:pt x="3089" y="7869"/>
                </a:cubicBezTo>
                <a:cubicBezTo>
                  <a:pt x="3123" y="7662"/>
                  <a:pt x="3089" y="7627"/>
                  <a:pt x="3157" y="7455"/>
                </a:cubicBezTo>
                <a:cubicBezTo>
                  <a:pt x="3192" y="7283"/>
                  <a:pt x="3089" y="7196"/>
                  <a:pt x="3055" y="7127"/>
                </a:cubicBezTo>
                <a:cubicBezTo>
                  <a:pt x="3021" y="7058"/>
                  <a:pt x="3055" y="6990"/>
                  <a:pt x="3055" y="6990"/>
                </a:cubicBezTo>
                <a:cubicBezTo>
                  <a:pt x="3055" y="6990"/>
                  <a:pt x="3294" y="6938"/>
                  <a:pt x="3533" y="6765"/>
                </a:cubicBezTo>
                <a:cubicBezTo>
                  <a:pt x="3773" y="6593"/>
                  <a:pt x="3944" y="6369"/>
                  <a:pt x="4149" y="6352"/>
                </a:cubicBezTo>
                <a:cubicBezTo>
                  <a:pt x="4388" y="6334"/>
                  <a:pt x="4525" y="6352"/>
                  <a:pt x="4661" y="6352"/>
                </a:cubicBezTo>
                <a:cubicBezTo>
                  <a:pt x="4798" y="6352"/>
                  <a:pt x="4935" y="6421"/>
                  <a:pt x="4935" y="6421"/>
                </a:cubicBezTo>
                <a:cubicBezTo>
                  <a:pt x="4935" y="6421"/>
                  <a:pt x="5106" y="6731"/>
                  <a:pt x="5242" y="6972"/>
                </a:cubicBezTo>
                <a:cubicBezTo>
                  <a:pt x="5379" y="7214"/>
                  <a:pt x="5618" y="7524"/>
                  <a:pt x="5687" y="7593"/>
                </a:cubicBezTo>
                <a:cubicBezTo>
                  <a:pt x="5755" y="7662"/>
                  <a:pt x="5892" y="7851"/>
                  <a:pt x="5926" y="7972"/>
                </a:cubicBezTo>
                <a:cubicBezTo>
                  <a:pt x="5960" y="8093"/>
                  <a:pt x="5960" y="8575"/>
                  <a:pt x="5960" y="8575"/>
                </a:cubicBezTo>
                <a:cubicBezTo>
                  <a:pt x="5960" y="8575"/>
                  <a:pt x="5892" y="8507"/>
                  <a:pt x="5687" y="8438"/>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2" name="Title 1">
            <a:extLst>
              <a:ext uri="{FF2B5EF4-FFF2-40B4-BE49-F238E27FC236}">
                <a16:creationId xmlns:a16="http://schemas.microsoft.com/office/drawing/2014/main" id="{371955A1-410C-5B18-87BE-1BBF9B7CE3DA}"/>
              </a:ext>
            </a:extLst>
          </p:cNvPr>
          <p:cNvSpPr>
            <a:spLocks noGrp="1"/>
          </p:cNvSpPr>
          <p:nvPr>
            <p:ph type="title"/>
          </p:nvPr>
        </p:nvSpPr>
        <p:spPr/>
        <p:txBody>
          <a:bodyPr/>
          <a:lstStyle/>
          <a:p>
            <a:r>
              <a:rPr lang="en-US" dirty="0"/>
              <a:t>Balancing Strengths and Weaknesses</a:t>
            </a:r>
          </a:p>
        </p:txBody>
      </p:sp>
      <p:sp>
        <p:nvSpPr>
          <p:cNvPr id="4" name="Shape">
            <a:extLst>
              <a:ext uri="{FF2B5EF4-FFF2-40B4-BE49-F238E27FC236}">
                <a16:creationId xmlns:a16="http://schemas.microsoft.com/office/drawing/2014/main" id="{E544B532-4232-B809-9213-71131741F3F1}"/>
              </a:ext>
            </a:extLst>
          </p:cNvPr>
          <p:cNvSpPr/>
          <p:nvPr/>
        </p:nvSpPr>
        <p:spPr>
          <a:xfrm>
            <a:off x="31815" y="1964027"/>
            <a:ext cx="1735174" cy="2264080"/>
          </a:xfrm>
          <a:custGeom>
            <a:avLst/>
            <a:gdLst/>
            <a:ahLst/>
            <a:cxnLst>
              <a:cxn ang="0">
                <a:pos x="wd2" y="hd2"/>
              </a:cxn>
              <a:cxn ang="5400000">
                <a:pos x="wd2" y="hd2"/>
              </a:cxn>
              <a:cxn ang="10800000">
                <a:pos x="wd2" y="hd2"/>
              </a:cxn>
              <a:cxn ang="16200000">
                <a:pos x="wd2" y="hd2"/>
              </a:cxn>
            </a:cxnLst>
            <a:rect l="0" t="0" r="r" b="b"/>
            <a:pathLst>
              <a:path w="21354" h="21378" extrusionOk="0">
                <a:moveTo>
                  <a:pt x="21080" y="17330"/>
                </a:moveTo>
                <a:cubicBezTo>
                  <a:pt x="20732" y="16885"/>
                  <a:pt x="20123" y="16751"/>
                  <a:pt x="19514" y="16662"/>
                </a:cubicBezTo>
                <a:cubicBezTo>
                  <a:pt x="18790" y="16551"/>
                  <a:pt x="18065" y="16529"/>
                  <a:pt x="17340" y="16484"/>
                </a:cubicBezTo>
                <a:cubicBezTo>
                  <a:pt x="16673" y="16462"/>
                  <a:pt x="15948" y="16418"/>
                  <a:pt x="15397" y="16084"/>
                </a:cubicBezTo>
                <a:cubicBezTo>
                  <a:pt x="14412" y="15528"/>
                  <a:pt x="14093" y="14460"/>
                  <a:pt x="13629" y="13637"/>
                </a:cubicBezTo>
                <a:cubicBezTo>
                  <a:pt x="13252" y="12970"/>
                  <a:pt x="12759" y="12324"/>
                  <a:pt x="12121" y="11791"/>
                </a:cubicBezTo>
                <a:cubicBezTo>
                  <a:pt x="12295" y="11613"/>
                  <a:pt x="12440" y="11457"/>
                  <a:pt x="12585" y="11279"/>
                </a:cubicBezTo>
                <a:cubicBezTo>
                  <a:pt x="13339" y="10345"/>
                  <a:pt x="13919" y="9299"/>
                  <a:pt x="14325" y="8254"/>
                </a:cubicBezTo>
                <a:cubicBezTo>
                  <a:pt x="14760" y="7164"/>
                  <a:pt x="14933" y="6029"/>
                  <a:pt x="15078" y="4895"/>
                </a:cubicBezTo>
                <a:cubicBezTo>
                  <a:pt x="15194" y="3805"/>
                  <a:pt x="15310" y="2648"/>
                  <a:pt x="15948" y="1647"/>
                </a:cubicBezTo>
                <a:cubicBezTo>
                  <a:pt x="16238" y="1202"/>
                  <a:pt x="16586" y="802"/>
                  <a:pt x="17079" y="468"/>
                </a:cubicBezTo>
                <a:cubicBezTo>
                  <a:pt x="17427" y="223"/>
                  <a:pt x="16905" y="-155"/>
                  <a:pt x="16557" y="67"/>
                </a:cubicBezTo>
                <a:cubicBezTo>
                  <a:pt x="14731" y="1313"/>
                  <a:pt x="14528" y="3248"/>
                  <a:pt x="14354" y="4984"/>
                </a:cubicBezTo>
                <a:cubicBezTo>
                  <a:pt x="14151" y="6963"/>
                  <a:pt x="13542" y="8877"/>
                  <a:pt x="12266" y="10612"/>
                </a:cubicBezTo>
                <a:cubicBezTo>
                  <a:pt x="12063" y="10879"/>
                  <a:pt x="11860" y="11146"/>
                  <a:pt x="11628" y="11390"/>
                </a:cubicBezTo>
                <a:cubicBezTo>
                  <a:pt x="11541" y="11323"/>
                  <a:pt x="11454" y="11279"/>
                  <a:pt x="11338" y="11212"/>
                </a:cubicBezTo>
                <a:cubicBezTo>
                  <a:pt x="10353" y="10656"/>
                  <a:pt x="8990" y="10345"/>
                  <a:pt x="7801" y="10678"/>
                </a:cubicBezTo>
                <a:cubicBezTo>
                  <a:pt x="6757" y="10968"/>
                  <a:pt x="5946" y="11835"/>
                  <a:pt x="6438" y="12703"/>
                </a:cubicBezTo>
                <a:cubicBezTo>
                  <a:pt x="6989" y="13615"/>
                  <a:pt x="8642" y="13570"/>
                  <a:pt x="9686" y="13259"/>
                </a:cubicBezTo>
                <a:cubicBezTo>
                  <a:pt x="10469" y="13036"/>
                  <a:pt x="11135" y="12658"/>
                  <a:pt x="11686" y="12191"/>
                </a:cubicBezTo>
                <a:cubicBezTo>
                  <a:pt x="11802" y="12280"/>
                  <a:pt x="11918" y="12391"/>
                  <a:pt x="12005" y="12502"/>
                </a:cubicBezTo>
                <a:cubicBezTo>
                  <a:pt x="12672" y="13214"/>
                  <a:pt x="13078" y="14037"/>
                  <a:pt x="13513" y="14838"/>
                </a:cubicBezTo>
                <a:cubicBezTo>
                  <a:pt x="13890" y="15528"/>
                  <a:pt x="14354" y="16240"/>
                  <a:pt x="15223" y="16618"/>
                </a:cubicBezTo>
                <a:cubicBezTo>
                  <a:pt x="16267" y="17085"/>
                  <a:pt x="17543" y="16974"/>
                  <a:pt x="18674" y="17063"/>
                </a:cubicBezTo>
                <a:cubicBezTo>
                  <a:pt x="19196" y="17107"/>
                  <a:pt x="20065" y="17129"/>
                  <a:pt x="20413" y="17485"/>
                </a:cubicBezTo>
                <a:cubicBezTo>
                  <a:pt x="20761" y="17819"/>
                  <a:pt x="20645" y="18286"/>
                  <a:pt x="20413" y="18642"/>
                </a:cubicBezTo>
                <a:cubicBezTo>
                  <a:pt x="19891" y="19398"/>
                  <a:pt x="18819" y="19932"/>
                  <a:pt x="17804" y="20244"/>
                </a:cubicBezTo>
                <a:cubicBezTo>
                  <a:pt x="16760" y="20555"/>
                  <a:pt x="15629" y="20666"/>
                  <a:pt x="14499" y="20622"/>
                </a:cubicBezTo>
                <a:cubicBezTo>
                  <a:pt x="15252" y="20199"/>
                  <a:pt x="15774" y="19510"/>
                  <a:pt x="15397" y="18776"/>
                </a:cubicBezTo>
                <a:cubicBezTo>
                  <a:pt x="14933" y="17864"/>
                  <a:pt x="13455" y="17930"/>
                  <a:pt x="12440" y="18130"/>
                </a:cubicBezTo>
                <a:cubicBezTo>
                  <a:pt x="11860" y="18242"/>
                  <a:pt x="11396" y="18509"/>
                  <a:pt x="11164" y="18954"/>
                </a:cubicBezTo>
                <a:cubicBezTo>
                  <a:pt x="10961" y="19332"/>
                  <a:pt x="10787" y="19932"/>
                  <a:pt x="10932" y="20333"/>
                </a:cubicBezTo>
                <a:cubicBezTo>
                  <a:pt x="11019" y="20577"/>
                  <a:pt x="11222" y="20711"/>
                  <a:pt x="11512" y="20822"/>
                </a:cubicBezTo>
                <a:cubicBezTo>
                  <a:pt x="10990" y="20844"/>
                  <a:pt x="10469" y="20844"/>
                  <a:pt x="9976" y="20800"/>
                </a:cubicBezTo>
                <a:cubicBezTo>
                  <a:pt x="8671" y="20666"/>
                  <a:pt x="7424" y="20399"/>
                  <a:pt x="6091" y="20311"/>
                </a:cubicBezTo>
                <a:cubicBezTo>
                  <a:pt x="4757" y="20222"/>
                  <a:pt x="3423" y="20244"/>
                  <a:pt x="2118" y="20377"/>
                </a:cubicBezTo>
                <a:cubicBezTo>
                  <a:pt x="1481" y="20444"/>
                  <a:pt x="872" y="20533"/>
                  <a:pt x="263" y="20622"/>
                </a:cubicBezTo>
                <a:cubicBezTo>
                  <a:pt x="-201" y="20711"/>
                  <a:pt x="2" y="21245"/>
                  <a:pt x="466" y="21156"/>
                </a:cubicBezTo>
                <a:cubicBezTo>
                  <a:pt x="1973" y="20889"/>
                  <a:pt x="3539" y="20778"/>
                  <a:pt x="5076" y="20800"/>
                </a:cubicBezTo>
                <a:cubicBezTo>
                  <a:pt x="5859" y="20822"/>
                  <a:pt x="6670" y="20889"/>
                  <a:pt x="7453" y="20978"/>
                </a:cubicBezTo>
                <a:cubicBezTo>
                  <a:pt x="8207" y="21089"/>
                  <a:pt x="8961" y="21223"/>
                  <a:pt x="9715" y="21312"/>
                </a:cubicBezTo>
                <a:cubicBezTo>
                  <a:pt x="10903" y="21445"/>
                  <a:pt x="12121" y="21378"/>
                  <a:pt x="13281" y="21089"/>
                </a:cubicBezTo>
                <a:cubicBezTo>
                  <a:pt x="13716" y="21134"/>
                  <a:pt x="14122" y="21156"/>
                  <a:pt x="14557" y="21178"/>
                </a:cubicBezTo>
                <a:cubicBezTo>
                  <a:pt x="15948" y="21223"/>
                  <a:pt x="17340" y="21045"/>
                  <a:pt x="18616" y="20577"/>
                </a:cubicBezTo>
                <a:cubicBezTo>
                  <a:pt x="19717" y="20177"/>
                  <a:pt x="20877" y="19465"/>
                  <a:pt x="21283" y="18553"/>
                </a:cubicBezTo>
                <a:cubicBezTo>
                  <a:pt x="21399" y="18197"/>
                  <a:pt x="21399" y="17708"/>
                  <a:pt x="21080" y="17330"/>
                </a:cubicBezTo>
                <a:close/>
                <a:moveTo>
                  <a:pt x="9860" y="12614"/>
                </a:moveTo>
                <a:cubicBezTo>
                  <a:pt x="9135" y="12903"/>
                  <a:pt x="7250" y="13281"/>
                  <a:pt x="6989" y="12347"/>
                </a:cubicBezTo>
                <a:cubicBezTo>
                  <a:pt x="6757" y="11435"/>
                  <a:pt x="8178" y="11056"/>
                  <a:pt x="9106" y="11123"/>
                </a:cubicBezTo>
                <a:cubicBezTo>
                  <a:pt x="9860" y="11190"/>
                  <a:pt x="10556" y="11457"/>
                  <a:pt x="11135" y="11835"/>
                </a:cubicBezTo>
                <a:cubicBezTo>
                  <a:pt x="10758" y="12147"/>
                  <a:pt x="10353" y="12413"/>
                  <a:pt x="9860" y="12614"/>
                </a:cubicBezTo>
                <a:close/>
                <a:moveTo>
                  <a:pt x="12150" y="20444"/>
                </a:moveTo>
                <a:cubicBezTo>
                  <a:pt x="11918" y="20399"/>
                  <a:pt x="11657" y="20377"/>
                  <a:pt x="11628" y="20177"/>
                </a:cubicBezTo>
                <a:cubicBezTo>
                  <a:pt x="11570" y="19977"/>
                  <a:pt x="11657" y="19732"/>
                  <a:pt x="11715" y="19532"/>
                </a:cubicBezTo>
                <a:cubicBezTo>
                  <a:pt x="11831" y="19087"/>
                  <a:pt x="12092" y="18820"/>
                  <a:pt x="12701" y="18709"/>
                </a:cubicBezTo>
                <a:cubicBezTo>
                  <a:pt x="13165" y="18620"/>
                  <a:pt x="13745" y="18531"/>
                  <a:pt x="14209" y="18664"/>
                </a:cubicBezTo>
                <a:cubicBezTo>
                  <a:pt x="14731" y="18798"/>
                  <a:pt x="14876" y="19198"/>
                  <a:pt x="14760" y="19576"/>
                </a:cubicBezTo>
                <a:cubicBezTo>
                  <a:pt x="14615" y="19977"/>
                  <a:pt x="14151" y="20221"/>
                  <a:pt x="13716" y="20399"/>
                </a:cubicBezTo>
                <a:cubicBezTo>
                  <a:pt x="13542" y="20466"/>
                  <a:pt x="13368" y="20533"/>
                  <a:pt x="13194" y="20577"/>
                </a:cubicBezTo>
                <a:cubicBezTo>
                  <a:pt x="12817" y="20555"/>
                  <a:pt x="12469" y="20511"/>
                  <a:pt x="12150" y="20444"/>
                </a:cubicBezTo>
                <a:close/>
              </a:path>
            </a:pathLst>
          </a:custGeom>
          <a:solidFill>
            <a:srgbClr val="C39A6A">
              <a:alpha val="57000"/>
            </a:srgbClr>
          </a:solidFill>
          <a:ln w="12700">
            <a:miter lim="400000"/>
          </a:ln>
        </p:spPr>
        <p:txBody>
          <a:bodyPr lIns="38100" tIns="38100" rIns="38100" bIns="38100" anchor="ctr"/>
          <a:lstStyle/>
          <a:p>
            <a:pPr>
              <a:defRPr sz="3000">
                <a:solidFill>
                  <a:srgbClr val="FFFFFF"/>
                </a:solidFill>
              </a:defRPr>
            </a:pPr>
            <a:endParaRPr/>
          </a:p>
        </p:txBody>
      </p:sp>
      <p:sp>
        <p:nvSpPr>
          <p:cNvPr id="5" name="Shape">
            <a:extLst>
              <a:ext uri="{FF2B5EF4-FFF2-40B4-BE49-F238E27FC236}">
                <a16:creationId xmlns:a16="http://schemas.microsoft.com/office/drawing/2014/main" id="{17FCBEBC-515A-389F-E3F3-2EA6C603A4CB}"/>
              </a:ext>
            </a:extLst>
          </p:cNvPr>
          <p:cNvSpPr/>
          <p:nvPr/>
        </p:nvSpPr>
        <p:spPr>
          <a:xfrm>
            <a:off x="2454557" y="1657752"/>
            <a:ext cx="7541419" cy="70679"/>
          </a:xfrm>
          <a:custGeom>
            <a:avLst/>
            <a:gdLst/>
            <a:ahLst/>
            <a:cxnLst>
              <a:cxn ang="0">
                <a:pos x="wd2" y="hd2"/>
              </a:cxn>
              <a:cxn ang="5400000">
                <a:pos x="wd2" y="hd2"/>
              </a:cxn>
              <a:cxn ang="10800000">
                <a:pos x="wd2" y="hd2"/>
              </a:cxn>
              <a:cxn ang="16200000">
                <a:pos x="wd2" y="hd2"/>
              </a:cxn>
            </a:cxnLst>
            <a:rect l="0" t="0" r="r" b="b"/>
            <a:pathLst>
              <a:path w="21464" h="21600" extrusionOk="0">
                <a:moveTo>
                  <a:pt x="21259" y="0"/>
                </a:moveTo>
                <a:cubicBezTo>
                  <a:pt x="20288" y="720"/>
                  <a:pt x="19317" y="720"/>
                  <a:pt x="18347" y="720"/>
                </a:cubicBezTo>
                <a:cubicBezTo>
                  <a:pt x="16796" y="720"/>
                  <a:pt x="15246" y="720"/>
                  <a:pt x="13696" y="1440"/>
                </a:cubicBezTo>
                <a:cubicBezTo>
                  <a:pt x="11924" y="1440"/>
                  <a:pt x="10170" y="1440"/>
                  <a:pt x="8398" y="2160"/>
                </a:cubicBezTo>
                <a:cubicBezTo>
                  <a:pt x="6797" y="2160"/>
                  <a:pt x="5213" y="2160"/>
                  <a:pt x="3611" y="2879"/>
                </a:cubicBezTo>
                <a:cubicBezTo>
                  <a:pt x="2555" y="2879"/>
                  <a:pt x="1482" y="2879"/>
                  <a:pt x="426" y="3599"/>
                </a:cubicBezTo>
                <a:cubicBezTo>
                  <a:pt x="358" y="3599"/>
                  <a:pt x="273" y="3599"/>
                  <a:pt x="205" y="3599"/>
                </a:cubicBezTo>
                <a:cubicBezTo>
                  <a:pt x="-68" y="3599"/>
                  <a:pt x="-68" y="21600"/>
                  <a:pt x="205" y="21600"/>
                </a:cubicBezTo>
                <a:cubicBezTo>
                  <a:pt x="1176" y="20880"/>
                  <a:pt x="2147" y="20880"/>
                  <a:pt x="3117" y="20880"/>
                </a:cubicBezTo>
                <a:cubicBezTo>
                  <a:pt x="4668" y="20880"/>
                  <a:pt x="6218" y="20880"/>
                  <a:pt x="7768" y="20160"/>
                </a:cubicBezTo>
                <a:cubicBezTo>
                  <a:pt x="9540" y="20160"/>
                  <a:pt x="11294" y="20160"/>
                  <a:pt x="13066" y="19440"/>
                </a:cubicBezTo>
                <a:cubicBezTo>
                  <a:pt x="14667" y="19440"/>
                  <a:pt x="16251" y="19440"/>
                  <a:pt x="17853" y="18721"/>
                </a:cubicBezTo>
                <a:cubicBezTo>
                  <a:pt x="18909" y="18721"/>
                  <a:pt x="19982" y="18721"/>
                  <a:pt x="21038" y="18001"/>
                </a:cubicBezTo>
                <a:cubicBezTo>
                  <a:pt x="21106" y="18001"/>
                  <a:pt x="21191" y="18001"/>
                  <a:pt x="21259" y="18001"/>
                </a:cubicBezTo>
                <a:cubicBezTo>
                  <a:pt x="21532" y="18001"/>
                  <a:pt x="21532" y="0"/>
                  <a:pt x="21259" y="0"/>
                </a:cubicBezTo>
                <a:lnTo>
                  <a:pt x="21259" y="0"/>
                </a:lnTo>
                <a:close/>
              </a:path>
            </a:pathLst>
          </a:custGeom>
          <a:solidFill>
            <a:srgbClr val="C39A6A"/>
          </a:solidFill>
          <a:ln w="12700">
            <a:miter lim="400000"/>
          </a:ln>
        </p:spPr>
        <p:txBody>
          <a:bodyPr lIns="38100" tIns="38100" rIns="38100" bIns="38100" anchor="ctr"/>
          <a:lstStyle/>
          <a:p>
            <a:pPr>
              <a:defRPr sz="3000">
                <a:solidFill>
                  <a:srgbClr val="FFFFFF"/>
                </a:solidFill>
              </a:defRPr>
            </a:pPr>
            <a:endParaRPr/>
          </a:p>
        </p:txBody>
      </p:sp>
      <p:sp>
        <p:nvSpPr>
          <p:cNvPr id="6" name="Shape">
            <a:extLst>
              <a:ext uri="{FF2B5EF4-FFF2-40B4-BE49-F238E27FC236}">
                <a16:creationId xmlns:a16="http://schemas.microsoft.com/office/drawing/2014/main" id="{6F3E21D2-7D0A-91CC-7156-31DE7A8916AA}"/>
              </a:ext>
            </a:extLst>
          </p:cNvPr>
          <p:cNvSpPr/>
          <p:nvPr/>
        </p:nvSpPr>
        <p:spPr>
          <a:xfrm>
            <a:off x="8794625" y="738928"/>
            <a:ext cx="2325692" cy="3113084"/>
          </a:xfrm>
          <a:custGeom>
            <a:avLst/>
            <a:gdLst/>
            <a:ahLst/>
            <a:cxnLst>
              <a:cxn ang="0">
                <a:pos x="wd2" y="hd2"/>
              </a:cxn>
              <a:cxn ang="5400000">
                <a:pos x="wd2" y="hd2"/>
              </a:cxn>
              <a:cxn ang="10800000">
                <a:pos x="wd2" y="hd2"/>
              </a:cxn>
              <a:cxn ang="16200000">
                <a:pos x="wd2" y="hd2"/>
              </a:cxn>
            </a:cxnLst>
            <a:rect l="0" t="0" r="r" b="b"/>
            <a:pathLst>
              <a:path w="21581" h="21492" extrusionOk="0">
                <a:moveTo>
                  <a:pt x="0" y="6793"/>
                </a:moveTo>
                <a:cubicBezTo>
                  <a:pt x="0" y="6793"/>
                  <a:pt x="197" y="6776"/>
                  <a:pt x="240" y="6711"/>
                </a:cubicBezTo>
                <a:cubicBezTo>
                  <a:pt x="284" y="6646"/>
                  <a:pt x="306" y="6418"/>
                  <a:pt x="306" y="6353"/>
                </a:cubicBezTo>
                <a:cubicBezTo>
                  <a:pt x="306" y="6288"/>
                  <a:pt x="896" y="6012"/>
                  <a:pt x="984" y="5996"/>
                </a:cubicBezTo>
                <a:cubicBezTo>
                  <a:pt x="1071" y="5979"/>
                  <a:pt x="1355" y="5849"/>
                  <a:pt x="1487" y="5833"/>
                </a:cubicBezTo>
                <a:cubicBezTo>
                  <a:pt x="1618" y="5817"/>
                  <a:pt x="1836" y="5784"/>
                  <a:pt x="2011" y="5735"/>
                </a:cubicBezTo>
                <a:cubicBezTo>
                  <a:pt x="2186" y="5687"/>
                  <a:pt x="2514" y="5621"/>
                  <a:pt x="2514" y="5621"/>
                </a:cubicBezTo>
                <a:lnTo>
                  <a:pt x="2427" y="5540"/>
                </a:lnTo>
                <a:cubicBezTo>
                  <a:pt x="2427" y="5540"/>
                  <a:pt x="2820" y="5524"/>
                  <a:pt x="3214" y="5459"/>
                </a:cubicBezTo>
                <a:cubicBezTo>
                  <a:pt x="3607" y="5394"/>
                  <a:pt x="4198" y="5329"/>
                  <a:pt x="4372" y="5280"/>
                </a:cubicBezTo>
                <a:cubicBezTo>
                  <a:pt x="4547" y="5231"/>
                  <a:pt x="5422" y="5052"/>
                  <a:pt x="5597" y="4987"/>
                </a:cubicBezTo>
                <a:cubicBezTo>
                  <a:pt x="5772" y="4938"/>
                  <a:pt x="6449" y="4857"/>
                  <a:pt x="6559" y="4825"/>
                </a:cubicBezTo>
                <a:cubicBezTo>
                  <a:pt x="6668" y="4792"/>
                  <a:pt x="6865" y="4743"/>
                  <a:pt x="6952" y="4776"/>
                </a:cubicBezTo>
                <a:cubicBezTo>
                  <a:pt x="7018" y="4808"/>
                  <a:pt x="7149" y="4792"/>
                  <a:pt x="7193" y="4759"/>
                </a:cubicBezTo>
                <a:cubicBezTo>
                  <a:pt x="7236" y="4727"/>
                  <a:pt x="7346" y="4678"/>
                  <a:pt x="7477" y="4662"/>
                </a:cubicBezTo>
                <a:cubicBezTo>
                  <a:pt x="7608" y="4662"/>
                  <a:pt x="7936" y="4581"/>
                  <a:pt x="8045" y="4597"/>
                </a:cubicBezTo>
                <a:cubicBezTo>
                  <a:pt x="8133" y="4597"/>
                  <a:pt x="8504" y="4499"/>
                  <a:pt x="8679" y="4467"/>
                </a:cubicBezTo>
                <a:cubicBezTo>
                  <a:pt x="8832" y="4434"/>
                  <a:pt x="9095" y="4369"/>
                  <a:pt x="9160" y="4320"/>
                </a:cubicBezTo>
                <a:cubicBezTo>
                  <a:pt x="9248" y="4288"/>
                  <a:pt x="9401" y="4093"/>
                  <a:pt x="9576" y="4060"/>
                </a:cubicBezTo>
                <a:cubicBezTo>
                  <a:pt x="9729" y="4028"/>
                  <a:pt x="10100" y="3914"/>
                  <a:pt x="10210" y="3832"/>
                </a:cubicBezTo>
                <a:cubicBezTo>
                  <a:pt x="10319" y="3767"/>
                  <a:pt x="10778" y="3507"/>
                  <a:pt x="10909" y="3442"/>
                </a:cubicBezTo>
                <a:cubicBezTo>
                  <a:pt x="11041" y="3377"/>
                  <a:pt x="11390" y="3198"/>
                  <a:pt x="11478" y="3182"/>
                </a:cubicBezTo>
                <a:cubicBezTo>
                  <a:pt x="11565" y="3165"/>
                  <a:pt x="11806" y="3068"/>
                  <a:pt x="11959" y="3035"/>
                </a:cubicBezTo>
                <a:cubicBezTo>
                  <a:pt x="12134" y="2987"/>
                  <a:pt x="12309" y="2889"/>
                  <a:pt x="12374" y="2856"/>
                </a:cubicBezTo>
                <a:cubicBezTo>
                  <a:pt x="12440" y="2824"/>
                  <a:pt x="12702" y="2808"/>
                  <a:pt x="12811" y="2808"/>
                </a:cubicBezTo>
                <a:cubicBezTo>
                  <a:pt x="12921" y="2808"/>
                  <a:pt x="13117" y="2808"/>
                  <a:pt x="13161" y="2775"/>
                </a:cubicBezTo>
                <a:cubicBezTo>
                  <a:pt x="13205" y="2743"/>
                  <a:pt x="13314" y="2596"/>
                  <a:pt x="13380" y="2564"/>
                </a:cubicBezTo>
                <a:cubicBezTo>
                  <a:pt x="13467" y="2531"/>
                  <a:pt x="13598" y="2531"/>
                  <a:pt x="13598" y="2531"/>
                </a:cubicBezTo>
                <a:cubicBezTo>
                  <a:pt x="13598" y="2531"/>
                  <a:pt x="13598" y="2368"/>
                  <a:pt x="13642" y="2320"/>
                </a:cubicBezTo>
                <a:cubicBezTo>
                  <a:pt x="13686" y="2271"/>
                  <a:pt x="13817" y="2108"/>
                  <a:pt x="13839" y="2076"/>
                </a:cubicBezTo>
                <a:cubicBezTo>
                  <a:pt x="13861" y="2027"/>
                  <a:pt x="13883" y="2011"/>
                  <a:pt x="13839" y="1832"/>
                </a:cubicBezTo>
                <a:cubicBezTo>
                  <a:pt x="13795" y="1653"/>
                  <a:pt x="13926" y="1328"/>
                  <a:pt x="13992" y="1181"/>
                </a:cubicBezTo>
                <a:cubicBezTo>
                  <a:pt x="14058" y="1035"/>
                  <a:pt x="14320" y="514"/>
                  <a:pt x="14604" y="368"/>
                </a:cubicBezTo>
                <a:cubicBezTo>
                  <a:pt x="14888" y="221"/>
                  <a:pt x="15326" y="-55"/>
                  <a:pt x="15938" y="10"/>
                </a:cubicBezTo>
                <a:cubicBezTo>
                  <a:pt x="16550" y="75"/>
                  <a:pt x="16965" y="140"/>
                  <a:pt x="17359" y="400"/>
                </a:cubicBezTo>
                <a:cubicBezTo>
                  <a:pt x="17752" y="661"/>
                  <a:pt x="17555" y="1376"/>
                  <a:pt x="17512" y="1490"/>
                </a:cubicBezTo>
                <a:cubicBezTo>
                  <a:pt x="17468" y="1604"/>
                  <a:pt x="17490" y="1669"/>
                  <a:pt x="17490" y="1734"/>
                </a:cubicBezTo>
                <a:cubicBezTo>
                  <a:pt x="17490" y="1799"/>
                  <a:pt x="17424" y="1946"/>
                  <a:pt x="17381" y="2027"/>
                </a:cubicBezTo>
                <a:cubicBezTo>
                  <a:pt x="17337" y="2108"/>
                  <a:pt x="17228" y="2303"/>
                  <a:pt x="17228" y="2303"/>
                </a:cubicBezTo>
                <a:cubicBezTo>
                  <a:pt x="17228" y="2303"/>
                  <a:pt x="17818" y="2385"/>
                  <a:pt x="18080" y="2450"/>
                </a:cubicBezTo>
                <a:cubicBezTo>
                  <a:pt x="18343" y="2515"/>
                  <a:pt x="18845" y="2629"/>
                  <a:pt x="19108" y="2678"/>
                </a:cubicBezTo>
                <a:cubicBezTo>
                  <a:pt x="19370" y="2726"/>
                  <a:pt x="19829" y="2824"/>
                  <a:pt x="20070" y="3117"/>
                </a:cubicBezTo>
                <a:cubicBezTo>
                  <a:pt x="20310" y="3409"/>
                  <a:pt x="20398" y="3784"/>
                  <a:pt x="20463" y="4190"/>
                </a:cubicBezTo>
                <a:cubicBezTo>
                  <a:pt x="20529" y="4597"/>
                  <a:pt x="20660" y="5020"/>
                  <a:pt x="20660" y="5345"/>
                </a:cubicBezTo>
                <a:cubicBezTo>
                  <a:pt x="20660" y="5670"/>
                  <a:pt x="20573" y="6435"/>
                  <a:pt x="20463" y="6890"/>
                </a:cubicBezTo>
                <a:cubicBezTo>
                  <a:pt x="20354" y="7346"/>
                  <a:pt x="20288" y="7736"/>
                  <a:pt x="20048" y="8012"/>
                </a:cubicBezTo>
                <a:cubicBezTo>
                  <a:pt x="19807" y="8289"/>
                  <a:pt x="19501" y="8273"/>
                  <a:pt x="19326" y="8256"/>
                </a:cubicBezTo>
                <a:cubicBezTo>
                  <a:pt x="19130" y="8240"/>
                  <a:pt x="18692" y="8191"/>
                  <a:pt x="18692" y="8191"/>
                </a:cubicBezTo>
                <a:cubicBezTo>
                  <a:pt x="18692" y="8191"/>
                  <a:pt x="18561" y="8533"/>
                  <a:pt x="18539" y="8712"/>
                </a:cubicBezTo>
                <a:cubicBezTo>
                  <a:pt x="18517" y="8891"/>
                  <a:pt x="18517" y="8972"/>
                  <a:pt x="18452" y="9119"/>
                </a:cubicBezTo>
                <a:cubicBezTo>
                  <a:pt x="18386" y="9265"/>
                  <a:pt x="18343" y="9362"/>
                  <a:pt x="18386" y="9444"/>
                </a:cubicBezTo>
                <a:cubicBezTo>
                  <a:pt x="18430" y="9525"/>
                  <a:pt x="18517" y="9623"/>
                  <a:pt x="18517" y="9623"/>
                </a:cubicBezTo>
                <a:cubicBezTo>
                  <a:pt x="18517" y="9623"/>
                  <a:pt x="18670" y="9623"/>
                  <a:pt x="18758" y="9720"/>
                </a:cubicBezTo>
                <a:cubicBezTo>
                  <a:pt x="18867" y="9818"/>
                  <a:pt x="18911" y="9915"/>
                  <a:pt x="18867" y="9964"/>
                </a:cubicBezTo>
                <a:cubicBezTo>
                  <a:pt x="18823" y="10013"/>
                  <a:pt x="18692" y="10062"/>
                  <a:pt x="18714" y="10111"/>
                </a:cubicBezTo>
                <a:cubicBezTo>
                  <a:pt x="18736" y="10159"/>
                  <a:pt x="19151" y="10680"/>
                  <a:pt x="19304" y="10924"/>
                </a:cubicBezTo>
                <a:cubicBezTo>
                  <a:pt x="19457" y="11168"/>
                  <a:pt x="20572" y="12713"/>
                  <a:pt x="20747" y="12892"/>
                </a:cubicBezTo>
                <a:cubicBezTo>
                  <a:pt x="20922" y="13087"/>
                  <a:pt x="21556" y="14209"/>
                  <a:pt x="21578" y="14421"/>
                </a:cubicBezTo>
                <a:cubicBezTo>
                  <a:pt x="21600" y="14632"/>
                  <a:pt x="21513" y="14893"/>
                  <a:pt x="21338" y="15104"/>
                </a:cubicBezTo>
                <a:cubicBezTo>
                  <a:pt x="21163" y="15315"/>
                  <a:pt x="20660" y="15869"/>
                  <a:pt x="20529" y="16015"/>
                </a:cubicBezTo>
                <a:cubicBezTo>
                  <a:pt x="20398" y="16161"/>
                  <a:pt x="19873" y="16698"/>
                  <a:pt x="19785" y="16828"/>
                </a:cubicBezTo>
                <a:cubicBezTo>
                  <a:pt x="19698" y="16958"/>
                  <a:pt x="18998" y="17902"/>
                  <a:pt x="18867" y="18048"/>
                </a:cubicBezTo>
                <a:cubicBezTo>
                  <a:pt x="18736" y="18194"/>
                  <a:pt x="18343" y="18617"/>
                  <a:pt x="18343" y="18715"/>
                </a:cubicBezTo>
                <a:cubicBezTo>
                  <a:pt x="18321" y="18812"/>
                  <a:pt x="18299" y="19122"/>
                  <a:pt x="18211" y="19219"/>
                </a:cubicBezTo>
                <a:cubicBezTo>
                  <a:pt x="18124" y="19317"/>
                  <a:pt x="17862" y="19349"/>
                  <a:pt x="17709" y="19349"/>
                </a:cubicBezTo>
                <a:lnTo>
                  <a:pt x="17709" y="19528"/>
                </a:lnTo>
                <a:lnTo>
                  <a:pt x="17534" y="19593"/>
                </a:lnTo>
                <a:cubicBezTo>
                  <a:pt x="17534" y="19593"/>
                  <a:pt x="17862" y="19870"/>
                  <a:pt x="17993" y="19951"/>
                </a:cubicBezTo>
                <a:cubicBezTo>
                  <a:pt x="18124" y="20032"/>
                  <a:pt x="18583" y="20325"/>
                  <a:pt x="18998" y="20488"/>
                </a:cubicBezTo>
                <a:cubicBezTo>
                  <a:pt x="19436" y="20650"/>
                  <a:pt x="19785" y="20781"/>
                  <a:pt x="19917" y="20894"/>
                </a:cubicBezTo>
                <a:cubicBezTo>
                  <a:pt x="20048" y="21008"/>
                  <a:pt x="20048" y="21334"/>
                  <a:pt x="20048" y="21334"/>
                </a:cubicBezTo>
                <a:cubicBezTo>
                  <a:pt x="20048" y="21334"/>
                  <a:pt x="19851" y="21545"/>
                  <a:pt x="19130" y="21480"/>
                </a:cubicBezTo>
                <a:cubicBezTo>
                  <a:pt x="18408" y="21415"/>
                  <a:pt x="17249" y="21122"/>
                  <a:pt x="17053" y="21025"/>
                </a:cubicBezTo>
                <a:cubicBezTo>
                  <a:pt x="16834" y="20927"/>
                  <a:pt x="16287" y="20667"/>
                  <a:pt x="16287" y="20667"/>
                </a:cubicBezTo>
                <a:lnTo>
                  <a:pt x="16134" y="20781"/>
                </a:lnTo>
                <a:cubicBezTo>
                  <a:pt x="16134" y="20781"/>
                  <a:pt x="15981" y="20781"/>
                  <a:pt x="15610" y="20699"/>
                </a:cubicBezTo>
                <a:cubicBezTo>
                  <a:pt x="15238" y="20618"/>
                  <a:pt x="14517" y="20406"/>
                  <a:pt x="14451" y="20325"/>
                </a:cubicBezTo>
                <a:cubicBezTo>
                  <a:pt x="14385" y="20244"/>
                  <a:pt x="14385" y="20114"/>
                  <a:pt x="14407" y="20032"/>
                </a:cubicBezTo>
                <a:cubicBezTo>
                  <a:pt x="14429" y="19951"/>
                  <a:pt x="14538" y="19577"/>
                  <a:pt x="14538" y="19577"/>
                </a:cubicBezTo>
                <a:lnTo>
                  <a:pt x="14407" y="19528"/>
                </a:lnTo>
                <a:cubicBezTo>
                  <a:pt x="14407" y="19528"/>
                  <a:pt x="14604" y="19398"/>
                  <a:pt x="14670" y="19317"/>
                </a:cubicBezTo>
                <a:cubicBezTo>
                  <a:pt x="14735" y="19235"/>
                  <a:pt x="14866" y="18959"/>
                  <a:pt x="14954" y="18894"/>
                </a:cubicBezTo>
                <a:cubicBezTo>
                  <a:pt x="15041" y="18829"/>
                  <a:pt x="15194" y="18812"/>
                  <a:pt x="15282" y="18780"/>
                </a:cubicBezTo>
                <a:cubicBezTo>
                  <a:pt x="15369" y="18747"/>
                  <a:pt x="15479" y="18682"/>
                  <a:pt x="15479" y="18601"/>
                </a:cubicBezTo>
                <a:cubicBezTo>
                  <a:pt x="15479" y="18520"/>
                  <a:pt x="15391" y="18341"/>
                  <a:pt x="15479" y="18243"/>
                </a:cubicBezTo>
                <a:cubicBezTo>
                  <a:pt x="15566" y="18146"/>
                  <a:pt x="16091" y="17674"/>
                  <a:pt x="16200" y="17511"/>
                </a:cubicBezTo>
                <a:cubicBezTo>
                  <a:pt x="16200" y="17511"/>
                  <a:pt x="16484" y="16942"/>
                  <a:pt x="16703" y="16633"/>
                </a:cubicBezTo>
                <a:cubicBezTo>
                  <a:pt x="16921" y="16324"/>
                  <a:pt x="17271" y="15673"/>
                  <a:pt x="17468" y="15527"/>
                </a:cubicBezTo>
                <a:cubicBezTo>
                  <a:pt x="17665" y="15381"/>
                  <a:pt x="17709" y="15202"/>
                  <a:pt x="17796" y="15169"/>
                </a:cubicBezTo>
                <a:cubicBezTo>
                  <a:pt x="17883" y="15137"/>
                  <a:pt x="17993" y="15120"/>
                  <a:pt x="18036" y="15039"/>
                </a:cubicBezTo>
                <a:cubicBezTo>
                  <a:pt x="18080" y="14958"/>
                  <a:pt x="18036" y="14925"/>
                  <a:pt x="18102" y="14876"/>
                </a:cubicBezTo>
                <a:cubicBezTo>
                  <a:pt x="18168" y="14828"/>
                  <a:pt x="18233" y="14811"/>
                  <a:pt x="18190" y="14730"/>
                </a:cubicBezTo>
                <a:cubicBezTo>
                  <a:pt x="18168" y="14632"/>
                  <a:pt x="17971" y="14551"/>
                  <a:pt x="17883" y="14437"/>
                </a:cubicBezTo>
                <a:cubicBezTo>
                  <a:pt x="17796" y="14323"/>
                  <a:pt x="17752" y="14144"/>
                  <a:pt x="17687" y="14047"/>
                </a:cubicBezTo>
                <a:cubicBezTo>
                  <a:pt x="17621" y="13949"/>
                  <a:pt x="17512" y="13852"/>
                  <a:pt x="17402" y="13803"/>
                </a:cubicBezTo>
                <a:cubicBezTo>
                  <a:pt x="17293" y="13754"/>
                  <a:pt x="16725" y="13299"/>
                  <a:pt x="16419" y="13038"/>
                </a:cubicBezTo>
                <a:cubicBezTo>
                  <a:pt x="16113" y="12778"/>
                  <a:pt x="15369" y="12258"/>
                  <a:pt x="15238" y="12144"/>
                </a:cubicBezTo>
                <a:cubicBezTo>
                  <a:pt x="15085" y="12046"/>
                  <a:pt x="14801" y="11932"/>
                  <a:pt x="14473" y="11981"/>
                </a:cubicBezTo>
                <a:cubicBezTo>
                  <a:pt x="14145" y="12030"/>
                  <a:pt x="13795" y="12355"/>
                  <a:pt x="13402" y="12697"/>
                </a:cubicBezTo>
                <a:cubicBezTo>
                  <a:pt x="12986" y="13055"/>
                  <a:pt x="11696" y="14291"/>
                  <a:pt x="11609" y="14405"/>
                </a:cubicBezTo>
                <a:cubicBezTo>
                  <a:pt x="11521" y="14519"/>
                  <a:pt x="11281" y="14762"/>
                  <a:pt x="11259" y="14828"/>
                </a:cubicBezTo>
                <a:cubicBezTo>
                  <a:pt x="11237" y="14893"/>
                  <a:pt x="11150" y="14974"/>
                  <a:pt x="11040" y="15006"/>
                </a:cubicBezTo>
                <a:cubicBezTo>
                  <a:pt x="10953" y="15055"/>
                  <a:pt x="10866" y="15267"/>
                  <a:pt x="10844" y="15332"/>
                </a:cubicBezTo>
                <a:cubicBezTo>
                  <a:pt x="10822" y="15397"/>
                  <a:pt x="10560" y="15592"/>
                  <a:pt x="10494" y="15673"/>
                </a:cubicBezTo>
                <a:cubicBezTo>
                  <a:pt x="10428" y="15755"/>
                  <a:pt x="9969" y="16552"/>
                  <a:pt x="9860" y="16779"/>
                </a:cubicBezTo>
                <a:cubicBezTo>
                  <a:pt x="9772" y="17007"/>
                  <a:pt x="9248" y="17772"/>
                  <a:pt x="9138" y="18064"/>
                </a:cubicBezTo>
                <a:cubicBezTo>
                  <a:pt x="9029" y="18357"/>
                  <a:pt x="8876" y="18747"/>
                  <a:pt x="8745" y="18812"/>
                </a:cubicBezTo>
                <a:cubicBezTo>
                  <a:pt x="8614" y="18878"/>
                  <a:pt x="8220" y="18861"/>
                  <a:pt x="8177" y="18910"/>
                </a:cubicBezTo>
                <a:cubicBezTo>
                  <a:pt x="8155" y="18959"/>
                  <a:pt x="8395" y="19073"/>
                  <a:pt x="8395" y="19154"/>
                </a:cubicBezTo>
                <a:cubicBezTo>
                  <a:pt x="8395" y="19235"/>
                  <a:pt x="8264" y="19512"/>
                  <a:pt x="8177" y="19544"/>
                </a:cubicBezTo>
                <a:cubicBezTo>
                  <a:pt x="8089" y="19577"/>
                  <a:pt x="8023" y="19544"/>
                  <a:pt x="8023" y="19544"/>
                </a:cubicBezTo>
                <a:cubicBezTo>
                  <a:pt x="8023" y="19544"/>
                  <a:pt x="8067" y="19772"/>
                  <a:pt x="8023" y="19918"/>
                </a:cubicBezTo>
                <a:cubicBezTo>
                  <a:pt x="8002" y="20065"/>
                  <a:pt x="8023" y="20309"/>
                  <a:pt x="7914" y="20390"/>
                </a:cubicBezTo>
                <a:cubicBezTo>
                  <a:pt x="7805" y="20472"/>
                  <a:pt x="7586" y="20504"/>
                  <a:pt x="7543" y="20585"/>
                </a:cubicBezTo>
                <a:cubicBezTo>
                  <a:pt x="7499" y="20667"/>
                  <a:pt x="7499" y="20862"/>
                  <a:pt x="7346" y="20943"/>
                </a:cubicBezTo>
                <a:cubicBezTo>
                  <a:pt x="7171" y="21025"/>
                  <a:pt x="6296" y="21057"/>
                  <a:pt x="6100" y="21057"/>
                </a:cubicBezTo>
                <a:cubicBezTo>
                  <a:pt x="5903" y="21057"/>
                  <a:pt x="5553" y="20927"/>
                  <a:pt x="5509" y="20797"/>
                </a:cubicBezTo>
                <a:cubicBezTo>
                  <a:pt x="5466" y="20667"/>
                  <a:pt x="5400" y="20472"/>
                  <a:pt x="5487" y="20325"/>
                </a:cubicBezTo>
                <a:cubicBezTo>
                  <a:pt x="5575" y="20179"/>
                  <a:pt x="5597" y="20032"/>
                  <a:pt x="5728" y="19951"/>
                </a:cubicBezTo>
                <a:cubicBezTo>
                  <a:pt x="5837" y="19853"/>
                  <a:pt x="6012" y="19658"/>
                  <a:pt x="6012" y="19561"/>
                </a:cubicBezTo>
                <a:cubicBezTo>
                  <a:pt x="6034" y="19479"/>
                  <a:pt x="6012" y="19365"/>
                  <a:pt x="6078" y="19300"/>
                </a:cubicBezTo>
                <a:cubicBezTo>
                  <a:pt x="6143" y="19235"/>
                  <a:pt x="6384" y="18959"/>
                  <a:pt x="6384" y="18959"/>
                </a:cubicBezTo>
                <a:lnTo>
                  <a:pt x="6296" y="18861"/>
                </a:lnTo>
                <a:cubicBezTo>
                  <a:pt x="6296" y="18861"/>
                  <a:pt x="6340" y="18682"/>
                  <a:pt x="6384" y="18569"/>
                </a:cubicBezTo>
                <a:cubicBezTo>
                  <a:pt x="6428" y="18455"/>
                  <a:pt x="6362" y="18390"/>
                  <a:pt x="6384" y="18308"/>
                </a:cubicBezTo>
                <a:cubicBezTo>
                  <a:pt x="6406" y="18227"/>
                  <a:pt x="6537" y="18146"/>
                  <a:pt x="6581" y="18081"/>
                </a:cubicBezTo>
                <a:cubicBezTo>
                  <a:pt x="6624" y="18015"/>
                  <a:pt x="6690" y="17658"/>
                  <a:pt x="6756" y="17593"/>
                </a:cubicBezTo>
                <a:cubicBezTo>
                  <a:pt x="6821" y="17528"/>
                  <a:pt x="7062" y="17251"/>
                  <a:pt x="7193" y="16844"/>
                </a:cubicBezTo>
                <a:cubicBezTo>
                  <a:pt x="7324" y="16454"/>
                  <a:pt x="7608" y="15576"/>
                  <a:pt x="7980" y="15072"/>
                </a:cubicBezTo>
                <a:cubicBezTo>
                  <a:pt x="8351" y="14567"/>
                  <a:pt x="8548" y="14372"/>
                  <a:pt x="8592" y="14291"/>
                </a:cubicBezTo>
                <a:cubicBezTo>
                  <a:pt x="8636" y="14226"/>
                  <a:pt x="8679" y="14161"/>
                  <a:pt x="8745" y="14096"/>
                </a:cubicBezTo>
                <a:cubicBezTo>
                  <a:pt x="8811" y="14031"/>
                  <a:pt x="8832" y="13917"/>
                  <a:pt x="8964" y="13754"/>
                </a:cubicBezTo>
                <a:cubicBezTo>
                  <a:pt x="9095" y="13591"/>
                  <a:pt x="9270" y="13494"/>
                  <a:pt x="9401" y="13331"/>
                </a:cubicBezTo>
                <a:cubicBezTo>
                  <a:pt x="9510" y="13169"/>
                  <a:pt x="9445" y="12859"/>
                  <a:pt x="9532" y="12746"/>
                </a:cubicBezTo>
                <a:cubicBezTo>
                  <a:pt x="9619" y="12632"/>
                  <a:pt x="10144" y="11640"/>
                  <a:pt x="10341" y="11103"/>
                </a:cubicBezTo>
                <a:cubicBezTo>
                  <a:pt x="10560" y="10566"/>
                  <a:pt x="10691" y="9964"/>
                  <a:pt x="10756" y="9850"/>
                </a:cubicBezTo>
                <a:cubicBezTo>
                  <a:pt x="10822" y="9737"/>
                  <a:pt x="10909" y="9639"/>
                  <a:pt x="10887" y="9525"/>
                </a:cubicBezTo>
                <a:cubicBezTo>
                  <a:pt x="10887" y="9395"/>
                  <a:pt x="10800" y="9362"/>
                  <a:pt x="10887" y="9297"/>
                </a:cubicBezTo>
                <a:cubicBezTo>
                  <a:pt x="10975" y="9232"/>
                  <a:pt x="10975" y="9216"/>
                  <a:pt x="10997" y="9070"/>
                </a:cubicBezTo>
                <a:cubicBezTo>
                  <a:pt x="11019" y="8923"/>
                  <a:pt x="10975" y="8923"/>
                  <a:pt x="11084" y="8809"/>
                </a:cubicBezTo>
                <a:cubicBezTo>
                  <a:pt x="11194" y="8696"/>
                  <a:pt x="11281" y="8614"/>
                  <a:pt x="11303" y="8549"/>
                </a:cubicBezTo>
                <a:cubicBezTo>
                  <a:pt x="11325" y="8484"/>
                  <a:pt x="11347" y="8273"/>
                  <a:pt x="11412" y="8191"/>
                </a:cubicBezTo>
                <a:cubicBezTo>
                  <a:pt x="11478" y="8110"/>
                  <a:pt x="11653" y="7736"/>
                  <a:pt x="11653" y="7573"/>
                </a:cubicBezTo>
                <a:cubicBezTo>
                  <a:pt x="11653" y="7411"/>
                  <a:pt x="11696" y="7313"/>
                  <a:pt x="11740" y="7216"/>
                </a:cubicBezTo>
                <a:cubicBezTo>
                  <a:pt x="11784" y="7134"/>
                  <a:pt x="11784" y="7037"/>
                  <a:pt x="11740" y="6841"/>
                </a:cubicBezTo>
                <a:cubicBezTo>
                  <a:pt x="11718" y="6646"/>
                  <a:pt x="11653" y="6158"/>
                  <a:pt x="11653" y="6012"/>
                </a:cubicBezTo>
                <a:cubicBezTo>
                  <a:pt x="11653" y="5866"/>
                  <a:pt x="11675" y="5752"/>
                  <a:pt x="11587" y="5638"/>
                </a:cubicBezTo>
                <a:cubicBezTo>
                  <a:pt x="11500" y="5524"/>
                  <a:pt x="11281" y="5378"/>
                  <a:pt x="11215" y="5313"/>
                </a:cubicBezTo>
                <a:cubicBezTo>
                  <a:pt x="11150" y="5247"/>
                  <a:pt x="11062" y="5166"/>
                  <a:pt x="10909" y="5182"/>
                </a:cubicBezTo>
                <a:cubicBezTo>
                  <a:pt x="10756" y="5199"/>
                  <a:pt x="10560" y="5231"/>
                  <a:pt x="10385" y="5247"/>
                </a:cubicBezTo>
                <a:cubicBezTo>
                  <a:pt x="10188" y="5280"/>
                  <a:pt x="10057" y="5329"/>
                  <a:pt x="9904" y="5361"/>
                </a:cubicBezTo>
                <a:cubicBezTo>
                  <a:pt x="9751" y="5394"/>
                  <a:pt x="9270" y="5540"/>
                  <a:pt x="8920" y="5622"/>
                </a:cubicBezTo>
                <a:cubicBezTo>
                  <a:pt x="8570" y="5703"/>
                  <a:pt x="7630" y="5979"/>
                  <a:pt x="7302" y="6028"/>
                </a:cubicBezTo>
                <a:cubicBezTo>
                  <a:pt x="6974" y="6077"/>
                  <a:pt x="4985" y="6337"/>
                  <a:pt x="4482" y="6370"/>
                </a:cubicBezTo>
                <a:cubicBezTo>
                  <a:pt x="3979" y="6402"/>
                  <a:pt x="3564" y="6386"/>
                  <a:pt x="3389" y="6370"/>
                </a:cubicBezTo>
                <a:cubicBezTo>
                  <a:pt x="3192" y="6370"/>
                  <a:pt x="2930" y="6419"/>
                  <a:pt x="2930" y="6419"/>
                </a:cubicBezTo>
                <a:lnTo>
                  <a:pt x="2930" y="6305"/>
                </a:lnTo>
                <a:cubicBezTo>
                  <a:pt x="2930" y="6305"/>
                  <a:pt x="2733" y="6305"/>
                  <a:pt x="2514" y="6337"/>
                </a:cubicBezTo>
                <a:cubicBezTo>
                  <a:pt x="2296" y="6370"/>
                  <a:pt x="2011" y="6695"/>
                  <a:pt x="1836" y="6760"/>
                </a:cubicBezTo>
                <a:cubicBezTo>
                  <a:pt x="1640" y="6825"/>
                  <a:pt x="1377" y="6939"/>
                  <a:pt x="1290" y="6874"/>
                </a:cubicBezTo>
                <a:cubicBezTo>
                  <a:pt x="1290" y="6874"/>
                  <a:pt x="918" y="7020"/>
                  <a:pt x="831" y="6858"/>
                </a:cubicBezTo>
                <a:cubicBezTo>
                  <a:pt x="831" y="6858"/>
                  <a:pt x="634" y="6939"/>
                  <a:pt x="525" y="6939"/>
                </a:cubicBezTo>
                <a:cubicBezTo>
                  <a:pt x="415" y="6939"/>
                  <a:pt x="394" y="6809"/>
                  <a:pt x="394" y="6809"/>
                </a:cubicBezTo>
                <a:cubicBezTo>
                  <a:pt x="394" y="6809"/>
                  <a:pt x="44" y="6988"/>
                  <a:pt x="0" y="6793"/>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7" name="Shape">
            <a:extLst>
              <a:ext uri="{FF2B5EF4-FFF2-40B4-BE49-F238E27FC236}">
                <a16:creationId xmlns:a16="http://schemas.microsoft.com/office/drawing/2014/main" id="{52FAFB92-C4AF-2D30-2F27-311B8BE59DF8}"/>
              </a:ext>
            </a:extLst>
          </p:cNvPr>
          <p:cNvSpPr/>
          <p:nvPr/>
        </p:nvSpPr>
        <p:spPr>
          <a:xfrm>
            <a:off x="9351529" y="1657754"/>
            <a:ext cx="842536" cy="68393"/>
          </a:xfrm>
          <a:custGeom>
            <a:avLst/>
            <a:gdLst/>
            <a:ahLst/>
            <a:cxnLst>
              <a:cxn ang="0">
                <a:pos x="wd2" y="hd2"/>
              </a:cxn>
              <a:cxn ang="5400000">
                <a:pos x="wd2" y="hd2"/>
              </a:cxn>
              <a:cxn ang="10800000">
                <a:pos x="wd2" y="hd2"/>
              </a:cxn>
              <a:cxn ang="16200000">
                <a:pos x="wd2" y="hd2"/>
              </a:cxn>
            </a:cxnLst>
            <a:rect l="0" t="0" r="r" b="b"/>
            <a:pathLst>
              <a:path w="21256" h="20901" extrusionOk="0">
                <a:moveTo>
                  <a:pt x="516" y="18000"/>
                </a:moveTo>
                <a:cubicBezTo>
                  <a:pt x="3916" y="18000"/>
                  <a:pt x="7315" y="18000"/>
                  <a:pt x="10714" y="18720"/>
                </a:cubicBezTo>
                <a:cubicBezTo>
                  <a:pt x="12392" y="18720"/>
                  <a:pt x="14070" y="18720"/>
                  <a:pt x="15748" y="18720"/>
                </a:cubicBezTo>
                <a:cubicBezTo>
                  <a:pt x="17426" y="18720"/>
                  <a:pt x="19061" y="18000"/>
                  <a:pt x="20740" y="20880"/>
                </a:cubicBezTo>
                <a:cubicBezTo>
                  <a:pt x="21428" y="21600"/>
                  <a:pt x="21428" y="3600"/>
                  <a:pt x="20740" y="2880"/>
                </a:cubicBezTo>
                <a:cubicBezTo>
                  <a:pt x="19061" y="0"/>
                  <a:pt x="17426" y="1440"/>
                  <a:pt x="15748" y="720"/>
                </a:cubicBezTo>
                <a:cubicBezTo>
                  <a:pt x="14070" y="720"/>
                  <a:pt x="12392" y="720"/>
                  <a:pt x="10714" y="720"/>
                </a:cubicBezTo>
                <a:cubicBezTo>
                  <a:pt x="7315" y="720"/>
                  <a:pt x="3916" y="720"/>
                  <a:pt x="516" y="0"/>
                </a:cubicBezTo>
                <a:cubicBezTo>
                  <a:pt x="-172" y="0"/>
                  <a:pt x="-172" y="18000"/>
                  <a:pt x="516" y="18000"/>
                </a:cubicBezTo>
                <a:lnTo>
                  <a:pt x="516" y="18000"/>
                </a:lnTo>
                <a:close/>
              </a:path>
            </a:pathLst>
          </a:custGeom>
          <a:solidFill>
            <a:srgbClr val="C39A6A"/>
          </a:solidFill>
          <a:ln w="12700">
            <a:miter lim="400000"/>
          </a:ln>
        </p:spPr>
        <p:txBody>
          <a:bodyPr lIns="38100" tIns="38100" rIns="38100" bIns="38100" anchor="ctr"/>
          <a:lstStyle/>
          <a:p>
            <a:pPr>
              <a:defRPr sz="3000">
                <a:solidFill>
                  <a:srgbClr val="FFFFFF"/>
                </a:solidFill>
              </a:defRPr>
            </a:pPr>
            <a:endParaRPr/>
          </a:p>
        </p:txBody>
      </p:sp>
      <p:sp>
        <p:nvSpPr>
          <p:cNvPr id="8" name="Shape">
            <a:extLst>
              <a:ext uri="{FF2B5EF4-FFF2-40B4-BE49-F238E27FC236}">
                <a16:creationId xmlns:a16="http://schemas.microsoft.com/office/drawing/2014/main" id="{35665CFA-CF94-3E59-34B8-D81848A1AC82}"/>
              </a:ext>
            </a:extLst>
          </p:cNvPr>
          <p:cNvSpPr/>
          <p:nvPr/>
        </p:nvSpPr>
        <p:spPr>
          <a:xfrm>
            <a:off x="10302439" y="1846231"/>
            <a:ext cx="1556626" cy="2648592"/>
          </a:xfrm>
          <a:custGeom>
            <a:avLst/>
            <a:gdLst/>
            <a:ahLst/>
            <a:cxnLst>
              <a:cxn ang="0">
                <a:pos x="wd2" y="hd2"/>
              </a:cxn>
              <a:cxn ang="5400000">
                <a:pos x="wd2" y="hd2"/>
              </a:cxn>
              <a:cxn ang="10800000">
                <a:pos x="wd2" y="hd2"/>
              </a:cxn>
              <a:cxn ang="16200000">
                <a:pos x="wd2" y="hd2"/>
              </a:cxn>
            </a:cxnLst>
            <a:rect l="0" t="0" r="r" b="b"/>
            <a:pathLst>
              <a:path w="21237" h="21395" extrusionOk="0">
                <a:moveTo>
                  <a:pt x="21215" y="21028"/>
                </a:moveTo>
                <a:cubicBezTo>
                  <a:pt x="20347" y="19563"/>
                  <a:pt x="16522" y="20248"/>
                  <a:pt x="14755" y="20495"/>
                </a:cubicBezTo>
                <a:cubicBezTo>
                  <a:pt x="13372" y="20705"/>
                  <a:pt x="11990" y="20914"/>
                  <a:pt x="10576" y="20933"/>
                </a:cubicBezTo>
                <a:cubicBezTo>
                  <a:pt x="9933" y="20933"/>
                  <a:pt x="9258" y="20914"/>
                  <a:pt x="8615" y="20819"/>
                </a:cubicBezTo>
                <a:cubicBezTo>
                  <a:pt x="8069" y="20743"/>
                  <a:pt x="7265" y="20591"/>
                  <a:pt x="6880" y="20305"/>
                </a:cubicBezTo>
                <a:cubicBezTo>
                  <a:pt x="6462" y="19963"/>
                  <a:pt x="7715" y="19944"/>
                  <a:pt x="8037" y="19905"/>
                </a:cubicBezTo>
                <a:cubicBezTo>
                  <a:pt x="8647" y="19829"/>
                  <a:pt x="9258" y="19696"/>
                  <a:pt x="9676" y="19411"/>
                </a:cubicBezTo>
                <a:cubicBezTo>
                  <a:pt x="9772" y="19335"/>
                  <a:pt x="9869" y="19258"/>
                  <a:pt x="9965" y="19182"/>
                </a:cubicBezTo>
                <a:cubicBezTo>
                  <a:pt x="10447" y="19087"/>
                  <a:pt x="10865" y="18973"/>
                  <a:pt x="11251" y="18783"/>
                </a:cubicBezTo>
                <a:cubicBezTo>
                  <a:pt x="11669" y="18592"/>
                  <a:pt x="12022" y="18326"/>
                  <a:pt x="12183" y="18021"/>
                </a:cubicBezTo>
                <a:cubicBezTo>
                  <a:pt x="12408" y="17660"/>
                  <a:pt x="12183" y="17355"/>
                  <a:pt x="11733" y="17108"/>
                </a:cubicBezTo>
                <a:cubicBezTo>
                  <a:pt x="10030" y="16194"/>
                  <a:pt x="7715" y="15909"/>
                  <a:pt x="5722" y="15319"/>
                </a:cubicBezTo>
                <a:cubicBezTo>
                  <a:pt x="4694" y="15015"/>
                  <a:pt x="3730" y="14596"/>
                  <a:pt x="3119" y="14006"/>
                </a:cubicBezTo>
                <a:cubicBezTo>
                  <a:pt x="2412" y="13321"/>
                  <a:pt x="2122" y="12502"/>
                  <a:pt x="1897" y="11703"/>
                </a:cubicBezTo>
                <a:cubicBezTo>
                  <a:pt x="1415" y="9876"/>
                  <a:pt x="1415" y="8011"/>
                  <a:pt x="1512" y="6146"/>
                </a:cubicBezTo>
                <a:cubicBezTo>
                  <a:pt x="1576" y="5214"/>
                  <a:pt x="1640" y="4300"/>
                  <a:pt x="1672" y="3368"/>
                </a:cubicBezTo>
                <a:cubicBezTo>
                  <a:pt x="1705" y="2587"/>
                  <a:pt x="1833" y="1750"/>
                  <a:pt x="1512" y="989"/>
                </a:cubicBezTo>
                <a:cubicBezTo>
                  <a:pt x="1351" y="646"/>
                  <a:pt x="1094" y="342"/>
                  <a:pt x="676" y="75"/>
                </a:cubicBezTo>
                <a:cubicBezTo>
                  <a:pt x="322" y="-153"/>
                  <a:pt x="-224" y="190"/>
                  <a:pt x="97" y="418"/>
                </a:cubicBezTo>
                <a:cubicBezTo>
                  <a:pt x="869" y="932"/>
                  <a:pt x="901" y="1674"/>
                  <a:pt x="901" y="2321"/>
                </a:cubicBezTo>
                <a:cubicBezTo>
                  <a:pt x="901" y="3158"/>
                  <a:pt x="837" y="4015"/>
                  <a:pt x="772" y="4852"/>
                </a:cubicBezTo>
                <a:cubicBezTo>
                  <a:pt x="676" y="6546"/>
                  <a:pt x="547" y="8240"/>
                  <a:pt x="740" y="9933"/>
                </a:cubicBezTo>
                <a:cubicBezTo>
                  <a:pt x="837" y="10752"/>
                  <a:pt x="997" y="11570"/>
                  <a:pt x="1255" y="12369"/>
                </a:cubicBezTo>
                <a:cubicBezTo>
                  <a:pt x="1480" y="13073"/>
                  <a:pt x="1865" y="13778"/>
                  <a:pt x="2540" y="14368"/>
                </a:cubicBezTo>
                <a:cubicBezTo>
                  <a:pt x="3762" y="15414"/>
                  <a:pt x="5755" y="15871"/>
                  <a:pt x="7683" y="16328"/>
                </a:cubicBezTo>
                <a:cubicBezTo>
                  <a:pt x="8615" y="16556"/>
                  <a:pt x="9580" y="16784"/>
                  <a:pt x="10447" y="17127"/>
                </a:cubicBezTo>
                <a:cubicBezTo>
                  <a:pt x="10833" y="17279"/>
                  <a:pt x="11572" y="17527"/>
                  <a:pt x="11444" y="17831"/>
                </a:cubicBezTo>
                <a:cubicBezTo>
                  <a:pt x="11347" y="18117"/>
                  <a:pt x="10930" y="18345"/>
                  <a:pt x="10544" y="18497"/>
                </a:cubicBezTo>
                <a:cubicBezTo>
                  <a:pt x="10447" y="18535"/>
                  <a:pt x="10319" y="18573"/>
                  <a:pt x="10222" y="18611"/>
                </a:cubicBezTo>
                <a:cubicBezTo>
                  <a:pt x="10222" y="18288"/>
                  <a:pt x="9933" y="17964"/>
                  <a:pt x="9419" y="17736"/>
                </a:cubicBezTo>
                <a:cubicBezTo>
                  <a:pt x="8390" y="17298"/>
                  <a:pt x="6912" y="17203"/>
                  <a:pt x="5690" y="17165"/>
                </a:cubicBezTo>
                <a:cubicBezTo>
                  <a:pt x="4565" y="17127"/>
                  <a:pt x="2733" y="17051"/>
                  <a:pt x="2090" y="17755"/>
                </a:cubicBezTo>
                <a:cubicBezTo>
                  <a:pt x="1447" y="18478"/>
                  <a:pt x="2765" y="18916"/>
                  <a:pt x="3762" y="19068"/>
                </a:cubicBezTo>
                <a:cubicBezTo>
                  <a:pt x="5176" y="19316"/>
                  <a:pt x="6687" y="19411"/>
                  <a:pt x="8165" y="19354"/>
                </a:cubicBezTo>
                <a:cubicBezTo>
                  <a:pt x="8197" y="19354"/>
                  <a:pt x="8230" y="19354"/>
                  <a:pt x="8262" y="19354"/>
                </a:cubicBezTo>
                <a:cubicBezTo>
                  <a:pt x="7458" y="19506"/>
                  <a:pt x="5947" y="19468"/>
                  <a:pt x="6012" y="20172"/>
                </a:cubicBezTo>
                <a:cubicBezTo>
                  <a:pt x="6044" y="20819"/>
                  <a:pt x="7683" y="21142"/>
                  <a:pt x="8551" y="21276"/>
                </a:cubicBezTo>
                <a:cubicBezTo>
                  <a:pt x="9708" y="21447"/>
                  <a:pt x="10897" y="21409"/>
                  <a:pt x="12087" y="21314"/>
                </a:cubicBezTo>
                <a:cubicBezTo>
                  <a:pt x="13437" y="21200"/>
                  <a:pt x="14722" y="20971"/>
                  <a:pt x="16040" y="20781"/>
                </a:cubicBezTo>
                <a:cubicBezTo>
                  <a:pt x="17133" y="20629"/>
                  <a:pt x="18419" y="20457"/>
                  <a:pt x="19544" y="20648"/>
                </a:cubicBezTo>
                <a:cubicBezTo>
                  <a:pt x="19962" y="20724"/>
                  <a:pt x="20347" y="20857"/>
                  <a:pt x="20476" y="21123"/>
                </a:cubicBezTo>
                <a:cubicBezTo>
                  <a:pt x="20605" y="21447"/>
                  <a:pt x="21376" y="21333"/>
                  <a:pt x="21215" y="21028"/>
                </a:cubicBezTo>
                <a:close/>
                <a:moveTo>
                  <a:pt x="7394" y="18935"/>
                </a:moveTo>
                <a:cubicBezTo>
                  <a:pt x="6076" y="18935"/>
                  <a:pt x="4630" y="18840"/>
                  <a:pt x="3408" y="18554"/>
                </a:cubicBezTo>
                <a:cubicBezTo>
                  <a:pt x="2926" y="18440"/>
                  <a:pt x="2444" y="18174"/>
                  <a:pt x="2958" y="17888"/>
                </a:cubicBezTo>
                <a:cubicBezTo>
                  <a:pt x="3408" y="17641"/>
                  <a:pt x="4180" y="17660"/>
                  <a:pt x="4758" y="17660"/>
                </a:cubicBezTo>
                <a:cubicBezTo>
                  <a:pt x="5497" y="17660"/>
                  <a:pt x="6237" y="17679"/>
                  <a:pt x="6976" y="17755"/>
                </a:cubicBezTo>
                <a:cubicBezTo>
                  <a:pt x="7522" y="17812"/>
                  <a:pt x="8101" y="17869"/>
                  <a:pt x="8615" y="18021"/>
                </a:cubicBezTo>
                <a:cubicBezTo>
                  <a:pt x="9033" y="18136"/>
                  <a:pt x="9451" y="18326"/>
                  <a:pt x="9483" y="18630"/>
                </a:cubicBezTo>
                <a:cubicBezTo>
                  <a:pt x="9483" y="18707"/>
                  <a:pt x="9451" y="18764"/>
                  <a:pt x="9419" y="18821"/>
                </a:cubicBezTo>
                <a:cubicBezTo>
                  <a:pt x="8744" y="18916"/>
                  <a:pt x="8037" y="18935"/>
                  <a:pt x="7394" y="18935"/>
                </a:cubicBezTo>
                <a:close/>
              </a:path>
            </a:pathLst>
          </a:custGeom>
          <a:solidFill>
            <a:srgbClr val="C39A6A">
              <a:alpha val="30000"/>
            </a:srgbClr>
          </a:solidFill>
          <a:ln w="12700">
            <a:miter lim="400000"/>
          </a:ln>
        </p:spPr>
        <p:txBody>
          <a:bodyPr lIns="38100" tIns="38100" rIns="38100" bIns="38100" anchor="ctr"/>
          <a:lstStyle/>
          <a:p>
            <a:pPr>
              <a:defRPr sz="3000">
                <a:solidFill>
                  <a:srgbClr val="FFFFFF"/>
                </a:solidFill>
              </a:defRPr>
            </a:pPr>
            <a:endParaRPr/>
          </a:p>
        </p:txBody>
      </p:sp>
      <p:grpSp>
        <p:nvGrpSpPr>
          <p:cNvPr id="9" name="Group 8">
            <a:extLst>
              <a:ext uri="{FF2B5EF4-FFF2-40B4-BE49-F238E27FC236}">
                <a16:creationId xmlns:a16="http://schemas.microsoft.com/office/drawing/2014/main" id="{A244EF41-8975-E9E3-6083-A6A1AA3FD676}"/>
              </a:ext>
            </a:extLst>
          </p:cNvPr>
          <p:cNvGrpSpPr/>
          <p:nvPr/>
        </p:nvGrpSpPr>
        <p:grpSpPr>
          <a:xfrm>
            <a:off x="5718379" y="1610635"/>
            <a:ext cx="484829" cy="989914"/>
            <a:chOff x="6300687" y="3822701"/>
            <a:chExt cx="162344" cy="331471"/>
          </a:xfrm>
        </p:grpSpPr>
        <p:sp>
          <p:nvSpPr>
            <p:cNvPr id="10" name="Shape">
              <a:extLst>
                <a:ext uri="{FF2B5EF4-FFF2-40B4-BE49-F238E27FC236}">
                  <a16:creationId xmlns:a16="http://schemas.microsoft.com/office/drawing/2014/main" id="{DFD6C277-D677-8846-E226-B463E14E9B20}"/>
                </a:ext>
              </a:extLst>
            </p:cNvPr>
            <p:cNvSpPr/>
            <p:nvPr/>
          </p:nvSpPr>
          <p:spPr>
            <a:xfrm>
              <a:off x="6300687" y="3837458"/>
              <a:ext cx="99200" cy="175742"/>
            </a:xfrm>
            <a:custGeom>
              <a:avLst/>
              <a:gdLst/>
              <a:ahLst/>
              <a:cxnLst>
                <a:cxn ang="0">
                  <a:pos x="wd2" y="hd2"/>
                </a:cxn>
                <a:cxn ang="5400000">
                  <a:pos x="wd2" y="hd2"/>
                </a:cxn>
                <a:cxn ang="10800000">
                  <a:pos x="wd2" y="hd2"/>
                </a:cxn>
                <a:cxn ang="16200000">
                  <a:pos x="wd2" y="hd2"/>
                </a:cxn>
              </a:cxnLst>
              <a:rect l="0" t="0" r="r" b="b"/>
              <a:pathLst>
                <a:path w="20576" h="21049" extrusionOk="0">
                  <a:moveTo>
                    <a:pt x="13434" y="0"/>
                  </a:moveTo>
                  <a:cubicBezTo>
                    <a:pt x="13434" y="0"/>
                    <a:pt x="9746" y="11865"/>
                    <a:pt x="0" y="17189"/>
                  </a:cubicBezTo>
                  <a:cubicBezTo>
                    <a:pt x="0" y="17189"/>
                    <a:pt x="10537" y="21600"/>
                    <a:pt x="19756" y="20992"/>
                  </a:cubicBezTo>
                  <a:cubicBezTo>
                    <a:pt x="19756" y="20992"/>
                    <a:pt x="21600" y="11408"/>
                    <a:pt x="19756" y="1217"/>
                  </a:cubicBezTo>
                  <a:lnTo>
                    <a:pt x="13434" y="0"/>
                  </a:ln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a:p>
          </p:txBody>
        </p:sp>
        <p:sp>
          <p:nvSpPr>
            <p:cNvPr id="11" name="Shape">
              <a:extLst>
                <a:ext uri="{FF2B5EF4-FFF2-40B4-BE49-F238E27FC236}">
                  <a16:creationId xmlns:a16="http://schemas.microsoft.com/office/drawing/2014/main" id="{E8504DD0-F0D4-D9BF-E6E5-E990F2237931}"/>
                </a:ext>
              </a:extLst>
            </p:cNvPr>
            <p:cNvSpPr/>
            <p:nvPr/>
          </p:nvSpPr>
          <p:spPr>
            <a:xfrm>
              <a:off x="6360160" y="3860800"/>
              <a:ext cx="102871" cy="2933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6400" y="12623"/>
                    <a:pt x="2933" y="21600"/>
                  </a:cubicBezTo>
                  <a:cubicBezTo>
                    <a:pt x="2933" y="21600"/>
                    <a:pt x="10133" y="20010"/>
                    <a:pt x="12267" y="18047"/>
                  </a:cubicBezTo>
                  <a:cubicBezTo>
                    <a:pt x="12267" y="18047"/>
                    <a:pt x="19733" y="19636"/>
                    <a:pt x="21600" y="21600"/>
                  </a:cubicBezTo>
                  <a:cubicBezTo>
                    <a:pt x="21600" y="21600"/>
                    <a:pt x="17067" y="7855"/>
                    <a:pt x="9067" y="1309"/>
                  </a:cubicBezTo>
                  <a:lnTo>
                    <a:pt x="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2" name="Shape">
              <a:extLst>
                <a:ext uri="{FF2B5EF4-FFF2-40B4-BE49-F238E27FC236}">
                  <a16:creationId xmlns:a16="http://schemas.microsoft.com/office/drawing/2014/main" id="{40B486AA-0DCD-A9C7-4482-774315A86A76}"/>
                </a:ext>
              </a:extLst>
            </p:cNvPr>
            <p:cNvSpPr/>
            <p:nvPr/>
          </p:nvSpPr>
          <p:spPr>
            <a:xfrm>
              <a:off x="6347460" y="3822701"/>
              <a:ext cx="99061" cy="78510"/>
            </a:xfrm>
            <a:custGeom>
              <a:avLst/>
              <a:gdLst/>
              <a:ahLst/>
              <a:cxnLst>
                <a:cxn ang="0">
                  <a:pos x="wd2" y="hd2"/>
                </a:cxn>
                <a:cxn ang="5400000">
                  <a:pos x="wd2" y="hd2"/>
                </a:cxn>
                <a:cxn ang="10800000">
                  <a:pos x="wd2" y="hd2"/>
                </a:cxn>
                <a:cxn ang="16200000">
                  <a:pos x="wd2" y="hd2"/>
                </a:cxn>
              </a:cxnLst>
              <a:rect l="0" t="0" r="r" b="b"/>
              <a:pathLst>
                <a:path w="21600" h="20231" extrusionOk="0">
                  <a:moveTo>
                    <a:pt x="20769" y="6813"/>
                  </a:moveTo>
                  <a:cubicBezTo>
                    <a:pt x="20215" y="6158"/>
                    <a:pt x="19938" y="5504"/>
                    <a:pt x="19384" y="4849"/>
                  </a:cubicBezTo>
                  <a:cubicBezTo>
                    <a:pt x="15784" y="267"/>
                    <a:pt x="10246" y="-1369"/>
                    <a:pt x="5538" y="1249"/>
                  </a:cubicBezTo>
                  <a:lnTo>
                    <a:pt x="5538" y="1249"/>
                  </a:lnTo>
                  <a:cubicBezTo>
                    <a:pt x="2769" y="2558"/>
                    <a:pt x="554" y="5504"/>
                    <a:pt x="0" y="9104"/>
                  </a:cubicBezTo>
                  <a:cubicBezTo>
                    <a:pt x="0" y="10086"/>
                    <a:pt x="0" y="11067"/>
                    <a:pt x="277" y="12049"/>
                  </a:cubicBezTo>
                  <a:cubicBezTo>
                    <a:pt x="554" y="12704"/>
                    <a:pt x="1385" y="13358"/>
                    <a:pt x="1938" y="13686"/>
                  </a:cubicBezTo>
                  <a:cubicBezTo>
                    <a:pt x="4431" y="15649"/>
                    <a:pt x="7200" y="17286"/>
                    <a:pt x="9692" y="19249"/>
                  </a:cubicBezTo>
                  <a:cubicBezTo>
                    <a:pt x="10523" y="19904"/>
                    <a:pt x="11354" y="20231"/>
                    <a:pt x="12185" y="20231"/>
                  </a:cubicBezTo>
                  <a:cubicBezTo>
                    <a:pt x="13016" y="20231"/>
                    <a:pt x="13846" y="19576"/>
                    <a:pt x="14400" y="18922"/>
                  </a:cubicBezTo>
                  <a:cubicBezTo>
                    <a:pt x="16892" y="16631"/>
                    <a:pt x="19385" y="13686"/>
                    <a:pt x="21046" y="10413"/>
                  </a:cubicBezTo>
                  <a:cubicBezTo>
                    <a:pt x="21323" y="9758"/>
                    <a:pt x="21600" y="9431"/>
                    <a:pt x="21600" y="8777"/>
                  </a:cubicBezTo>
                  <a:cubicBezTo>
                    <a:pt x="21600" y="8122"/>
                    <a:pt x="21046" y="7467"/>
                    <a:pt x="20769" y="6813"/>
                  </a:cubicBezTo>
                  <a:close/>
                </a:path>
              </a:pathLst>
            </a:cu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p>
          </p:txBody>
        </p:sp>
      </p:grpSp>
      <p:sp>
        <p:nvSpPr>
          <p:cNvPr id="13" name="Shape">
            <a:extLst>
              <a:ext uri="{FF2B5EF4-FFF2-40B4-BE49-F238E27FC236}">
                <a16:creationId xmlns:a16="http://schemas.microsoft.com/office/drawing/2014/main" id="{5F2D838C-FBA3-5D45-4C25-C8B3DB374CBB}"/>
              </a:ext>
            </a:extLst>
          </p:cNvPr>
          <p:cNvSpPr/>
          <p:nvPr/>
        </p:nvSpPr>
        <p:spPr>
          <a:xfrm>
            <a:off x="2646936" y="883311"/>
            <a:ext cx="1653886" cy="2961184"/>
          </a:xfrm>
          <a:custGeom>
            <a:avLst/>
            <a:gdLst/>
            <a:ahLst/>
            <a:cxnLst>
              <a:cxn ang="0">
                <a:pos x="wd2" y="hd2"/>
              </a:cxn>
              <a:cxn ang="5400000">
                <a:pos x="wd2" y="hd2"/>
              </a:cxn>
              <a:cxn ang="10800000">
                <a:pos x="wd2" y="hd2"/>
              </a:cxn>
              <a:cxn ang="16200000">
                <a:pos x="wd2" y="hd2"/>
              </a:cxn>
            </a:cxnLst>
            <a:rect l="0" t="0" r="r" b="b"/>
            <a:pathLst>
              <a:path w="21539" h="21495" extrusionOk="0">
                <a:moveTo>
                  <a:pt x="21355" y="6086"/>
                </a:moveTo>
                <a:cubicBezTo>
                  <a:pt x="21294" y="6035"/>
                  <a:pt x="21017" y="5949"/>
                  <a:pt x="20833" y="5932"/>
                </a:cubicBezTo>
                <a:cubicBezTo>
                  <a:pt x="20649" y="5898"/>
                  <a:pt x="20373" y="5864"/>
                  <a:pt x="20373" y="5812"/>
                </a:cubicBezTo>
                <a:cubicBezTo>
                  <a:pt x="20342" y="5778"/>
                  <a:pt x="20649" y="5693"/>
                  <a:pt x="20588" y="5676"/>
                </a:cubicBezTo>
                <a:cubicBezTo>
                  <a:pt x="20527" y="5641"/>
                  <a:pt x="20189" y="5624"/>
                  <a:pt x="19913" y="5573"/>
                </a:cubicBezTo>
                <a:cubicBezTo>
                  <a:pt x="19637" y="5539"/>
                  <a:pt x="19299" y="5607"/>
                  <a:pt x="19084" y="5624"/>
                </a:cubicBezTo>
                <a:cubicBezTo>
                  <a:pt x="18870" y="5641"/>
                  <a:pt x="18256" y="5778"/>
                  <a:pt x="17888" y="5881"/>
                </a:cubicBezTo>
                <a:cubicBezTo>
                  <a:pt x="17489" y="5983"/>
                  <a:pt x="16170" y="6360"/>
                  <a:pt x="15556" y="6411"/>
                </a:cubicBezTo>
                <a:cubicBezTo>
                  <a:pt x="14942" y="6462"/>
                  <a:pt x="14544" y="6531"/>
                  <a:pt x="14544" y="6531"/>
                </a:cubicBezTo>
                <a:cubicBezTo>
                  <a:pt x="14544" y="6531"/>
                  <a:pt x="14421" y="6377"/>
                  <a:pt x="14298" y="6360"/>
                </a:cubicBezTo>
                <a:cubicBezTo>
                  <a:pt x="14175" y="6343"/>
                  <a:pt x="13930" y="6343"/>
                  <a:pt x="13930" y="6343"/>
                </a:cubicBezTo>
                <a:cubicBezTo>
                  <a:pt x="13930" y="6343"/>
                  <a:pt x="13869" y="6240"/>
                  <a:pt x="13807" y="6154"/>
                </a:cubicBezTo>
                <a:cubicBezTo>
                  <a:pt x="13746" y="6052"/>
                  <a:pt x="13408" y="5539"/>
                  <a:pt x="13378" y="5436"/>
                </a:cubicBezTo>
                <a:cubicBezTo>
                  <a:pt x="13347" y="5334"/>
                  <a:pt x="13286" y="5043"/>
                  <a:pt x="13255" y="4974"/>
                </a:cubicBezTo>
                <a:cubicBezTo>
                  <a:pt x="13224" y="4906"/>
                  <a:pt x="13255" y="4581"/>
                  <a:pt x="13255" y="4478"/>
                </a:cubicBezTo>
                <a:cubicBezTo>
                  <a:pt x="13255" y="4376"/>
                  <a:pt x="13132" y="4393"/>
                  <a:pt x="13132" y="4324"/>
                </a:cubicBezTo>
                <a:cubicBezTo>
                  <a:pt x="13132" y="4273"/>
                  <a:pt x="13194" y="4068"/>
                  <a:pt x="13101" y="3982"/>
                </a:cubicBezTo>
                <a:cubicBezTo>
                  <a:pt x="13009" y="3897"/>
                  <a:pt x="12426" y="3692"/>
                  <a:pt x="12426" y="3692"/>
                </a:cubicBezTo>
                <a:cubicBezTo>
                  <a:pt x="12426" y="3692"/>
                  <a:pt x="12733" y="3504"/>
                  <a:pt x="12979" y="3486"/>
                </a:cubicBezTo>
                <a:cubicBezTo>
                  <a:pt x="13224" y="3469"/>
                  <a:pt x="13592" y="3572"/>
                  <a:pt x="13746" y="3606"/>
                </a:cubicBezTo>
                <a:cubicBezTo>
                  <a:pt x="13899" y="3640"/>
                  <a:pt x="14359" y="3675"/>
                  <a:pt x="14513" y="3623"/>
                </a:cubicBezTo>
                <a:cubicBezTo>
                  <a:pt x="14697" y="3572"/>
                  <a:pt x="14758" y="3384"/>
                  <a:pt x="14728" y="3315"/>
                </a:cubicBezTo>
                <a:cubicBezTo>
                  <a:pt x="14728" y="3247"/>
                  <a:pt x="14728" y="3196"/>
                  <a:pt x="14789" y="3144"/>
                </a:cubicBezTo>
                <a:cubicBezTo>
                  <a:pt x="14850" y="3093"/>
                  <a:pt x="14789" y="3059"/>
                  <a:pt x="14758" y="3025"/>
                </a:cubicBezTo>
                <a:cubicBezTo>
                  <a:pt x="14728" y="2990"/>
                  <a:pt x="14912" y="2956"/>
                  <a:pt x="14912" y="2905"/>
                </a:cubicBezTo>
                <a:cubicBezTo>
                  <a:pt x="14912" y="2871"/>
                  <a:pt x="14912" y="2751"/>
                  <a:pt x="14973" y="2700"/>
                </a:cubicBezTo>
                <a:cubicBezTo>
                  <a:pt x="15004" y="2648"/>
                  <a:pt x="15157" y="2683"/>
                  <a:pt x="15249" y="2666"/>
                </a:cubicBezTo>
                <a:cubicBezTo>
                  <a:pt x="15341" y="2648"/>
                  <a:pt x="15341" y="2597"/>
                  <a:pt x="15311" y="2512"/>
                </a:cubicBezTo>
                <a:cubicBezTo>
                  <a:pt x="15280" y="2443"/>
                  <a:pt x="14973" y="2255"/>
                  <a:pt x="14881" y="2187"/>
                </a:cubicBezTo>
                <a:cubicBezTo>
                  <a:pt x="14789" y="2118"/>
                  <a:pt x="14820" y="2016"/>
                  <a:pt x="14881" y="1999"/>
                </a:cubicBezTo>
                <a:cubicBezTo>
                  <a:pt x="14942" y="1964"/>
                  <a:pt x="14912" y="1879"/>
                  <a:pt x="14942" y="1776"/>
                </a:cubicBezTo>
                <a:cubicBezTo>
                  <a:pt x="14973" y="1674"/>
                  <a:pt x="15004" y="1468"/>
                  <a:pt x="15034" y="1332"/>
                </a:cubicBezTo>
                <a:cubicBezTo>
                  <a:pt x="15065" y="1195"/>
                  <a:pt x="14912" y="1024"/>
                  <a:pt x="14820" y="870"/>
                </a:cubicBezTo>
                <a:cubicBezTo>
                  <a:pt x="14728" y="716"/>
                  <a:pt x="14329" y="271"/>
                  <a:pt x="12948" y="83"/>
                </a:cubicBezTo>
                <a:cubicBezTo>
                  <a:pt x="11567" y="-105"/>
                  <a:pt x="10954" y="83"/>
                  <a:pt x="10954" y="83"/>
                </a:cubicBezTo>
                <a:cubicBezTo>
                  <a:pt x="10739" y="134"/>
                  <a:pt x="10401" y="305"/>
                  <a:pt x="10248" y="357"/>
                </a:cubicBezTo>
                <a:cubicBezTo>
                  <a:pt x="10095" y="391"/>
                  <a:pt x="9972" y="288"/>
                  <a:pt x="9849" y="271"/>
                </a:cubicBezTo>
                <a:cubicBezTo>
                  <a:pt x="9726" y="237"/>
                  <a:pt x="9696" y="408"/>
                  <a:pt x="9481" y="408"/>
                </a:cubicBezTo>
                <a:cubicBezTo>
                  <a:pt x="9266" y="408"/>
                  <a:pt x="8929" y="340"/>
                  <a:pt x="8561" y="408"/>
                </a:cubicBezTo>
                <a:cubicBezTo>
                  <a:pt x="8192" y="476"/>
                  <a:pt x="7732" y="1058"/>
                  <a:pt x="7548" y="1400"/>
                </a:cubicBezTo>
                <a:cubicBezTo>
                  <a:pt x="7364" y="1742"/>
                  <a:pt x="7456" y="2255"/>
                  <a:pt x="7517" y="2597"/>
                </a:cubicBezTo>
                <a:cubicBezTo>
                  <a:pt x="7548" y="2939"/>
                  <a:pt x="7671" y="3059"/>
                  <a:pt x="7180" y="3281"/>
                </a:cubicBezTo>
                <a:cubicBezTo>
                  <a:pt x="6689" y="3504"/>
                  <a:pt x="5615" y="3880"/>
                  <a:pt x="5492" y="4000"/>
                </a:cubicBezTo>
                <a:cubicBezTo>
                  <a:pt x="5370" y="4119"/>
                  <a:pt x="4787" y="4427"/>
                  <a:pt x="4695" y="4530"/>
                </a:cubicBezTo>
                <a:cubicBezTo>
                  <a:pt x="4603" y="4632"/>
                  <a:pt x="4541" y="4838"/>
                  <a:pt x="4419" y="4974"/>
                </a:cubicBezTo>
                <a:cubicBezTo>
                  <a:pt x="4296" y="5094"/>
                  <a:pt x="4050" y="5333"/>
                  <a:pt x="3866" y="5504"/>
                </a:cubicBezTo>
                <a:cubicBezTo>
                  <a:pt x="3682" y="5676"/>
                  <a:pt x="3253" y="6137"/>
                  <a:pt x="3130" y="6223"/>
                </a:cubicBezTo>
                <a:cubicBezTo>
                  <a:pt x="3007" y="6308"/>
                  <a:pt x="2854" y="6411"/>
                  <a:pt x="2762" y="6462"/>
                </a:cubicBezTo>
                <a:cubicBezTo>
                  <a:pt x="2670" y="6514"/>
                  <a:pt x="2547" y="6667"/>
                  <a:pt x="2455" y="6753"/>
                </a:cubicBezTo>
                <a:cubicBezTo>
                  <a:pt x="2394" y="6838"/>
                  <a:pt x="2148" y="6958"/>
                  <a:pt x="1995" y="6992"/>
                </a:cubicBezTo>
                <a:cubicBezTo>
                  <a:pt x="1841" y="7027"/>
                  <a:pt x="1688" y="7232"/>
                  <a:pt x="1627" y="7386"/>
                </a:cubicBezTo>
                <a:cubicBezTo>
                  <a:pt x="1565" y="7540"/>
                  <a:pt x="1504" y="7779"/>
                  <a:pt x="1504" y="7779"/>
                </a:cubicBezTo>
                <a:cubicBezTo>
                  <a:pt x="1504" y="7779"/>
                  <a:pt x="1320" y="7830"/>
                  <a:pt x="1258" y="7865"/>
                </a:cubicBezTo>
                <a:cubicBezTo>
                  <a:pt x="1197" y="7899"/>
                  <a:pt x="1197" y="8036"/>
                  <a:pt x="1074" y="8121"/>
                </a:cubicBezTo>
                <a:cubicBezTo>
                  <a:pt x="951" y="8224"/>
                  <a:pt x="461" y="8617"/>
                  <a:pt x="184" y="8976"/>
                </a:cubicBezTo>
                <a:cubicBezTo>
                  <a:pt x="-61" y="9352"/>
                  <a:pt x="-61" y="9592"/>
                  <a:pt x="184" y="10327"/>
                </a:cubicBezTo>
                <a:cubicBezTo>
                  <a:pt x="430" y="11063"/>
                  <a:pt x="1534" y="11422"/>
                  <a:pt x="2516" y="11815"/>
                </a:cubicBezTo>
                <a:cubicBezTo>
                  <a:pt x="3498" y="12209"/>
                  <a:pt x="6996" y="13508"/>
                  <a:pt x="7149" y="13560"/>
                </a:cubicBezTo>
                <a:cubicBezTo>
                  <a:pt x="7272" y="13611"/>
                  <a:pt x="7364" y="13696"/>
                  <a:pt x="7333" y="13748"/>
                </a:cubicBezTo>
                <a:cubicBezTo>
                  <a:pt x="7272" y="13782"/>
                  <a:pt x="7211" y="13799"/>
                  <a:pt x="7211" y="13867"/>
                </a:cubicBezTo>
                <a:cubicBezTo>
                  <a:pt x="7211" y="13936"/>
                  <a:pt x="7180" y="14175"/>
                  <a:pt x="6996" y="14381"/>
                </a:cubicBezTo>
                <a:cubicBezTo>
                  <a:pt x="6812" y="14586"/>
                  <a:pt x="6566" y="15321"/>
                  <a:pt x="6444" y="15886"/>
                </a:cubicBezTo>
                <a:cubicBezTo>
                  <a:pt x="6321" y="16450"/>
                  <a:pt x="6075" y="17767"/>
                  <a:pt x="5953" y="17955"/>
                </a:cubicBezTo>
                <a:cubicBezTo>
                  <a:pt x="5830" y="18143"/>
                  <a:pt x="5554" y="18040"/>
                  <a:pt x="5216" y="18297"/>
                </a:cubicBezTo>
                <a:cubicBezTo>
                  <a:pt x="4879" y="18553"/>
                  <a:pt x="5094" y="18861"/>
                  <a:pt x="5155" y="19032"/>
                </a:cubicBezTo>
                <a:cubicBezTo>
                  <a:pt x="5216" y="19203"/>
                  <a:pt x="5186" y="20076"/>
                  <a:pt x="5186" y="20076"/>
                </a:cubicBezTo>
                <a:lnTo>
                  <a:pt x="5370" y="20093"/>
                </a:lnTo>
                <a:cubicBezTo>
                  <a:pt x="5370" y="20093"/>
                  <a:pt x="5370" y="19238"/>
                  <a:pt x="5431" y="19186"/>
                </a:cubicBezTo>
                <a:cubicBezTo>
                  <a:pt x="5492" y="19135"/>
                  <a:pt x="5830" y="19101"/>
                  <a:pt x="6321" y="19186"/>
                </a:cubicBezTo>
                <a:cubicBezTo>
                  <a:pt x="6812" y="19289"/>
                  <a:pt x="7057" y="19631"/>
                  <a:pt x="7272" y="19802"/>
                </a:cubicBezTo>
                <a:cubicBezTo>
                  <a:pt x="7487" y="19973"/>
                  <a:pt x="8008" y="20247"/>
                  <a:pt x="8192" y="20264"/>
                </a:cubicBezTo>
                <a:cubicBezTo>
                  <a:pt x="8376" y="20298"/>
                  <a:pt x="9726" y="20281"/>
                  <a:pt x="10217" y="20229"/>
                </a:cubicBezTo>
                <a:cubicBezTo>
                  <a:pt x="10739" y="20161"/>
                  <a:pt x="11015" y="20127"/>
                  <a:pt x="11015" y="20127"/>
                </a:cubicBezTo>
                <a:cubicBezTo>
                  <a:pt x="11015" y="20127"/>
                  <a:pt x="11230" y="20418"/>
                  <a:pt x="11322" y="20606"/>
                </a:cubicBezTo>
                <a:cubicBezTo>
                  <a:pt x="11414" y="20794"/>
                  <a:pt x="11322" y="21495"/>
                  <a:pt x="11322" y="21495"/>
                </a:cubicBezTo>
                <a:lnTo>
                  <a:pt x="11537" y="21495"/>
                </a:lnTo>
                <a:cubicBezTo>
                  <a:pt x="11537" y="21495"/>
                  <a:pt x="11567" y="20589"/>
                  <a:pt x="11598" y="20520"/>
                </a:cubicBezTo>
                <a:cubicBezTo>
                  <a:pt x="11629" y="20452"/>
                  <a:pt x="11936" y="20400"/>
                  <a:pt x="12304" y="20435"/>
                </a:cubicBezTo>
                <a:cubicBezTo>
                  <a:pt x="12672" y="20469"/>
                  <a:pt x="13347" y="20965"/>
                  <a:pt x="13654" y="21221"/>
                </a:cubicBezTo>
                <a:cubicBezTo>
                  <a:pt x="13991" y="21478"/>
                  <a:pt x="14237" y="21478"/>
                  <a:pt x="15249" y="21427"/>
                </a:cubicBezTo>
                <a:cubicBezTo>
                  <a:pt x="16262" y="21375"/>
                  <a:pt x="17213" y="21067"/>
                  <a:pt x="17244" y="20999"/>
                </a:cubicBezTo>
                <a:cubicBezTo>
                  <a:pt x="17274" y="20931"/>
                  <a:pt x="16906" y="20879"/>
                  <a:pt x="16323" y="20828"/>
                </a:cubicBezTo>
                <a:cubicBezTo>
                  <a:pt x="15740" y="20777"/>
                  <a:pt x="15249" y="20640"/>
                  <a:pt x="15126" y="20571"/>
                </a:cubicBezTo>
                <a:cubicBezTo>
                  <a:pt x="14973" y="20503"/>
                  <a:pt x="14789" y="20110"/>
                  <a:pt x="14482" y="19768"/>
                </a:cubicBezTo>
                <a:cubicBezTo>
                  <a:pt x="14175" y="19426"/>
                  <a:pt x="14053" y="18759"/>
                  <a:pt x="14053" y="18759"/>
                </a:cubicBezTo>
                <a:cubicBezTo>
                  <a:pt x="14636" y="18639"/>
                  <a:pt x="14973" y="18400"/>
                  <a:pt x="14973" y="18400"/>
                </a:cubicBezTo>
                <a:cubicBezTo>
                  <a:pt x="14973" y="18400"/>
                  <a:pt x="14237" y="16946"/>
                  <a:pt x="14145" y="16621"/>
                </a:cubicBezTo>
                <a:cubicBezTo>
                  <a:pt x="14053" y="16296"/>
                  <a:pt x="13807" y="15509"/>
                  <a:pt x="13807" y="15099"/>
                </a:cubicBezTo>
                <a:cubicBezTo>
                  <a:pt x="13807" y="14688"/>
                  <a:pt x="13807" y="13628"/>
                  <a:pt x="13746" y="13423"/>
                </a:cubicBezTo>
                <a:cubicBezTo>
                  <a:pt x="13684" y="13235"/>
                  <a:pt x="13101" y="12807"/>
                  <a:pt x="12611" y="12499"/>
                </a:cubicBezTo>
                <a:cubicBezTo>
                  <a:pt x="12150" y="12191"/>
                  <a:pt x="10371" y="11302"/>
                  <a:pt x="10125" y="11182"/>
                </a:cubicBezTo>
                <a:cubicBezTo>
                  <a:pt x="9880" y="11080"/>
                  <a:pt x="8438" y="10430"/>
                  <a:pt x="8162" y="10327"/>
                </a:cubicBezTo>
                <a:cubicBezTo>
                  <a:pt x="7886" y="10225"/>
                  <a:pt x="7456" y="9951"/>
                  <a:pt x="7364" y="9900"/>
                </a:cubicBezTo>
                <a:cubicBezTo>
                  <a:pt x="7272" y="9848"/>
                  <a:pt x="7057" y="9848"/>
                  <a:pt x="7057" y="9848"/>
                </a:cubicBezTo>
                <a:cubicBezTo>
                  <a:pt x="7057" y="9848"/>
                  <a:pt x="7180" y="9780"/>
                  <a:pt x="7057" y="9626"/>
                </a:cubicBezTo>
                <a:cubicBezTo>
                  <a:pt x="6934" y="9472"/>
                  <a:pt x="6628" y="9387"/>
                  <a:pt x="6628" y="9387"/>
                </a:cubicBezTo>
                <a:cubicBezTo>
                  <a:pt x="6628" y="9387"/>
                  <a:pt x="6750" y="9352"/>
                  <a:pt x="6842" y="9352"/>
                </a:cubicBezTo>
                <a:cubicBezTo>
                  <a:pt x="6934" y="9352"/>
                  <a:pt x="6996" y="9301"/>
                  <a:pt x="6965" y="9267"/>
                </a:cubicBezTo>
                <a:cubicBezTo>
                  <a:pt x="6934" y="9233"/>
                  <a:pt x="6904" y="9181"/>
                  <a:pt x="6965" y="9130"/>
                </a:cubicBezTo>
                <a:cubicBezTo>
                  <a:pt x="7026" y="9079"/>
                  <a:pt x="7088" y="9045"/>
                  <a:pt x="7180" y="8942"/>
                </a:cubicBezTo>
                <a:cubicBezTo>
                  <a:pt x="7241" y="8839"/>
                  <a:pt x="7149" y="8754"/>
                  <a:pt x="7149" y="8754"/>
                </a:cubicBezTo>
                <a:cubicBezTo>
                  <a:pt x="7149" y="8754"/>
                  <a:pt x="7149" y="8703"/>
                  <a:pt x="7272" y="8634"/>
                </a:cubicBezTo>
                <a:cubicBezTo>
                  <a:pt x="7364" y="8583"/>
                  <a:pt x="7548" y="8600"/>
                  <a:pt x="7916" y="8566"/>
                </a:cubicBezTo>
                <a:cubicBezTo>
                  <a:pt x="8284" y="8532"/>
                  <a:pt x="8438" y="8378"/>
                  <a:pt x="8806" y="8190"/>
                </a:cubicBezTo>
                <a:cubicBezTo>
                  <a:pt x="9174" y="8001"/>
                  <a:pt x="9941" y="7728"/>
                  <a:pt x="10432" y="7540"/>
                </a:cubicBezTo>
                <a:cubicBezTo>
                  <a:pt x="10923" y="7352"/>
                  <a:pt x="11445" y="6941"/>
                  <a:pt x="11445" y="6941"/>
                </a:cubicBezTo>
                <a:cubicBezTo>
                  <a:pt x="11445" y="6941"/>
                  <a:pt x="11844" y="7300"/>
                  <a:pt x="11966" y="7403"/>
                </a:cubicBezTo>
                <a:cubicBezTo>
                  <a:pt x="12089" y="7505"/>
                  <a:pt x="12212" y="7523"/>
                  <a:pt x="12273" y="7591"/>
                </a:cubicBezTo>
                <a:cubicBezTo>
                  <a:pt x="12334" y="7659"/>
                  <a:pt x="12396" y="7694"/>
                  <a:pt x="12396" y="7762"/>
                </a:cubicBezTo>
                <a:cubicBezTo>
                  <a:pt x="12396" y="7830"/>
                  <a:pt x="12519" y="7847"/>
                  <a:pt x="12611" y="7865"/>
                </a:cubicBezTo>
                <a:cubicBezTo>
                  <a:pt x="12703" y="7882"/>
                  <a:pt x="12733" y="7916"/>
                  <a:pt x="12825" y="7984"/>
                </a:cubicBezTo>
                <a:cubicBezTo>
                  <a:pt x="12917" y="8053"/>
                  <a:pt x="13163" y="8001"/>
                  <a:pt x="13378" y="7984"/>
                </a:cubicBezTo>
                <a:cubicBezTo>
                  <a:pt x="13592" y="7967"/>
                  <a:pt x="13654" y="7899"/>
                  <a:pt x="13899" y="7865"/>
                </a:cubicBezTo>
                <a:cubicBezTo>
                  <a:pt x="14114" y="7830"/>
                  <a:pt x="14574" y="7745"/>
                  <a:pt x="14881" y="7659"/>
                </a:cubicBezTo>
                <a:cubicBezTo>
                  <a:pt x="15219" y="7574"/>
                  <a:pt x="18041" y="6667"/>
                  <a:pt x="18195" y="6616"/>
                </a:cubicBezTo>
                <a:cubicBezTo>
                  <a:pt x="18348" y="6565"/>
                  <a:pt x="18686" y="6513"/>
                  <a:pt x="18870" y="6531"/>
                </a:cubicBezTo>
                <a:cubicBezTo>
                  <a:pt x="19023" y="6548"/>
                  <a:pt x="19207" y="6599"/>
                  <a:pt x="19606" y="6599"/>
                </a:cubicBezTo>
                <a:cubicBezTo>
                  <a:pt x="20005" y="6599"/>
                  <a:pt x="20036" y="6565"/>
                  <a:pt x="20220" y="6531"/>
                </a:cubicBezTo>
                <a:cubicBezTo>
                  <a:pt x="20404" y="6496"/>
                  <a:pt x="20680" y="6394"/>
                  <a:pt x="20833" y="6377"/>
                </a:cubicBezTo>
                <a:cubicBezTo>
                  <a:pt x="20987" y="6342"/>
                  <a:pt x="21048" y="6394"/>
                  <a:pt x="21202" y="6411"/>
                </a:cubicBezTo>
                <a:cubicBezTo>
                  <a:pt x="21324" y="6428"/>
                  <a:pt x="21478" y="6377"/>
                  <a:pt x="21539" y="6308"/>
                </a:cubicBezTo>
                <a:cubicBezTo>
                  <a:pt x="21508" y="6223"/>
                  <a:pt x="21416" y="6154"/>
                  <a:pt x="21355" y="6086"/>
                </a:cubicBezTo>
                <a:close/>
                <a:moveTo>
                  <a:pt x="8683" y="18058"/>
                </a:moveTo>
                <a:cubicBezTo>
                  <a:pt x="8837" y="18023"/>
                  <a:pt x="9052" y="17938"/>
                  <a:pt x="9082" y="17886"/>
                </a:cubicBezTo>
                <a:cubicBezTo>
                  <a:pt x="9113" y="17835"/>
                  <a:pt x="9205" y="16262"/>
                  <a:pt x="9205" y="15868"/>
                </a:cubicBezTo>
                <a:cubicBezTo>
                  <a:pt x="9205" y="15475"/>
                  <a:pt x="9573" y="14911"/>
                  <a:pt x="9665" y="14723"/>
                </a:cubicBezTo>
                <a:cubicBezTo>
                  <a:pt x="9788" y="14552"/>
                  <a:pt x="10064" y="14192"/>
                  <a:pt x="10064" y="14192"/>
                </a:cubicBezTo>
                <a:cubicBezTo>
                  <a:pt x="10064" y="14192"/>
                  <a:pt x="10401" y="14175"/>
                  <a:pt x="10432" y="14261"/>
                </a:cubicBezTo>
                <a:cubicBezTo>
                  <a:pt x="10463" y="14329"/>
                  <a:pt x="10309" y="14432"/>
                  <a:pt x="10279" y="14534"/>
                </a:cubicBezTo>
                <a:cubicBezTo>
                  <a:pt x="10248" y="14637"/>
                  <a:pt x="10402" y="14877"/>
                  <a:pt x="10494" y="15030"/>
                </a:cubicBezTo>
                <a:cubicBezTo>
                  <a:pt x="10555" y="15201"/>
                  <a:pt x="10524" y="15886"/>
                  <a:pt x="10586" y="16091"/>
                </a:cubicBezTo>
                <a:cubicBezTo>
                  <a:pt x="10647" y="16296"/>
                  <a:pt x="10892" y="16570"/>
                  <a:pt x="10984" y="16758"/>
                </a:cubicBezTo>
                <a:cubicBezTo>
                  <a:pt x="11077" y="16946"/>
                  <a:pt x="11169" y="17339"/>
                  <a:pt x="11261" y="17681"/>
                </a:cubicBezTo>
                <a:cubicBezTo>
                  <a:pt x="11322" y="18023"/>
                  <a:pt x="11752" y="19032"/>
                  <a:pt x="11752" y="19032"/>
                </a:cubicBezTo>
                <a:cubicBezTo>
                  <a:pt x="11813" y="19169"/>
                  <a:pt x="11659" y="19203"/>
                  <a:pt x="11659" y="19203"/>
                </a:cubicBezTo>
                <a:cubicBezTo>
                  <a:pt x="11659" y="19203"/>
                  <a:pt x="11291" y="19323"/>
                  <a:pt x="11107" y="19460"/>
                </a:cubicBezTo>
                <a:cubicBezTo>
                  <a:pt x="10923" y="19597"/>
                  <a:pt x="10831" y="19990"/>
                  <a:pt x="10831" y="19990"/>
                </a:cubicBezTo>
                <a:cubicBezTo>
                  <a:pt x="10831" y="19990"/>
                  <a:pt x="9911" y="19802"/>
                  <a:pt x="9665" y="19734"/>
                </a:cubicBezTo>
                <a:cubicBezTo>
                  <a:pt x="9420" y="19665"/>
                  <a:pt x="9052" y="19631"/>
                  <a:pt x="8867" y="19580"/>
                </a:cubicBezTo>
                <a:cubicBezTo>
                  <a:pt x="8683" y="19528"/>
                  <a:pt x="8591" y="19289"/>
                  <a:pt x="8499" y="19118"/>
                </a:cubicBezTo>
                <a:cubicBezTo>
                  <a:pt x="8407" y="18947"/>
                  <a:pt x="8192" y="18639"/>
                  <a:pt x="8070" y="18553"/>
                </a:cubicBezTo>
                <a:cubicBezTo>
                  <a:pt x="7947" y="18468"/>
                  <a:pt x="7947" y="18109"/>
                  <a:pt x="7947" y="18109"/>
                </a:cubicBezTo>
                <a:cubicBezTo>
                  <a:pt x="7947" y="18109"/>
                  <a:pt x="8499" y="18109"/>
                  <a:pt x="8683" y="18058"/>
                </a:cubicBezTo>
                <a:close/>
                <a:moveTo>
                  <a:pt x="9849" y="2409"/>
                </a:moveTo>
                <a:lnTo>
                  <a:pt x="9205" y="2597"/>
                </a:lnTo>
                <a:cubicBezTo>
                  <a:pt x="9144" y="1896"/>
                  <a:pt x="9849" y="1537"/>
                  <a:pt x="9849" y="1537"/>
                </a:cubicBezTo>
                <a:cubicBezTo>
                  <a:pt x="9696" y="1691"/>
                  <a:pt x="9849" y="2409"/>
                  <a:pt x="9849" y="2409"/>
                </a:cubicBezTo>
                <a:close/>
              </a:path>
            </a:pathLst>
          </a:cu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9365EAEF-968B-F0CD-8EDA-63F6EEC8520B}"/>
              </a:ext>
            </a:extLst>
          </p:cNvPr>
          <p:cNvSpPr/>
          <p:nvPr/>
        </p:nvSpPr>
        <p:spPr>
          <a:xfrm>
            <a:off x="1516071" y="1704873"/>
            <a:ext cx="839809" cy="201865"/>
          </a:xfrm>
          <a:custGeom>
            <a:avLst/>
            <a:gdLst/>
            <a:ahLst/>
            <a:cxnLst>
              <a:cxn ang="0">
                <a:pos x="wd2" y="hd2"/>
              </a:cxn>
              <a:cxn ang="5400000">
                <a:pos x="wd2" y="hd2"/>
              </a:cxn>
              <a:cxn ang="10800000">
                <a:pos x="wd2" y="hd2"/>
              </a:cxn>
              <a:cxn ang="16200000">
                <a:pos x="wd2" y="hd2"/>
              </a:cxn>
            </a:cxnLst>
            <a:rect l="0" t="0" r="r" b="b"/>
            <a:pathLst>
              <a:path w="20730" h="19481" extrusionOk="0">
                <a:moveTo>
                  <a:pt x="1155" y="19249"/>
                </a:moveTo>
                <a:cubicBezTo>
                  <a:pt x="4079" y="14019"/>
                  <a:pt x="7420" y="12882"/>
                  <a:pt x="10642" y="11746"/>
                </a:cubicBezTo>
                <a:cubicBezTo>
                  <a:pt x="13864" y="10609"/>
                  <a:pt x="17146" y="9699"/>
                  <a:pt x="20189" y="5834"/>
                </a:cubicBezTo>
                <a:cubicBezTo>
                  <a:pt x="21144" y="4697"/>
                  <a:pt x="20726" y="-987"/>
                  <a:pt x="19772" y="150"/>
                </a:cubicBezTo>
                <a:cubicBezTo>
                  <a:pt x="13447" y="7880"/>
                  <a:pt x="6466" y="3333"/>
                  <a:pt x="320" y="14019"/>
                </a:cubicBezTo>
                <a:cubicBezTo>
                  <a:pt x="-456" y="15611"/>
                  <a:pt x="320" y="20613"/>
                  <a:pt x="1155" y="19249"/>
                </a:cubicBezTo>
                <a:lnTo>
                  <a:pt x="1155" y="19249"/>
                </a:lnTo>
                <a:close/>
              </a:path>
            </a:pathLst>
          </a:custGeom>
          <a:solidFill>
            <a:srgbClr val="C39A6A"/>
          </a:solidFill>
          <a:ln w="12700">
            <a:miter lim="400000"/>
          </a:ln>
        </p:spPr>
        <p:txBody>
          <a:bodyPr lIns="38100" tIns="38100" rIns="38100" bIns="38100" anchor="ctr"/>
          <a:lstStyle/>
          <a:p>
            <a:pPr>
              <a:defRPr sz="3000">
                <a:solidFill>
                  <a:srgbClr val="FFFFFF"/>
                </a:solidFill>
              </a:defRPr>
            </a:pPr>
            <a:endParaRPr/>
          </a:p>
        </p:txBody>
      </p:sp>
      <p:grpSp>
        <p:nvGrpSpPr>
          <p:cNvPr id="16" name="Group 15">
            <a:extLst>
              <a:ext uri="{FF2B5EF4-FFF2-40B4-BE49-F238E27FC236}">
                <a16:creationId xmlns:a16="http://schemas.microsoft.com/office/drawing/2014/main" id="{183C288C-E119-8ACB-1140-64B46C5064C6}"/>
              </a:ext>
            </a:extLst>
          </p:cNvPr>
          <p:cNvGrpSpPr/>
          <p:nvPr/>
        </p:nvGrpSpPr>
        <p:grpSpPr>
          <a:xfrm>
            <a:off x="6225266" y="3446617"/>
            <a:ext cx="5249364" cy="2898385"/>
            <a:chOff x="6609702" y="3866506"/>
            <a:chExt cx="5249364" cy="2898385"/>
          </a:xfrm>
        </p:grpSpPr>
        <p:sp>
          <p:nvSpPr>
            <p:cNvPr id="17" name="TextBox 16">
              <a:extLst>
                <a:ext uri="{FF2B5EF4-FFF2-40B4-BE49-F238E27FC236}">
                  <a16:creationId xmlns:a16="http://schemas.microsoft.com/office/drawing/2014/main" id="{E5D4CD92-0476-07F9-A5FE-7038F6327252}"/>
                </a:ext>
              </a:extLst>
            </p:cNvPr>
            <p:cNvSpPr txBox="1"/>
            <p:nvPr/>
          </p:nvSpPr>
          <p:spPr>
            <a:xfrm>
              <a:off x="7802575" y="3866506"/>
              <a:ext cx="2937088" cy="461665"/>
            </a:xfrm>
            <a:prstGeom prst="rect">
              <a:avLst/>
            </a:prstGeom>
            <a:noFill/>
          </p:spPr>
          <p:txBody>
            <a:bodyPr wrap="square" lIns="0" rIns="0" rtlCol="0" anchor="b">
              <a:spAutoFit/>
            </a:bodyPr>
            <a:lstStyle/>
            <a:p>
              <a:r>
                <a:rPr lang="en-US" sz="2400" b="1" noProof="1"/>
                <a:t>Limitations</a:t>
              </a:r>
            </a:p>
          </p:txBody>
        </p:sp>
        <p:sp>
          <p:nvSpPr>
            <p:cNvPr id="18" name="TextBox 17">
              <a:extLst>
                <a:ext uri="{FF2B5EF4-FFF2-40B4-BE49-F238E27FC236}">
                  <a16:creationId xmlns:a16="http://schemas.microsoft.com/office/drawing/2014/main" id="{E6216327-37A0-29C9-0A37-FA33C5FBBBAE}"/>
                </a:ext>
              </a:extLst>
            </p:cNvPr>
            <p:cNvSpPr txBox="1"/>
            <p:nvPr/>
          </p:nvSpPr>
          <p:spPr>
            <a:xfrm>
              <a:off x="6609702" y="4271901"/>
              <a:ext cx="5249364" cy="2492990"/>
            </a:xfrm>
            <a:prstGeom prst="rect">
              <a:avLst/>
            </a:prstGeom>
            <a:noFill/>
          </p:spPr>
          <p:txBody>
            <a:bodyPr wrap="square" lIns="0" rIns="0" rtlCol="0" anchor="t">
              <a:spAutoFit/>
            </a:bodyPr>
            <a:lstStyle/>
            <a:p>
              <a:pPr marL="171450" indent="-171450">
                <a:buFont typeface="Arial" panose="020B0604020202020204" pitchFamily="34" charset="0"/>
                <a:buChar char="•"/>
              </a:pPr>
              <a:r>
                <a:rPr lang="en-US" sz="1200" noProof="1"/>
                <a:t>Agents do not understand the world as humans do, they leverage patterns. </a:t>
              </a:r>
            </a:p>
            <a:p>
              <a:pPr marL="171450" indent="-171450">
                <a:buFont typeface="Arial" panose="020B0604020202020204" pitchFamily="34" charset="0"/>
                <a:buChar char="•"/>
              </a:pPr>
              <a:r>
                <a:rPr lang="en-US" sz="1200" noProof="1"/>
                <a:t>At first glance the LLM might look right however often it is wrong in nuance.</a:t>
              </a:r>
            </a:p>
            <a:p>
              <a:pPr marL="171450" indent="-171450">
                <a:buFont typeface="Arial" panose="020B0604020202020204" pitchFamily="34" charset="0"/>
                <a:buChar char="•"/>
              </a:pPr>
              <a:r>
                <a:rPr lang="en-US" sz="1200" noProof="1"/>
                <a:t>LLMs are heavily dependent on high data quality. LLMs cannot independently verify the accuracy of information from a tool or web search and might inadvertently include incorrect information</a:t>
              </a:r>
            </a:p>
            <a:p>
              <a:pPr marL="171450" indent="-171450">
                <a:buFont typeface="Arial" panose="020B0604020202020204" pitchFamily="34" charset="0"/>
                <a:buChar char="•"/>
              </a:pPr>
              <a:r>
                <a:rPr lang="en-US" sz="1200" noProof="1"/>
                <a:t>Common sense gap; LLMs will not use common sense if it is tangential from task.</a:t>
              </a:r>
            </a:p>
            <a:p>
              <a:pPr marL="171450" indent="-171450">
                <a:buFont typeface="Arial" panose="020B0604020202020204" pitchFamily="34" charset="0"/>
                <a:buChar char="•"/>
              </a:pPr>
              <a:r>
                <a:rPr lang="en-US" sz="1200" noProof="1"/>
                <a:t>LLMs are not truly creative, they remix existing patterns. Even with few-shot, they struggle to truly generalize well.</a:t>
              </a:r>
            </a:p>
            <a:p>
              <a:pPr marL="171450" indent="-171450">
                <a:buFont typeface="Arial" panose="020B0604020202020204" pitchFamily="34" charset="0"/>
                <a:buChar char="•"/>
              </a:pPr>
              <a:r>
                <a:rPr lang="en-US" sz="1200" noProof="1"/>
                <a:t>Hallucinations are a fundamental limitation. You can’t build a bridge with a calculator right 99% of the time.</a:t>
              </a:r>
            </a:p>
            <a:p>
              <a:pPr marL="171450" indent="-171450">
                <a:buFont typeface="Arial" panose="020B0604020202020204" pitchFamily="34" charset="0"/>
                <a:buChar char="•"/>
              </a:pPr>
              <a:r>
                <a:rPr lang="en-US" sz="1200" noProof="1"/>
                <a:t>LLMs cannot be trusted for ethical or judgement understanding. Theysee right and wrong and black and white with little gradient in between.</a:t>
              </a:r>
            </a:p>
          </p:txBody>
        </p:sp>
      </p:grpSp>
      <p:grpSp>
        <p:nvGrpSpPr>
          <p:cNvPr id="19" name="Group 18">
            <a:extLst>
              <a:ext uri="{FF2B5EF4-FFF2-40B4-BE49-F238E27FC236}">
                <a16:creationId xmlns:a16="http://schemas.microsoft.com/office/drawing/2014/main" id="{5C50BAFC-69C8-160F-72B5-6ED3C33F6686}"/>
              </a:ext>
            </a:extLst>
          </p:cNvPr>
          <p:cNvGrpSpPr/>
          <p:nvPr/>
        </p:nvGrpSpPr>
        <p:grpSpPr>
          <a:xfrm>
            <a:off x="641444" y="4022829"/>
            <a:ext cx="5257160" cy="2213482"/>
            <a:chOff x="332936" y="4652338"/>
            <a:chExt cx="5257160" cy="2213482"/>
          </a:xfrm>
        </p:grpSpPr>
        <p:sp>
          <p:nvSpPr>
            <p:cNvPr id="20" name="TextBox 19">
              <a:extLst>
                <a:ext uri="{FF2B5EF4-FFF2-40B4-BE49-F238E27FC236}">
                  <a16:creationId xmlns:a16="http://schemas.microsoft.com/office/drawing/2014/main" id="{2B146283-91BF-83A4-3018-885CC0515F15}"/>
                </a:ext>
              </a:extLst>
            </p:cNvPr>
            <p:cNvSpPr txBox="1"/>
            <p:nvPr/>
          </p:nvSpPr>
          <p:spPr>
            <a:xfrm>
              <a:off x="332936" y="4652338"/>
              <a:ext cx="2937088" cy="461665"/>
            </a:xfrm>
            <a:prstGeom prst="rect">
              <a:avLst/>
            </a:prstGeom>
            <a:noFill/>
          </p:spPr>
          <p:txBody>
            <a:bodyPr wrap="square" lIns="0" rIns="0" rtlCol="0" anchor="b">
              <a:spAutoFit/>
            </a:bodyPr>
            <a:lstStyle/>
            <a:p>
              <a:pPr algn="r"/>
              <a:r>
                <a:rPr lang="en-US" sz="2400" b="1" noProof="1"/>
                <a:t>Capabilities</a:t>
              </a:r>
            </a:p>
          </p:txBody>
        </p:sp>
        <p:sp>
          <p:nvSpPr>
            <p:cNvPr id="21" name="TextBox 20">
              <a:extLst>
                <a:ext uri="{FF2B5EF4-FFF2-40B4-BE49-F238E27FC236}">
                  <a16:creationId xmlns:a16="http://schemas.microsoft.com/office/drawing/2014/main" id="{C31F28F4-CCE6-B183-A8F9-45718AB331CB}"/>
                </a:ext>
              </a:extLst>
            </p:cNvPr>
            <p:cNvSpPr txBox="1"/>
            <p:nvPr/>
          </p:nvSpPr>
          <p:spPr>
            <a:xfrm>
              <a:off x="340732" y="5111494"/>
              <a:ext cx="5249364" cy="1754326"/>
            </a:xfrm>
            <a:prstGeom prst="rect">
              <a:avLst/>
            </a:prstGeom>
            <a:noFill/>
          </p:spPr>
          <p:txBody>
            <a:bodyPr wrap="square" lIns="0" rIns="0" rtlCol="0" anchor="t">
              <a:spAutoFit/>
            </a:bodyPr>
            <a:lstStyle/>
            <a:p>
              <a:pPr marL="171450" indent="-171450">
                <a:buFont typeface="Arial" panose="020B0604020202020204" pitchFamily="34" charset="0"/>
                <a:buChar char="•"/>
              </a:pPr>
              <a:r>
                <a:rPr lang="en-US" sz="1200" noProof="1"/>
                <a:t>Agents are digital workers and can navigate existing toolling and technology </a:t>
              </a:r>
            </a:p>
            <a:p>
              <a:pPr marL="171450" indent="-171450">
                <a:buFont typeface="Arial" panose="020B0604020202020204" pitchFamily="34" charset="0"/>
                <a:buChar char="•"/>
              </a:pPr>
              <a:r>
                <a:rPr lang="en-US" sz="1200" noProof="1"/>
                <a:t>24/7 human like performance that can reason across various platforms</a:t>
              </a:r>
            </a:p>
            <a:p>
              <a:pPr marL="171450" indent="-171450">
                <a:buFont typeface="Arial" panose="020B0604020202020204" pitchFamily="34" charset="0"/>
                <a:buChar char="•"/>
              </a:pPr>
              <a:r>
                <a:rPr lang="en-US" sz="1200" noProof="1"/>
                <a:t>Scale is achievable, typically we would have to staff and educate but agents can be duplicated in minutes</a:t>
              </a:r>
            </a:p>
            <a:p>
              <a:pPr marL="171450" indent="-171450">
                <a:buFont typeface="Arial" panose="020B0604020202020204" pitchFamily="34" charset="0"/>
                <a:buChar char="•"/>
              </a:pPr>
              <a:r>
                <a:rPr lang="en-US" sz="1200" noProof="1"/>
                <a:t>Agents can function across diverse fields and use cases with little customization</a:t>
              </a:r>
            </a:p>
            <a:p>
              <a:pPr marL="171450" indent="-171450">
                <a:buFont typeface="Arial" panose="020B0604020202020204" pitchFamily="34" charset="0"/>
                <a:buChar char="•"/>
              </a:pPr>
              <a:r>
                <a:rPr lang="en-US" sz="1200" noProof="1"/>
                <a:t>Agents work best when they collaborate with humans and each other. Imagine a team solving a task rather than either one human or one system.</a:t>
              </a:r>
            </a:p>
          </p:txBody>
        </p:sp>
      </p:grpSp>
      <p:grpSp>
        <p:nvGrpSpPr>
          <p:cNvPr id="22" name="Group 21">
            <a:extLst>
              <a:ext uri="{FF2B5EF4-FFF2-40B4-BE49-F238E27FC236}">
                <a16:creationId xmlns:a16="http://schemas.microsoft.com/office/drawing/2014/main" id="{026944F5-04C5-9C86-D2DA-37B7C9C6EB12}"/>
              </a:ext>
            </a:extLst>
          </p:cNvPr>
          <p:cNvGrpSpPr/>
          <p:nvPr/>
        </p:nvGrpSpPr>
        <p:grpSpPr>
          <a:xfrm>
            <a:off x="4128653" y="2502872"/>
            <a:ext cx="4953119" cy="982376"/>
            <a:chOff x="8466548" y="1405170"/>
            <a:chExt cx="4953119" cy="982376"/>
          </a:xfrm>
        </p:grpSpPr>
        <p:sp>
          <p:nvSpPr>
            <p:cNvPr id="23" name="TextBox 22">
              <a:extLst>
                <a:ext uri="{FF2B5EF4-FFF2-40B4-BE49-F238E27FC236}">
                  <a16:creationId xmlns:a16="http://schemas.microsoft.com/office/drawing/2014/main" id="{E1900BEF-7DD0-C075-6CB0-2FCD50434526}"/>
                </a:ext>
              </a:extLst>
            </p:cNvPr>
            <p:cNvSpPr txBox="1"/>
            <p:nvPr/>
          </p:nvSpPr>
          <p:spPr>
            <a:xfrm>
              <a:off x="8921977" y="1405170"/>
              <a:ext cx="2937088" cy="523220"/>
            </a:xfrm>
            <a:prstGeom prst="rect">
              <a:avLst/>
            </a:prstGeom>
            <a:noFill/>
          </p:spPr>
          <p:txBody>
            <a:bodyPr wrap="square" lIns="0" rIns="0" rtlCol="0" anchor="b">
              <a:spAutoFit/>
            </a:bodyPr>
            <a:lstStyle/>
            <a:p>
              <a:pPr algn="ctr"/>
              <a:r>
                <a:rPr lang="en-US" sz="2800" b="1" noProof="1"/>
                <a:t>Balance</a:t>
              </a:r>
            </a:p>
          </p:txBody>
        </p:sp>
        <p:sp>
          <p:nvSpPr>
            <p:cNvPr id="24" name="TextBox 23">
              <a:extLst>
                <a:ext uri="{FF2B5EF4-FFF2-40B4-BE49-F238E27FC236}">
                  <a16:creationId xmlns:a16="http://schemas.microsoft.com/office/drawing/2014/main" id="{F2038213-1036-BA60-F73D-D896F2649A11}"/>
                </a:ext>
              </a:extLst>
            </p:cNvPr>
            <p:cNvSpPr txBox="1"/>
            <p:nvPr/>
          </p:nvSpPr>
          <p:spPr>
            <a:xfrm>
              <a:off x="8466548" y="1925881"/>
              <a:ext cx="4953119" cy="461665"/>
            </a:xfrm>
            <a:prstGeom prst="rect">
              <a:avLst/>
            </a:prstGeom>
            <a:noFill/>
          </p:spPr>
          <p:txBody>
            <a:bodyPr wrap="square" lIns="0" rIns="0" rtlCol="0" anchor="t">
              <a:spAutoFit/>
            </a:bodyPr>
            <a:lstStyle/>
            <a:p>
              <a:r>
                <a:rPr lang="en-US" sz="1200" noProof="1"/>
                <a:t>Agents can transform how organizations operate, yet they pose significant challenges and risks.</a:t>
              </a:r>
            </a:p>
          </p:txBody>
        </p:sp>
      </p:grpSp>
    </p:spTree>
    <p:extLst>
      <p:ext uri="{BB962C8B-B14F-4D97-AF65-F5344CB8AC3E}">
        <p14:creationId xmlns:p14="http://schemas.microsoft.com/office/powerpoint/2010/main" val="26893783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333A8-E9DC-499E-F410-06C57DFA53D1}"/>
              </a:ext>
            </a:extLst>
          </p:cNvPr>
          <p:cNvSpPr>
            <a:spLocks noGrp="1"/>
          </p:cNvSpPr>
          <p:nvPr>
            <p:ph type="title"/>
          </p:nvPr>
        </p:nvSpPr>
        <p:spPr/>
        <p:txBody>
          <a:bodyPr/>
          <a:lstStyle/>
          <a:p>
            <a:r>
              <a:rPr lang="en-US" dirty="0"/>
              <a:t>Navigating a Path of Limitations</a:t>
            </a:r>
          </a:p>
        </p:txBody>
      </p:sp>
      <p:grpSp>
        <p:nvGrpSpPr>
          <p:cNvPr id="4" name="Group 3">
            <a:extLst>
              <a:ext uri="{FF2B5EF4-FFF2-40B4-BE49-F238E27FC236}">
                <a16:creationId xmlns:a16="http://schemas.microsoft.com/office/drawing/2014/main" id="{0C5A0D57-35BD-BB54-0C7E-BD3D1265BC7F}"/>
              </a:ext>
            </a:extLst>
          </p:cNvPr>
          <p:cNvGrpSpPr/>
          <p:nvPr/>
        </p:nvGrpSpPr>
        <p:grpSpPr>
          <a:xfrm>
            <a:off x="2989298" y="1078587"/>
            <a:ext cx="6213404" cy="4700825"/>
            <a:chOff x="16217899" y="2336799"/>
            <a:chExt cx="5435458" cy="4112261"/>
          </a:xfrm>
        </p:grpSpPr>
        <p:sp>
          <p:nvSpPr>
            <p:cNvPr id="5" name="Shape">
              <a:extLst>
                <a:ext uri="{FF2B5EF4-FFF2-40B4-BE49-F238E27FC236}">
                  <a16:creationId xmlns:a16="http://schemas.microsoft.com/office/drawing/2014/main" id="{C1E3E0CA-DEDA-B062-93F9-1CDF7FC0B63C}"/>
                </a:ext>
              </a:extLst>
            </p:cNvPr>
            <p:cNvSpPr/>
            <p:nvPr/>
          </p:nvSpPr>
          <p:spPr>
            <a:xfrm>
              <a:off x="17919699" y="2781299"/>
              <a:ext cx="3733658" cy="3664751"/>
            </a:xfrm>
            <a:custGeom>
              <a:avLst/>
              <a:gdLst/>
              <a:ahLst/>
              <a:cxnLst>
                <a:cxn ang="0">
                  <a:pos x="wd2" y="hd2"/>
                </a:cxn>
                <a:cxn ang="5400000">
                  <a:pos x="wd2" y="hd2"/>
                </a:cxn>
                <a:cxn ang="10800000">
                  <a:pos x="wd2" y="hd2"/>
                </a:cxn>
                <a:cxn ang="16200000">
                  <a:pos x="wd2" y="hd2"/>
                </a:cxn>
              </a:cxnLst>
              <a:rect l="0" t="0" r="r" b="b"/>
              <a:pathLst>
                <a:path w="21592" h="21567" extrusionOk="0">
                  <a:moveTo>
                    <a:pt x="17486" y="13674"/>
                  </a:moveTo>
                  <a:cubicBezTo>
                    <a:pt x="17369" y="13443"/>
                    <a:pt x="17060" y="13390"/>
                    <a:pt x="16877" y="13577"/>
                  </a:cubicBezTo>
                  <a:cubicBezTo>
                    <a:pt x="16686" y="13764"/>
                    <a:pt x="16370" y="13712"/>
                    <a:pt x="16260" y="13465"/>
                  </a:cubicBezTo>
                  <a:lnTo>
                    <a:pt x="13498" y="7613"/>
                  </a:lnTo>
                  <a:cubicBezTo>
                    <a:pt x="13403" y="7404"/>
                    <a:pt x="13146" y="7329"/>
                    <a:pt x="12955" y="7449"/>
                  </a:cubicBezTo>
                  <a:lnTo>
                    <a:pt x="12757" y="7568"/>
                  </a:lnTo>
                  <a:cubicBezTo>
                    <a:pt x="12566" y="7680"/>
                    <a:pt x="12323" y="7613"/>
                    <a:pt x="12220" y="7419"/>
                  </a:cubicBezTo>
                  <a:lnTo>
                    <a:pt x="8401" y="206"/>
                  </a:lnTo>
                  <a:cubicBezTo>
                    <a:pt x="8313" y="49"/>
                    <a:pt x="8137" y="-33"/>
                    <a:pt x="7961" y="12"/>
                  </a:cubicBezTo>
                  <a:lnTo>
                    <a:pt x="7689" y="87"/>
                  </a:lnTo>
                  <a:cubicBezTo>
                    <a:pt x="7608" y="109"/>
                    <a:pt x="7527" y="102"/>
                    <a:pt x="7454" y="72"/>
                  </a:cubicBezTo>
                  <a:cubicBezTo>
                    <a:pt x="7145" y="415"/>
                    <a:pt x="6888" y="729"/>
                    <a:pt x="6646" y="1043"/>
                  </a:cubicBezTo>
                  <a:cubicBezTo>
                    <a:pt x="6227" y="1596"/>
                    <a:pt x="5897" y="2112"/>
                    <a:pt x="5647" y="2613"/>
                  </a:cubicBezTo>
                  <a:cubicBezTo>
                    <a:pt x="5353" y="3211"/>
                    <a:pt x="5170" y="3786"/>
                    <a:pt x="5118" y="4317"/>
                  </a:cubicBezTo>
                  <a:cubicBezTo>
                    <a:pt x="5089" y="4608"/>
                    <a:pt x="5096" y="4900"/>
                    <a:pt x="5140" y="5176"/>
                  </a:cubicBezTo>
                  <a:cubicBezTo>
                    <a:pt x="5185" y="5460"/>
                    <a:pt x="5265" y="5729"/>
                    <a:pt x="5383" y="5976"/>
                  </a:cubicBezTo>
                  <a:cubicBezTo>
                    <a:pt x="5640" y="6529"/>
                    <a:pt x="6058" y="6993"/>
                    <a:pt x="6433" y="7374"/>
                  </a:cubicBezTo>
                  <a:cubicBezTo>
                    <a:pt x="6565" y="7508"/>
                    <a:pt x="6697" y="7643"/>
                    <a:pt x="6837" y="7777"/>
                  </a:cubicBezTo>
                  <a:cubicBezTo>
                    <a:pt x="7153" y="8091"/>
                    <a:pt x="7483" y="8413"/>
                    <a:pt x="7792" y="8786"/>
                  </a:cubicBezTo>
                  <a:cubicBezTo>
                    <a:pt x="8196" y="9272"/>
                    <a:pt x="8556" y="9825"/>
                    <a:pt x="8857" y="10438"/>
                  </a:cubicBezTo>
                  <a:cubicBezTo>
                    <a:pt x="8871" y="10476"/>
                    <a:pt x="8893" y="10513"/>
                    <a:pt x="8908" y="10550"/>
                  </a:cubicBezTo>
                  <a:cubicBezTo>
                    <a:pt x="9217" y="11215"/>
                    <a:pt x="9437" y="11896"/>
                    <a:pt x="9562" y="12568"/>
                  </a:cubicBezTo>
                  <a:cubicBezTo>
                    <a:pt x="9635" y="12949"/>
                    <a:pt x="9672" y="13308"/>
                    <a:pt x="9679" y="13652"/>
                  </a:cubicBezTo>
                  <a:cubicBezTo>
                    <a:pt x="9694" y="14056"/>
                    <a:pt x="9650" y="14444"/>
                    <a:pt x="9569" y="14810"/>
                  </a:cubicBezTo>
                  <a:cubicBezTo>
                    <a:pt x="9474" y="15214"/>
                    <a:pt x="9319" y="15595"/>
                    <a:pt x="9114" y="15932"/>
                  </a:cubicBezTo>
                  <a:cubicBezTo>
                    <a:pt x="8908" y="16268"/>
                    <a:pt x="8644" y="16567"/>
                    <a:pt x="8335" y="16836"/>
                  </a:cubicBezTo>
                  <a:cubicBezTo>
                    <a:pt x="7821" y="17269"/>
                    <a:pt x="7190" y="17606"/>
                    <a:pt x="6404" y="17867"/>
                  </a:cubicBezTo>
                  <a:cubicBezTo>
                    <a:pt x="5816" y="18054"/>
                    <a:pt x="5185" y="18189"/>
                    <a:pt x="4421" y="18286"/>
                  </a:cubicBezTo>
                  <a:cubicBezTo>
                    <a:pt x="4252" y="18308"/>
                    <a:pt x="4090" y="18323"/>
                    <a:pt x="3929" y="18338"/>
                  </a:cubicBezTo>
                  <a:cubicBezTo>
                    <a:pt x="3767" y="18353"/>
                    <a:pt x="3635" y="18376"/>
                    <a:pt x="3517" y="18391"/>
                  </a:cubicBezTo>
                  <a:cubicBezTo>
                    <a:pt x="3238" y="18435"/>
                    <a:pt x="2966" y="18495"/>
                    <a:pt x="2695" y="18570"/>
                  </a:cubicBezTo>
                  <a:cubicBezTo>
                    <a:pt x="2129" y="18734"/>
                    <a:pt x="1622" y="18951"/>
                    <a:pt x="1204" y="19213"/>
                  </a:cubicBezTo>
                  <a:cubicBezTo>
                    <a:pt x="748" y="19497"/>
                    <a:pt x="411" y="19840"/>
                    <a:pt x="212" y="20199"/>
                  </a:cubicBezTo>
                  <a:cubicBezTo>
                    <a:pt x="117" y="20386"/>
                    <a:pt x="51" y="20580"/>
                    <a:pt x="21" y="20775"/>
                  </a:cubicBezTo>
                  <a:cubicBezTo>
                    <a:pt x="-8" y="20977"/>
                    <a:pt x="-8" y="21193"/>
                    <a:pt x="29" y="21418"/>
                  </a:cubicBezTo>
                  <a:lnTo>
                    <a:pt x="51" y="21567"/>
                  </a:lnTo>
                  <a:lnTo>
                    <a:pt x="13968" y="21567"/>
                  </a:lnTo>
                  <a:lnTo>
                    <a:pt x="21592" y="21567"/>
                  </a:lnTo>
                  <a:lnTo>
                    <a:pt x="17486" y="13674"/>
                  </a:lnTo>
                  <a:close/>
                </a:path>
              </a:pathLst>
            </a:cu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p>
          </p:txBody>
        </p:sp>
        <p:sp>
          <p:nvSpPr>
            <p:cNvPr id="6" name="Shape">
              <a:extLst>
                <a:ext uri="{FF2B5EF4-FFF2-40B4-BE49-F238E27FC236}">
                  <a16:creationId xmlns:a16="http://schemas.microsoft.com/office/drawing/2014/main" id="{176DA132-3F92-63DD-7FA7-219828619324}"/>
                </a:ext>
              </a:extLst>
            </p:cNvPr>
            <p:cNvSpPr/>
            <p:nvPr/>
          </p:nvSpPr>
          <p:spPr>
            <a:xfrm>
              <a:off x="17919700" y="4549937"/>
              <a:ext cx="2415395" cy="1896113"/>
            </a:xfrm>
            <a:custGeom>
              <a:avLst/>
              <a:gdLst/>
              <a:ahLst/>
              <a:cxnLst>
                <a:cxn ang="0">
                  <a:pos x="wd2" y="hd2"/>
                </a:cxn>
                <a:cxn ang="5400000">
                  <a:pos x="wd2" y="hd2"/>
                </a:cxn>
                <a:cxn ang="10800000">
                  <a:pos x="wd2" y="hd2"/>
                </a:cxn>
                <a:cxn ang="16200000">
                  <a:pos x="wd2" y="hd2"/>
                </a:cxn>
              </a:cxnLst>
              <a:rect l="0" t="0" r="r" b="b"/>
              <a:pathLst>
                <a:path w="21587" h="21600" extrusionOk="0">
                  <a:moveTo>
                    <a:pt x="13687" y="58"/>
                  </a:moveTo>
                  <a:cubicBezTo>
                    <a:pt x="13710" y="130"/>
                    <a:pt x="13744" y="203"/>
                    <a:pt x="13766" y="275"/>
                  </a:cubicBezTo>
                  <a:cubicBezTo>
                    <a:pt x="14243" y="1562"/>
                    <a:pt x="14584" y="2879"/>
                    <a:pt x="14777" y="4181"/>
                  </a:cubicBezTo>
                  <a:cubicBezTo>
                    <a:pt x="14890" y="4919"/>
                    <a:pt x="14947" y="5613"/>
                    <a:pt x="14958" y="6279"/>
                  </a:cubicBezTo>
                  <a:cubicBezTo>
                    <a:pt x="14981" y="7060"/>
                    <a:pt x="14913" y="7812"/>
                    <a:pt x="14788" y="8521"/>
                  </a:cubicBezTo>
                  <a:cubicBezTo>
                    <a:pt x="14640" y="9303"/>
                    <a:pt x="14402" y="10040"/>
                    <a:pt x="14084" y="10691"/>
                  </a:cubicBezTo>
                  <a:cubicBezTo>
                    <a:pt x="13766" y="11343"/>
                    <a:pt x="13358" y="11921"/>
                    <a:pt x="12881" y="12442"/>
                  </a:cubicBezTo>
                  <a:cubicBezTo>
                    <a:pt x="12087" y="13281"/>
                    <a:pt x="11110" y="13932"/>
                    <a:pt x="9896" y="14439"/>
                  </a:cubicBezTo>
                  <a:cubicBezTo>
                    <a:pt x="8988" y="14800"/>
                    <a:pt x="8012" y="15061"/>
                    <a:pt x="6831" y="15249"/>
                  </a:cubicBezTo>
                  <a:cubicBezTo>
                    <a:pt x="6570" y="15292"/>
                    <a:pt x="6321" y="15321"/>
                    <a:pt x="6071" y="15350"/>
                  </a:cubicBezTo>
                  <a:cubicBezTo>
                    <a:pt x="5821" y="15379"/>
                    <a:pt x="5617" y="15422"/>
                    <a:pt x="5435" y="15451"/>
                  </a:cubicBezTo>
                  <a:cubicBezTo>
                    <a:pt x="5004" y="15538"/>
                    <a:pt x="4584" y="15654"/>
                    <a:pt x="4164" y="15799"/>
                  </a:cubicBezTo>
                  <a:cubicBezTo>
                    <a:pt x="3290" y="16117"/>
                    <a:pt x="2507" y="16536"/>
                    <a:pt x="1860" y="17043"/>
                  </a:cubicBezTo>
                  <a:cubicBezTo>
                    <a:pt x="1156" y="17592"/>
                    <a:pt x="634" y="18258"/>
                    <a:pt x="328" y="18952"/>
                  </a:cubicBezTo>
                  <a:cubicBezTo>
                    <a:pt x="180" y="19314"/>
                    <a:pt x="78" y="19690"/>
                    <a:pt x="32" y="20066"/>
                  </a:cubicBezTo>
                  <a:cubicBezTo>
                    <a:pt x="-13" y="20457"/>
                    <a:pt x="-13" y="20877"/>
                    <a:pt x="44" y="21311"/>
                  </a:cubicBezTo>
                  <a:lnTo>
                    <a:pt x="78" y="21600"/>
                  </a:lnTo>
                  <a:lnTo>
                    <a:pt x="21587" y="21600"/>
                  </a:lnTo>
                  <a:lnTo>
                    <a:pt x="13710" y="0"/>
                  </a:lnTo>
                  <a:lnTo>
                    <a:pt x="13687" y="58"/>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7" name="Shape">
              <a:extLst>
                <a:ext uri="{FF2B5EF4-FFF2-40B4-BE49-F238E27FC236}">
                  <a16:creationId xmlns:a16="http://schemas.microsoft.com/office/drawing/2014/main" id="{AB05F34D-F1D6-D6F6-E93E-3F6253EE7839}"/>
                </a:ext>
              </a:extLst>
            </p:cNvPr>
            <p:cNvSpPr/>
            <p:nvPr/>
          </p:nvSpPr>
          <p:spPr>
            <a:xfrm>
              <a:off x="16217899" y="2336799"/>
              <a:ext cx="3132160" cy="4112261"/>
            </a:xfrm>
            <a:custGeom>
              <a:avLst/>
              <a:gdLst/>
              <a:ahLst/>
              <a:cxnLst>
                <a:cxn ang="0">
                  <a:pos x="wd2" y="hd2"/>
                </a:cxn>
                <a:cxn ang="5400000">
                  <a:pos x="wd2" y="hd2"/>
                </a:cxn>
                <a:cxn ang="10800000">
                  <a:pos x="wd2" y="hd2"/>
                </a:cxn>
                <a:cxn ang="16200000">
                  <a:pos x="wd2" y="hd2"/>
                </a:cxn>
              </a:cxnLst>
              <a:rect l="0" t="0" r="r" b="b"/>
              <a:pathLst>
                <a:path w="21559" h="21600" extrusionOk="0">
                  <a:moveTo>
                    <a:pt x="9336" y="20546"/>
                  </a:moveTo>
                  <a:cubicBezTo>
                    <a:pt x="9441" y="20159"/>
                    <a:pt x="9642" y="19779"/>
                    <a:pt x="9913" y="19439"/>
                  </a:cubicBezTo>
                  <a:cubicBezTo>
                    <a:pt x="10166" y="19125"/>
                    <a:pt x="10490" y="18838"/>
                    <a:pt x="10866" y="18578"/>
                  </a:cubicBezTo>
                  <a:cubicBezTo>
                    <a:pt x="11189" y="18358"/>
                    <a:pt x="11556" y="18165"/>
                    <a:pt x="11984" y="17978"/>
                  </a:cubicBezTo>
                  <a:cubicBezTo>
                    <a:pt x="12693" y="17678"/>
                    <a:pt x="13471" y="17457"/>
                    <a:pt x="14371" y="17304"/>
                  </a:cubicBezTo>
                  <a:cubicBezTo>
                    <a:pt x="14773" y="17237"/>
                    <a:pt x="15184" y="17184"/>
                    <a:pt x="15595" y="17151"/>
                  </a:cubicBezTo>
                  <a:cubicBezTo>
                    <a:pt x="15778" y="17137"/>
                    <a:pt x="15971" y="17124"/>
                    <a:pt x="16207" y="17117"/>
                  </a:cubicBezTo>
                  <a:cubicBezTo>
                    <a:pt x="16381" y="17111"/>
                    <a:pt x="16565" y="17104"/>
                    <a:pt x="16740" y="17091"/>
                  </a:cubicBezTo>
                  <a:cubicBezTo>
                    <a:pt x="17518" y="17044"/>
                    <a:pt x="18182" y="16970"/>
                    <a:pt x="18768" y="16850"/>
                  </a:cubicBezTo>
                  <a:cubicBezTo>
                    <a:pt x="19467" y="16710"/>
                    <a:pt x="20044" y="16510"/>
                    <a:pt x="20472" y="16263"/>
                  </a:cubicBezTo>
                  <a:cubicBezTo>
                    <a:pt x="20944" y="15990"/>
                    <a:pt x="21277" y="15630"/>
                    <a:pt x="21425" y="15216"/>
                  </a:cubicBezTo>
                  <a:cubicBezTo>
                    <a:pt x="21574" y="14829"/>
                    <a:pt x="21600" y="14349"/>
                    <a:pt x="21495" y="13748"/>
                  </a:cubicBezTo>
                  <a:cubicBezTo>
                    <a:pt x="21408" y="13248"/>
                    <a:pt x="21215" y="12735"/>
                    <a:pt x="20936" y="12221"/>
                  </a:cubicBezTo>
                  <a:cubicBezTo>
                    <a:pt x="20656" y="11714"/>
                    <a:pt x="20298" y="11254"/>
                    <a:pt x="19887" y="10847"/>
                  </a:cubicBezTo>
                  <a:cubicBezTo>
                    <a:pt x="19589" y="10553"/>
                    <a:pt x="19249" y="10273"/>
                    <a:pt x="18890" y="9986"/>
                  </a:cubicBezTo>
                  <a:cubicBezTo>
                    <a:pt x="18733" y="9859"/>
                    <a:pt x="18567" y="9726"/>
                    <a:pt x="18409" y="9593"/>
                  </a:cubicBezTo>
                  <a:cubicBezTo>
                    <a:pt x="17920" y="9172"/>
                    <a:pt x="17369" y="8665"/>
                    <a:pt x="17028" y="8038"/>
                  </a:cubicBezTo>
                  <a:cubicBezTo>
                    <a:pt x="16862" y="7738"/>
                    <a:pt x="16749" y="7411"/>
                    <a:pt x="16705" y="7078"/>
                  </a:cubicBezTo>
                  <a:cubicBezTo>
                    <a:pt x="16661" y="6758"/>
                    <a:pt x="16670" y="6431"/>
                    <a:pt x="16740" y="6097"/>
                  </a:cubicBezTo>
                  <a:cubicBezTo>
                    <a:pt x="16853" y="5523"/>
                    <a:pt x="17133" y="4943"/>
                    <a:pt x="17579" y="4343"/>
                  </a:cubicBezTo>
                  <a:cubicBezTo>
                    <a:pt x="17937" y="3869"/>
                    <a:pt x="18383" y="3389"/>
                    <a:pt x="18951" y="2882"/>
                  </a:cubicBezTo>
                  <a:cubicBezTo>
                    <a:pt x="19284" y="2582"/>
                    <a:pt x="19659" y="2281"/>
                    <a:pt x="20088" y="1955"/>
                  </a:cubicBezTo>
                  <a:lnTo>
                    <a:pt x="18680" y="0"/>
                  </a:lnTo>
                  <a:lnTo>
                    <a:pt x="17054" y="2255"/>
                  </a:lnTo>
                  <a:cubicBezTo>
                    <a:pt x="16950" y="2395"/>
                    <a:pt x="16740" y="2468"/>
                    <a:pt x="16539" y="2421"/>
                  </a:cubicBezTo>
                  <a:lnTo>
                    <a:pt x="16215" y="2355"/>
                  </a:lnTo>
                  <a:cubicBezTo>
                    <a:pt x="16014" y="2315"/>
                    <a:pt x="15796" y="2381"/>
                    <a:pt x="15691" y="2528"/>
                  </a:cubicBezTo>
                  <a:lnTo>
                    <a:pt x="11145" y="8966"/>
                  </a:lnTo>
                  <a:cubicBezTo>
                    <a:pt x="11023" y="9139"/>
                    <a:pt x="10734" y="9199"/>
                    <a:pt x="10507" y="9099"/>
                  </a:cubicBezTo>
                  <a:lnTo>
                    <a:pt x="10271" y="8992"/>
                  </a:lnTo>
                  <a:cubicBezTo>
                    <a:pt x="10044" y="8885"/>
                    <a:pt x="9738" y="8959"/>
                    <a:pt x="9624" y="9139"/>
                  </a:cubicBezTo>
                  <a:lnTo>
                    <a:pt x="6338" y="14362"/>
                  </a:lnTo>
                  <a:cubicBezTo>
                    <a:pt x="6198" y="14582"/>
                    <a:pt x="5822" y="14629"/>
                    <a:pt x="5603" y="14462"/>
                  </a:cubicBezTo>
                  <a:cubicBezTo>
                    <a:pt x="5385" y="14295"/>
                    <a:pt x="5018" y="14342"/>
                    <a:pt x="4878" y="14549"/>
                  </a:cubicBezTo>
                  <a:lnTo>
                    <a:pt x="0" y="21600"/>
                  </a:lnTo>
                  <a:lnTo>
                    <a:pt x="9248" y="21600"/>
                  </a:lnTo>
                  <a:cubicBezTo>
                    <a:pt x="9222" y="21233"/>
                    <a:pt x="9248" y="20880"/>
                    <a:pt x="9336" y="20546"/>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grpSp>
      <p:sp>
        <p:nvSpPr>
          <p:cNvPr id="10" name="Freeform 24">
            <a:extLst>
              <a:ext uri="{FF2B5EF4-FFF2-40B4-BE49-F238E27FC236}">
                <a16:creationId xmlns:a16="http://schemas.microsoft.com/office/drawing/2014/main" id="{62C42DC6-35D5-9C80-80BC-F21A08FA8094}"/>
              </a:ext>
            </a:extLst>
          </p:cNvPr>
          <p:cNvSpPr/>
          <p:nvPr/>
        </p:nvSpPr>
        <p:spPr>
          <a:xfrm>
            <a:off x="6146419" y="2392988"/>
            <a:ext cx="685578" cy="1113617"/>
          </a:xfrm>
          <a:custGeom>
            <a:avLst/>
            <a:gdLst>
              <a:gd name="connsiteX0" fmla="*/ 342789 w 685578"/>
              <a:gd name="connsiteY0" fmla="*/ 0 h 1113617"/>
              <a:gd name="connsiteX1" fmla="*/ 626106 w 685578"/>
              <a:gd name="connsiteY1" fmla="*/ 150666 h 1113617"/>
              <a:gd name="connsiteX2" fmla="*/ 662135 w 685578"/>
              <a:gd name="connsiteY2" fmla="*/ 470012 h 1113617"/>
              <a:gd name="connsiteX3" fmla="*/ 506556 w 685578"/>
              <a:gd name="connsiteY3" fmla="*/ 813923 h 1113617"/>
              <a:gd name="connsiteX4" fmla="*/ 372267 w 685578"/>
              <a:gd name="connsiteY4" fmla="*/ 1095603 h 1113617"/>
              <a:gd name="connsiteX5" fmla="*/ 342789 w 685578"/>
              <a:gd name="connsiteY5" fmla="*/ 1113617 h 1113617"/>
              <a:gd name="connsiteX6" fmla="*/ 313310 w 685578"/>
              <a:gd name="connsiteY6" fmla="*/ 1095603 h 1113617"/>
              <a:gd name="connsiteX7" fmla="*/ 179021 w 685578"/>
              <a:gd name="connsiteY7" fmla="*/ 813923 h 1113617"/>
              <a:gd name="connsiteX8" fmla="*/ 23443 w 685578"/>
              <a:gd name="connsiteY8" fmla="*/ 470012 h 1113617"/>
              <a:gd name="connsiteX9" fmla="*/ 59471 w 685578"/>
              <a:gd name="connsiteY9" fmla="*/ 150666 h 1113617"/>
              <a:gd name="connsiteX10" fmla="*/ 342789 w 685578"/>
              <a:gd name="connsiteY10" fmla="*/ 0 h 11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578" h="1113617">
                <a:moveTo>
                  <a:pt x="342789" y="0"/>
                </a:moveTo>
                <a:cubicBezTo>
                  <a:pt x="455788" y="0"/>
                  <a:pt x="562237" y="55681"/>
                  <a:pt x="626106" y="150666"/>
                </a:cubicBezTo>
                <a:cubicBezTo>
                  <a:pt x="689975" y="244013"/>
                  <a:pt x="703076" y="363563"/>
                  <a:pt x="662135" y="470012"/>
                </a:cubicBezTo>
                <a:lnTo>
                  <a:pt x="506556" y="813923"/>
                </a:lnTo>
                <a:lnTo>
                  <a:pt x="372267" y="1095603"/>
                </a:lnTo>
                <a:cubicBezTo>
                  <a:pt x="367354" y="1107066"/>
                  <a:pt x="355890" y="1113617"/>
                  <a:pt x="342789" y="1113617"/>
                </a:cubicBezTo>
                <a:cubicBezTo>
                  <a:pt x="329687" y="1113617"/>
                  <a:pt x="318223" y="1107066"/>
                  <a:pt x="313310" y="1095603"/>
                </a:cubicBezTo>
                <a:lnTo>
                  <a:pt x="179021" y="813923"/>
                </a:lnTo>
                <a:lnTo>
                  <a:pt x="23443" y="470012"/>
                </a:lnTo>
                <a:cubicBezTo>
                  <a:pt x="-17499" y="363563"/>
                  <a:pt x="-4398" y="244013"/>
                  <a:pt x="59471" y="150666"/>
                </a:cubicBezTo>
                <a:cubicBezTo>
                  <a:pt x="123340" y="55681"/>
                  <a:pt x="229789" y="0"/>
                  <a:pt x="342789" y="0"/>
                </a:cubicBezTo>
                <a:close/>
              </a:path>
            </a:pathLst>
          </a:cu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1" name="Freeform 22" descr="Marker with solid fill">
            <a:extLst>
              <a:ext uri="{FF2B5EF4-FFF2-40B4-BE49-F238E27FC236}">
                <a16:creationId xmlns:a16="http://schemas.microsoft.com/office/drawing/2014/main" id="{DD5BC604-A889-1CE5-261E-C6A4E80FD204}"/>
              </a:ext>
            </a:extLst>
          </p:cNvPr>
          <p:cNvSpPr/>
          <p:nvPr/>
        </p:nvSpPr>
        <p:spPr>
          <a:xfrm>
            <a:off x="4232858" y="4471380"/>
            <a:ext cx="685579" cy="1113617"/>
          </a:xfrm>
          <a:custGeom>
            <a:avLst/>
            <a:gdLst>
              <a:gd name="connsiteX0" fmla="*/ 342790 w 685579"/>
              <a:gd name="connsiteY0" fmla="*/ 0 h 1113617"/>
              <a:gd name="connsiteX1" fmla="*/ 626107 w 685579"/>
              <a:gd name="connsiteY1" fmla="*/ 150666 h 1113617"/>
              <a:gd name="connsiteX2" fmla="*/ 662136 w 685579"/>
              <a:gd name="connsiteY2" fmla="*/ 470012 h 1113617"/>
              <a:gd name="connsiteX3" fmla="*/ 506557 w 685579"/>
              <a:gd name="connsiteY3" fmla="*/ 813923 h 1113617"/>
              <a:gd name="connsiteX4" fmla="*/ 372268 w 685579"/>
              <a:gd name="connsiteY4" fmla="*/ 1095603 h 1113617"/>
              <a:gd name="connsiteX5" fmla="*/ 342790 w 685579"/>
              <a:gd name="connsiteY5" fmla="*/ 1113617 h 1113617"/>
              <a:gd name="connsiteX6" fmla="*/ 313311 w 685579"/>
              <a:gd name="connsiteY6" fmla="*/ 1095603 h 1113617"/>
              <a:gd name="connsiteX7" fmla="*/ 179022 w 685579"/>
              <a:gd name="connsiteY7" fmla="*/ 813923 h 1113617"/>
              <a:gd name="connsiteX8" fmla="*/ 23444 w 685579"/>
              <a:gd name="connsiteY8" fmla="*/ 470012 h 1113617"/>
              <a:gd name="connsiteX9" fmla="*/ 59472 w 685579"/>
              <a:gd name="connsiteY9" fmla="*/ 150666 h 1113617"/>
              <a:gd name="connsiteX10" fmla="*/ 342790 w 685579"/>
              <a:gd name="connsiteY10" fmla="*/ 0 h 11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579" h="1113617">
                <a:moveTo>
                  <a:pt x="342790" y="0"/>
                </a:moveTo>
                <a:cubicBezTo>
                  <a:pt x="455789" y="0"/>
                  <a:pt x="562238" y="55681"/>
                  <a:pt x="626107" y="150666"/>
                </a:cubicBezTo>
                <a:cubicBezTo>
                  <a:pt x="689976" y="244013"/>
                  <a:pt x="703077" y="363563"/>
                  <a:pt x="662136" y="470012"/>
                </a:cubicBezTo>
                <a:lnTo>
                  <a:pt x="506557" y="813923"/>
                </a:lnTo>
                <a:lnTo>
                  <a:pt x="372268" y="1095603"/>
                </a:lnTo>
                <a:cubicBezTo>
                  <a:pt x="367355" y="1107066"/>
                  <a:pt x="355891" y="1113617"/>
                  <a:pt x="342790" y="1113617"/>
                </a:cubicBezTo>
                <a:cubicBezTo>
                  <a:pt x="329688" y="1113617"/>
                  <a:pt x="318224" y="1107066"/>
                  <a:pt x="313311" y="1095603"/>
                </a:cubicBezTo>
                <a:lnTo>
                  <a:pt x="179022" y="813923"/>
                </a:lnTo>
                <a:lnTo>
                  <a:pt x="23444" y="470012"/>
                </a:lnTo>
                <a:cubicBezTo>
                  <a:pt x="-17498" y="363563"/>
                  <a:pt x="-4397" y="244013"/>
                  <a:pt x="59472" y="150666"/>
                </a:cubicBezTo>
                <a:cubicBezTo>
                  <a:pt x="123341" y="55681"/>
                  <a:pt x="229790" y="0"/>
                  <a:pt x="342790" y="0"/>
                </a:cubicBezTo>
                <a:close/>
              </a:path>
            </a:pathLst>
          </a:custGeom>
          <a:solidFill>
            <a:schemeClr val="accent3">
              <a:lumMod val="10000"/>
            </a:schemeClr>
          </a:solidFill>
          <a:ln w="16371" cap="flat">
            <a:noFill/>
            <a:prstDash val="solid"/>
            <a:miter/>
          </a:ln>
        </p:spPr>
        <p:txBody>
          <a:bodyPr rtlCol="0" anchor="ctr"/>
          <a:lstStyle/>
          <a:p>
            <a:endParaRPr lang="en-US"/>
          </a:p>
        </p:txBody>
      </p:sp>
      <p:grpSp>
        <p:nvGrpSpPr>
          <p:cNvPr id="14" name="Group 13">
            <a:extLst>
              <a:ext uri="{FF2B5EF4-FFF2-40B4-BE49-F238E27FC236}">
                <a16:creationId xmlns:a16="http://schemas.microsoft.com/office/drawing/2014/main" id="{0038F8EB-7313-468C-EFCB-31CED1A16BF1}"/>
              </a:ext>
            </a:extLst>
          </p:cNvPr>
          <p:cNvGrpSpPr/>
          <p:nvPr/>
        </p:nvGrpSpPr>
        <p:grpSpPr>
          <a:xfrm>
            <a:off x="776739" y="3686222"/>
            <a:ext cx="3108616" cy="991803"/>
            <a:chOff x="332936" y="2741450"/>
            <a:chExt cx="3108616" cy="991803"/>
          </a:xfrm>
        </p:grpSpPr>
        <p:sp>
          <p:nvSpPr>
            <p:cNvPr id="15" name="TextBox 14">
              <a:extLst>
                <a:ext uri="{FF2B5EF4-FFF2-40B4-BE49-F238E27FC236}">
                  <a16:creationId xmlns:a16="http://schemas.microsoft.com/office/drawing/2014/main" id="{95A8BE33-B20C-8426-E6AA-5E9307B595BB}"/>
                </a:ext>
              </a:extLst>
            </p:cNvPr>
            <p:cNvSpPr txBox="1"/>
            <p:nvPr/>
          </p:nvSpPr>
          <p:spPr>
            <a:xfrm>
              <a:off x="515472" y="2741450"/>
              <a:ext cx="2926080" cy="338554"/>
            </a:xfrm>
            <a:prstGeom prst="rect">
              <a:avLst/>
            </a:prstGeom>
            <a:noFill/>
          </p:spPr>
          <p:txBody>
            <a:bodyPr wrap="square" lIns="0" rIns="0" rtlCol="0" anchor="b">
              <a:spAutoFit/>
            </a:bodyPr>
            <a:lstStyle/>
            <a:p>
              <a:pPr algn="r"/>
              <a:r>
                <a:rPr lang="en-US" sz="1600" b="1" noProof="1">
                  <a:solidFill>
                    <a:schemeClr val="accent3">
                      <a:lumMod val="25000"/>
                    </a:schemeClr>
                  </a:solidFill>
                </a:rPr>
                <a:t>02: Test, Test, Test</a:t>
              </a:r>
            </a:p>
          </p:txBody>
        </p:sp>
        <p:sp>
          <p:nvSpPr>
            <p:cNvPr id="16" name="TextBox 15">
              <a:extLst>
                <a:ext uri="{FF2B5EF4-FFF2-40B4-BE49-F238E27FC236}">
                  <a16:creationId xmlns:a16="http://schemas.microsoft.com/office/drawing/2014/main" id="{D45AE915-CF34-B7EA-DF7F-EB84390FBF72}"/>
                </a:ext>
              </a:extLst>
            </p:cNvPr>
            <p:cNvSpPr txBox="1"/>
            <p:nvPr/>
          </p:nvSpPr>
          <p:spPr>
            <a:xfrm>
              <a:off x="332936" y="3086922"/>
              <a:ext cx="2926080" cy="646331"/>
            </a:xfrm>
            <a:prstGeom prst="rect">
              <a:avLst/>
            </a:prstGeom>
            <a:noFill/>
          </p:spPr>
          <p:txBody>
            <a:bodyPr wrap="square" lIns="0" rIns="0" rtlCol="0" anchor="t">
              <a:spAutoFit/>
            </a:bodyPr>
            <a:lstStyle/>
            <a:p>
              <a:pPr>
                <a:spcAft>
                  <a:spcPts val="1200"/>
                </a:spcAft>
              </a:pPr>
              <a:r>
                <a:rPr lang="en-US" sz="1200" noProof="1">
                  <a:solidFill>
                    <a:schemeClr val="tx1">
                      <a:lumMod val="65000"/>
                      <a:lumOff val="35000"/>
                    </a:schemeClr>
                  </a:solidFill>
                </a:rPr>
                <a:t>Strong validation methods are key for indentfying mistakes. Use a consordium of LLM as judges (more on this later)</a:t>
              </a:r>
            </a:p>
          </p:txBody>
        </p:sp>
      </p:grpSp>
      <p:sp>
        <p:nvSpPr>
          <p:cNvPr id="20" name="Freeform 22" descr="Marker with solid fill">
            <a:extLst>
              <a:ext uri="{FF2B5EF4-FFF2-40B4-BE49-F238E27FC236}">
                <a16:creationId xmlns:a16="http://schemas.microsoft.com/office/drawing/2014/main" id="{353F7883-4695-F034-0AC6-09693EA83EC0}"/>
              </a:ext>
            </a:extLst>
          </p:cNvPr>
          <p:cNvSpPr/>
          <p:nvPr/>
        </p:nvSpPr>
        <p:spPr>
          <a:xfrm>
            <a:off x="5138657" y="3914571"/>
            <a:ext cx="685579" cy="1113617"/>
          </a:xfrm>
          <a:custGeom>
            <a:avLst/>
            <a:gdLst>
              <a:gd name="connsiteX0" fmla="*/ 342790 w 685579"/>
              <a:gd name="connsiteY0" fmla="*/ 0 h 1113617"/>
              <a:gd name="connsiteX1" fmla="*/ 626107 w 685579"/>
              <a:gd name="connsiteY1" fmla="*/ 150666 h 1113617"/>
              <a:gd name="connsiteX2" fmla="*/ 662136 w 685579"/>
              <a:gd name="connsiteY2" fmla="*/ 470012 h 1113617"/>
              <a:gd name="connsiteX3" fmla="*/ 506557 w 685579"/>
              <a:gd name="connsiteY3" fmla="*/ 813923 h 1113617"/>
              <a:gd name="connsiteX4" fmla="*/ 372268 w 685579"/>
              <a:gd name="connsiteY4" fmla="*/ 1095603 h 1113617"/>
              <a:gd name="connsiteX5" fmla="*/ 342790 w 685579"/>
              <a:gd name="connsiteY5" fmla="*/ 1113617 h 1113617"/>
              <a:gd name="connsiteX6" fmla="*/ 313311 w 685579"/>
              <a:gd name="connsiteY6" fmla="*/ 1095603 h 1113617"/>
              <a:gd name="connsiteX7" fmla="*/ 179022 w 685579"/>
              <a:gd name="connsiteY7" fmla="*/ 813923 h 1113617"/>
              <a:gd name="connsiteX8" fmla="*/ 23444 w 685579"/>
              <a:gd name="connsiteY8" fmla="*/ 470012 h 1113617"/>
              <a:gd name="connsiteX9" fmla="*/ 59472 w 685579"/>
              <a:gd name="connsiteY9" fmla="*/ 150666 h 1113617"/>
              <a:gd name="connsiteX10" fmla="*/ 342790 w 685579"/>
              <a:gd name="connsiteY10" fmla="*/ 0 h 11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579" h="1113617">
                <a:moveTo>
                  <a:pt x="342790" y="0"/>
                </a:moveTo>
                <a:cubicBezTo>
                  <a:pt x="455789" y="0"/>
                  <a:pt x="562238" y="55681"/>
                  <a:pt x="626107" y="150666"/>
                </a:cubicBezTo>
                <a:cubicBezTo>
                  <a:pt x="689976" y="244013"/>
                  <a:pt x="703077" y="363563"/>
                  <a:pt x="662136" y="470012"/>
                </a:cubicBezTo>
                <a:lnTo>
                  <a:pt x="506557" y="813923"/>
                </a:lnTo>
                <a:lnTo>
                  <a:pt x="372268" y="1095603"/>
                </a:lnTo>
                <a:cubicBezTo>
                  <a:pt x="367355" y="1107066"/>
                  <a:pt x="355891" y="1113617"/>
                  <a:pt x="342790" y="1113617"/>
                </a:cubicBezTo>
                <a:cubicBezTo>
                  <a:pt x="329688" y="1113617"/>
                  <a:pt x="318224" y="1107066"/>
                  <a:pt x="313311" y="1095603"/>
                </a:cubicBezTo>
                <a:lnTo>
                  <a:pt x="179022" y="813923"/>
                </a:lnTo>
                <a:lnTo>
                  <a:pt x="23444" y="470012"/>
                </a:lnTo>
                <a:cubicBezTo>
                  <a:pt x="-17498" y="363563"/>
                  <a:pt x="-4397" y="244013"/>
                  <a:pt x="59472" y="150666"/>
                </a:cubicBezTo>
                <a:cubicBezTo>
                  <a:pt x="123341" y="55681"/>
                  <a:pt x="229790" y="0"/>
                  <a:pt x="342790" y="0"/>
                </a:cubicBezTo>
                <a:close/>
              </a:path>
            </a:pathLst>
          </a:custGeom>
          <a:solidFill>
            <a:schemeClr val="accent3">
              <a:lumMod val="25000"/>
            </a:schemeClr>
          </a:solidFill>
          <a:ln w="16371" cap="flat">
            <a:noFill/>
            <a:prstDash val="solid"/>
            <a:miter/>
          </a:ln>
        </p:spPr>
        <p:txBody>
          <a:bodyPr rtlCol="0" anchor="ctr"/>
          <a:lstStyle/>
          <a:p>
            <a:endParaRPr lang="en-US"/>
          </a:p>
        </p:txBody>
      </p:sp>
      <p:sp>
        <p:nvSpPr>
          <p:cNvPr id="21" name="Freeform 24">
            <a:extLst>
              <a:ext uri="{FF2B5EF4-FFF2-40B4-BE49-F238E27FC236}">
                <a16:creationId xmlns:a16="http://schemas.microsoft.com/office/drawing/2014/main" id="{01525D94-57EE-28AF-2AAE-C90E485DF8EC}"/>
              </a:ext>
            </a:extLst>
          </p:cNvPr>
          <p:cNvSpPr/>
          <p:nvPr/>
        </p:nvSpPr>
        <p:spPr>
          <a:xfrm>
            <a:off x="5979133" y="3701020"/>
            <a:ext cx="685578" cy="1113617"/>
          </a:xfrm>
          <a:custGeom>
            <a:avLst/>
            <a:gdLst>
              <a:gd name="connsiteX0" fmla="*/ 342789 w 685578"/>
              <a:gd name="connsiteY0" fmla="*/ 0 h 1113617"/>
              <a:gd name="connsiteX1" fmla="*/ 626106 w 685578"/>
              <a:gd name="connsiteY1" fmla="*/ 150666 h 1113617"/>
              <a:gd name="connsiteX2" fmla="*/ 662135 w 685578"/>
              <a:gd name="connsiteY2" fmla="*/ 470012 h 1113617"/>
              <a:gd name="connsiteX3" fmla="*/ 506556 w 685578"/>
              <a:gd name="connsiteY3" fmla="*/ 813923 h 1113617"/>
              <a:gd name="connsiteX4" fmla="*/ 372267 w 685578"/>
              <a:gd name="connsiteY4" fmla="*/ 1095603 h 1113617"/>
              <a:gd name="connsiteX5" fmla="*/ 342789 w 685578"/>
              <a:gd name="connsiteY5" fmla="*/ 1113617 h 1113617"/>
              <a:gd name="connsiteX6" fmla="*/ 313310 w 685578"/>
              <a:gd name="connsiteY6" fmla="*/ 1095603 h 1113617"/>
              <a:gd name="connsiteX7" fmla="*/ 179021 w 685578"/>
              <a:gd name="connsiteY7" fmla="*/ 813923 h 1113617"/>
              <a:gd name="connsiteX8" fmla="*/ 23443 w 685578"/>
              <a:gd name="connsiteY8" fmla="*/ 470012 h 1113617"/>
              <a:gd name="connsiteX9" fmla="*/ 59471 w 685578"/>
              <a:gd name="connsiteY9" fmla="*/ 150666 h 1113617"/>
              <a:gd name="connsiteX10" fmla="*/ 342789 w 685578"/>
              <a:gd name="connsiteY10" fmla="*/ 0 h 11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578" h="1113617">
                <a:moveTo>
                  <a:pt x="342789" y="0"/>
                </a:moveTo>
                <a:cubicBezTo>
                  <a:pt x="455788" y="0"/>
                  <a:pt x="562237" y="55681"/>
                  <a:pt x="626106" y="150666"/>
                </a:cubicBezTo>
                <a:cubicBezTo>
                  <a:pt x="689975" y="244013"/>
                  <a:pt x="703076" y="363563"/>
                  <a:pt x="662135" y="470012"/>
                </a:cubicBezTo>
                <a:lnTo>
                  <a:pt x="506556" y="813923"/>
                </a:lnTo>
                <a:lnTo>
                  <a:pt x="372267" y="1095603"/>
                </a:lnTo>
                <a:cubicBezTo>
                  <a:pt x="367354" y="1107066"/>
                  <a:pt x="355890" y="1113617"/>
                  <a:pt x="342789" y="1113617"/>
                </a:cubicBezTo>
                <a:cubicBezTo>
                  <a:pt x="329687" y="1113617"/>
                  <a:pt x="318223" y="1107066"/>
                  <a:pt x="313310" y="1095603"/>
                </a:cubicBezTo>
                <a:lnTo>
                  <a:pt x="179021" y="813923"/>
                </a:lnTo>
                <a:lnTo>
                  <a:pt x="23443" y="470012"/>
                </a:lnTo>
                <a:cubicBezTo>
                  <a:pt x="-17499" y="363563"/>
                  <a:pt x="-4398" y="244013"/>
                  <a:pt x="59471" y="150666"/>
                </a:cubicBezTo>
                <a:cubicBezTo>
                  <a:pt x="123340" y="55681"/>
                  <a:pt x="229789" y="0"/>
                  <a:pt x="342789" y="0"/>
                </a:cubicBezTo>
                <a:close/>
              </a:path>
            </a:pathLst>
          </a:custGeom>
          <a:solidFill>
            <a:schemeClr val="accent3">
              <a:lumMod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22" name="Freeform 24">
            <a:extLst>
              <a:ext uri="{FF2B5EF4-FFF2-40B4-BE49-F238E27FC236}">
                <a16:creationId xmlns:a16="http://schemas.microsoft.com/office/drawing/2014/main" id="{00489983-5B47-4F82-70E6-A88F55CBD565}"/>
              </a:ext>
            </a:extLst>
          </p:cNvPr>
          <p:cNvSpPr/>
          <p:nvPr/>
        </p:nvSpPr>
        <p:spPr>
          <a:xfrm>
            <a:off x="5497417" y="1533528"/>
            <a:ext cx="685578" cy="1113617"/>
          </a:xfrm>
          <a:custGeom>
            <a:avLst/>
            <a:gdLst>
              <a:gd name="connsiteX0" fmla="*/ 342789 w 685578"/>
              <a:gd name="connsiteY0" fmla="*/ 0 h 1113617"/>
              <a:gd name="connsiteX1" fmla="*/ 626106 w 685578"/>
              <a:gd name="connsiteY1" fmla="*/ 150666 h 1113617"/>
              <a:gd name="connsiteX2" fmla="*/ 662135 w 685578"/>
              <a:gd name="connsiteY2" fmla="*/ 470012 h 1113617"/>
              <a:gd name="connsiteX3" fmla="*/ 506556 w 685578"/>
              <a:gd name="connsiteY3" fmla="*/ 813923 h 1113617"/>
              <a:gd name="connsiteX4" fmla="*/ 372267 w 685578"/>
              <a:gd name="connsiteY4" fmla="*/ 1095603 h 1113617"/>
              <a:gd name="connsiteX5" fmla="*/ 342789 w 685578"/>
              <a:gd name="connsiteY5" fmla="*/ 1113617 h 1113617"/>
              <a:gd name="connsiteX6" fmla="*/ 313310 w 685578"/>
              <a:gd name="connsiteY6" fmla="*/ 1095603 h 1113617"/>
              <a:gd name="connsiteX7" fmla="*/ 179021 w 685578"/>
              <a:gd name="connsiteY7" fmla="*/ 813923 h 1113617"/>
              <a:gd name="connsiteX8" fmla="*/ 23443 w 685578"/>
              <a:gd name="connsiteY8" fmla="*/ 470012 h 1113617"/>
              <a:gd name="connsiteX9" fmla="*/ 59471 w 685578"/>
              <a:gd name="connsiteY9" fmla="*/ 150666 h 1113617"/>
              <a:gd name="connsiteX10" fmla="*/ 342789 w 685578"/>
              <a:gd name="connsiteY10" fmla="*/ 0 h 11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578" h="1113617">
                <a:moveTo>
                  <a:pt x="342789" y="0"/>
                </a:moveTo>
                <a:cubicBezTo>
                  <a:pt x="455788" y="0"/>
                  <a:pt x="562237" y="55681"/>
                  <a:pt x="626106" y="150666"/>
                </a:cubicBezTo>
                <a:cubicBezTo>
                  <a:pt x="689975" y="244013"/>
                  <a:pt x="703076" y="363563"/>
                  <a:pt x="662135" y="470012"/>
                </a:cubicBezTo>
                <a:lnTo>
                  <a:pt x="506556" y="813923"/>
                </a:lnTo>
                <a:lnTo>
                  <a:pt x="372267" y="1095603"/>
                </a:lnTo>
                <a:cubicBezTo>
                  <a:pt x="367354" y="1107066"/>
                  <a:pt x="355890" y="1113617"/>
                  <a:pt x="342789" y="1113617"/>
                </a:cubicBezTo>
                <a:cubicBezTo>
                  <a:pt x="329687" y="1113617"/>
                  <a:pt x="318223" y="1107066"/>
                  <a:pt x="313310" y="1095603"/>
                </a:cubicBezTo>
                <a:lnTo>
                  <a:pt x="179021" y="813923"/>
                </a:lnTo>
                <a:lnTo>
                  <a:pt x="23443" y="470012"/>
                </a:lnTo>
                <a:cubicBezTo>
                  <a:pt x="-17499" y="363563"/>
                  <a:pt x="-4398" y="244013"/>
                  <a:pt x="59471" y="150666"/>
                </a:cubicBezTo>
                <a:cubicBezTo>
                  <a:pt x="123340" y="55681"/>
                  <a:pt x="229789" y="0"/>
                  <a:pt x="342789" y="0"/>
                </a:cubicBezTo>
                <a:close/>
              </a:path>
            </a:pathLst>
          </a:custGeom>
          <a:solidFill>
            <a:schemeClr val="accent3">
              <a:lumMod val="9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2AF94B3D-5FD6-FFE6-325C-014F8D40DA54}"/>
              </a:ext>
            </a:extLst>
          </p:cNvPr>
          <p:cNvSpPr txBox="1"/>
          <p:nvPr/>
        </p:nvSpPr>
        <p:spPr>
          <a:xfrm>
            <a:off x="4397554" y="4692225"/>
            <a:ext cx="356187" cy="461665"/>
          </a:xfrm>
          <a:prstGeom prst="rect">
            <a:avLst/>
          </a:prstGeom>
          <a:noFill/>
        </p:spPr>
        <p:txBody>
          <a:bodyPr wrap="none" rtlCol="0" anchor="ctr">
            <a:spAutoFit/>
          </a:bodyPr>
          <a:lstStyle/>
          <a:p>
            <a:pPr algn="ctr"/>
            <a:r>
              <a:rPr lang="en-US" sz="2400" b="1" dirty="0">
                <a:solidFill>
                  <a:schemeClr val="bg1"/>
                </a:solidFill>
              </a:rPr>
              <a:t>1</a:t>
            </a:r>
          </a:p>
        </p:txBody>
      </p:sp>
      <p:sp>
        <p:nvSpPr>
          <p:cNvPr id="24" name="TextBox 23">
            <a:extLst>
              <a:ext uri="{FF2B5EF4-FFF2-40B4-BE49-F238E27FC236}">
                <a16:creationId xmlns:a16="http://schemas.microsoft.com/office/drawing/2014/main" id="{664B04F1-098D-2763-FD7B-5E8130E1AF49}"/>
              </a:ext>
            </a:extLst>
          </p:cNvPr>
          <p:cNvSpPr txBox="1"/>
          <p:nvPr/>
        </p:nvSpPr>
        <p:spPr>
          <a:xfrm>
            <a:off x="5311840" y="4109334"/>
            <a:ext cx="356187" cy="461665"/>
          </a:xfrm>
          <a:prstGeom prst="rect">
            <a:avLst/>
          </a:prstGeom>
          <a:noFill/>
        </p:spPr>
        <p:txBody>
          <a:bodyPr wrap="none" rtlCol="0" anchor="ctr">
            <a:spAutoFit/>
          </a:bodyPr>
          <a:lstStyle/>
          <a:p>
            <a:pPr algn="ctr"/>
            <a:r>
              <a:rPr lang="en-US" sz="2400" b="1" dirty="0">
                <a:solidFill>
                  <a:schemeClr val="bg1"/>
                </a:solidFill>
              </a:rPr>
              <a:t>2</a:t>
            </a:r>
          </a:p>
        </p:txBody>
      </p:sp>
      <p:sp>
        <p:nvSpPr>
          <p:cNvPr id="25" name="TextBox 24">
            <a:extLst>
              <a:ext uri="{FF2B5EF4-FFF2-40B4-BE49-F238E27FC236}">
                <a16:creationId xmlns:a16="http://schemas.microsoft.com/office/drawing/2014/main" id="{39B0E9EC-0FEC-647A-0BCA-ABA7667EEE82}"/>
              </a:ext>
            </a:extLst>
          </p:cNvPr>
          <p:cNvSpPr txBox="1"/>
          <p:nvPr/>
        </p:nvSpPr>
        <p:spPr>
          <a:xfrm>
            <a:off x="6161669" y="3849367"/>
            <a:ext cx="356187" cy="461665"/>
          </a:xfrm>
          <a:prstGeom prst="rect">
            <a:avLst/>
          </a:prstGeom>
          <a:noFill/>
        </p:spPr>
        <p:txBody>
          <a:bodyPr wrap="none" rtlCol="0" anchor="ctr">
            <a:spAutoFit/>
          </a:bodyPr>
          <a:lstStyle/>
          <a:p>
            <a:pPr algn="ctr"/>
            <a:r>
              <a:rPr lang="en-US" sz="2400" b="1" dirty="0">
                <a:solidFill>
                  <a:schemeClr val="bg1"/>
                </a:solidFill>
              </a:rPr>
              <a:t>3</a:t>
            </a:r>
          </a:p>
        </p:txBody>
      </p:sp>
      <p:sp>
        <p:nvSpPr>
          <p:cNvPr id="26" name="TextBox 25">
            <a:extLst>
              <a:ext uri="{FF2B5EF4-FFF2-40B4-BE49-F238E27FC236}">
                <a16:creationId xmlns:a16="http://schemas.microsoft.com/office/drawing/2014/main" id="{D98D1B33-14CE-E3C3-0A15-D070CAB72D36}"/>
              </a:ext>
            </a:extLst>
          </p:cNvPr>
          <p:cNvSpPr txBox="1"/>
          <p:nvPr/>
        </p:nvSpPr>
        <p:spPr>
          <a:xfrm>
            <a:off x="6321173" y="2515121"/>
            <a:ext cx="356187" cy="461665"/>
          </a:xfrm>
          <a:prstGeom prst="rect">
            <a:avLst/>
          </a:prstGeom>
          <a:noFill/>
        </p:spPr>
        <p:txBody>
          <a:bodyPr wrap="none" rtlCol="0" anchor="ctr">
            <a:spAutoFit/>
          </a:bodyPr>
          <a:lstStyle/>
          <a:p>
            <a:pPr algn="ctr"/>
            <a:r>
              <a:rPr lang="en-US" sz="2400" b="1" dirty="0">
                <a:solidFill>
                  <a:schemeClr val="bg1"/>
                </a:solidFill>
              </a:rPr>
              <a:t>4</a:t>
            </a:r>
          </a:p>
        </p:txBody>
      </p:sp>
      <p:sp>
        <p:nvSpPr>
          <p:cNvPr id="27" name="TextBox 26">
            <a:extLst>
              <a:ext uri="{FF2B5EF4-FFF2-40B4-BE49-F238E27FC236}">
                <a16:creationId xmlns:a16="http://schemas.microsoft.com/office/drawing/2014/main" id="{D6B1A146-1B11-4A7D-F26F-BE7EBBF64BC6}"/>
              </a:ext>
            </a:extLst>
          </p:cNvPr>
          <p:cNvSpPr txBox="1"/>
          <p:nvPr/>
        </p:nvSpPr>
        <p:spPr>
          <a:xfrm>
            <a:off x="5670568" y="1628671"/>
            <a:ext cx="356187" cy="461665"/>
          </a:xfrm>
          <a:prstGeom prst="rect">
            <a:avLst/>
          </a:prstGeom>
          <a:noFill/>
        </p:spPr>
        <p:txBody>
          <a:bodyPr wrap="none" rtlCol="0" anchor="ctr">
            <a:spAutoFit/>
          </a:bodyPr>
          <a:lstStyle/>
          <a:p>
            <a:pPr algn="ctr"/>
            <a:r>
              <a:rPr lang="en-US" sz="2400" b="1" dirty="0">
                <a:solidFill>
                  <a:schemeClr val="bg1"/>
                </a:solidFill>
              </a:rPr>
              <a:t>5</a:t>
            </a:r>
          </a:p>
        </p:txBody>
      </p:sp>
      <p:grpSp>
        <p:nvGrpSpPr>
          <p:cNvPr id="37" name="Group 36">
            <a:extLst>
              <a:ext uri="{FF2B5EF4-FFF2-40B4-BE49-F238E27FC236}">
                <a16:creationId xmlns:a16="http://schemas.microsoft.com/office/drawing/2014/main" id="{601A60A4-3BAD-24C1-E40C-827B1AC74EB9}"/>
              </a:ext>
            </a:extLst>
          </p:cNvPr>
          <p:cNvGrpSpPr/>
          <p:nvPr/>
        </p:nvGrpSpPr>
        <p:grpSpPr>
          <a:xfrm>
            <a:off x="200499" y="5141729"/>
            <a:ext cx="2926080" cy="1167042"/>
            <a:chOff x="332936" y="2750877"/>
            <a:chExt cx="2926080" cy="1167042"/>
          </a:xfrm>
        </p:grpSpPr>
        <p:sp>
          <p:nvSpPr>
            <p:cNvPr id="38" name="TextBox 37">
              <a:extLst>
                <a:ext uri="{FF2B5EF4-FFF2-40B4-BE49-F238E27FC236}">
                  <a16:creationId xmlns:a16="http://schemas.microsoft.com/office/drawing/2014/main" id="{6F986574-1A9B-8C65-1D9C-547534796D42}"/>
                </a:ext>
              </a:extLst>
            </p:cNvPr>
            <p:cNvSpPr txBox="1"/>
            <p:nvPr/>
          </p:nvSpPr>
          <p:spPr>
            <a:xfrm>
              <a:off x="332936" y="2750877"/>
              <a:ext cx="2926080" cy="338554"/>
            </a:xfrm>
            <a:prstGeom prst="rect">
              <a:avLst/>
            </a:prstGeom>
            <a:noFill/>
          </p:spPr>
          <p:txBody>
            <a:bodyPr wrap="square" lIns="0" rIns="0" rtlCol="0" anchor="b">
              <a:spAutoFit/>
            </a:bodyPr>
            <a:lstStyle/>
            <a:p>
              <a:pPr algn="r"/>
              <a:r>
                <a:rPr lang="en-US" sz="1600" b="1" noProof="1">
                  <a:solidFill>
                    <a:schemeClr val="accent5"/>
                  </a:solidFill>
                </a:rPr>
                <a:t>01: Human AI Interoperability</a:t>
              </a:r>
            </a:p>
          </p:txBody>
        </p:sp>
        <p:sp>
          <p:nvSpPr>
            <p:cNvPr id="39" name="TextBox 38">
              <a:extLst>
                <a:ext uri="{FF2B5EF4-FFF2-40B4-BE49-F238E27FC236}">
                  <a16:creationId xmlns:a16="http://schemas.microsoft.com/office/drawing/2014/main" id="{0767476C-817D-EEA4-AC7B-9F81BE64080F}"/>
                </a:ext>
              </a:extLst>
            </p:cNvPr>
            <p:cNvSpPr txBox="1"/>
            <p:nvPr/>
          </p:nvSpPr>
          <p:spPr>
            <a:xfrm>
              <a:off x="332936" y="3086922"/>
              <a:ext cx="2926080" cy="830997"/>
            </a:xfrm>
            <a:prstGeom prst="rect">
              <a:avLst/>
            </a:prstGeom>
            <a:noFill/>
          </p:spPr>
          <p:txBody>
            <a:bodyPr wrap="square" lIns="0" rIns="0" rtlCol="0" anchor="t">
              <a:spAutoFit/>
            </a:bodyPr>
            <a:lstStyle/>
            <a:p>
              <a:pPr>
                <a:spcAft>
                  <a:spcPts val="1200"/>
                </a:spcAft>
              </a:pPr>
              <a:r>
                <a:rPr lang="en-US" sz="1200" noProof="1">
                  <a:solidFill>
                    <a:schemeClr val="tx1">
                      <a:lumMod val="65000"/>
                      <a:lumOff val="35000"/>
                    </a:schemeClr>
                  </a:solidFill>
                </a:rPr>
                <a:t>Create hybrid systems where AI agents handle the data intensive tasks while humans are instructed to provide oversights and judgement</a:t>
              </a:r>
            </a:p>
          </p:txBody>
        </p:sp>
      </p:grpSp>
      <p:grpSp>
        <p:nvGrpSpPr>
          <p:cNvPr id="40" name="Group 39">
            <a:extLst>
              <a:ext uri="{FF2B5EF4-FFF2-40B4-BE49-F238E27FC236}">
                <a16:creationId xmlns:a16="http://schemas.microsoft.com/office/drawing/2014/main" id="{A34E2B2B-BDC1-D4A2-B37D-EFF3FB694D5F}"/>
              </a:ext>
            </a:extLst>
          </p:cNvPr>
          <p:cNvGrpSpPr/>
          <p:nvPr/>
        </p:nvGrpSpPr>
        <p:grpSpPr>
          <a:xfrm>
            <a:off x="8450052" y="3914571"/>
            <a:ext cx="3585230" cy="1264588"/>
            <a:chOff x="-326214" y="2653331"/>
            <a:chExt cx="3585230" cy="1264588"/>
          </a:xfrm>
        </p:grpSpPr>
        <p:sp>
          <p:nvSpPr>
            <p:cNvPr id="41" name="TextBox 40">
              <a:extLst>
                <a:ext uri="{FF2B5EF4-FFF2-40B4-BE49-F238E27FC236}">
                  <a16:creationId xmlns:a16="http://schemas.microsoft.com/office/drawing/2014/main" id="{093039C5-A473-8583-30B1-7F0F7E3CE8F7}"/>
                </a:ext>
              </a:extLst>
            </p:cNvPr>
            <p:cNvSpPr txBox="1"/>
            <p:nvPr/>
          </p:nvSpPr>
          <p:spPr>
            <a:xfrm>
              <a:off x="-326214" y="2653331"/>
              <a:ext cx="2926080" cy="338554"/>
            </a:xfrm>
            <a:prstGeom prst="rect">
              <a:avLst/>
            </a:prstGeom>
            <a:noFill/>
          </p:spPr>
          <p:txBody>
            <a:bodyPr wrap="square" lIns="0" rIns="0" rtlCol="0" anchor="b">
              <a:spAutoFit/>
            </a:bodyPr>
            <a:lstStyle/>
            <a:p>
              <a:pPr algn="r"/>
              <a:r>
                <a:rPr lang="en-US" sz="1600" b="1" noProof="1">
                  <a:solidFill>
                    <a:schemeClr val="accent3">
                      <a:lumMod val="50000"/>
                    </a:schemeClr>
                  </a:solidFill>
                </a:rPr>
                <a:t>03: Heuristics for LLM Input</a:t>
              </a:r>
            </a:p>
          </p:txBody>
        </p:sp>
        <p:sp>
          <p:nvSpPr>
            <p:cNvPr id="42" name="TextBox 41">
              <a:extLst>
                <a:ext uri="{FF2B5EF4-FFF2-40B4-BE49-F238E27FC236}">
                  <a16:creationId xmlns:a16="http://schemas.microsoft.com/office/drawing/2014/main" id="{0551E42F-543F-EB6A-754D-2603A2FC4D4F}"/>
                </a:ext>
              </a:extLst>
            </p:cNvPr>
            <p:cNvSpPr txBox="1"/>
            <p:nvPr/>
          </p:nvSpPr>
          <p:spPr>
            <a:xfrm>
              <a:off x="332936" y="3086922"/>
              <a:ext cx="2926080" cy="830997"/>
            </a:xfrm>
            <a:prstGeom prst="rect">
              <a:avLst/>
            </a:prstGeom>
            <a:noFill/>
          </p:spPr>
          <p:txBody>
            <a:bodyPr wrap="square" lIns="0" rIns="0" rtlCol="0" anchor="t">
              <a:spAutoFit/>
            </a:bodyPr>
            <a:lstStyle/>
            <a:p>
              <a:pPr>
                <a:spcAft>
                  <a:spcPts val="1200"/>
                </a:spcAft>
              </a:pPr>
              <a:r>
                <a:rPr lang="en-US" sz="1200" noProof="1">
                  <a:solidFill>
                    <a:schemeClr val="tx1">
                      <a:lumMod val="65000"/>
                      <a:lumOff val="35000"/>
                    </a:schemeClr>
                  </a:solidFill>
                </a:rPr>
                <a:t>Data quality is key, use strategies to enhance or restrict input to the LLMs such that the inter-agent huddle and agentic insights are built on a strong foundation</a:t>
              </a:r>
            </a:p>
          </p:txBody>
        </p:sp>
      </p:grpSp>
      <p:grpSp>
        <p:nvGrpSpPr>
          <p:cNvPr id="43" name="Group 42">
            <a:extLst>
              <a:ext uri="{FF2B5EF4-FFF2-40B4-BE49-F238E27FC236}">
                <a16:creationId xmlns:a16="http://schemas.microsoft.com/office/drawing/2014/main" id="{F2413DCA-B008-0B48-4E7E-6AED760478BA}"/>
              </a:ext>
            </a:extLst>
          </p:cNvPr>
          <p:cNvGrpSpPr/>
          <p:nvPr/>
        </p:nvGrpSpPr>
        <p:grpSpPr>
          <a:xfrm>
            <a:off x="7313713" y="2448306"/>
            <a:ext cx="3585230" cy="1264588"/>
            <a:chOff x="-326214" y="2653331"/>
            <a:chExt cx="3585230" cy="1264588"/>
          </a:xfrm>
        </p:grpSpPr>
        <p:sp>
          <p:nvSpPr>
            <p:cNvPr id="44" name="TextBox 43">
              <a:extLst>
                <a:ext uri="{FF2B5EF4-FFF2-40B4-BE49-F238E27FC236}">
                  <a16:creationId xmlns:a16="http://schemas.microsoft.com/office/drawing/2014/main" id="{1A166C34-0209-5CA9-F645-5EF392E070E9}"/>
                </a:ext>
              </a:extLst>
            </p:cNvPr>
            <p:cNvSpPr txBox="1"/>
            <p:nvPr/>
          </p:nvSpPr>
          <p:spPr>
            <a:xfrm>
              <a:off x="-326214" y="2653331"/>
              <a:ext cx="2926080" cy="338554"/>
            </a:xfrm>
            <a:prstGeom prst="rect">
              <a:avLst/>
            </a:prstGeom>
            <a:noFill/>
          </p:spPr>
          <p:txBody>
            <a:bodyPr wrap="square" lIns="0" rIns="0" rtlCol="0" anchor="b">
              <a:spAutoFit/>
            </a:bodyPr>
            <a:lstStyle/>
            <a:p>
              <a:r>
                <a:rPr lang="en-US" sz="1600" b="1" noProof="1">
                  <a:solidFill>
                    <a:schemeClr val="accent3">
                      <a:lumMod val="75000"/>
                    </a:schemeClr>
                  </a:solidFill>
                </a:rPr>
                <a:t>04: Human-in-the-loop</a:t>
              </a:r>
            </a:p>
          </p:txBody>
        </p:sp>
        <p:sp>
          <p:nvSpPr>
            <p:cNvPr id="45" name="TextBox 44">
              <a:extLst>
                <a:ext uri="{FF2B5EF4-FFF2-40B4-BE49-F238E27FC236}">
                  <a16:creationId xmlns:a16="http://schemas.microsoft.com/office/drawing/2014/main" id="{DB934471-2D1A-D99B-E12B-8F95FDFA9723}"/>
                </a:ext>
              </a:extLst>
            </p:cNvPr>
            <p:cNvSpPr txBox="1"/>
            <p:nvPr/>
          </p:nvSpPr>
          <p:spPr>
            <a:xfrm>
              <a:off x="332936" y="3086922"/>
              <a:ext cx="2926080" cy="830997"/>
            </a:xfrm>
            <a:prstGeom prst="rect">
              <a:avLst/>
            </a:prstGeom>
            <a:noFill/>
          </p:spPr>
          <p:txBody>
            <a:bodyPr wrap="square" lIns="0" rIns="0" rtlCol="0" anchor="t">
              <a:spAutoFit/>
            </a:bodyPr>
            <a:lstStyle/>
            <a:p>
              <a:pPr>
                <a:spcAft>
                  <a:spcPts val="1200"/>
                </a:spcAft>
              </a:pPr>
              <a:r>
                <a:rPr lang="en-US" sz="1200" noProof="1">
                  <a:solidFill>
                    <a:schemeClr val="tx1">
                      <a:lumMod val="65000"/>
                      <a:lumOff val="35000"/>
                    </a:schemeClr>
                  </a:solidFill>
                </a:rPr>
                <a:t>A human in the loop is paramount for oversight. Maintaining human involvement in key decisions that require reasoning or ethical considerations is best.</a:t>
              </a:r>
            </a:p>
          </p:txBody>
        </p:sp>
      </p:grpSp>
      <p:grpSp>
        <p:nvGrpSpPr>
          <p:cNvPr id="46" name="Group 45">
            <a:extLst>
              <a:ext uri="{FF2B5EF4-FFF2-40B4-BE49-F238E27FC236}">
                <a16:creationId xmlns:a16="http://schemas.microsoft.com/office/drawing/2014/main" id="{586159FA-7F0B-504C-4E96-78BCACFEDADC}"/>
              </a:ext>
            </a:extLst>
          </p:cNvPr>
          <p:cNvGrpSpPr/>
          <p:nvPr/>
        </p:nvGrpSpPr>
        <p:grpSpPr>
          <a:xfrm>
            <a:off x="2037948" y="1640108"/>
            <a:ext cx="3108616" cy="1176469"/>
            <a:chOff x="332936" y="2741450"/>
            <a:chExt cx="3108616" cy="1176469"/>
          </a:xfrm>
        </p:grpSpPr>
        <p:sp>
          <p:nvSpPr>
            <p:cNvPr id="47" name="TextBox 46">
              <a:extLst>
                <a:ext uri="{FF2B5EF4-FFF2-40B4-BE49-F238E27FC236}">
                  <a16:creationId xmlns:a16="http://schemas.microsoft.com/office/drawing/2014/main" id="{9738AA0C-3817-397A-1415-BDD69737CBAE}"/>
                </a:ext>
              </a:extLst>
            </p:cNvPr>
            <p:cNvSpPr txBox="1"/>
            <p:nvPr/>
          </p:nvSpPr>
          <p:spPr>
            <a:xfrm>
              <a:off x="515472" y="2741450"/>
              <a:ext cx="2926080" cy="338554"/>
            </a:xfrm>
            <a:prstGeom prst="rect">
              <a:avLst/>
            </a:prstGeom>
            <a:noFill/>
          </p:spPr>
          <p:txBody>
            <a:bodyPr wrap="square" lIns="0" rIns="0" rtlCol="0" anchor="b">
              <a:spAutoFit/>
            </a:bodyPr>
            <a:lstStyle/>
            <a:p>
              <a:pPr algn="r"/>
              <a:r>
                <a:rPr lang="en-US" sz="1600" b="1" noProof="1">
                  <a:solidFill>
                    <a:schemeClr val="accent3">
                      <a:lumMod val="90000"/>
                    </a:schemeClr>
                  </a:solidFill>
                </a:rPr>
                <a:t>05: Build Trust</a:t>
              </a:r>
            </a:p>
          </p:txBody>
        </p:sp>
        <p:sp>
          <p:nvSpPr>
            <p:cNvPr id="48" name="TextBox 47">
              <a:extLst>
                <a:ext uri="{FF2B5EF4-FFF2-40B4-BE49-F238E27FC236}">
                  <a16:creationId xmlns:a16="http://schemas.microsoft.com/office/drawing/2014/main" id="{1A5E3710-C8E1-955A-B67F-ADE0270ED169}"/>
                </a:ext>
              </a:extLst>
            </p:cNvPr>
            <p:cNvSpPr txBox="1"/>
            <p:nvPr/>
          </p:nvSpPr>
          <p:spPr>
            <a:xfrm>
              <a:off x="332936" y="3086922"/>
              <a:ext cx="2926080" cy="830997"/>
            </a:xfrm>
            <a:prstGeom prst="rect">
              <a:avLst/>
            </a:prstGeom>
            <a:noFill/>
          </p:spPr>
          <p:txBody>
            <a:bodyPr wrap="square" lIns="0" rIns="0" rtlCol="0" anchor="t">
              <a:spAutoFit/>
            </a:bodyPr>
            <a:lstStyle/>
            <a:p>
              <a:pPr>
                <a:spcAft>
                  <a:spcPts val="1200"/>
                </a:spcAft>
              </a:pPr>
              <a:r>
                <a:rPr lang="en-US" sz="1200" noProof="1">
                  <a:solidFill>
                    <a:schemeClr val="tx1">
                      <a:lumMod val="65000"/>
                      <a:lumOff val="35000"/>
                    </a:schemeClr>
                  </a:solidFill>
                </a:rPr>
                <a:t>Program agents with transparency in mind. Agents should provide references, citations, and a chain of reasoning for human and A.I oversight.</a:t>
              </a:r>
            </a:p>
          </p:txBody>
        </p:sp>
      </p:grpSp>
      <p:sp>
        <p:nvSpPr>
          <p:cNvPr id="49" name="TextBox 48">
            <a:extLst>
              <a:ext uri="{FF2B5EF4-FFF2-40B4-BE49-F238E27FC236}">
                <a16:creationId xmlns:a16="http://schemas.microsoft.com/office/drawing/2014/main" id="{896EA22C-6597-BF36-A917-60015B3A832C}"/>
              </a:ext>
            </a:extLst>
          </p:cNvPr>
          <p:cNvSpPr txBox="1"/>
          <p:nvPr/>
        </p:nvSpPr>
        <p:spPr>
          <a:xfrm>
            <a:off x="2668004" y="6036881"/>
            <a:ext cx="6501845" cy="307777"/>
          </a:xfrm>
          <a:prstGeom prst="rect">
            <a:avLst/>
          </a:prstGeom>
          <a:noFill/>
        </p:spPr>
        <p:txBody>
          <a:bodyPr wrap="none" rtlCol="0">
            <a:spAutoFit/>
          </a:bodyPr>
          <a:lstStyle/>
          <a:p>
            <a:r>
              <a:rPr lang="en-US" sz="1400" i="1" dirty="0"/>
              <a:t>Has anyone heard of AI guardrails? What would be some applicable guardrails?</a:t>
            </a:r>
          </a:p>
        </p:txBody>
      </p:sp>
    </p:spTree>
    <p:extLst>
      <p:ext uri="{BB962C8B-B14F-4D97-AF65-F5344CB8AC3E}">
        <p14:creationId xmlns:p14="http://schemas.microsoft.com/office/powerpoint/2010/main" val="14372481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EFAB-E674-FF03-C266-0EACB1523526}"/>
              </a:ext>
            </a:extLst>
          </p:cNvPr>
          <p:cNvSpPr>
            <a:spLocks noGrp="1"/>
          </p:cNvSpPr>
          <p:nvPr>
            <p:ph type="title"/>
          </p:nvPr>
        </p:nvSpPr>
        <p:spPr/>
        <p:txBody>
          <a:bodyPr/>
          <a:lstStyle/>
          <a:p>
            <a:r>
              <a:rPr lang="en-US" dirty="0"/>
              <a:t>The Wisdom Tree of Implementation</a:t>
            </a:r>
          </a:p>
        </p:txBody>
      </p:sp>
      <p:grpSp>
        <p:nvGrpSpPr>
          <p:cNvPr id="17" name="Group 16">
            <a:extLst>
              <a:ext uri="{FF2B5EF4-FFF2-40B4-BE49-F238E27FC236}">
                <a16:creationId xmlns:a16="http://schemas.microsoft.com/office/drawing/2014/main" id="{431F42CB-7739-F0B3-399A-18FE0F097693}"/>
              </a:ext>
            </a:extLst>
          </p:cNvPr>
          <p:cNvGrpSpPr/>
          <p:nvPr/>
        </p:nvGrpSpPr>
        <p:grpSpPr>
          <a:xfrm>
            <a:off x="6751073" y="867095"/>
            <a:ext cx="5333474" cy="5627936"/>
            <a:chOff x="16560799" y="6629399"/>
            <a:chExt cx="4070353" cy="4295078"/>
          </a:xfrm>
        </p:grpSpPr>
        <p:sp>
          <p:nvSpPr>
            <p:cNvPr id="18" name="Shape">
              <a:extLst>
                <a:ext uri="{FF2B5EF4-FFF2-40B4-BE49-F238E27FC236}">
                  <a16:creationId xmlns:a16="http://schemas.microsoft.com/office/drawing/2014/main" id="{42881D6A-CB0B-5378-4ECA-A1ED5D0C9263}"/>
                </a:ext>
              </a:extLst>
            </p:cNvPr>
            <p:cNvSpPr/>
            <p:nvPr/>
          </p:nvSpPr>
          <p:spPr>
            <a:xfrm>
              <a:off x="17564100" y="8242300"/>
              <a:ext cx="2009947" cy="2682177"/>
            </a:xfrm>
            <a:custGeom>
              <a:avLst/>
              <a:gdLst/>
              <a:ahLst/>
              <a:cxnLst>
                <a:cxn ang="0">
                  <a:pos x="wd2" y="hd2"/>
                </a:cxn>
                <a:cxn ang="5400000">
                  <a:pos x="wd2" y="hd2"/>
                </a:cxn>
                <a:cxn ang="10800000">
                  <a:pos x="wd2" y="hd2"/>
                </a:cxn>
                <a:cxn ang="16200000">
                  <a:pos x="wd2" y="hd2"/>
                </a:cxn>
              </a:cxnLst>
              <a:rect l="0" t="0" r="r" b="b"/>
              <a:pathLst>
                <a:path w="21500" h="21569" extrusionOk="0">
                  <a:moveTo>
                    <a:pt x="21361" y="5014"/>
                  </a:moveTo>
                  <a:lnTo>
                    <a:pt x="21361" y="5014"/>
                  </a:lnTo>
                  <a:cubicBezTo>
                    <a:pt x="21252" y="4963"/>
                    <a:pt x="21130" y="4963"/>
                    <a:pt x="21021" y="5014"/>
                  </a:cubicBezTo>
                  <a:lnTo>
                    <a:pt x="13156" y="8813"/>
                  </a:lnTo>
                  <a:cubicBezTo>
                    <a:pt x="12952" y="8905"/>
                    <a:pt x="12694" y="8813"/>
                    <a:pt x="12680" y="8640"/>
                  </a:cubicBezTo>
                  <a:lnTo>
                    <a:pt x="11824" y="449"/>
                  </a:lnTo>
                  <a:cubicBezTo>
                    <a:pt x="11811" y="357"/>
                    <a:pt x="11729" y="275"/>
                    <a:pt x="11607" y="245"/>
                  </a:cubicBezTo>
                  <a:lnTo>
                    <a:pt x="10629" y="10"/>
                  </a:lnTo>
                  <a:cubicBezTo>
                    <a:pt x="10439" y="-31"/>
                    <a:pt x="10248" y="61"/>
                    <a:pt x="10221" y="214"/>
                  </a:cubicBezTo>
                  <a:lnTo>
                    <a:pt x="8971" y="11315"/>
                  </a:lnTo>
                  <a:cubicBezTo>
                    <a:pt x="8958" y="11489"/>
                    <a:pt x="8686" y="11591"/>
                    <a:pt x="8496" y="11489"/>
                  </a:cubicBezTo>
                  <a:lnTo>
                    <a:pt x="481" y="7618"/>
                  </a:lnTo>
                  <a:cubicBezTo>
                    <a:pt x="372" y="7567"/>
                    <a:pt x="250" y="7567"/>
                    <a:pt x="141" y="7618"/>
                  </a:cubicBezTo>
                  <a:lnTo>
                    <a:pt x="141" y="7618"/>
                  </a:lnTo>
                  <a:cubicBezTo>
                    <a:pt x="-35" y="7700"/>
                    <a:pt x="-49" y="7894"/>
                    <a:pt x="114" y="7996"/>
                  </a:cubicBezTo>
                  <a:lnTo>
                    <a:pt x="8605" y="13460"/>
                  </a:lnTo>
                  <a:cubicBezTo>
                    <a:pt x="8686" y="13511"/>
                    <a:pt x="8727" y="13583"/>
                    <a:pt x="8713" y="13654"/>
                  </a:cubicBezTo>
                  <a:lnTo>
                    <a:pt x="7817" y="21569"/>
                  </a:lnTo>
                  <a:lnTo>
                    <a:pt x="14039" y="21569"/>
                  </a:lnTo>
                  <a:lnTo>
                    <a:pt x="12938" y="10968"/>
                  </a:lnTo>
                  <a:cubicBezTo>
                    <a:pt x="12925" y="10897"/>
                    <a:pt x="12965" y="10825"/>
                    <a:pt x="13047" y="10774"/>
                  </a:cubicBezTo>
                  <a:lnTo>
                    <a:pt x="21402" y="5402"/>
                  </a:lnTo>
                  <a:cubicBezTo>
                    <a:pt x="21551" y="5280"/>
                    <a:pt x="21524" y="5096"/>
                    <a:pt x="21361" y="5014"/>
                  </a:cubicBezTo>
                  <a:close/>
                </a:path>
              </a:pathLst>
            </a:custGeom>
            <a:solidFill>
              <a:srgbClr val="F7931F">
                <a:lumMod val="50000"/>
              </a:srgb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1" i="0" u="none" strike="noStrike" kern="0" cap="none" spc="0" normalizeH="0" baseline="0" noProof="0">
                <a:ln>
                  <a:noFill/>
                </a:ln>
                <a:solidFill>
                  <a:srgbClr val="FFFFFF"/>
                </a:solidFill>
                <a:effectLst/>
                <a:uLnTx/>
                <a:uFillTx/>
                <a:latin typeface="Calibri" panose="020F0502020204030204"/>
              </a:endParaRPr>
            </a:p>
          </p:txBody>
        </p:sp>
        <p:sp>
          <p:nvSpPr>
            <p:cNvPr id="19" name="Shape">
              <a:extLst>
                <a:ext uri="{FF2B5EF4-FFF2-40B4-BE49-F238E27FC236}">
                  <a16:creationId xmlns:a16="http://schemas.microsoft.com/office/drawing/2014/main" id="{3F08038A-C618-33BF-C0E0-943C5D635B94}"/>
                </a:ext>
              </a:extLst>
            </p:cNvPr>
            <p:cNvSpPr/>
            <p:nvPr/>
          </p:nvSpPr>
          <p:spPr>
            <a:xfrm>
              <a:off x="17589499" y="6629399"/>
              <a:ext cx="1327153" cy="966473"/>
            </a:xfrm>
            <a:custGeom>
              <a:avLst/>
              <a:gdLst/>
              <a:ahLst/>
              <a:cxnLst>
                <a:cxn ang="0">
                  <a:pos x="wd2" y="hd2"/>
                </a:cxn>
                <a:cxn ang="5400000">
                  <a:pos x="wd2" y="hd2"/>
                </a:cxn>
                <a:cxn ang="10800000">
                  <a:pos x="wd2" y="hd2"/>
                </a:cxn>
                <a:cxn ang="16200000">
                  <a:pos x="wd2" y="hd2"/>
                </a:cxn>
              </a:cxnLst>
              <a:rect l="0" t="0" r="r" b="b"/>
              <a:pathLst>
                <a:path w="21600" h="21600" extrusionOk="0">
                  <a:moveTo>
                    <a:pt x="21600" y="10615"/>
                  </a:moveTo>
                  <a:cubicBezTo>
                    <a:pt x="21600" y="7323"/>
                    <a:pt x="19657" y="4683"/>
                    <a:pt x="17280" y="4683"/>
                  </a:cubicBezTo>
                  <a:cubicBezTo>
                    <a:pt x="17239" y="4683"/>
                    <a:pt x="17177" y="4683"/>
                    <a:pt x="17135" y="4683"/>
                  </a:cubicBezTo>
                  <a:cubicBezTo>
                    <a:pt x="17156" y="4485"/>
                    <a:pt x="17177" y="4258"/>
                    <a:pt x="17177" y="4059"/>
                  </a:cubicBezTo>
                  <a:cubicBezTo>
                    <a:pt x="17177" y="1817"/>
                    <a:pt x="15854" y="0"/>
                    <a:pt x="14221" y="0"/>
                  </a:cubicBezTo>
                  <a:cubicBezTo>
                    <a:pt x="13084" y="0"/>
                    <a:pt x="12092" y="880"/>
                    <a:pt x="11596" y="2186"/>
                  </a:cubicBezTo>
                  <a:cubicBezTo>
                    <a:pt x="10831" y="1192"/>
                    <a:pt x="9777" y="568"/>
                    <a:pt x="8640" y="568"/>
                  </a:cubicBezTo>
                  <a:cubicBezTo>
                    <a:pt x="6242" y="568"/>
                    <a:pt x="4320" y="3236"/>
                    <a:pt x="4320" y="6500"/>
                  </a:cubicBezTo>
                  <a:cubicBezTo>
                    <a:pt x="1922" y="6500"/>
                    <a:pt x="0" y="9168"/>
                    <a:pt x="0" y="12432"/>
                  </a:cubicBezTo>
                  <a:cubicBezTo>
                    <a:pt x="0" y="15696"/>
                    <a:pt x="1943" y="18364"/>
                    <a:pt x="4320" y="18364"/>
                  </a:cubicBezTo>
                  <a:cubicBezTo>
                    <a:pt x="4878" y="18364"/>
                    <a:pt x="5416" y="18222"/>
                    <a:pt x="5912" y="17939"/>
                  </a:cubicBezTo>
                  <a:cubicBezTo>
                    <a:pt x="6552" y="20096"/>
                    <a:pt x="8103" y="21600"/>
                    <a:pt x="9901" y="21600"/>
                  </a:cubicBezTo>
                  <a:cubicBezTo>
                    <a:pt x="11162" y="21600"/>
                    <a:pt x="12299" y="20862"/>
                    <a:pt x="13084" y="19670"/>
                  </a:cubicBezTo>
                  <a:cubicBezTo>
                    <a:pt x="13601" y="20238"/>
                    <a:pt x="14242" y="20578"/>
                    <a:pt x="14965" y="20578"/>
                  </a:cubicBezTo>
                  <a:cubicBezTo>
                    <a:pt x="16598" y="20578"/>
                    <a:pt x="17921" y="18762"/>
                    <a:pt x="17921" y="16519"/>
                  </a:cubicBezTo>
                  <a:cubicBezTo>
                    <a:pt x="17921" y="16491"/>
                    <a:pt x="17921" y="16463"/>
                    <a:pt x="17921" y="16463"/>
                  </a:cubicBezTo>
                  <a:cubicBezTo>
                    <a:pt x="19988" y="16065"/>
                    <a:pt x="21600" y="13596"/>
                    <a:pt x="21600" y="10615"/>
                  </a:cubicBezTo>
                  <a:close/>
                </a:path>
              </a:pathLst>
            </a:custGeom>
            <a:solidFill>
              <a:srgbClr val="A2B969"/>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1" i="0" u="none" strike="noStrike" kern="0" cap="none" spc="0" normalizeH="0" baseline="0" noProof="0">
                <a:ln>
                  <a:noFill/>
                </a:ln>
                <a:solidFill>
                  <a:srgbClr val="FFFFFF"/>
                </a:solidFill>
                <a:effectLst/>
                <a:uLnTx/>
                <a:uFillTx/>
                <a:latin typeface="Calibri" panose="020F0502020204030204"/>
              </a:endParaRPr>
            </a:p>
          </p:txBody>
        </p:sp>
        <p:sp>
          <p:nvSpPr>
            <p:cNvPr id="20" name="Shape">
              <a:extLst>
                <a:ext uri="{FF2B5EF4-FFF2-40B4-BE49-F238E27FC236}">
                  <a16:creationId xmlns:a16="http://schemas.microsoft.com/office/drawing/2014/main" id="{F8008C27-6BA3-E781-22B0-BB048371EF27}"/>
                </a:ext>
              </a:extLst>
            </p:cNvPr>
            <p:cNvSpPr/>
            <p:nvPr/>
          </p:nvSpPr>
          <p:spPr>
            <a:xfrm>
              <a:off x="16725899" y="7264400"/>
              <a:ext cx="2146301" cy="1563371"/>
            </a:xfrm>
            <a:custGeom>
              <a:avLst/>
              <a:gdLst/>
              <a:ahLst/>
              <a:cxnLst>
                <a:cxn ang="0">
                  <a:pos x="wd2" y="hd2"/>
                </a:cxn>
                <a:cxn ang="5400000">
                  <a:pos x="wd2" y="hd2"/>
                </a:cxn>
                <a:cxn ang="10800000">
                  <a:pos x="wd2" y="hd2"/>
                </a:cxn>
                <a:cxn ang="16200000">
                  <a:pos x="wd2" y="hd2"/>
                </a:cxn>
              </a:cxnLst>
              <a:rect l="0" t="0" r="r" b="b"/>
              <a:pathLst>
                <a:path w="21600" h="21600" extrusionOk="0">
                  <a:moveTo>
                    <a:pt x="21600" y="10616"/>
                  </a:moveTo>
                  <a:cubicBezTo>
                    <a:pt x="21600" y="7335"/>
                    <a:pt x="19670" y="4685"/>
                    <a:pt x="17280" y="4685"/>
                  </a:cubicBezTo>
                  <a:cubicBezTo>
                    <a:pt x="17229" y="4685"/>
                    <a:pt x="17191" y="4685"/>
                    <a:pt x="17139" y="4703"/>
                  </a:cubicBezTo>
                  <a:cubicBezTo>
                    <a:pt x="17165" y="4492"/>
                    <a:pt x="17178" y="4281"/>
                    <a:pt x="17178" y="4071"/>
                  </a:cubicBezTo>
                  <a:cubicBezTo>
                    <a:pt x="17178" y="1825"/>
                    <a:pt x="15849" y="0"/>
                    <a:pt x="14213" y="0"/>
                  </a:cubicBezTo>
                  <a:cubicBezTo>
                    <a:pt x="13075" y="0"/>
                    <a:pt x="12091" y="877"/>
                    <a:pt x="11592" y="2176"/>
                  </a:cubicBezTo>
                  <a:cubicBezTo>
                    <a:pt x="10826" y="1176"/>
                    <a:pt x="9790" y="561"/>
                    <a:pt x="8640" y="561"/>
                  </a:cubicBezTo>
                  <a:cubicBezTo>
                    <a:pt x="6250" y="561"/>
                    <a:pt x="4320" y="3211"/>
                    <a:pt x="4320" y="6492"/>
                  </a:cubicBezTo>
                  <a:cubicBezTo>
                    <a:pt x="1930" y="6492"/>
                    <a:pt x="0" y="9142"/>
                    <a:pt x="0" y="12423"/>
                  </a:cubicBezTo>
                  <a:cubicBezTo>
                    <a:pt x="0" y="15704"/>
                    <a:pt x="1930" y="18354"/>
                    <a:pt x="4320" y="18354"/>
                  </a:cubicBezTo>
                  <a:cubicBezTo>
                    <a:pt x="4882" y="18354"/>
                    <a:pt x="5406" y="18196"/>
                    <a:pt x="5905" y="17933"/>
                  </a:cubicBezTo>
                  <a:cubicBezTo>
                    <a:pt x="6557" y="20091"/>
                    <a:pt x="8090" y="21600"/>
                    <a:pt x="9893" y="21600"/>
                  </a:cubicBezTo>
                  <a:cubicBezTo>
                    <a:pt x="11145" y="21600"/>
                    <a:pt x="12283" y="20863"/>
                    <a:pt x="13075" y="19670"/>
                  </a:cubicBezTo>
                  <a:cubicBezTo>
                    <a:pt x="13586" y="20249"/>
                    <a:pt x="14238" y="20582"/>
                    <a:pt x="14954" y="20582"/>
                  </a:cubicBezTo>
                  <a:cubicBezTo>
                    <a:pt x="16590" y="20582"/>
                    <a:pt x="17919" y="18757"/>
                    <a:pt x="17919" y="16511"/>
                  </a:cubicBezTo>
                  <a:cubicBezTo>
                    <a:pt x="17919" y="16494"/>
                    <a:pt x="17919" y="16459"/>
                    <a:pt x="17919" y="16441"/>
                  </a:cubicBezTo>
                  <a:cubicBezTo>
                    <a:pt x="20002" y="16055"/>
                    <a:pt x="21600" y="13599"/>
                    <a:pt x="21600" y="10616"/>
                  </a:cubicBezTo>
                  <a:close/>
                </a:path>
              </a:pathLst>
            </a:custGeom>
            <a:solidFill>
              <a:srgbClr val="A2B969">
                <a:lumMod val="60000"/>
                <a:lumOff val="40000"/>
              </a:srgb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r>
                <a:rPr kumimoji="0" lang="en-US" sz="4400" b="1" i="0" u="none" strike="noStrike" kern="0" cap="none" spc="0" normalizeH="0" baseline="0" noProof="0" dirty="0">
                  <a:ln>
                    <a:noFill/>
                  </a:ln>
                  <a:solidFill>
                    <a:srgbClr val="FFFFFF"/>
                  </a:solidFill>
                  <a:effectLst/>
                  <a:uLnTx/>
                  <a:uFillTx/>
                  <a:latin typeface="Calibri" panose="020F0502020204030204"/>
                </a:rPr>
                <a:t>01</a:t>
              </a:r>
            </a:p>
          </p:txBody>
        </p:sp>
        <p:sp>
          <p:nvSpPr>
            <p:cNvPr id="21" name="Shape">
              <a:extLst>
                <a:ext uri="{FF2B5EF4-FFF2-40B4-BE49-F238E27FC236}">
                  <a16:creationId xmlns:a16="http://schemas.microsoft.com/office/drawing/2014/main" id="{1A1025B3-4071-8B55-7659-741A8D303ECE}"/>
                </a:ext>
              </a:extLst>
            </p:cNvPr>
            <p:cNvSpPr/>
            <p:nvPr/>
          </p:nvSpPr>
          <p:spPr>
            <a:xfrm>
              <a:off x="18770600" y="8039100"/>
              <a:ext cx="1860552" cy="1356359"/>
            </a:xfrm>
            <a:custGeom>
              <a:avLst/>
              <a:gdLst/>
              <a:ahLst/>
              <a:cxnLst>
                <a:cxn ang="0">
                  <a:pos x="wd2" y="hd2"/>
                </a:cxn>
                <a:cxn ang="5400000">
                  <a:pos x="wd2" y="hd2"/>
                </a:cxn>
                <a:cxn ang="10800000">
                  <a:pos x="wd2" y="hd2"/>
                </a:cxn>
                <a:cxn ang="16200000">
                  <a:pos x="wd2" y="hd2"/>
                </a:cxn>
              </a:cxnLst>
              <a:rect l="0" t="0" r="r" b="b"/>
              <a:pathLst>
                <a:path w="21600" h="21600" extrusionOk="0">
                  <a:moveTo>
                    <a:pt x="21600" y="10618"/>
                  </a:moveTo>
                  <a:cubicBezTo>
                    <a:pt x="21600" y="7342"/>
                    <a:pt x="19669" y="4692"/>
                    <a:pt x="17280" y="4692"/>
                  </a:cubicBezTo>
                  <a:cubicBezTo>
                    <a:pt x="17236" y="4692"/>
                    <a:pt x="17192" y="4692"/>
                    <a:pt x="17133" y="4692"/>
                  </a:cubicBezTo>
                  <a:cubicBezTo>
                    <a:pt x="17162" y="4490"/>
                    <a:pt x="17177" y="4267"/>
                    <a:pt x="17177" y="4065"/>
                  </a:cubicBezTo>
                  <a:cubicBezTo>
                    <a:pt x="17177" y="1820"/>
                    <a:pt x="15850" y="0"/>
                    <a:pt x="14213" y="0"/>
                  </a:cubicBezTo>
                  <a:cubicBezTo>
                    <a:pt x="13078" y="0"/>
                    <a:pt x="12090" y="890"/>
                    <a:pt x="11589" y="2184"/>
                  </a:cubicBezTo>
                  <a:cubicBezTo>
                    <a:pt x="10822" y="1193"/>
                    <a:pt x="9775" y="587"/>
                    <a:pt x="8640" y="587"/>
                  </a:cubicBezTo>
                  <a:cubicBezTo>
                    <a:pt x="6251" y="587"/>
                    <a:pt x="4320" y="3236"/>
                    <a:pt x="4320" y="6512"/>
                  </a:cubicBezTo>
                  <a:cubicBezTo>
                    <a:pt x="1931" y="6512"/>
                    <a:pt x="0" y="9162"/>
                    <a:pt x="0" y="12438"/>
                  </a:cubicBezTo>
                  <a:cubicBezTo>
                    <a:pt x="0" y="15715"/>
                    <a:pt x="1931" y="18364"/>
                    <a:pt x="4320" y="18364"/>
                  </a:cubicBezTo>
                  <a:cubicBezTo>
                    <a:pt x="4880" y="18364"/>
                    <a:pt x="5411" y="18222"/>
                    <a:pt x="5898" y="17939"/>
                  </a:cubicBezTo>
                  <a:cubicBezTo>
                    <a:pt x="6546" y="20083"/>
                    <a:pt x="8094" y="21600"/>
                    <a:pt x="9893" y="21600"/>
                  </a:cubicBezTo>
                  <a:cubicBezTo>
                    <a:pt x="11146" y="21600"/>
                    <a:pt x="12282" y="20852"/>
                    <a:pt x="13078" y="19679"/>
                  </a:cubicBezTo>
                  <a:cubicBezTo>
                    <a:pt x="13594" y="20245"/>
                    <a:pt x="14243" y="20589"/>
                    <a:pt x="14950" y="20589"/>
                  </a:cubicBezTo>
                  <a:cubicBezTo>
                    <a:pt x="16587" y="20589"/>
                    <a:pt x="17914" y="18769"/>
                    <a:pt x="17914" y="16524"/>
                  </a:cubicBezTo>
                  <a:cubicBezTo>
                    <a:pt x="17914" y="16503"/>
                    <a:pt x="17914" y="16483"/>
                    <a:pt x="17914" y="16463"/>
                  </a:cubicBezTo>
                  <a:cubicBezTo>
                    <a:pt x="19993" y="16079"/>
                    <a:pt x="21600" y="13611"/>
                    <a:pt x="21600" y="10618"/>
                  </a:cubicBezTo>
                  <a:close/>
                </a:path>
              </a:pathLst>
            </a:custGeom>
            <a:solidFill>
              <a:srgbClr val="A2B969">
                <a:lumMod val="60000"/>
                <a:lumOff val="40000"/>
              </a:srgb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r>
                <a:rPr kumimoji="0" lang="fr-CA" sz="4400" b="1" i="0" u="none" strike="noStrike" kern="0" cap="none" spc="0" normalizeH="0" baseline="0" noProof="0" dirty="0">
                  <a:ln>
                    <a:noFill/>
                  </a:ln>
                  <a:solidFill>
                    <a:schemeClr val="bg1"/>
                  </a:solidFill>
                  <a:effectLst/>
                  <a:uLnTx/>
                  <a:uFillTx/>
                  <a:latin typeface="Calibri" panose="020F0502020204030204"/>
                </a:rPr>
                <a:t>03</a:t>
              </a:r>
              <a:endParaRPr kumimoji="0" sz="4400" b="1" i="0" u="none" strike="noStrike" kern="0" cap="none" spc="0" normalizeH="0" baseline="0" noProof="0" dirty="0">
                <a:ln>
                  <a:noFill/>
                </a:ln>
                <a:solidFill>
                  <a:schemeClr val="bg1"/>
                </a:solidFill>
                <a:effectLst/>
                <a:uLnTx/>
                <a:uFillTx/>
                <a:latin typeface="Calibri" panose="020F0502020204030204"/>
              </a:endParaRPr>
            </a:p>
          </p:txBody>
        </p:sp>
        <p:sp>
          <p:nvSpPr>
            <p:cNvPr id="22" name="Shape">
              <a:extLst>
                <a:ext uri="{FF2B5EF4-FFF2-40B4-BE49-F238E27FC236}">
                  <a16:creationId xmlns:a16="http://schemas.microsoft.com/office/drawing/2014/main" id="{5F7FEB00-3769-CF70-7CAA-63936B59822A}"/>
                </a:ext>
              </a:extLst>
            </p:cNvPr>
            <p:cNvSpPr/>
            <p:nvPr/>
          </p:nvSpPr>
          <p:spPr>
            <a:xfrm>
              <a:off x="18249899" y="6819900"/>
              <a:ext cx="2146301" cy="1563371"/>
            </a:xfrm>
            <a:custGeom>
              <a:avLst/>
              <a:gdLst/>
              <a:ahLst/>
              <a:cxnLst>
                <a:cxn ang="0">
                  <a:pos x="wd2" y="hd2"/>
                </a:cxn>
                <a:cxn ang="5400000">
                  <a:pos x="wd2" y="hd2"/>
                </a:cxn>
                <a:cxn ang="10800000">
                  <a:pos x="wd2" y="hd2"/>
                </a:cxn>
                <a:cxn ang="16200000">
                  <a:pos x="wd2" y="hd2"/>
                </a:cxn>
              </a:cxnLst>
              <a:rect l="0" t="0" r="r" b="b"/>
              <a:pathLst>
                <a:path w="21600" h="21600" extrusionOk="0">
                  <a:moveTo>
                    <a:pt x="21600" y="10616"/>
                  </a:moveTo>
                  <a:cubicBezTo>
                    <a:pt x="21600" y="7335"/>
                    <a:pt x="19670" y="4685"/>
                    <a:pt x="17280" y="4685"/>
                  </a:cubicBezTo>
                  <a:cubicBezTo>
                    <a:pt x="17229" y="4685"/>
                    <a:pt x="17191" y="4685"/>
                    <a:pt x="17139" y="4703"/>
                  </a:cubicBezTo>
                  <a:cubicBezTo>
                    <a:pt x="17165" y="4492"/>
                    <a:pt x="17178" y="4281"/>
                    <a:pt x="17178" y="4071"/>
                  </a:cubicBezTo>
                  <a:cubicBezTo>
                    <a:pt x="17178" y="1825"/>
                    <a:pt x="15849" y="0"/>
                    <a:pt x="14213" y="0"/>
                  </a:cubicBezTo>
                  <a:cubicBezTo>
                    <a:pt x="13075" y="0"/>
                    <a:pt x="12091" y="877"/>
                    <a:pt x="11592" y="2176"/>
                  </a:cubicBezTo>
                  <a:cubicBezTo>
                    <a:pt x="10826" y="1176"/>
                    <a:pt x="9790" y="561"/>
                    <a:pt x="8640" y="561"/>
                  </a:cubicBezTo>
                  <a:cubicBezTo>
                    <a:pt x="6250" y="561"/>
                    <a:pt x="4320" y="3211"/>
                    <a:pt x="4320" y="6492"/>
                  </a:cubicBezTo>
                  <a:cubicBezTo>
                    <a:pt x="1930" y="6492"/>
                    <a:pt x="0" y="9142"/>
                    <a:pt x="0" y="12423"/>
                  </a:cubicBezTo>
                  <a:cubicBezTo>
                    <a:pt x="0" y="15704"/>
                    <a:pt x="1930" y="18354"/>
                    <a:pt x="4320" y="18354"/>
                  </a:cubicBezTo>
                  <a:cubicBezTo>
                    <a:pt x="4882" y="18354"/>
                    <a:pt x="5406" y="18196"/>
                    <a:pt x="5905" y="17933"/>
                  </a:cubicBezTo>
                  <a:cubicBezTo>
                    <a:pt x="6557" y="20091"/>
                    <a:pt x="8090" y="21600"/>
                    <a:pt x="9893" y="21600"/>
                  </a:cubicBezTo>
                  <a:cubicBezTo>
                    <a:pt x="11145" y="21600"/>
                    <a:pt x="12283" y="20863"/>
                    <a:pt x="13075" y="19670"/>
                  </a:cubicBezTo>
                  <a:cubicBezTo>
                    <a:pt x="13586" y="20249"/>
                    <a:pt x="14238" y="20582"/>
                    <a:pt x="14954" y="20582"/>
                  </a:cubicBezTo>
                  <a:cubicBezTo>
                    <a:pt x="16590" y="20582"/>
                    <a:pt x="17919" y="18757"/>
                    <a:pt x="17919" y="16511"/>
                  </a:cubicBezTo>
                  <a:cubicBezTo>
                    <a:pt x="17919" y="16494"/>
                    <a:pt x="17919" y="16459"/>
                    <a:pt x="17919" y="16441"/>
                  </a:cubicBezTo>
                  <a:cubicBezTo>
                    <a:pt x="19990" y="16055"/>
                    <a:pt x="21600" y="13599"/>
                    <a:pt x="21600" y="10616"/>
                  </a:cubicBezTo>
                  <a:close/>
                </a:path>
              </a:pathLst>
            </a:custGeom>
            <a:solidFill>
              <a:srgbClr val="A2B969">
                <a:lumMod val="50000"/>
              </a:srgb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r>
                <a:rPr kumimoji="0" lang="fr-CA" sz="4400" b="1" i="0" u="none" strike="noStrike" kern="0" cap="none" spc="0" normalizeH="0" baseline="0" noProof="0" dirty="0">
                  <a:ln>
                    <a:noFill/>
                  </a:ln>
                  <a:solidFill>
                    <a:srgbClr val="FFFFFF"/>
                  </a:solidFill>
                  <a:effectLst/>
                  <a:uLnTx/>
                  <a:uFillTx/>
                  <a:latin typeface="Calibri" panose="020F0502020204030204"/>
                </a:rPr>
                <a:t>02</a:t>
              </a:r>
              <a:endParaRPr kumimoji="0" sz="4400" b="1" i="0" u="none" strike="noStrike" kern="0" cap="none" spc="0" normalizeH="0" baseline="0" noProof="0" dirty="0">
                <a:ln>
                  <a:noFill/>
                </a:ln>
                <a:solidFill>
                  <a:srgbClr val="FFFFFF"/>
                </a:solidFill>
                <a:effectLst/>
                <a:uLnTx/>
                <a:uFillTx/>
                <a:latin typeface="Calibri" panose="020F0502020204030204"/>
              </a:endParaRPr>
            </a:p>
          </p:txBody>
        </p:sp>
        <p:sp>
          <p:nvSpPr>
            <p:cNvPr id="23" name="Shape">
              <a:extLst>
                <a:ext uri="{FF2B5EF4-FFF2-40B4-BE49-F238E27FC236}">
                  <a16:creationId xmlns:a16="http://schemas.microsoft.com/office/drawing/2014/main" id="{834CE257-8582-A297-6EA4-983825E9292B}"/>
                </a:ext>
              </a:extLst>
            </p:cNvPr>
            <p:cNvSpPr/>
            <p:nvPr/>
          </p:nvSpPr>
          <p:spPr>
            <a:xfrm>
              <a:off x="17907000" y="7874000"/>
              <a:ext cx="1555752" cy="1135381"/>
            </a:xfrm>
            <a:custGeom>
              <a:avLst/>
              <a:gdLst/>
              <a:ahLst/>
              <a:cxnLst>
                <a:cxn ang="0">
                  <a:pos x="wd2" y="hd2"/>
                </a:cxn>
                <a:cxn ang="5400000">
                  <a:pos x="wd2" y="hd2"/>
                </a:cxn>
                <a:cxn ang="10800000">
                  <a:pos x="wd2" y="hd2"/>
                </a:cxn>
                <a:cxn ang="16200000">
                  <a:pos x="wd2" y="hd2"/>
                </a:cxn>
              </a:cxnLst>
              <a:rect l="0" t="0" r="r" b="b"/>
              <a:pathLst>
                <a:path w="21600" h="21600" extrusionOk="0">
                  <a:moveTo>
                    <a:pt x="21600" y="10607"/>
                  </a:moveTo>
                  <a:cubicBezTo>
                    <a:pt x="21600" y="7345"/>
                    <a:pt x="19660" y="4687"/>
                    <a:pt x="17280" y="4687"/>
                  </a:cubicBezTo>
                  <a:cubicBezTo>
                    <a:pt x="17227" y="4687"/>
                    <a:pt x="17192" y="4687"/>
                    <a:pt x="17139" y="4687"/>
                  </a:cubicBezTo>
                  <a:cubicBezTo>
                    <a:pt x="17157" y="4470"/>
                    <a:pt x="17174" y="4276"/>
                    <a:pt x="17174" y="4059"/>
                  </a:cubicBezTo>
                  <a:cubicBezTo>
                    <a:pt x="17174" y="1812"/>
                    <a:pt x="15852" y="0"/>
                    <a:pt x="14212" y="0"/>
                  </a:cubicBezTo>
                  <a:cubicBezTo>
                    <a:pt x="13066" y="0"/>
                    <a:pt x="12078" y="894"/>
                    <a:pt x="11585" y="2174"/>
                  </a:cubicBezTo>
                  <a:cubicBezTo>
                    <a:pt x="10809" y="1184"/>
                    <a:pt x="9768" y="580"/>
                    <a:pt x="8640" y="580"/>
                  </a:cubicBezTo>
                  <a:cubicBezTo>
                    <a:pt x="6260" y="580"/>
                    <a:pt x="4320" y="3238"/>
                    <a:pt x="4320" y="6499"/>
                  </a:cubicBezTo>
                  <a:cubicBezTo>
                    <a:pt x="1940" y="6499"/>
                    <a:pt x="0" y="9157"/>
                    <a:pt x="0" y="12419"/>
                  </a:cubicBezTo>
                  <a:cubicBezTo>
                    <a:pt x="0" y="15681"/>
                    <a:pt x="1940" y="18338"/>
                    <a:pt x="4320" y="18338"/>
                  </a:cubicBezTo>
                  <a:cubicBezTo>
                    <a:pt x="4884" y="18338"/>
                    <a:pt x="5413" y="18193"/>
                    <a:pt x="5907" y="17928"/>
                  </a:cubicBezTo>
                  <a:cubicBezTo>
                    <a:pt x="6559" y="20078"/>
                    <a:pt x="8093" y="21600"/>
                    <a:pt x="9910" y="21600"/>
                  </a:cubicBezTo>
                  <a:cubicBezTo>
                    <a:pt x="11161" y="21600"/>
                    <a:pt x="12308" y="20851"/>
                    <a:pt x="13083" y="19691"/>
                  </a:cubicBezTo>
                  <a:cubicBezTo>
                    <a:pt x="13595" y="20271"/>
                    <a:pt x="14247" y="20609"/>
                    <a:pt x="14952" y="20609"/>
                  </a:cubicBezTo>
                  <a:cubicBezTo>
                    <a:pt x="16592" y="20609"/>
                    <a:pt x="17915" y="18797"/>
                    <a:pt x="17915" y="16550"/>
                  </a:cubicBezTo>
                  <a:cubicBezTo>
                    <a:pt x="17915" y="16526"/>
                    <a:pt x="17915" y="16502"/>
                    <a:pt x="17915" y="16478"/>
                  </a:cubicBezTo>
                  <a:cubicBezTo>
                    <a:pt x="19995" y="16043"/>
                    <a:pt x="21600" y="13579"/>
                    <a:pt x="21600" y="10607"/>
                  </a:cubicBezTo>
                  <a:close/>
                </a:path>
              </a:pathLst>
            </a:custGeom>
            <a:solidFill>
              <a:srgbClr val="A2B969"/>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r>
                <a:rPr kumimoji="0" lang="en-US" sz="4400" b="1" i="0" u="none" strike="noStrike" kern="0" cap="none" spc="0" normalizeH="0" baseline="0" noProof="0" dirty="0">
                  <a:ln>
                    <a:noFill/>
                  </a:ln>
                  <a:solidFill>
                    <a:srgbClr val="FFFFFF"/>
                  </a:solidFill>
                  <a:effectLst/>
                  <a:uLnTx/>
                  <a:uFillTx/>
                  <a:latin typeface="Calibri" panose="020F0502020204030204"/>
                </a:rPr>
                <a:t>04</a:t>
              </a:r>
              <a:endParaRPr kumimoji="0" sz="4400" b="1" i="0" u="none" strike="noStrike" kern="0" cap="none" spc="0" normalizeH="0" baseline="0" noProof="0" dirty="0">
                <a:ln>
                  <a:noFill/>
                </a:ln>
                <a:solidFill>
                  <a:srgbClr val="FFFFFF"/>
                </a:solidFill>
                <a:effectLst/>
                <a:uLnTx/>
                <a:uFillTx/>
                <a:latin typeface="Calibri" panose="020F0502020204030204"/>
              </a:endParaRPr>
            </a:p>
          </p:txBody>
        </p:sp>
        <p:sp>
          <p:nvSpPr>
            <p:cNvPr id="24" name="Shape">
              <a:extLst>
                <a:ext uri="{FF2B5EF4-FFF2-40B4-BE49-F238E27FC236}">
                  <a16:creationId xmlns:a16="http://schemas.microsoft.com/office/drawing/2014/main" id="{7C855AC1-4274-7E6D-C07F-91FB1729A308}"/>
                </a:ext>
              </a:extLst>
            </p:cNvPr>
            <p:cNvSpPr/>
            <p:nvPr/>
          </p:nvSpPr>
          <p:spPr>
            <a:xfrm>
              <a:off x="16560799" y="8585200"/>
              <a:ext cx="1652274" cy="1203961"/>
            </a:xfrm>
            <a:custGeom>
              <a:avLst/>
              <a:gdLst/>
              <a:ahLst/>
              <a:cxnLst>
                <a:cxn ang="0">
                  <a:pos x="wd2" y="hd2"/>
                </a:cxn>
                <a:cxn ang="5400000">
                  <a:pos x="wd2" y="hd2"/>
                </a:cxn>
                <a:cxn ang="10800000">
                  <a:pos x="wd2" y="hd2"/>
                </a:cxn>
                <a:cxn ang="16200000">
                  <a:pos x="wd2" y="hd2"/>
                </a:cxn>
              </a:cxnLst>
              <a:rect l="0" t="0" r="r" b="b"/>
              <a:pathLst>
                <a:path w="21600" h="21600" extrusionOk="0">
                  <a:moveTo>
                    <a:pt x="21600" y="10618"/>
                  </a:moveTo>
                  <a:cubicBezTo>
                    <a:pt x="21600" y="7337"/>
                    <a:pt x="19674" y="4694"/>
                    <a:pt x="17283" y="4694"/>
                  </a:cubicBezTo>
                  <a:cubicBezTo>
                    <a:pt x="17234" y="4694"/>
                    <a:pt x="17184" y="4694"/>
                    <a:pt x="17134" y="4694"/>
                  </a:cubicBezTo>
                  <a:cubicBezTo>
                    <a:pt x="17150" y="4489"/>
                    <a:pt x="17167" y="4284"/>
                    <a:pt x="17167" y="4056"/>
                  </a:cubicBezTo>
                  <a:cubicBezTo>
                    <a:pt x="17167" y="1823"/>
                    <a:pt x="15839" y="0"/>
                    <a:pt x="14212" y="0"/>
                  </a:cubicBezTo>
                  <a:cubicBezTo>
                    <a:pt x="13066" y="0"/>
                    <a:pt x="12087" y="889"/>
                    <a:pt x="11589" y="2187"/>
                  </a:cubicBezTo>
                  <a:cubicBezTo>
                    <a:pt x="10808" y="1185"/>
                    <a:pt x="9779" y="570"/>
                    <a:pt x="8633" y="570"/>
                  </a:cubicBezTo>
                  <a:cubicBezTo>
                    <a:pt x="6243" y="570"/>
                    <a:pt x="4317" y="3213"/>
                    <a:pt x="4317" y="6494"/>
                  </a:cubicBezTo>
                  <a:cubicBezTo>
                    <a:pt x="1926" y="6494"/>
                    <a:pt x="0" y="9137"/>
                    <a:pt x="0" y="12418"/>
                  </a:cubicBezTo>
                  <a:cubicBezTo>
                    <a:pt x="0" y="15699"/>
                    <a:pt x="1926" y="18342"/>
                    <a:pt x="4317" y="18342"/>
                  </a:cubicBezTo>
                  <a:cubicBezTo>
                    <a:pt x="4881" y="18342"/>
                    <a:pt x="5412" y="18182"/>
                    <a:pt x="5894" y="17932"/>
                  </a:cubicBezTo>
                  <a:cubicBezTo>
                    <a:pt x="6541" y="20073"/>
                    <a:pt x="8085" y="21600"/>
                    <a:pt x="9879" y="21600"/>
                  </a:cubicBezTo>
                  <a:cubicBezTo>
                    <a:pt x="11140" y="21600"/>
                    <a:pt x="12269" y="20848"/>
                    <a:pt x="13050" y="19686"/>
                  </a:cubicBezTo>
                  <a:cubicBezTo>
                    <a:pt x="13564" y="20256"/>
                    <a:pt x="14212" y="20597"/>
                    <a:pt x="14926" y="20597"/>
                  </a:cubicBezTo>
                  <a:cubicBezTo>
                    <a:pt x="16553" y="20597"/>
                    <a:pt x="17881" y="18775"/>
                    <a:pt x="17881" y="16542"/>
                  </a:cubicBezTo>
                  <a:cubicBezTo>
                    <a:pt x="17881" y="16519"/>
                    <a:pt x="17881" y="16496"/>
                    <a:pt x="17881" y="16473"/>
                  </a:cubicBezTo>
                  <a:cubicBezTo>
                    <a:pt x="19990" y="16063"/>
                    <a:pt x="21600" y="13603"/>
                    <a:pt x="21600" y="10618"/>
                  </a:cubicBezTo>
                  <a:close/>
                </a:path>
              </a:pathLst>
            </a:custGeom>
            <a:solidFill>
              <a:srgbClr val="A2B969">
                <a:lumMod val="50000"/>
              </a:srgb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r>
                <a:rPr kumimoji="0" lang="en-US" sz="4400" b="1" i="0" u="none" strike="noStrike" kern="0" cap="none" spc="0" normalizeH="0" baseline="0" noProof="0" dirty="0">
                  <a:ln>
                    <a:noFill/>
                  </a:ln>
                  <a:solidFill>
                    <a:srgbClr val="FFFFFF"/>
                  </a:solidFill>
                  <a:effectLst/>
                  <a:uLnTx/>
                  <a:uFillTx/>
                  <a:latin typeface="Calibri" panose="020F0502020204030204"/>
                </a:rPr>
                <a:t>05</a:t>
              </a:r>
              <a:endParaRPr kumimoji="0" sz="4400" b="1" i="0" u="none" strike="noStrike" kern="0" cap="none" spc="0" normalizeH="0" baseline="0" noProof="0" dirty="0">
                <a:ln>
                  <a:noFill/>
                </a:ln>
                <a:solidFill>
                  <a:srgbClr val="FFFFFF"/>
                </a:solidFill>
                <a:effectLst/>
                <a:uLnTx/>
                <a:uFillTx/>
                <a:latin typeface="Calibri" panose="020F0502020204030204"/>
              </a:endParaRPr>
            </a:p>
          </p:txBody>
        </p:sp>
      </p:grpSp>
      <p:sp>
        <p:nvSpPr>
          <p:cNvPr id="46" name="TextBox 45">
            <a:extLst>
              <a:ext uri="{FF2B5EF4-FFF2-40B4-BE49-F238E27FC236}">
                <a16:creationId xmlns:a16="http://schemas.microsoft.com/office/drawing/2014/main" id="{9224A8BF-75D6-3C7D-F5A4-FC1CB62A120D}"/>
              </a:ext>
            </a:extLst>
          </p:cNvPr>
          <p:cNvSpPr txBox="1"/>
          <p:nvPr/>
        </p:nvSpPr>
        <p:spPr>
          <a:xfrm>
            <a:off x="1457406" y="1847668"/>
            <a:ext cx="5452441" cy="369332"/>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1">
                <a:ln>
                  <a:noFill/>
                </a:ln>
                <a:solidFill>
                  <a:prstClr val="black"/>
                </a:solidFill>
                <a:effectLst/>
                <a:uLnTx/>
                <a:uFillTx/>
                <a:latin typeface="Calibri" panose="020F0502020204030204"/>
                <a:ea typeface="+mn-ea"/>
                <a:cs typeface="+mn-cs"/>
              </a:rPr>
              <a:t>Build Familiarity with Agents in Controlled Enviroment</a:t>
            </a:r>
          </a:p>
        </p:txBody>
      </p:sp>
      <p:sp>
        <p:nvSpPr>
          <p:cNvPr id="54" name="Shape">
            <a:extLst>
              <a:ext uri="{FF2B5EF4-FFF2-40B4-BE49-F238E27FC236}">
                <a16:creationId xmlns:a16="http://schemas.microsoft.com/office/drawing/2014/main" id="{B3E867D8-9BF2-2D7F-4FEA-1DE04DF37DC5}"/>
              </a:ext>
            </a:extLst>
          </p:cNvPr>
          <p:cNvSpPr/>
          <p:nvPr/>
        </p:nvSpPr>
        <p:spPr>
          <a:xfrm>
            <a:off x="486883" y="1722258"/>
            <a:ext cx="757961" cy="554415"/>
          </a:xfrm>
          <a:custGeom>
            <a:avLst/>
            <a:gdLst/>
            <a:ahLst/>
            <a:cxnLst>
              <a:cxn ang="0">
                <a:pos x="wd2" y="hd2"/>
              </a:cxn>
              <a:cxn ang="5400000">
                <a:pos x="wd2" y="hd2"/>
              </a:cxn>
              <a:cxn ang="10800000">
                <a:pos x="wd2" y="hd2"/>
              </a:cxn>
              <a:cxn ang="16200000">
                <a:pos x="wd2" y="hd2"/>
              </a:cxn>
            </a:cxnLst>
            <a:rect l="0" t="0" r="r" b="b"/>
            <a:pathLst>
              <a:path w="21600" h="21600" extrusionOk="0">
                <a:moveTo>
                  <a:pt x="21600" y="10559"/>
                </a:moveTo>
                <a:cubicBezTo>
                  <a:pt x="21600" y="7317"/>
                  <a:pt x="19677" y="4644"/>
                  <a:pt x="17274" y="4644"/>
                </a:cubicBezTo>
                <a:cubicBezTo>
                  <a:pt x="17210" y="4644"/>
                  <a:pt x="17177" y="4644"/>
                  <a:pt x="17145" y="4644"/>
                </a:cubicBezTo>
                <a:cubicBezTo>
                  <a:pt x="17177" y="4425"/>
                  <a:pt x="17177" y="4250"/>
                  <a:pt x="17177" y="4031"/>
                </a:cubicBezTo>
                <a:cubicBezTo>
                  <a:pt x="17177" y="1796"/>
                  <a:pt x="15863" y="0"/>
                  <a:pt x="14229" y="0"/>
                </a:cubicBezTo>
                <a:cubicBezTo>
                  <a:pt x="13075" y="0"/>
                  <a:pt x="12114" y="876"/>
                  <a:pt x="11601" y="2191"/>
                </a:cubicBezTo>
                <a:cubicBezTo>
                  <a:pt x="10832" y="1183"/>
                  <a:pt x="9807" y="613"/>
                  <a:pt x="8653" y="613"/>
                </a:cubicBezTo>
                <a:cubicBezTo>
                  <a:pt x="6281" y="613"/>
                  <a:pt x="4326" y="3242"/>
                  <a:pt x="4326" y="6528"/>
                </a:cubicBezTo>
                <a:cubicBezTo>
                  <a:pt x="1955" y="6528"/>
                  <a:pt x="0" y="9157"/>
                  <a:pt x="0" y="12443"/>
                </a:cubicBezTo>
                <a:cubicBezTo>
                  <a:pt x="0" y="15729"/>
                  <a:pt x="1923" y="18358"/>
                  <a:pt x="4326" y="18358"/>
                </a:cubicBezTo>
                <a:cubicBezTo>
                  <a:pt x="4871" y="18358"/>
                  <a:pt x="5416" y="18226"/>
                  <a:pt x="5897" y="17963"/>
                </a:cubicBezTo>
                <a:cubicBezTo>
                  <a:pt x="6538" y="20110"/>
                  <a:pt x="8076" y="21600"/>
                  <a:pt x="9871" y="21600"/>
                </a:cubicBezTo>
                <a:cubicBezTo>
                  <a:pt x="11121" y="21600"/>
                  <a:pt x="12242" y="20855"/>
                  <a:pt x="13043" y="19672"/>
                </a:cubicBezTo>
                <a:cubicBezTo>
                  <a:pt x="13556" y="20242"/>
                  <a:pt x="14197" y="20592"/>
                  <a:pt x="14902" y="20592"/>
                </a:cubicBezTo>
                <a:cubicBezTo>
                  <a:pt x="16537" y="20592"/>
                  <a:pt x="17850" y="18796"/>
                  <a:pt x="17850" y="16561"/>
                </a:cubicBezTo>
                <a:cubicBezTo>
                  <a:pt x="17850" y="16518"/>
                  <a:pt x="17850" y="16518"/>
                  <a:pt x="17850" y="16474"/>
                </a:cubicBezTo>
                <a:cubicBezTo>
                  <a:pt x="19998" y="15992"/>
                  <a:pt x="21600" y="13538"/>
                  <a:pt x="21600" y="10559"/>
                </a:cubicBezTo>
                <a:close/>
              </a:path>
            </a:pathLst>
          </a:custGeom>
          <a:solidFill>
            <a:srgbClr val="C7D5A5"/>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r>
              <a:rPr kumimoji="0" lang="fr-CA" sz="2000" b="1" i="0" u="none" strike="noStrike" kern="0" cap="none" spc="0" normalizeH="0" baseline="0" noProof="0" dirty="0">
                <a:ln>
                  <a:noFill/>
                </a:ln>
                <a:solidFill>
                  <a:schemeClr val="bg1"/>
                </a:solidFill>
                <a:effectLst/>
                <a:uLnTx/>
                <a:uFillTx/>
                <a:latin typeface="Calibri" panose="020F0502020204030204"/>
              </a:rPr>
              <a:t>01</a:t>
            </a:r>
            <a:endParaRPr kumimoji="0" sz="2000" b="1" i="0" u="none" strike="noStrike" kern="0" cap="none" spc="0" normalizeH="0" baseline="0" noProof="0" dirty="0">
              <a:ln>
                <a:noFill/>
              </a:ln>
              <a:solidFill>
                <a:schemeClr val="bg1"/>
              </a:solidFill>
              <a:effectLst/>
              <a:uLnTx/>
              <a:uFillTx/>
              <a:latin typeface="Calibri" panose="020F0502020204030204"/>
            </a:endParaRPr>
          </a:p>
        </p:txBody>
      </p:sp>
      <p:sp>
        <p:nvSpPr>
          <p:cNvPr id="55" name="Shape">
            <a:extLst>
              <a:ext uri="{FF2B5EF4-FFF2-40B4-BE49-F238E27FC236}">
                <a16:creationId xmlns:a16="http://schemas.microsoft.com/office/drawing/2014/main" id="{6AA64481-6C77-A37C-D7C9-AF2751C37D0B}"/>
              </a:ext>
            </a:extLst>
          </p:cNvPr>
          <p:cNvSpPr/>
          <p:nvPr/>
        </p:nvSpPr>
        <p:spPr>
          <a:xfrm>
            <a:off x="486883" y="2564563"/>
            <a:ext cx="757961" cy="554415"/>
          </a:xfrm>
          <a:custGeom>
            <a:avLst/>
            <a:gdLst/>
            <a:ahLst/>
            <a:cxnLst>
              <a:cxn ang="0">
                <a:pos x="wd2" y="hd2"/>
              </a:cxn>
              <a:cxn ang="5400000">
                <a:pos x="wd2" y="hd2"/>
              </a:cxn>
              <a:cxn ang="10800000">
                <a:pos x="wd2" y="hd2"/>
              </a:cxn>
              <a:cxn ang="16200000">
                <a:pos x="wd2" y="hd2"/>
              </a:cxn>
            </a:cxnLst>
            <a:rect l="0" t="0" r="r" b="b"/>
            <a:pathLst>
              <a:path w="21600" h="21600" extrusionOk="0">
                <a:moveTo>
                  <a:pt x="21600" y="10559"/>
                </a:moveTo>
                <a:cubicBezTo>
                  <a:pt x="21600" y="7317"/>
                  <a:pt x="19677" y="4644"/>
                  <a:pt x="17274" y="4644"/>
                </a:cubicBezTo>
                <a:cubicBezTo>
                  <a:pt x="17210" y="4644"/>
                  <a:pt x="17177" y="4644"/>
                  <a:pt x="17145" y="4644"/>
                </a:cubicBezTo>
                <a:cubicBezTo>
                  <a:pt x="17177" y="4425"/>
                  <a:pt x="17177" y="4250"/>
                  <a:pt x="17177" y="4031"/>
                </a:cubicBezTo>
                <a:cubicBezTo>
                  <a:pt x="17177" y="1796"/>
                  <a:pt x="15863" y="0"/>
                  <a:pt x="14229" y="0"/>
                </a:cubicBezTo>
                <a:cubicBezTo>
                  <a:pt x="13075" y="0"/>
                  <a:pt x="12114" y="876"/>
                  <a:pt x="11601" y="2191"/>
                </a:cubicBezTo>
                <a:cubicBezTo>
                  <a:pt x="10832" y="1183"/>
                  <a:pt x="9807" y="613"/>
                  <a:pt x="8653" y="613"/>
                </a:cubicBezTo>
                <a:cubicBezTo>
                  <a:pt x="6281" y="613"/>
                  <a:pt x="4326" y="3242"/>
                  <a:pt x="4326" y="6528"/>
                </a:cubicBezTo>
                <a:cubicBezTo>
                  <a:pt x="1955" y="6528"/>
                  <a:pt x="0" y="9157"/>
                  <a:pt x="0" y="12443"/>
                </a:cubicBezTo>
                <a:cubicBezTo>
                  <a:pt x="0" y="15729"/>
                  <a:pt x="1923" y="18358"/>
                  <a:pt x="4326" y="18358"/>
                </a:cubicBezTo>
                <a:cubicBezTo>
                  <a:pt x="4871" y="18358"/>
                  <a:pt x="5416" y="18226"/>
                  <a:pt x="5897" y="17963"/>
                </a:cubicBezTo>
                <a:cubicBezTo>
                  <a:pt x="6538" y="20110"/>
                  <a:pt x="8076" y="21600"/>
                  <a:pt x="9871" y="21600"/>
                </a:cubicBezTo>
                <a:cubicBezTo>
                  <a:pt x="11121" y="21600"/>
                  <a:pt x="12242" y="20855"/>
                  <a:pt x="13043" y="19672"/>
                </a:cubicBezTo>
                <a:cubicBezTo>
                  <a:pt x="13556" y="20242"/>
                  <a:pt x="14197" y="20592"/>
                  <a:pt x="14902" y="20592"/>
                </a:cubicBezTo>
                <a:cubicBezTo>
                  <a:pt x="16537" y="20592"/>
                  <a:pt x="17850" y="18796"/>
                  <a:pt x="17850" y="16561"/>
                </a:cubicBezTo>
                <a:cubicBezTo>
                  <a:pt x="17850" y="16518"/>
                  <a:pt x="17850" y="16518"/>
                  <a:pt x="17850" y="16474"/>
                </a:cubicBezTo>
                <a:cubicBezTo>
                  <a:pt x="19998" y="15992"/>
                  <a:pt x="21600" y="13538"/>
                  <a:pt x="21600" y="10559"/>
                </a:cubicBezTo>
                <a:close/>
              </a:path>
            </a:pathLst>
          </a:custGeom>
          <a:solidFill>
            <a:srgbClr val="A2B969">
              <a:lumMod val="50000"/>
            </a:srgb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r>
              <a:rPr kumimoji="0" lang="fr-CA" sz="2000" b="1" i="0" u="none" strike="noStrike" kern="0" cap="none" spc="0" normalizeH="0" baseline="0" noProof="0" dirty="0">
                <a:ln>
                  <a:noFill/>
                </a:ln>
                <a:solidFill>
                  <a:srgbClr val="FFFFFF"/>
                </a:solidFill>
                <a:effectLst/>
                <a:uLnTx/>
                <a:uFillTx/>
                <a:latin typeface="Calibri" panose="020F0502020204030204"/>
              </a:rPr>
              <a:t>02</a:t>
            </a:r>
            <a:endParaRPr kumimoji="0" sz="2000" b="1" i="0" u="none" strike="noStrike" kern="0" cap="none" spc="0" normalizeH="0" baseline="0" noProof="0" dirty="0">
              <a:ln>
                <a:noFill/>
              </a:ln>
              <a:solidFill>
                <a:srgbClr val="FFFFFF"/>
              </a:solidFill>
              <a:effectLst/>
              <a:uLnTx/>
              <a:uFillTx/>
              <a:latin typeface="Calibri" panose="020F0502020204030204"/>
            </a:endParaRPr>
          </a:p>
        </p:txBody>
      </p:sp>
      <p:sp>
        <p:nvSpPr>
          <p:cNvPr id="56" name="Shape">
            <a:extLst>
              <a:ext uri="{FF2B5EF4-FFF2-40B4-BE49-F238E27FC236}">
                <a16:creationId xmlns:a16="http://schemas.microsoft.com/office/drawing/2014/main" id="{A0A90B88-5F22-0637-27E9-C3D68A1D24E7}"/>
              </a:ext>
            </a:extLst>
          </p:cNvPr>
          <p:cNvSpPr/>
          <p:nvPr/>
        </p:nvSpPr>
        <p:spPr>
          <a:xfrm>
            <a:off x="486883" y="3340365"/>
            <a:ext cx="757961" cy="554415"/>
          </a:xfrm>
          <a:custGeom>
            <a:avLst/>
            <a:gdLst/>
            <a:ahLst/>
            <a:cxnLst>
              <a:cxn ang="0">
                <a:pos x="wd2" y="hd2"/>
              </a:cxn>
              <a:cxn ang="5400000">
                <a:pos x="wd2" y="hd2"/>
              </a:cxn>
              <a:cxn ang="10800000">
                <a:pos x="wd2" y="hd2"/>
              </a:cxn>
              <a:cxn ang="16200000">
                <a:pos x="wd2" y="hd2"/>
              </a:cxn>
            </a:cxnLst>
            <a:rect l="0" t="0" r="r" b="b"/>
            <a:pathLst>
              <a:path w="21600" h="21600" extrusionOk="0">
                <a:moveTo>
                  <a:pt x="21600" y="10559"/>
                </a:moveTo>
                <a:cubicBezTo>
                  <a:pt x="21600" y="7317"/>
                  <a:pt x="19677" y="4644"/>
                  <a:pt x="17274" y="4644"/>
                </a:cubicBezTo>
                <a:cubicBezTo>
                  <a:pt x="17210" y="4644"/>
                  <a:pt x="17177" y="4644"/>
                  <a:pt x="17145" y="4644"/>
                </a:cubicBezTo>
                <a:cubicBezTo>
                  <a:pt x="17177" y="4425"/>
                  <a:pt x="17177" y="4250"/>
                  <a:pt x="17177" y="4031"/>
                </a:cubicBezTo>
                <a:cubicBezTo>
                  <a:pt x="17177" y="1796"/>
                  <a:pt x="15863" y="0"/>
                  <a:pt x="14229" y="0"/>
                </a:cubicBezTo>
                <a:cubicBezTo>
                  <a:pt x="13075" y="0"/>
                  <a:pt x="12114" y="876"/>
                  <a:pt x="11601" y="2191"/>
                </a:cubicBezTo>
                <a:cubicBezTo>
                  <a:pt x="10832" y="1183"/>
                  <a:pt x="9807" y="613"/>
                  <a:pt x="8653" y="613"/>
                </a:cubicBezTo>
                <a:cubicBezTo>
                  <a:pt x="6281" y="613"/>
                  <a:pt x="4326" y="3242"/>
                  <a:pt x="4326" y="6528"/>
                </a:cubicBezTo>
                <a:cubicBezTo>
                  <a:pt x="1955" y="6528"/>
                  <a:pt x="0" y="9157"/>
                  <a:pt x="0" y="12443"/>
                </a:cubicBezTo>
                <a:cubicBezTo>
                  <a:pt x="0" y="15729"/>
                  <a:pt x="1923" y="18358"/>
                  <a:pt x="4326" y="18358"/>
                </a:cubicBezTo>
                <a:cubicBezTo>
                  <a:pt x="4871" y="18358"/>
                  <a:pt x="5416" y="18226"/>
                  <a:pt x="5897" y="17963"/>
                </a:cubicBezTo>
                <a:cubicBezTo>
                  <a:pt x="6538" y="20110"/>
                  <a:pt x="8076" y="21600"/>
                  <a:pt x="9871" y="21600"/>
                </a:cubicBezTo>
                <a:cubicBezTo>
                  <a:pt x="11121" y="21600"/>
                  <a:pt x="12242" y="20855"/>
                  <a:pt x="13043" y="19672"/>
                </a:cubicBezTo>
                <a:cubicBezTo>
                  <a:pt x="13556" y="20242"/>
                  <a:pt x="14197" y="20592"/>
                  <a:pt x="14902" y="20592"/>
                </a:cubicBezTo>
                <a:cubicBezTo>
                  <a:pt x="16537" y="20592"/>
                  <a:pt x="17850" y="18796"/>
                  <a:pt x="17850" y="16561"/>
                </a:cubicBezTo>
                <a:cubicBezTo>
                  <a:pt x="17850" y="16518"/>
                  <a:pt x="17850" y="16518"/>
                  <a:pt x="17850" y="16474"/>
                </a:cubicBezTo>
                <a:cubicBezTo>
                  <a:pt x="19998" y="15992"/>
                  <a:pt x="21600" y="13538"/>
                  <a:pt x="21600" y="10559"/>
                </a:cubicBezTo>
                <a:close/>
              </a:path>
            </a:pathLst>
          </a:custGeom>
          <a:solidFill>
            <a:srgbClr val="A2B969">
              <a:lumMod val="60000"/>
              <a:lumOff val="40000"/>
            </a:srgb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r>
              <a:rPr kumimoji="0" lang="fr-CA" sz="2000" b="1" i="0" u="none" strike="noStrike" kern="0" cap="none" spc="0" normalizeH="0" baseline="0" noProof="0" dirty="0">
                <a:ln>
                  <a:noFill/>
                </a:ln>
                <a:solidFill>
                  <a:schemeClr val="bg1"/>
                </a:solidFill>
                <a:effectLst/>
                <a:uLnTx/>
                <a:uFillTx/>
                <a:latin typeface="Calibri" panose="020F0502020204030204"/>
              </a:rPr>
              <a:t>03</a:t>
            </a:r>
            <a:endParaRPr kumimoji="0" sz="2000" b="1" i="0" u="none" strike="noStrike" kern="0" cap="none" spc="0" normalizeH="0" baseline="0" noProof="0" dirty="0">
              <a:ln>
                <a:noFill/>
              </a:ln>
              <a:solidFill>
                <a:schemeClr val="bg1"/>
              </a:solidFill>
              <a:effectLst/>
              <a:uLnTx/>
              <a:uFillTx/>
              <a:latin typeface="Calibri" panose="020F0502020204030204"/>
            </a:endParaRPr>
          </a:p>
        </p:txBody>
      </p:sp>
      <p:sp>
        <p:nvSpPr>
          <p:cNvPr id="60" name="Shape">
            <a:extLst>
              <a:ext uri="{FF2B5EF4-FFF2-40B4-BE49-F238E27FC236}">
                <a16:creationId xmlns:a16="http://schemas.microsoft.com/office/drawing/2014/main" id="{0C726AA9-604F-E5DD-4F07-7FBDDB8BF2BF}"/>
              </a:ext>
            </a:extLst>
          </p:cNvPr>
          <p:cNvSpPr/>
          <p:nvPr/>
        </p:nvSpPr>
        <p:spPr>
          <a:xfrm>
            <a:off x="486883" y="4182670"/>
            <a:ext cx="757961" cy="554415"/>
          </a:xfrm>
          <a:custGeom>
            <a:avLst/>
            <a:gdLst/>
            <a:ahLst/>
            <a:cxnLst>
              <a:cxn ang="0">
                <a:pos x="wd2" y="hd2"/>
              </a:cxn>
              <a:cxn ang="5400000">
                <a:pos x="wd2" y="hd2"/>
              </a:cxn>
              <a:cxn ang="10800000">
                <a:pos x="wd2" y="hd2"/>
              </a:cxn>
              <a:cxn ang="16200000">
                <a:pos x="wd2" y="hd2"/>
              </a:cxn>
            </a:cxnLst>
            <a:rect l="0" t="0" r="r" b="b"/>
            <a:pathLst>
              <a:path w="21600" h="21600" extrusionOk="0">
                <a:moveTo>
                  <a:pt x="21600" y="10559"/>
                </a:moveTo>
                <a:cubicBezTo>
                  <a:pt x="21600" y="7317"/>
                  <a:pt x="19677" y="4644"/>
                  <a:pt x="17274" y="4644"/>
                </a:cubicBezTo>
                <a:cubicBezTo>
                  <a:pt x="17210" y="4644"/>
                  <a:pt x="17177" y="4644"/>
                  <a:pt x="17145" y="4644"/>
                </a:cubicBezTo>
                <a:cubicBezTo>
                  <a:pt x="17177" y="4425"/>
                  <a:pt x="17177" y="4250"/>
                  <a:pt x="17177" y="4031"/>
                </a:cubicBezTo>
                <a:cubicBezTo>
                  <a:pt x="17177" y="1796"/>
                  <a:pt x="15863" y="0"/>
                  <a:pt x="14229" y="0"/>
                </a:cubicBezTo>
                <a:cubicBezTo>
                  <a:pt x="13075" y="0"/>
                  <a:pt x="12114" y="876"/>
                  <a:pt x="11601" y="2191"/>
                </a:cubicBezTo>
                <a:cubicBezTo>
                  <a:pt x="10832" y="1183"/>
                  <a:pt x="9807" y="613"/>
                  <a:pt x="8653" y="613"/>
                </a:cubicBezTo>
                <a:cubicBezTo>
                  <a:pt x="6281" y="613"/>
                  <a:pt x="4326" y="3242"/>
                  <a:pt x="4326" y="6528"/>
                </a:cubicBezTo>
                <a:cubicBezTo>
                  <a:pt x="1955" y="6528"/>
                  <a:pt x="0" y="9157"/>
                  <a:pt x="0" y="12443"/>
                </a:cubicBezTo>
                <a:cubicBezTo>
                  <a:pt x="0" y="15729"/>
                  <a:pt x="1923" y="18358"/>
                  <a:pt x="4326" y="18358"/>
                </a:cubicBezTo>
                <a:cubicBezTo>
                  <a:pt x="4871" y="18358"/>
                  <a:pt x="5416" y="18226"/>
                  <a:pt x="5897" y="17963"/>
                </a:cubicBezTo>
                <a:cubicBezTo>
                  <a:pt x="6538" y="20110"/>
                  <a:pt x="8076" y="21600"/>
                  <a:pt x="9871" y="21600"/>
                </a:cubicBezTo>
                <a:cubicBezTo>
                  <a:pt x="11121" y="21600"/>
                  <a:pt x="12242" y="20855"/>
                  <a:pt x="13043" y="19672"/>
                </a:cubicBezTo>
                <a:cubicBezTo>
                  <a:pt x="13556" y="20242"/>
                  <a:pt x="14197" y="20592"/>
                  <a:pt x="14902" y="20592"/>
                </a:cubicBezTo>
                <a:cubicBezTo>
                  <a:pt x="16537" y="20592"/>
                  <a:pt x="17850" y="18796"/>
                  <a:pt x="17850" y="16561"/>
                </a:cubicBezTo>
                <a:cubicBezTo>
                  <a:pt x="17850" y="16518"/>
                  <a:pt x="17850" y="16518"/>
                  <a:pt x="17850" y="16474"/>
                </a:cubicBezTo>
                <a:cubicBezTo>
                  <a:pt x="19998" y="15992"/>
                  <a:pt x="21600" y="13538"/>
                  <a:pt x="21600" y="10559"/>
                </a:cubicBezTo>
                <a:close/>
              </a:path>
            </a:pathLst>
          </a:custGeom>
          <a:solidFill>
            <a:srgbClr val="A2B969"/>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r>
              <a:rPr kumimoji="0" lang="fr-CA" sz="2000" b="1" i="0" u="none" strike="noStrike" kern="0" cap="none" spc="0" normalizeH="0" baseline="0" noProof="0" dirty="0">
                <a:ln>
                  <a:noFill/>
                </a:ln>
                <a:solidFill>
                  <a:schemeClr val="bg1"/>
                </a:solidFill>
                <a:effectLst/>
                <a:uLnTx/>
                <a:uFillTx/>
                <a:latin typeface="Calibri" panose="020F0502020204030204"/>
              </a:rPr>
              <a:t>04</a:t>
            </a:r>
            <a:endParaRPr kumimoji="0" sz="2000" b="1" i="0" u="none" strike="noStrike" kern="0" cap="none" spc="0" normalizeH="0" baseline="0" noProof="0" dirty="0">
              <a:ln>
                <a:noFill/>
              </a:ln>
              <a:solidFill>
                <a:schemeClr val="bg1"/>
              </a:solidFill>
              <a:effectLst/>
              <a:uLnTx/>
              <a:uFillTx/>
              <a:latin typeface="Calibri" panose="020F0502020204030204"/>
            </a:endParaRPr>
          </a:p>
        </p:txBody>
      </p:sp>
      <p:sp>
        <p:nvSpPr>
          <p:cNvPr id="61" name="Shape">
            <a:extLst>
              <a:ext uri="{FF2B5EF4-FFF2-40B4-BE49-F238E27FC236}">
                <a16:creationId xmlns:a16="http://schemas.microsoft.com/office/drawing/2014/main" id="{7BC170CE-3AD9-1026-6D88-33672397ABFF}"/>
              </a:ext>
            </a:extLst>
          </p:cNvPr>
          <p:cNvSpPr/>
          <p:nvPr/>
        </p:nvSpPr>
        <p:spPr>
          <a:xfrm>
            <a:off x="486882" y="4950162"/>
            <a:ext cx="757961" cy="554415"/>
          </a:xfrm>
          <a:custGeom>
            <a:avLst/>
            <a:gdLst/>
            <a:ahLst/>
            <a:cxnLst>
              <a:cxn ang="0">
                <a:pos x="wd2" y="hd2"/>
              </a:cxn>
              <a:cxn ang="5400000">
                <a:pos x="wd2" y="hd2"/>
              </a:cxn>
              <a:cxn ang="10800000">
                <a:pos x="wd2" y="hd2"/>
              </a:cxn>
              <a:cxn ang="16200000">
                <a:pos x="wd2" y="hd2"/>
              </a:cxn>
            </a:cxnLst>
            <a:rect l="0" t="0" r="r" b="b"/>
            <a:pathLst>
              <a:path w="21600" h="21600" extrusionOk="0">
                <a:moveTo>
                  <a:pt x="21600" y="10559"/>
                </a:moveTo>
                <a:cubicBezTo>
                  <a:pt x="21600" y="7317"/>
                  <a:pt x="19677" y="4644"/>
                  <a:pt x="17274" y="4644"/>
                </a:cubicBezTo>
                <a:cubicBezTo>
                  <a:pt x="17210" y="4644"/>
                  <a:pt x="17177" y="4644"/>
                  <a:pt x="17145" y="4644"/>
                </a:cubicBezTo>
                <a:cubicBezTo>
                  <a:pt x="17177" y="4425"/>
                  <a:pt x="17177" y="4250"/>
                  <a:pt x="17177" y="4031"/>
                </a:cubicBezTo>
                <a:cubicBezTo>
                  <a:pt x="17177" y="1796"/>
                  <a:pt x="15863" y="0"/>
                  <a:pt x="14229" y="0"/>
                </a:cubicBezTo>
                <a:cubicBezTo>
                  <a:pt x="13075" y="0"/>
                  <a:pt x="12114" y="876"/>
                  <a:pt x="11601" y="2191"/>
                </a:cubicBezTo>
                <a:cubicBezTo>
                  <a:pt x="10832" y="1183"/>
                  <a:pt x="9807" y="613"/>
                  <a:pt x="8653" y="613"/>
                </a:cubicBezTo>
                <a:cubicBezTo>
                  <a:pt x="6281" y="613"/>
                  <a:pt x="4326" y="3242"/>
                  <a:pt x="4326" y="6528"/>
                </a:cubicBezTo>
                <a:cubicBezTo>
                  <a:pt x="1955" y="6528"/>
                  <a:pt x="0" y="9157"/>
                  <a:pt x="0" y="12443"/>
                </a:cubicBezTo>
                <a:cubicBezTo>
                  <a:pt x="0" y="15729"/>
                  <a:pt x="1923" y="18358"/>
                  <a:pt x="4326" y="18358"/>
                </a:cubicBezTo>
                <a:cubicBezTo>
                  <a:pt x="4871" y="18358"/>
                  <a:pt x="5416" y="18226"/>
                  <a:pt x="5897" y="17963"/>
                </a:cubicBezTo>
                <a:cubicBezTo>
                  <a:pt x="6538" y="20110"/>
                  <a:pt x="8076" y="21600"/>
                  <a:pt x="9871" y="21600"/>
                </a:cubicBezTo>
                <a:cubicBezTo>
                  <a:pt x="11121" y="21600"/>
                  <a:pt x="12242" y="20855"/>
                  <a:pt x="13043" y="19672"/>
                </a:cubicBezTo>
                <a:cubicBezTo>
                  <a:pt x="13556" y="20242"/>
                  <a:pt x="14197" y="20592"/>
                  <a:pt x="14902" y="20592"/>
                </a:cubicBezTo>
                <a:cubicBezTo>
                  <a:pt x="16537" y="20592"/>
                  <a:pt x="17850" y="18796"/>
                  <a:pt x="17850" y="16561"/>
                </a:cubicBezTo>
                <a:cubicBezTo>
                  <a:pt x="17850" y="16518"/>
                  <a:pt x="17850" y="16518"/>
                  <a:pt x="17850" y="16474"/>
                </a:cubicBezTo>
                <a:cubicBezTo>
                  <a:pt x="19998" y="15992"/>
                  <a:pt x="21600" y="13538"/>
                  <a:pt x="21600" y="10559"/>
                </a:cubicBezTo>
                <a:close/>
              </a:path>
            </a:pathLst>
          </a:custGeom>
          <a:solidFill>
            <a:srgbClr val="A2B969">
              <a:lumMod val="50000"/>
            </a:srgb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r>
              <a:rPr kumimoji="0" lang="fr-CA" sz="2000" b="1" i="0" u="none" strike="noStrike" kern="0" cap="none" spc="0" normalizeH="0" baseline="0" noProof="0" dirty="0">
                <a:ln>
                  <a:noFill/>
                </a:ln>
                <a:solidFill>
                  <a:srgbClr val="FFFFFF"/>
                </a:solidFill>
                <a:effectLst/>
                <a:uLnTx/>
                <a:uFillTx/>
                <a:latin typeface="Calibri" panose="020F0502020204030204"/>
              </a:rPr>
              <a:t>05</a:t>
            </a:r>
            <a:endParaRPr kumimoji="0" sz="2000" b="1" i="0" u="none" strike="noStrike" kern="0" cap="none" spc="0" normalizeH="0" baseline="0" noProof="0" dirty="0">
              <a:ln>
                <a:noFill/>
              </a:ln>
              <a:solidFill>
                <a:srgbClr val="FFFFFF"/>
              </a:solidFill>
              <a:effectLst/>
              <a:uLnTx/>
              <a:uFillTx/>
              <a:latin typeface="Calibri" panose="020F0502020204030204"/>
            </a:endParaRPr>
          </a:p>
        </p:txBody>
      </p:sp>
      <p:sp>
        <p:nvSpPr>
          <p:cNvPr id="62" name="TextBox 61">
            <a:extLst>
              <a:ext uri="{FF2B5EF4-FFF2-40B4-BE49-F238E27FC236}">
                <a16:creationId xmlns:a16="http://schemas.microsoft.com/office/drawing/2014/main" id="{0EEC0AAC-8444-DA78-419B-CC84AAED3BE7}"/>
              </a:ext>
            </a:extLst>
          </p:cNvPr>
          <p:cNvSpPr txBox="1"/>
          <p:nvPr/>
        </p:nvSpPr>
        <p:spPr>
          <a:xfrm>
            <a:off x="1457406" y="2692664"/>
            <a:ext cx="5452441" cy="369332"/>
          </a:xfrm>
          <a:prstGeom prst="rect">
            <a:avLst/>
          </a:prstGeom>
          <a:noFill/>
        </p:spPr>
        <p:txBody>
          <a:bodyPr wrap="square" lIns="0" rIns="0" rtlCol="0" anchor="b">
            <a:spAutoFit/>
          </a:bodyPr>
          <a:lstStyle/>
          <a:p>
            <a:r>
              <a:rPr lang="en-US" noProof="1">
                <a:solidFill>
                  <a:prstClr val="black"/>
                </a:solidFill>
                <a:latin typeface="Calibri" panose="020F0502020204030204"/>
              </a:rPr>
              <a:t>Develop proper oversight and governance</a:t>
            </a:r>
          </a:p>
        </p:txBody>
      </p:sp>
      <p:sp>
        <p:nvSpPr>
          <p:cNvPr id="63" name="TextBox 62">
            <a:extLst>
              <a:ext uri="{FF2B5EF4-FFF2-40B4-BE49-F238E27FC236}">
                <a16:creationId xmlns:a16="http://schemas.microsoft.com/office/drawing/2014/main" id="{D2F33363-A3CD-E19B-08F6-5D99EB66A1B0}"/>
              </a:ext>
            </a:extLst>
          </p:cNvPr>
          <p:cNvSpPr txBox="1"/>
          <p:nvPr/>
        </p:nvSpPr>
        <p:spPr>
          <a:xfrm>
            <a:off x="1456053" y="3471158"/>
            <a:ext cx="5452441" cy="369332"/>
          </a:xfrm>
          <a:prstGeom prst="rect">
            <a:avLst/>
          </a:prstGeom>
          <a:noFill/>
        </p:spPr>
        <p:txBody>
          <a:bodyPr wrap="square" lIns="0" rIns="0" rtlCol="0" anchor="b">
            <a:spAutoFit/>
          </a:bodyPr>
          <a:lstStyle/>
          <a:p>
            <a:r>
              <a:rPr lang="en-US" noProof="1">
                <a:solidFill>
                  <a:prstClr val="black"/>
                </a:solidFill>
                <a:latin typeface="Calibri" panose="020F0502020204030204"/>
              </a:rPr>
              <a:t>Understand the practical implications of capability levels</a:t>
            </a:r>
          </a:p>
        </p:txBody>
      </p:sp>
      <p:sp>
        <p:nvSpPr>
          <p:cNvPr id="64" name="TextBox 63">
            <a:extLst>
              <a:ext uri="{FF2B5EF4-FFF2-40B4-BE49-F238E27FC236}">
                <a16:creationId xmlns:a16="http://schemas.microsoft.com/office/drawing/2014/main" id="{00894BD3-E310-670C-B486-E476A27F6154}"/>
              </a:ext>
            </a:extLst>
          </p:cNvPr>
          <p:cNvSpPr txBox="1"/>
          <p:nvPr/>
        </p:nvSpPr>
        <p:spPr>
          <a:xfrm>
            <a:off x="1456052" y="4316155"/>
            <a:ext cx="5452441" cy="369332"/>
          </a:xfrm>
          <a:prstGeom prst="rect">
            <a:avLst/>
          </a:prstGeom>
          <a:noFill/>
        </p:spPr>
        <p:txBody>
          <a:bodyPr wrap="square" lIns="0" rIns="0" rtlCol="0" anchor="b">
            <a:spAutoFit/>
          </a:bodyPr>
          <a:lstStyle/>
          <a:p>
            <a:r>
              <a:rPr lang="en-US" noProof="1">
                <a:solidFill>
                  <a:prstClr val="black"/>
                </a:solidFill>
                <a:latin typeface="Calibri" panose="020F0502020204030204"/>
              </a:rPr>
              <a:t>Create guardrails and control systems</a:t>
            </a:r>
          </a:p>
        </p:txBody>
      </p:sp>
      <p:sp>
        <p:nvSpPr>
          <p:cNvPr id="65" name="TextBox 64">
            <a:extLst>
              <a:ext uri="{FF2B5EF4-FFF2-40B4-BE49-F238E27FC236}">
                <a16:creationId xmlns:a16="http://schemas.microsoft.com/office/drawing/2014/main" id="{5E2439DB-8534-98D4-2F22-32D8B96FEDC5}"/>
              </a:ext>
            </a:extLst>
          </p:cNvPr>
          <p:cNvSpPr txBox="1"/>
          <p:nvPr/>
        </p:nvSpPr>
        <p:spPr>
          <a:xfrm>
            <a:off x="1456052" y="5086336"/>
            <a:ext cx="6358769" cy="369332"/>
          </a:xfrm>
          <a:prstGeom prst="rect">
            <a:avLst/>
          </a:prstGeom>
          <a:noFill/>
        </p:spPr>
        <p:txBody>
          <a:bodyPr wrap="square" lIns="0" rIns="0" rtlCol="0" anchor="b">
            <a:spAutoFit/>
          </a:bodyPr>
          <a:lstStyle/>
          <a:p>
            <a:r>
              <a:rPr lang="en-US" noProof="1">
                <a:solidFill>
                  <a:prstClr val="black"/>
                </a:solidFill>
                <a:latin typeface="Calibri" panose="020F0502020204030204"/>
              </a:rPr>
              <a:t>Build confidence, technical competence, and expectation levels</a:t>
            </a:r>
          </a:p>
        </p:txBody>
      </p:sp>
    </p:spTree>
    <p:extLst>
      <p:ext uri="{BB962C8B-B14F-4D97-AF65-F5344CB8AC3E}">
        <p14:creationId xmlns:p14="http://schemas.microsoft.com/office/powerpoint/2010/main" val="10095107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B96B7-C87B-F99B-EA2E-ABE82644AF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CF265F-2BE4-026C-BC45-A24345DD05A0}"/>
              </a:ext>
            </a:extLst>
          </p:cNvPr>
          <p:cNvSpPr>
            <a:spLocks noGrp="1"/>
          </p:cNvSpPr>
          <p:nvPr>
            <p:ph type="title"/>
          </p:nvPr>
        </p:nvSpPr>
        <p:spPr/>
        <p:txBody>
          <a:bodyPr/>
          <a:lstStyle/>
          <a:p>
            <a:r>
              <a:rPr lang="en-US" dirty="0"/>
              <a:t>Knowledge Check</a:t>
            </a:r>
          </a:p>
        </p:txBody>
      </p:sp>
      <p:sp>
        <p:nvSpPr>
          <p:cNvPr id="5" name="Rectangle: Rounded Corners 59">
            <a:extLst>
              <a:ext uri="{FF2B5EF4-FFF2-40B4-BE49-F238E27FC236}">
                <a16:creationId xmlns:a16="http://schemas.microsoft.com/office/drawing/2014/main" id="{F927690F-DEAF-875F-1F47-38B680581726}"/>
              </a:ext>
            </a:extLst>
          </p:cNvPr>
          <p:cNvSpPr/>
          <p:nvPr/>
        </p:nvSpPr>
        <p:spPr>
          <a:xfrm>
            <a:off x="1816100" y="2624581"/>
            <a:ext cx="8204200" cy="3354304"/>
          </a:xfrm>
          <a:prstGeom prst="roundRect">
            <a:avLst>
              <a:gd name="adj" fmla="val 4548"/>
            </a:avLst>
          </a:prstGeom>
          <a:solidFill>
            <a:schemeClr val="bg1"/>
          </a:solidFill>
          <a:ln w="9525">
            <a:solidFill>
              <a:schemeClr val="bg1">
                <a:lumMod val="75000"/>
                <a:alpha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6" name="TextBox 5">
            <a:extLst>
              <a:ext uri="{FF2B5EF4-FFF2-40B4-BE49-F238E27FC236}">
                <a16:creationId xmlns:a16="http://schemas.microsoft.com/office/drawing/2014/main" id="{5F02B578-1503-3142-2B8F-63C5AD2E2D2A}"/>
              </a:ext>
            </a:extLst>
          </p:cNvPr>
          <p:cNvSpPr txBox="1"/>
          <p:nvPr/>
        </p:nvSpPr>
        <p:spPr>
          <a:xfrm>
            <a:off x="4392950" y="3122327"/>
            <a:ext cx="3050500" cy="461665"/>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How to Respond</a:t>
            </a:r>
          </a:p>
        </p:txBody>
      </p:sp>
      <p:pic>
        <p:nvPicPr>
          <p:cNvPr id="7" name="Graphic 6">
            <a:extLst>
              <a:ext uri="{FF2B5EF4-FFF2-40B4-BE49-F238E27FC236}">
                <a16:creationId xmlns:a16="http://schemas.microsoft.com/office/drawing/2014/main" id="{56983224-62FD-41CA-072B-8D4D27B57DA0}"/>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2295693" y="3787651"/>
            <a:ext cx="1606294" cy="1160959"/>
          </a:xfrm>
          <a:prstGeom prst="rect">
            <a:avLst/>
          </a:prstGeom>
        </p:spPr>
      </p:pic>
      <p:sp>
        <p:nvSpPr>
          <p:cNvPr id="8" name="Oval 7">
            <a:extLst>
              <a:ext uri="{FF2B5EF4-FFF2-40B4-BE49-F238E27FC236}">
                <a16:creationId xmlns:a16="http://schemas.microsoft.com/office/drawing/2014/main" id="{0C395686-B8F0-D004-1938-C4B41C955D72}"/>
              </a:ext>
            </a:extLst>
          </p:cNvPr>
          <p:cNvSpPr/>
          <p:nvPr/>
        </p:nvSpPr>
        <p:spPr>
          <a:xfrm>
            <a:off x="2460303" y="4999401"/>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1</a:t>
            </a:r>
          </a:p>
        </p:txBody>
      </p:sp>
      <p:grpSp>
        <p:nvGrpSpPr>
          <p:cNvPr id="9" name="Group 8">
            <a:extLst>
              <a:ext uri="{FF2B5EF4-FFF2-40B4-BE49-F238E27FC236}">
                <a16:creationId xmlns:a16="http://schemas.microsoft.com/office/drawing/2014/main" id="{B9A56DC2-C346-60DE-B33D-DF176307E6B5}"/>
              </a:ext>
            </a:extLst>
          </p:cNvPr>
          <p:cNvGrpSpPr/>
          <p:nvPr/>
        </p:nvGrpSpPr>
        <p:grpSpPr>
          <a:xfrm>
            <a:off x="4814636" y="3969002"/>
            <a:ext cx="1828800" cy="307777"/>
            <a:chOff x="7255294" y="3880953"/>
            <a:chExt cx="1828800" cy="307777"/>
          </a:xfrm>
        </p:grpSpPr>
        <p:grpSp>
          <p:nvGrpSpPr>
            <p:cNvPr id="10" name="Group 9">
              <a:extLst>
                <a:ext uri="{FF2B5EF4-FFF2-40B4-BE49-F238E27FC236}">
                  <a16:creationId xmlns:a16="http://schemas.microsoft.com/office/drawing/2014/main" id="{561A9349-07F1-ADAF-A5B3-ED41AAD25527}"/>
                </a:ext>
              </a:extLst>
            </p:cNvPr>
            <p:cNvGrpSpPr/>
            <p:nvPr/>
          </p:nvGrpSpPr>
          <p:grpSpPr>
            <a:xfrm>
              <a:off x="7255294" y="3904103"/>
              <a:ext cx="1828800" cy="274320"/>
              <a:chOff x="7438174" y="3962400"/>
              <a:chExt cx="2194560" cy="329184"/>
            </a:xfrm>
          </p:grpSpPr>
          <p:sp>
            <p:nvSpPr>
              <p:cNvPr id="13" name="Rectangle 12">
                <a:extLst>
                  <a:ext uri="{FF2B5EF4-FFF2-40B4-BE49-F238E27FC236}">
                    <a16:creationId xmlns:a16="http://schemas.microsoft.com/office/drawing/2014/main" id="{DD8B872D-2AAC-99CA-7476-33495D5B68C3}"/>
                  </a:ext>
                </a:extLst>
              </p:cNvPr>
              <p:cNvSpPr/>
              <p:nvPr/>
            </p:nvSpPr>
            <p:spPr>
              <a:xfrm>
                <a:off x="7438174" y="3962400"/>
                <a:ext cx="1780032"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14" name="Rectangle 13">
                <a:extLst>
                  <a:ext uri="{FF2B5EF4-FFF2-40B4-BE49-F238E27FC236}">
                    <a16:creationId xmlns:a16="http://schemas.microsoft.com/office/drawing/2014/main" id="{E7EC1006-580A-AE5F-974E-4B64074BDF90}"/>
                  </a:ext>
                </a:extLst>
              </p:cNvPr>
              <p:cNvSpPr/>
              <p:nvPr/>
            </p:nvSpPr>
            <p:spPr>
              <a:xfrm>
                <a:off x="9218206" y="3962400"/>
                <a:ext cx="414528"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pic>
          <p:nvPicPr>
            <p:cNvPr id="11" name="Graphic 10" descr="Play">
              <a:extLst>
                <a:ext uri="{FF2B5EF4-FFF2-40B4-BE49-F238E27FC236}">
                  <a16:creationId xmlns:a16="http://schemas.microsoft.com/office/drawing/2014/main" id="{1E588F31-C8BB-F52F-BD95-1EF706E44529}"/>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19851" y="3931152"/>
              <a:ext cx="220222" cy="220222"/>
            </a:xfrm>
            <a:prstGeom prst="rect">
              <a:avLst/>
            </a:prstGeom>
          </p:spPr>
        </p:pic>
        <p:sp>
          <p:nvSpPr>
            <p:cNvPr id="12" name="TextBox 11">
              <a:extLst>
                <a:ext uri="{FF2B5EF4-FFF2-40B4-BE49-F238E27FC236}">
                  <a16:creationId xmlns:a16="http://schemas.microsoft.com/office/drawing/2014/main" id="{B9DB2275-B0B0-9D33-CB2A-4EFD64B8FB3B}"/>
                </a:ext>
              </a:extLst>
            </p:cNvPr>
            <p:cNvSpPr txBox="1"/>
            <p:nvPr/>
          </p:nvSpPr>
          <p:spPr>
            <a:xfrm>
              <a:off x="7265888" y="3880953"/>
              <a:ext cx="1491114" cy="307777"/>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Helvetica Neue" panose="02000503040000020004" pitchFamily="2" charset="0"/>
                  <a:ea typeface="+mn-ea"/>
                  <a:cs typeface="Arial" panose="020B0604020202020204" pitchFamily="34" charset="0"/>
                </a:rPr>
                <a:t>www.menti.com</a:t>
              </a:r>
              <a:endParaRPr kumimoji="0" lang="en-US" sz="14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endParaRPr>
            </a:p>
          </p:txBody>
        </p:sp>
      </p:grpSp>
      <p:sp>
        <p:nvSpPr>
          <p:cNvPr id="15" name="Oval 14">
            <a:extLst>
              <a:ext uri="{FF2B5EF4-FFF2-40B4-BE49-F238E27FC236}">
                <a16:creationId xmlns:a16="http://schemas.microsoft.com/office/drawing/2014/main" id="{188EC938-B4C0-BAEB-D924-F96C326BD773}"/>
              </a:ext>
            </a:extLst>
          </p:cNvPr>
          <p:cNvSpPr/>
          <p:nvPr/>
        </p:nvSpPr>
        <p:spPr>
          <a:xfrm>
            <a:off x="4802801" y="4969019"/>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2</a:t>
            </a:r>
          </a:p>
        </p:txBody>
      </p:sp>
      <p:grpSp>
        <p:nvGrpSpPr>
          <p:cNvPr id="16" name="Group 15">
            <a:extLst>
              <a:ext uri="{FF2B5EF4-FFF2-40B4-BE49-F238E27FC236}">
                <a16:creationId xmlns:a16="http://schemas.microsoft.com/office/drawing/2014/main" id="{10A91D9C-1A0C-890F-C541-42B084A55651}"/>
              </a:ext>
            </a:extLst>
          </p:cNvPr>
          <p:cNvGrpSpPr/>
          <p:nvPr/>
        </p:nvGrpSpPr>
        <p:grpSpPr>
          <a:xfrm>
            <a:off x="7544251" y="3503084"/>
            <a:ext cx="1908048" cy="1653119"/>
            <a:chOff x="9509760" y="3429000"/>
            <a:chExt cx="1908048" cy="1653119"/>
          </a:xfrm>
        </p:grpSpPr>
        <p:pic>
          <p:nvPicPr>
            <p:cNvPr id="17" name="Graphic 16">
              <a:extLst>
                <a:ext uri="{FF2B5EF4-FFF2-40B4-BE49-F238E27FC236}">
                  <a16:creationId xmlns:a16="http://schemas.microsoft.com/office/drawing/2014/main" id="{4793E124-2B29-0B65-FEC0-69CE52DB425D}"/>
                </a:ext>
              </a:extLst>
            </p:cNvPr>
            <p:cNvPicPr>
              <a:picLocks noChangeAspect="1"/>
            </p:cNvPicPr>
            <p:nvPr/>
          </p:nvPicPr>
          <p:blipFill rotWithShape="1">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50649"/>
            <a:stretch/>
          </p:blipFill>
          <p:spPr>
            <a:xfrm>
              <a:off x="9657944" y="3429000"/>
              <a:ext cx="1586401" cy="1589299"/>
            </a:xfrm>
            <a:prstGeom prst="rect">
              <a:avLst/>
            </a:prstGeom>
          </p:spPr>
        </p:pic>
        <p:sp>
          <p:nvSpPr>
            <p:cNvPr id="18" name="Rectangle 17">
              <a:extLst>
                <a:ext uri="{FF2B5EF4-FFF2-40B4-BE49-F238E27FC236}">
                  <a16:creationId xmlns:a16="http://schemas.microsoft.com/office/drawing/2014/main" id="{FBB5507D-8AAB-26A4-E9A8-C72789C16E6F}"/>
                </a:ext>
              </a:extLst>
            </p:cNvPr>
            <p:cNvSpPr/>
            <p:nvPr/>
          </p:nvSpPr>
          <p:spPr>
            <a:xfrm>
              <a:off x="9509760" y="3734254"/>
              <a:ext cx="1908048" cy="1347865"/>
            </a:xfrm>
            <a:prstGeom prst="rect">
              <a:avLst/>
            </a:prstGeom>
            <a:gradFill flip="none" rotWithShape="1">
              <a:gsLst>
                <a:gs pos="26000">
                  <a:schemeClr val="bg1"/>
                </a:gs>
                <a:gs pos="85000">
                  <a:srgbClr val="F5F5F4">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sp>
        <p:nvSpPr>
          <p:cNvPr id="19" name="TextBox 18">
            <a:extLst>
              <a:ext uri="{FF2B5EF4-FFF2-40B4-BE49-F238E27FC236}">
                <a16:creationId xmlns:a16="http://schemas.microsoft.com/office/drawing/2014/main" id="{8DE07C19-DC5E-1AD3-3B2C-6A8C903864DB}"/>
              </a:ext>
            </a:extLst>
          </p:cNvPr>
          <p:cNvSpPr txBox="1"/>
          <p:nvPr/>
        </p:nvSpPr>
        <p:spPr>
          <a:xfrm>
            <a:off x="7829196" y="3808338"/>
            <a:ext cx="1314784" cy="230832"/>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65000"/>
                  </a:srgbClr>
                </a:solidFill>
                <a:effectLst/>
                <a:uLnTx/>
                <a:uFillTx/>
                <a:latin typeface="Helvetica Neue" panose="02000503040000020004" pitchFamily="2" charset="0"/>
                <a:ea typeface="+mn-ea"/>
                <a:cs typeface="Arial" panose="020B0604020202020204" pitchFamily="34" charset="0"/>
              </a:rPr>
              <a:t>Please enter the code</a:t>
            </a:r>
          </a:p>
        </p:txBody>
      </p:sp>
      <p:grpSp>
        <p:nvGrpSpPr>
          <p:cNvPr id="20" name="Group 19">
            <a:extLst>
              <a:ext uri="{FF2B5EF4-FFF2-40B4-BE49-F238E27FC236}">
                <a16:creationId xmlns:a16="http://schemas.microsoft.com/office/drawing/2014/main" id="{0C4C5671-5AB3-BE71-C48F-4BFDBBA190B6}"/>
              </a:ext>
            </a:extLst>
          </p:cNvPr>
          <p:cNvGrpSpPr/>
          <p:nvPr/>
        </p:nvGrpSpPr>
        <p:grpSpPr>
          <a:xfrm>
            <a:off x="7916568" y="4122891"/>
            <a:ext cx="1196144" cy="200055"/>
            <a:chOff x="7255294" y="3880953"/>
            <a:chExt cx="1828800" cy="305867"/>
          </a:xfrm>
        </p:grpSpPr>
        <p:grpSp>
          <p:nvGrpSpPr>
            <p:cNvPr id="21" name="Group 20">
              <a:extLst>
                <a:ext uri="{FF2B5EF4-FFF2-40B4-BE49-F238E27FC236}">
                  <a16:creationId xmlns:a16="http://schemas.microsoft.com/office/drawing/2014/main" id="{62F32426-3DDF-F2A7-4DAC-064FB154FFB6}"/>
                </a:ext>
              </a:extLst>
            </p:cNvPr>
            <p:cNvGrpSpPr/>
            <p:nvPr/>
          </p:nvGrpSpPr>
          <p:grpSpPr>
            <a:xfrm>
              <a:off x="7255294" y="3904103"/>
              <a:ext cx="1828800" cy="274320"/>
              <a:chOff x="7438174" y="3962400"/>
              <a:chExt cx="2194560" cy="329184"/>
            </a:xfrm>
          </p:grpSpPr>
          <p:sp>
            <p:nvSpPr>
              <p:cNvPr id="23" name="Rectangle 22">
                <a:extLst>
                  <a:ext uri="{FF2B5EF4-FFF2-40B4-BE49-F238E27FC236}">
                    <a16:creationId xmlns:a16="http://schemas.microsoft.com/office/drawing/2014/main" id="{CB04A861-241A-65D8-AD45-1A8D3DF5F88F}"/>
                  </a:ext>
                </a:extLst>
              </p:cNvPr>
              <p:cNvSpPr/>
              <p:nvPr/>
            </p:nvSpPr>
            <p:spPr>
              <a:xfrm>
                <a:off x="7438174" y="3962400"/>
                <a:ext cx="1780032"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24" name="Rectangle 23">
                <a:extLst>
                  <a:ext uri="{FF2B5EF4-FFF2-40B4-BE49-F238E27FC236}">
                    <a16:creationId xmlns:a16="http://schemas.microsoft.com/office/drawing/2014/main" id="{054C5359-5B00-AD4E-80A2-8FA2A51A1CC6}"/>
                  </a:ext>
                </a:extLst>
              </p:cNvPr>
              <p:cNvSpPr/>
              <p:nvPr/>
            </p:nvSpPr>
            <p:spPr>
              <a:xfrm>
                <a:off x="9218206" y="3962400"/>
                <a:ext cx="414528"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sp>
          <p:nvSpPr>
            <p:cNvPr id="22" name="TextBox 21">
              <a:extLst>
                <a:ext uri="{FF2B5EF4-FFF2-40B4-BE49-F238E27FC236}">
                  <a16:creationId xmlns:a16="http://schemas.microsoft.com/office/drawing/2014/main" id="{A441C878-0104-4B0B-9337-3386D79672AE}"/>
                </a:ext>
              </a:extLst>
            </p:cNvPr>
            <p:cNvSpPr txBox="1"/>
            <p:nvPr/>
          </p:nvSpPr>
          <p:spPr>
            <a:xfrm>
              <a:off x="7265888" y="3880953"/>
              <a:ext cx="929363" cy="305867"/>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rPr>
                <a:t>2790 4530</a:t>
              </a:r>
            </a:p>
          </p:txBody>
        </p:sp>
      </p:grpSp>
      <p:sp>
        <p:nvSpPr>
          <p:cNvPr id="25" name="Rectangle: Rounded Corners 81">
            <a:extLst>
              <a:ext uri="{FF2B5EF4-FFF2-40B4-BE49-F238E27FC236}">
                <a16:creationId xmlns:a16="http://schemas.microsoft.com/office/drawing/2014/main" id="{736209D9-AF48-E6F4-3E69-C08734AD55CE}"/>
              </a:ext>
            </a:extLst>
          </p:cNvPr>
          <p:cNvSpPr/>
          <p:nvPr/>
        </p:nvSpPr>
        <p:spPr>
          <a:xfrm>
            <a:off x="8140063" y="4420727"/>
            <a:ext cx="749454" cy="200055"/>
          </a:xfrm>
          <a:prstGeom prst="roundRect">
            <a:avLst>
              <a:gd name="adj" fmla="val 50000"/>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lumMod val="75000"/>
                  </a:srgbClr>
                </a:solidFill>
                <a:effectLst/>
                <a:uLnTx/>
                <a:uFillTx/>
                <a:latin typeface="Helvetica Neue" panose="02000503040000020004" pitchFamily="2" charset="0"/>
                <a:ea typeface="+mn-ea"/>
                <a:cs typeface="Arial" panose="020B0604020202020204" pitchFamily="34" charset="0"/>
              </a:rPr>
              <a:t>SUBMIT</a:t>
            </a:r>
          </a:p>
        </p:txBody>
      </p:sp>
      <p:sp>
        <p:nvSpPr>
          <p:cNvPr id="26" name="Oval 25">
            <a:extLst>
              <a:ext uri="{FF2B5EF4-FFF2-40B4-BE49-F238E27FC236}">
                <a16:creationId xmlns:a16="http://schemas.microsoft.com/office/drawing/2014/main" id="{424C1DD6-F650-92A7-A5FF-B0BE76C1553C}"/>
              </a:ext>
            </a:extLst>
          </p:cNvPr>
          <p:cNvSpPr/>
          <p:nvPr/>
        </p:nvSpPr>
        <p:spPr>
          <a:xfrm>
            <a:off x="7673940" y="4978204"/>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3</a:t>
            </a:r>
          </a:p>
        </p:txBody>
      </p:sp>
      <p:pic>
        <p:nvPicPr>
          <p:cNvPr id="27" name="Graphic 26" descr="Key">
            <a:extLst>
              <a:ext uri="{FF2B5EF4-FFF2-40B4-BE49-F238E27FC236}">
                <a16:creationId xmlns:a16="http://schemas.microsoft.com/office/drawing/2014/main" id="{0B246E11-A9E2-D833-E038-DC0ABB856FBB}"/>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0610922">
            <a:off x="8906485" y="4138497"/>
            <a:ext cx="193830" cy="193830"/>
          </a:xfrm>
          <a:prstGeom prst="rect">
            <a:avLst/>
          </a:prstGeom>
        </p:spPr>
      </p:pic>
      <p:cxnSp>
        <p:nvCxnSpPr>
          <p:cNvPr id="28" name="Straight Connector 27">
            <a:extLst>
              <a:ext uri="{FF2B5EF4-FFF2-40B4-BE49-F238E27FC236}">
                <a16:creationId xmlns:a16="http://schemas.microsoft.com/office/drawing/2014/main" id="{6CF2770C-EFCA-6C67-8608-F9E1F5648CE8}"/>
              </a:ext>
            </a:extLst>
          </p:cNvPr>
          <p:cNvCxnSpPr>
            <a:cxnSpLocks/>
          </p:cNvCxnSpPr>
          <p:nvPr/>
        </p:nvCxnSpPr>
        <p:spPr>
          <a:xfrm>
            <a:off x="4352394" y="3619878"/>
            <a:ext cx="0" cy="1465311"/>
          </a:xfrm>
          <a:prstGeom prst="line">
            <a:avLst/>
          </a:prstGeom>
          <a:ln w="12700">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2474AA-6A49-A394-43D6-367042F52CA7}"/>
              </a:ext>
            </a:extLst>
          </p:cNvPr>
          <p:cNvCxnSpPr>
            <a:cxnSpLocks/>
          </p:cNvCxnSpPr>
          <p:nvPr/>
        </p:nvCxnSpPr>
        <p:spPr>
          <a:xfrm>
            <a:off x="7093843" y="3619878"/>
            <a:ext cx="0" cy="1465311"/>
          </a:xfrm>
          <a:prstGeom prst="line">
            <a:avLst/>
          </a:prstGeom>
          <a:ln w="12700">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B4CE9AF1-EDEA-3378-7988-C645DFD9AD34}"/>
              </a:ext>
            </a:extLst>
          </p:cNvPr>
          <p:cNvGrpSpPr/>
          <p:nvPr/>
        </p:nvGrpSpPr>
        <p:grpSpPr>
          <a:xfrm>
            <a:off x="3022600" y="2028296"/>
            <a:ext cx="5791200" cy="1013926"/>
            <a:chOff x="3200400" y="1264716"/>
            <a:chExt cx="5791200" cy="1013926"/>
          </a:xfrm>
          <a:solidFill>
            <a:schemeClr val="accent1"/>
          </a:solidFill>
        </p:grpSpPr>
        <p:sp>
          <p:nvSpPr>
            <p:cNvPr id="31" name="Rectangle: Rounded Corners 87">
              <a:extLst>
                <a:ext uri="{FF2B5EF4-FFF2-40B4-BE49-F238E27FC236}">
                  <a16:creationId xmlns:a16="http://schemas.microsoft.com/office/drawing/2014/main" id="{0FABE0D2-3A27-A3FF-C594-F79E5DAB8930}"/>
                </a:ext>
              </a:extLst>
            </p:cNvPr>
            <p:cNvSpPr/>
            <p:nvPr/>
          </p:nvSpPr>
          <p:spPr>
            <a:xfrm>
              <a:off x="3200400" y="1264716"/>
              <a:ext cx="5791200" cy="1013926"/>
            </a:xfrm>
            <a:prstGeom prst="roundRect">
              <a:avLst>
                <a:gd name="adj" fmla="val 50000"/>
              </a:avLst>
            </a:prstGeom>
            <a:grpFill/>
            <a:ln>
              <a:solidFill>
                <a:schemeClr val="bg1">
                  <a:lumMod val="8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32" name="TextBox 31">
              <a:extLst>
                <a:ext uri="{FF2B5EF4-FFF2-40B4-BE49-F238E27FC236}">
                  <a16:creationId xmlns:a16="http://schemas.microsoft.com/office/drawing/2014/main" id="{2464C09A-92B2-13F0-B4F7-0F62A5C1E9AA}"/>
                </a:ext>
              </a:extLst>
            </p:cNvPr>
            <p:cNvSpPr txBox="1"/>
            <p:nvPr/>
          </p:nvSpPr>
          <p:spPr>
            <a:xfrm>
              <a:off x="3453016" y="1417736"/>
              <a:ext cx="5285968" cy="707886"/>
            </a:xfrm>
            <a:prstGeom prst="rect">
              <a:avLst/>
            </a:prstGeom>
            <a:grpFill/>
          </p:spPr>
          <p:txBody>
            <a:bodyPr wrap="square" rtlCol="0">
              <a:spAutoFit/>
            </a:bodyPr>
            <a:lstStyle/>
            <a:p>
              <a:pPr algn="ctr" defTabSz="228600">
                <a:defRPr/>
              </a:pPr>
              <a:r>
                <a:rPr kumimoji="0" lang="en-US" sz="4000" b="1" i="0" u="none" strike="noStrike" kern="1200" cap="none" spc="0" normalizeH="0" baseline="0" noProof="0" dirty="0">
                  <a:ln>
                    <a:noFill/>
                  </a:ln>
                  <a:solidFill>
                    <a:srgbClr val="FFFFFF"/>
                  </a:solidFill>
                  <a:effectLst/>
                  <a:uLnTx/>
                  <a:uFillTx/>
                  <a:latin typeface="Helvetica Neue" panose="02000503040000020004" pitchFamily="2" charset="0"/>
                  <a:ea typeface="+mn-ea"/>
                  <a:cs typeface="Arial" panose="020B0604020202020204" pitchFamily="34" charset="0"/>
                </a:rPr>
                <a:t>Code: 4178 6827</a:t>
              </a:r>
              <a:endParaRPr kumimoji="0" lang="en-GB" sz="4000" b="1" i="0" u="none" strike="noStrike" kern="1200" cap="none" spc="0" normalizeH="0" baseline="0" noProof="0" dirty="0">
                <a:ln>
                  <a:noFill/>
                </a:ln>
                <a:solidFill>
                  <a:srgbClr val="FFFFFF"/>
                </a:solidFill>
                <a:effectLst/>
                <a:uLnTx/>
                <a:uFillTx/>
                <a:latin typeface="Helvetica Neue" panose="02000503040000020004" pitchFamily="2" charset="0"/>
                <a:ea typeface="+mn-ea"/>
                <a:cs typeface="+mn-cs"/>
              </a:endParaRPr>
            </a:p>
          </p:txBody>
        </p:sp>
      </p:grpSp>
      <p:sp>
        <p:nvSpPr>
          <p:cNvPr id="33" name="TextBox 32">
            <a:extLst>
              <a:ext uri="{FF2B5EF4-FFF2-40B4-BE49-F238E27FC236}">
                <a16:creationId xmlns:a16="http://schemas.microsoft.com/office/drawing/2014/main" id="{4A785CC2-93AF-A8FE-3B75-2B233F0C13D7}"/>
              </a:ext>
            </a:extLst>
          </p:cNvPr>
          <p:cNvSpPr txBox="1"/>
          <p:nvPr/>
        </p:nvSpPr>
        <p:spPr>
          <a:xfrm>
            <a:off x="2449713" y="5421430"/>
            <a:ext cx="1163780" cy="184666"/>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rPr>
              <a:t>Grab your phone</a:t>
            </a:r>
          </a:p>
        </p:txBody>
      </p:sp>
      <p:sp>
        <p:nvSpPr>
          <p:cNvPr id="34" name="TextBox 33">
            <a:extLst>
              <a:ext uri="{FF2B5EF4-FFF2-40B4-BE49-F238E27FC236}">
                <a16:creationId xmlns:a16="http://schemas.microsoft.com/office/drawing/2014/main" id="{6130D2DE-ADB8-5449-4E72-B1C4BA5E8895}"/>
              </a:ext>
            </a:extLst>
          </p:cNvPr>
          <p:cNvSpPr txBox="1"/>
          <p:nvPr/>
        </p:nvSpPr>
        <p:spPr>
          <a:xfrm>
            <a:off x="4789431" y="5391048"/>
            <a:ext cx="1550104" cy="184666"/>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Go to </a:t>
            </a:r>
            <a:r>
              <a:rPr kumimoji="0" lang="en-US" sz="1200" b="0" i="0" u="none" strike="noStrike" kern="1200" cap="none" spc="0" normalizeH="0" baseline="0" noProof="0" dirty="0" err="1">
                <a:ln>
                  <a:noFill/>
                </a:ln>
                <a:solidFill>
                  <a:srgbClr val="000000"/>
                </a:solidFill>
                <a:effectLst/>
                <a:uLnTx/>
                <a:uFillTx/>
                <a:latin typeface="Helvetica Neue" panose="02000503040000020004" pitchFamily="2" charset="0"/>
                <a:ea typeface="+mn-ea"/>
                <a:cs typeface="Arial" panose="020B0604020202020204" pitchFamily="34" charset="0"/>
              </a:rPr>
              <a:t>www.menti.com</a:t>
            </a:r>
            <a:endPar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endParaRPr>
          </a:p>
        </p:txBody>
      </p:sp>
      <p:sp>
        <p:nvSpPr>
          <p:cNvPr id="35" name="TextBox 34">
            <a:extLst>
              <a:ext uri="{FF2B5EF4-FFF2-40B4-BE49-F238E27FC236}">
                <a16:creationId xmlns:a16="http://schemas.microsoft.com/office/drawing/2014/main" id="{292C33DF-69FB-764E-F1E6-4037BCD0FA80}"/>
              </a:ext>
            </a:extLst>
          </p:cNvPr>
          <p:cNvSpPr txBox="1"/>
          <p:nvPr/>
        </p:nvSpPr>
        <p:spPr>
          <a:xfrm>
            <a:off x="7646079" y="5400233"/>
            <a:ext cx="1806220" cy="369332"/>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Enter the code provided above and respond!</a:t>
            </a:r>
          </a:p>
        </p:txBody>
      </p:sp>
      <p:sp>
        <p:nvSpPr>
          <p:cNvPr id="36" name="TextBox 35">
            <a:extLst>
              <a:ext uri="{FF2B5EF4-FFF2-40B4-BE49-F238E27FC236}">
                <a16:creationId xmlns:a16="http://schemas.microsoft.com/office/drawing/2014/main" id="{81A3A549-FBE9-7BD4-4448-577A2A675E40}"/>
              </a:ext>
            </a:extLst>
          </p:cNvPr>
          <p:cNvSpPr txBox="1"/>
          <p:nvPr/>
        </p:nvSpPr>
        <p:spPr>
          <a:xfrm>
            <a:off x="507996" y="1038660"/>
            <a:ext cx="10721658" cy="815608"/>
          </a:xfrm>
          <a:prstGeom prst="rect">
            <a:avLst/>
          </a:prstGeom>
          <a:noFill/>
        </p:spPr>
        <p:txBody>
          <a:bodyPr wrap="square" lIns="0">
            <a:spAutoFit/>
          </a:bodyPr>
          <a:lstStyle/>
          <a:p>
            <a:pPr marL="0" marR="0" lvl="1" indent="0" algn="l" defTabSz="228600" rtl="0" eaLnBrk="1" fontAlgn="auto" latinLnBrk="0" hangingPunct="1">
              <a:lnSpc>
                <a:spcPct val="100000"/>
              </a:lnSpc>
              <a:spcBef>
                <a:spcPts val="600"/>
              </a:spcBef>
              <a:spcAft>
                <a:spcPts val="12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Visit </a:t>
            </a: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hlinkClick r:id="rId6">
                  <a:extLst>
                    <a:ext uri="{A12FA001-AC4F-418D-AE19-62706E023703}">
                      <ahyp:hlinkClr xmlns:ahyp="http://schemas.microsoft.com/office/drawing/2018/hyperlinkcolor" val="tx"/>
                    </a:ext>
                  </a:extLst>
                </a:hlinkClick>
              </a:rPr>
              <a:t>www.menti.com</a:t>
            </a: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 on your phone or computer and enter the code</a:t>
            </a:r>
            <a:r>
              <a:rPr kumimoji="0" lang="en-GB" sz="14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a:t>
            </a:r>
          </a:p>
          <a:p>
            <a:pPr marL="342900" marR="0" lvl="1" indent="-342900" algn="l" defTabSz="914400" rtl="0" eaLnBrk="1" fontAlgn="auto" latinLnBrk="0" hangingPunct="1">
              <a:lnSpc>
                <a:spcPct val="100000"/>
              </a:lnSpc>
              <a:spcBef>
                <a:spcPts val="600"/>
              </a:spcBef>
              <a:spcAft>
                <a:spcPts val="1200"/>
              </a:spcAft>
              <a:buClrTx/>
              <a:buSzTx/>
              <a:buFont typeface="+mj-lt"/>
              <a:buAutoNum type="arabicPeriod"/>
              <a:tabLst/>
              <a:defRPr/>
            </a:pPr>
            <a:endParaRPr kumimoji="0" lang="en-US"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endParaRPr>
          </a:p>
        </p:txBody>
      </p:sp>
    </p:spTree>
    <p:extLst>
      <p:ext uri="{BB962C8B-B14F-4D97-AF65-F5344CB8AC3E}">
        <p14:creationId xmlns:p14="http://schemas.microsoft.com/office/powerpoint/2010/main" val="3018699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457B3-409E-18DE-174C-1F06E7D38CB4}"/>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B6CC175-DA99-A1A7-591A-C502AE2689C0}"/>
              </a:ext>
            </a:extLst>
          </p:cNvPr>
          <p:cNvPicPr>
            <a:picLocks noGrp="1" noChangeAspect="1"/>
          </p:cNvPicPr>
          <p:nvPr>
            <p:ph sz="quarter" idx="11"/>
          </p:nvPr>
        </p:nvPicPr>
        <p:blipFill>
          <a:blip r:embed="rId2">
            <a:alphaModFix amt="17000"/>
          </a:blip>
          <a:stretch>
            <a:fillRect/>
          </a:stretch>
        </p:blipFill>
        <p:spPr>
          <a:xfrm>
            <a:off x="83051" y="0"/>
            <a:ext cx="11992039" cy="6739003"/>
          </a:xfrm>
        </p:spPr>
      </p:pic>
      <p:sp>
        <p:nvSpPr>
          <p:cNvPr id="2" name="Text Placeholder 1">
            <a:extLst>
              <a:ext uri="{FF2B5EF4-FFF2-40B4-BE49-F238E27FC236}">
                <a16:creationId xmlns:a16="http://schemas.microsoft.com/office/drawing/2014/main" id="{3A5FC52A-2348-C6B5-3BDE-FBE9876FA2C0}"/>
              </a:ext>
            </a:extLst>
          </p:cNvPr>
          <p:cNvSpPr>
            <a:spLocks noGrp="1"/>
          </p:cNvSpPr>
          <p:nvPr>
            <p:ph type="body" sz="quarter" idx="10"/>
          </p:nvPr>
        </p:nvSpPr>
        <p:spPr>
          <a:xfrm>
            <a:off x="728991" y="3067046"/>
            <a:ext cx="11346099" cy="604909"/>
          </a:xfrm>
        </p:spPr>
        <p:txBody>
          <a:bodyPr anchor="ctr"/>
          <a:lstStyle/>
          <a:p>
            <a:pPr marL="0" indent="0">
              <a:buNone/>
            </a:pPr>
            <a:r>
              <a:rPr lang="en-US" sz="4800" b="1" dirty="0"/>
              <a:t>Questions?</a:t>
            </a:r>
          </a:p>
        </p:txBody>
      </p:sp>
    </p:spTree>
    <p:extLst>
      <p:ext uri="{BB962C8B-B14F-4D97-AF65-F5344CB8AC3E}">
        <p14:creationId xmlns:p14="http://schemas.microsoft.com/office/powerpoint/2010/main" val="11839112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F7EE6-1E78-7EB3-178C-A44067A72D9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FFA8A54-E42D-AF4A-49CD-78B3CA1DE0DE}"/>
              </a:ext>
            </a:extLst>
          </p:cNvPr>
          <p:cNvSpPr/>
          <p:nvPr/>
        </p:nvSpPr>
        <p:spPr>
          <a:xfrm>
            <a:off x="0" y="0"/>
            <a:ext cx="12192000" cy="6858000"/>
          </a:xfrm>
          <a:prstGeom prst="rect">
            <a:avLst/>
          </a:prstGeom>
          <a:solidFill>
            <a:srgbClr val="EFE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71FBC4AF-FAB3-EFC8-7E28-3A2F299C4D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9" b="9452"/>
          <a:stretch>
            <a:fillRect/>
          </a:stretch>
        </p:blipFill>
        <p:spPr bwMode="auto">
          <a:xfrm>
            <a:off x="94835" y="92279"/>
            <a:ext cx="12002330" cy="66728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BC51AF6-3CB8-1D9C-5F05-10811BD62E37}"/>
              </a:ext>
            </a:extLst>
          </p:cNvPr>
          <p:cNvSpPr/>
          <p:nvPr/>
        </p:nvSpPr>
        <p:spPr>
          <a:xfrm>
            <a:off x="8219090" y="2557726"/>
            <a:ext cx="3233866"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600" b="1">
                <a:solidFill>
                  <a:srgbClr val="E0D9CE"/>
                </a:solidFill>
                <a:latin typeface="Graphik" panose="020B0503030202060203" pitchFamily="34" charset="0"/>
              </a:rPr>
              <a:t>Break</a:t>
            </a:r>
          </a:p>
        </p:txBody>
      </p:sp>
      <p:sp>
        <p:nvSpPr>
          <p:cNvPr id="12" name="Rectangle 11">
            <a:extLst>
              <a:ext uri="{FF2B5EF4-FFF2-40B4-BE49-F238E27FC236}">
                <a16:creationId xmlns:a16="http://schemas.microsoft.com/office/drawing/2014/main" id="{D8283901-B3E9-1315-5E98-ADB29FC670B7}"/>
              </a:ext>
            </a:extLst>
          </p:cNvPr>
          <p:cNvSpPr/>
          <p:nvPr/>
        </p:nvSpPr>
        <p:spPr>
          <a:xfrm>
            <a:off x="8214930" y="5384833"/>
            <a:ext cx="3882235" cy="588578"/>
          </a:xfrm>
          <a:prstGeom prst="rect">
            <a:avLst/>
          </a:prstGeom>
          <a:solidFill>
            <a:srgbClr val="00CBA2"/>
          </a:solidFill>
          <a:ln w="28575">
            <a:solidFill>
              <a:srgbClr val="EFEA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EFEAE5"/>
                </a:solidFill>
                <a:latin typeface="Graphik" panose="020B0503030202060203" pitchFamily="34" charset="0"/>
              </a:rPr>
              <a:t>15 minutes</a:t>
            </a:r>
          </a:p>
        </p:txBody>
      </p:sp>
    </p:spTree>
    <p:extLst>
      <p:ext uri="{BB962C8B-B14F-4D97-AF65-F5344CB8AC3E}">
        <p14:creationId xmlns:p14="http://schemas.microsoft.com/office/powerpoint/2010/main" val="29389148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6BEAF-50E1-2823-E4FB-759A840D35CB}"/>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419921B1-8B5E-A3AE-F2CB-69A1375AFC2C}"/>
              </a:ext>
            </a:extLst>
          </p:cNvPr>
          <p:cNvGrpSpPr/>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0B9A5CC1-DB01-19F7-457F-6A4D135E455D}"/>
                </a:ext>
              </a:extLst>
            </p:cNvPr>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4330D440-EBDF-B35B-93FD-B1D3F02ADB62}"/>
                </a:ext>
              </a:extLst>
            </p:cNvPr>
            <p:cNvPicPr>
              <a:picLocks noChangeAspect="1"/>
            </p:cNvPicPr>
            <p:nvPr/>
          </p:nvPicPr>
          <p:blipFill>
            <a:blip r:embed="rId4"/>
            <a:srcRect t="3857" b="4037"/>
            <a:stretch>
              <a:fillRect/>
            </a:stretch>
          </p:blipFill>
          <p:spPr>
            <a:xfrm>
              <a:off x="91439" y="84913"/>
              <a:ext cx="12006072" cy="6675121"/>
            </a:xfrm>
            <a:prstGeom prst="rect">
              <a:avLst/>
            </a:prstGeom>
          </p:spPr>
        </p:pic>
      </p:grpSp>
      <p:graphicFrame>
        <p:nvGraphicFramePr>
          <p:cNvPr id="199" name="think-cell data - do not delete" hidden="1">
            <a:extLst>
              <a:ext uri="{FF2B5EF4-FFF2-40B4-BE49-F238E27FC236}">
                <a16:creationId xmlns:a16="http://schemas.microsoft.com/office/drawing/2014/main" id="{897AD7BB-E8BC-5A00-D588-87A391D3856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99" name="think-cell data - do not delete" hidden="1">
                        <a:extLst>
                          <a:ext uri="{FF2B5EF4-FFF2-40B4-BE49-F238E27FC236}">
                            <a16:creationId xmlns:a16="http://schemas.microsoft.com/office/drawing/2014/main" id="{897AD7BB-E8BC-5A00-D588-87A391D3856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2" name="Title 2">
            <a:extLst>
              <a:ext uri="{FF2B5EF4-FFF2-40B4-BE49-F238E27FC236}">
                <a16:creationId xmlns:a16="http://schemas.microsoft.com/office/drawing/2014/main" id="{F421F6AC-ADF9-236F-F753-06DCF9DD4B76}"/>
              </a:ext>
            </a:extLst>
          </p:cNvPr>
          <p:cNvSpPr txBox="1">
            <a:spLocks/>
          </p:cNvSpPr>
          <p:nvPr/>
        </p:nvSpPr>
        <p:spPr>
          <a:xfrm>
            <a:off x="655077" y="3598301"/>
            <a:ext cx="9994449" cy="600296"/>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92"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48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Citizens AI Academy</a:t>
            </a:r>
            <a:endParaRPr kumimoji="0" lang="en-US" sz="48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endParaRPr>
          </a:p>
        </p:txBody>
      </p:sp>
      <p:grpSp>
        <p:nvGrpSpPr>
          <p:cNvPr id="36" name="Group 35">
            <a:extLst>
              <a:ext uri="{FF2B5EF4-FFF2-40B4-BE49-F238E27FC236}">
                <a16:creationId xmlns:a16="http://schemas.microsoft.com/office/drawing/2014/main" id="{DDC8F424-A75E-A9D1-0B3E-210F4DDFBF74}"/>
              </a:ext>
            </a:extLst>
          </p:cNvPr>
          <p:cNvGrpSpPr/>
          <p:nvPr/>
        </p:nvGrpSpPr>
        <p:grpSpPr>
          <a:xfrm>
            <a:off x="384445" y="2767404"/>
            <a:ext cx="4788470" cy="661596"/>
            <a:chOff x="384445" y="2767404"/>
            <a:chExt cx="4788470" cy="661596"/>
          </a:xfrm>
        </p:grpSpPr>
        <p:pic>
          <p:nvPicPr>
            <p:cNvPr id="33" name="Picture 32" descr="A black background with a black square&#10;&#10;Description automatically generated with medium confidence">
              <a:extLst>
                <a:ext uri="{FF2B5EF4-FFF2-40B4-BE49-F238E27FC236}">
                  <a16:creationId xmlns:a16="http://schemas.microsoft.com/office/drawing/2014/main" id="{1AD2B21D-2AFE-30A8-8051-30B62B0E90CF}"/>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98050" y="2767404"/>
              <a:ext cx="1774865" cy="468765"/>
            </a:xfrm>
            <a:prstGeom prst="rect">
              <a:avLst/>
            </a:prstGeom>
          </p:spPr>
        </p:pic>
        <p:cxnSp>
          <p:nvCxnSpPr>
            <p:cNvPr id="34" name="Straight Connector 33">
              <a:extLst>
                <a:ext uri="{FF2B5EF4-FFF2-40B4-BE49-F238E27FC236}">
                  <a16:creationId xmlns:a16="http://schemas.microsoft.com/office/drawing/2014/main" id="{0CA19BB3-6F34-0E24-91DB-FF8BF42F1E87}"/>
                </a:ext>
              </a:extLst>
            </p:cNvPr>
            <p:cNvCxnSpPr>
              <a:cxnSpLocks/>
            </p:cNvCxnSpPr>
            <p:nvPr/>
          </p:nvCxnSpPr>
          <p:spPr>
            <a:xfrm>
              <a:off x="3204099" y="2767404"/>
              <a:ext cx="0" cy="6615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Picture 34" descr="A close up of a logo&#10;&#10;Description automatically generated">
              <a:extLst>
                <a:ext uri="{FF2B5EF4-FFF2-40B4-BE49-F238E27FC236}">
                  <a16:creationId xmlns:a16="http://schemas.microsoft.com/office/drawing/2014/main" id="{BED5CE49-928E-C45A-C559-6A98C96A829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t="29087" b="33997"/>
            <a:stretch/>
          </p:blipFill>
          <p:spPr>
            <a:xfrm>
              <a:off x="384445" y="2798361"/>
              <a:ext cx="2721690" cy="565180"/>
            </a:xfrm>
            <a:prstGeom prst="rect">
              <a:avLst/>
            </a:prstGeom>
          </p:spPr>
        </p:pic>
      </p:grpSp>
      <p:sp>
        <p:nvSpPr>
          <p:cNvPr id="37" name="Title 2">
            <a:extLst>
              <a:ext uri="{FF2B5EF4-FFF2-40B4-BE49-F238E27FC236}">
                <a16:creationId xmlns:a16="http://schemas.microsoft.com/office/drawing/2014/main" id="{762E7E66-62D3-CC9F-A2EC-5DB7EE7A478F}"/>
              </a:ext>
            </a:extLst>
          </p:cNvPr>
          <p:cNvSpPr txBox="1">
            <a:spLocks/>
          </p:cNvSpPr>
          <p:nvPr/>
        </p:nvSpPr>
        <p:spPr>
          <a:xfrm>
            <a:off x="732711" y="4253902"/>
            <a:ext cx="9994449" cy="1978353"/>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92"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Track C / Reinventing Banking with Agents</a:t>
            </a:r>
            <a:b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r>
              <a:rPr kumimoji="0" lang="en-US" sz="24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rPr>
              <a:t>September 2025</a:t>
            </a:r>
            <a:endParaRPr kumimoji="0" lang="en-US" sz="48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endParaRPr>
          </a:p>
        </p:txBody>
      </p:sp>
    </p:spTree>
    <p:extLst>
      <p:ext uri="{BB962C8B-B14F-4D97-AF65-F5344CB8AC3E}">
        <p14:creationId xmlns:p14="http://schemas.microsoft.com/office/powerpoint/2010/main" val="38930853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9CC3D-8E75-B9F6-302C-411E8516B2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BF2D9E3-1670-55A2-F441-1CB76CD31B5A}"/>
              </a:ext>
            </a:extLst>
          </p:cNvPr>
          <p:cNvSpPr/>
          <p:nvPr/>
        </p:nvSpPr>
        <p:spPr>
          <a:xfrm>
            <a:off x="3125165" y="2744059"/>
            <a:ext cx="8569529"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600" b="1" dirty="0">
                <a:latin typeface="Graphik" panose="020B0503030202060203" pitchFamily="34" charset="0"/>
              </a:rPr>
              <a:t>Reinventing Banking with Agents</a:t>
            </a:r>
          </a:p>
        </p:txBody>
      </p:sp>
    </p:spTree>
    <p:extLst>
      <p:ext uri="{BB962C8B-B14F-4D97-AF65-F5344CB8AC3E}">
        <p14:creationId xmlns:p14="http://schemas.microsoft.com/office/powerpoint/2010/main" val="2201503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9636F-D3A5-D06A-DA88-277D207FFB5F}"/>
              </a:ext>
            </a:extLst>
          </p:cNvPr>
          <p:cNvSpPr>
            <a:spLocks noGrp="1"/>
          </p:cNvSpPr>
          <p:nvPr>
            <p:ph type="title"/>
          </p:nvPr>
        </p:nvSpPr>
        <p:spPr/>
        <p:txBody>
          <a:bodyPr/>
          <a:lstStyle/>
          <a:p>
            <a:r>
              <a:rPr lang="en-US" dirty="0"/>
              <a:t>You’re Agentic Learning Journey</a:t>
            </a:r>
          </a:p>
        </p:txBody>
      </p:sp>
      <p:sp>
        <p:nvSpPr>
          <p:cNvPr id="5" name="Freeform 4">
            <a:extLst>
              <a:ext uri="{FF2B5EF4-FFF2-40B4-BE49-F238E27FC236}">
                <a16:creationId xmlns:a16="http://schemas.microsoft.com/office/drawing/2014/main" id="{5CDEF13D-1AB6-B969-6049-ECA2D0079C55}"/>
              </a:ext>
            </a:extLst>
          </p:cNvPr>
          <p:cNvSpPr/>
          <p:nvPr/>
        </p:nvSpPr>
        <p:spPr>
          <a:xfrm>
            <a:off x="3595950" y="1389352"/>
            <a:ext cx="5029237" cy="4937131"/>
          </a:xfrm>
          <a:custGeom>
            <a:avLst/>
            <a:gdLst>
              <a:gd name="connsiteX0" fmla="*/ 1318709 w 4317960"/>
              <a:gd name="connsiteY0" fmla="*/ 43160 h 4238882"/>
              <a:gd name="connsiteX1" fmla="*/ 1218800 w 4317960"/>
              <a:gd name="connsiteY1" fmla="*/ 135053 h 4238882"/>
              <a:gd name="connsiteX2" fmla="*/ 1151113 w 4317960"/>
              <a:gd name="connsiteY2" fmla="*/ 77433 h 4238882"/>
              <a:gd name="connsiteX3" fmla="*/ 1026178 w 4317960"/>
              <a:gd name="connsiteY3" fmla="*/ 145985 h 4238882"/>
              <a:gd name="connsiteX4" fmla="*/ 2012889 w 4317960"/>
              <a:gd name="connsiteY4" fmla="*/ 343557 h 4238882"/>
              <a:gd name="connsiteX5" fmla="*/ 2775064 w 4317960"/>
              <a:gd name="connsiteY5" fmla="*/ 473673 h 4238882"/>
              <a:gd name="connsiteX6" fmla="*/ 1953109 w 4317960"/>
              <a:gd name="connsiteY6" fmla="*/ 612428 h 4238882"/>
              <a:gd name="connsiteX7" fmla="*/ 1132833 w 4317960"/>
              <a:gd name="connsiteY7" fmla="*/ 686619 h 4238882"/>
              <a:gd name="connsiteX8" fmla="*/ 930933 w 4317960"/>
              <a:gd name="connsiteY8" fmla="*/ 909897 h 4238882"/>
              <a:gd name="connsiteX9" fmla="*/ 805011 w 4317960"/>
              <a:gd name="connsiteY9" fmla="*/ 795696 h 4238882"/>
              <a:gd name="connsiteX10" fmla="*/ 717971 w 4317960"/>
              <a:gd name="connsiteY10" fmla="*/ 902498 h 4238882"/>
              <a:gd name="connsiteX11" fmla="*/ 1942554 w 4317960"/>
              <a:gd name="connsiteY11" fmla="*/ 1264922 h 4238882"/>
              <a:gd name="connsiteX12" fmla="*/ 2990388 w 4317960"/>
              <a:gd name="connsiteY12" fmla="*/ 1487635 h 4238882"/>
              <a:gd name="connsiteX13" fmla="*/ 1953109 w 4317960"/>
              <a:gd name="connsiteY13" fmla="*/ 1745276 h 4238882"/>
              <a:gd name="connsiteX14" fmla="*/ 637372 w 4317960"/>
              <a:gd name="connsiteY14" fmla="*/ 1903219 h 4238882"/>
              <a:gd name="connsiteX15" fmla="*/ 681439 w 4317960"/>
              <a:gd name="connsiteY15" fmla="*/ 2073578 h 4238882"/>
              <a:gd name="connsiteX16" fmla="*/ 681450 w 4317960"/>
              <a:gd name="connsiteY16" fmla="*/ 2073578 h 4238882"/>
              <a:gd name="connsiteX17" fmla="*/ 336010 w 4317960"/>
              <a:gd name="connsiteY17" fmla="*/ 2569928 h 4238882"/>
              <a:gd name="connsiteX18" fmla="*/ 37690 w 4317960"/>
              <a:gd name="connsiteY18" fmla="*/ 2245809 h 4238882"/>
              <a:gd name="connsiteX19" fmla="*/ 6941 w 4317960"/>
              <a:gd name="connsiteY19" fmla="*/ 2333772 h 4238882"/>
              <a:gd name="connsiteX20" fmla="*/ 1895056 w 4317960"/>
              <a:gd name="connsiteY20" fmla="*/ 3165802 h 4238882"/>
              <a:gd name="connsiteX21" fmla="*/ 3418638 w 4317960"/>
              <a:gd name="connsiteY21" fmla="*/ 3684634 h 4238882"/>
              <a:gd name="connsiteX22" fmla="*/ 2754088 w 4317960"/>
              <a:gd name="connsiteY22" fmla="*/ 4239065 h 4238882"/>
              <a:gd name="connsiteX23" fmla="*/ 4127212 w 4317960"/>
              <a:gd name="connsiteY23" fmla="*/ 4239065 h 4238882"/>
              <a:gd name="connsiteX24" fmla="*/ 4306236 w 4317960"/>
              <a:gd name="connsiteY24" fmla="*/ 3665155 h 4238882"/>
              <a:gd name="connsiteX25" fmla="*/ 4142719 w 4317960"/>
              <a:gd name="connsiteY25" fmla="*/ 3328504 h 4238882"/>
              <a:gd name="connsiteX26" fmla="*/ 3886364 w 4317960"/>
              <a:gd name="connsiteY26" fmla="*/ 3567856 h 4238882"/>
              <a:gd name="connsiteX27" fmla="*/ 3483351 w 4317960"/>
              <a:gd name="connsiteY27" fmla="*/ 2992545 h 4238882"/>
              <a:gd name="connsiteX28" fmla="*/ 3483360 w 4317960"/>
              <a:gd name="connsiteY28" fmla="*/ 2992545 h 4238882"/>
              <a:gd name="connsiteX29" fmla="*/ 3485577 w 4317960"/>
              <a:gd name="connsiteY29" fmla="*/ 2949998 h 4238882"/>
              <a:gd name="connsiteX30" fmla="*/ 1911656 w 4317960"/>
              <a:gd name="connsiteY30" fmla="*/ 2719513 h 4238882"/>
              <a:gd name="connsiteX31" fmla="*/ 672968 w 4317960"/>
              <a:gd name="connsiteY31" fmla="*/ 2352675 h 4238882"/>
              <a:gd name="connsiteX32" fmla="*/ 1942554 w 4317960"/>
              <a:gd name="connsiteY32" fmla="*/ 1993993 h 4238882"/>
              <a:gd name="connsiteX33" fmla="*/ 3488302 w 4317960"/>
              <a:gd name="connsiteY33" fmla="*/ 1487443 h 4238882"/>
              <a:gd name="connsiteX34" fmla="*/ 3376552 w 4317960"/>
              <a:gd name="connsiteY34" fmla="*/ 1329798 h 4238882"/>
              <a:gd name="connsiteX35" fmla="*/ 3233866 w 4317960"/>
              <a:gd name="connsiteY35" fmla="*/ 1456834 h 4238882"/>
              <a:gd name="connsiteX36" fmla="*/ 2984075 w 4317960"/>
              <a:gd name="connsiteY36" fmla="*/ 1181950 h 4238882"/>
              <a:gd name="connsiteX37" fmla="*/ 1981416 w 4317960"/>
              <a:gd name="connsiteY37" fmla="*/ 1081743 h 4238882"/>
              <a:gd name="connsiteX38" fmla="*/ 1105534 w 4317960"/>
              <a:gd name="connsiteY38" fmla="*/ 902402 h 4238882"/>
              <a:gd name="connsiteX39" fmla="*/ 1996097 w 4317960"/>
              <a:gd name="connsiteY39" fmla="*/ 737359 h 4238882"/>
              <a:gd name="connsiteX40" fmla="*/ 3104192 w 4317960"/>
              <a:gd name="connsiteY40" fmla="*/ 473673 h 4238882"/>
              <a:gd name="connsiteX41" fmla="*/ 3033069 w 4317960"/>
              <a:gd name="connsiteY41" fmla="*/ 402960 h 4238882"/>
              <a:gd name="connsiteX42" fmla="*/ 2946000 w 4317960"/>
              <a:gd name="connsiteY42" fmla="*/ 480493 h 4238882"/>
              <a:gd name="connsiteX43" fmla="*/ 2803573 w 4317960"/>
              <a:gd name="connsiteY43" fmla="*/ 329767 h 4238882"/>
              <a:gd name="connsiteX44" fmla="*/ 2016632 w 4317960"/>
              <a:gd name="connsiteY44" fmla="*/ 256430 h 4238882"/>
              <a:gd name="connsiteX45" fmla="*/ 1357897 w 4317960"/>
              <a:gd name="connsiteY45" fmla="*/ 145985 h 4238882"/>
              <a:gd name="connsiteX46" fmla="*/ 2023377 w 4317960"/>
              <a:gd name="connsiteY46" fmla="*/ 182 h 4238882"/>
              <a:gd name="connsiteX47" fmla="*/ 1318709 w 4317960"/>
              <a:gd name="connsiteY47" fmla="*/ 43160 h 423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17960" h="4238882">
                <a:moveTo>
                  <a:pt x="1318709" y="43160"/>
                </a:moveTo>
                <a:cubicBezTo>
                  <a:pt x="1271518" y="97957"/>
                  <a:pt x="1218800" y="135053"/>
                  <a:pt x="1218800" y="135053"/>
                </a:cubicBezTo>
                <a:cubicBezTo>
                  <a:pt x="1218800" y="135053"/>
                  <a:pt x="1187250" y="112853"/>
                  <a:pt x="1151113" y="77433"/>
                </a:cubicBezTo>
                <a:cubicBezTo>
                  <a:pt x="1082082" y="96990"/>
                  <a:pt x="1037847" y="119958"/>
                  <a:pt x="1026178" y="145985"/>
                </a:cubicBezTo>
                <a:cubicBezTo>
                  <a:pt x="981559" y="245491"/>
                  <a:pt x="1332085" y="317745"/>
                  <a:pt x="2012889" y="343557"/>
                </a:cubicBezTo>
                <a:cubicBezTo>
                  <a:pt x="2405540" y="358430"/>
                  <a:pt x="2756929" y="394126"/>
                  <a:pt x="2775064" y="473673"/>
                </a:cubicBezTo>
                <a:cubicBezTo>
                  <a:pt x="2794255" y="558114"/>
                  <a:pt x="2392010" y="599953"/>
                  <a:pt x="1953109" y="612428"/>
                </a:cubicBezTo>
                <a:cubicBezTo>
                  <a:pt x="1592758" y="622669"/>
                  <a:pt x="1325138" y="649212"/>
                  <a:pt x="1132833" y="686619"/>
                </a:cubicBezTo>
                <a:cubicBezTo>
                  <a:pt x="1071258" y="811157"/>
                  <a:pt x="930933" y="909897"/>
                  <a:pt x="930933" y="909897"/>
                </a:cubicBezTo>
                <a:cubicBezTo>
                  <a:pt x="930933" y="909897"/>
                  <a:pt x="865942" y="864164"/>
                  <a:pt x="805011" y="795696"/>
                </a:cubicBezTo>
                <a:cubicBezTo>
                  <a:pt x="751796" y="829066"/>
                  <a:pt x="724371" y="865162"/>
                  <a:pt x="717971" y="902498"/>
                </a:cubicBezTo>
                <a:cubicBezTo>
                  <a:pt x="693743" y="1043841"/>
                  <a:pt x="851827" y="1213682"/>
                  <a:pt x="1942554" y="1264922"/>
                </a:cubicBezTo>
                <a:cubicBezTo>
                  <a:pt x="2485470" y="1290427"/>
                  <a:pt x="2966879" y="1374504"/>
                  <a:pt x="2990388" y="1487635"/>
                </a:cubicBezTo>
                <a:cubicBezTo>
                  <a:pt x="3034048" y="1614393"/>
                  <a:pt x="2655791" y="1717958"/>
                  <a:pt x="1953109" y="1745276"/>
                </a:cubicBezTo>
                <a:cubicBezTo>
                  <a:pt x="1386204" y="1767317"/>
                  <a:pt x="951199" y="1821474"/>
                  <a:pt x="637372" y="1903219"/>
                </a:cubicBezTo>
                <a:cubicBezTo>
                  <a:pt x="665434" y="1953576"/>
                  <a:pt x="681439" y="2011687"/>
                  <a:pt x="681439" y="2073578"/>
                </a:cubicBezTo>
                <a:lnTo>
                  <a:pt x="681450" y="2073578"/>
                </a:lnTo>
                <a:cubicBezTo>
                  <a:pt x="681450" y="2328235"/>
                  <a:pt x="336010" y="2569928"/>
                  <a:pt x="336010" y="2569928"/>
                </a:cubicBezTo>
                <a:cubicBezTo>
                  <a:pt x="336010" y="2569928"/>
                  <a:pt x="132215" y="2427338"/>
                  <a:pt x="37690" y="2245809"/>
                </a:cubicBezTo>
                <a:cubicBezTo>
                  <a:pt x="22604" y="2274135"/>
                  <a:pt x="12388" y="2303469"/>
                  <a:pt x="6941" y="2333772"/>
                </a:cubicBezTo>
                <a:cubicBezTo>
                  <a:pt x="-71735" y="2771425"/>
                  <a:pt x="537516" y="3040100"/>
                  <a:pt x="1895056" y="3165802"/>
                </a:cubicBezTo>
                <a:cubicBezTo>
                  <a:pt x="2638606" y="3234650"/>
                  <a:pt x="3350509" y="3385540"/>
                  <a:pt x="3418638" y="3684634"/>
                </a:cubicBezTo>
                <a:cubicBezTo>
                  <a:pt x="3473035" y="3923486"/>
                  <a:pt x="3216978" y="4115752"/>
                  <a:pt x="2754088" y="4239065"/>
                </a:cubicBezTo>
                <a:lnTo>
                  <a:pt x="4127212" y="4239065"/>
                </a:lnTo>
                <a:cubicBezTo>
                  <a:pt x="4282382" y="4067381"/>
                  <a:pt x="4346979" y="3873417"/>
                  <a:pt x="4306236" y="3665155"/>
                </a:cubicBezTo>
                <a:cubicBezTo>
                  <a:pt x="4282132" y="3541986"/>
                  <a:pt x="4229875" y="3429584"/>
                  <a:pt x="4142719" y="3328504"/>
                </a:cubicBezTo>
                <a:cubicBezTo>
                  <a:pt x="4027486" y="3469761"/>
                  <a:pt x="3886364" y="3567856"/>
                  <a:pt x="3886364" y="3567856"/>
                </a:cubicBezTo>
                <a:cubicBezTo>
                  <a:pt x="3886364" y="3567856"/>
                  <a:pt x="3483351" y="3287723"/>
                  <a:pt x="3483351" y="2992545"/>
                </a:cubicBezTo>
                <a:lnTo>
                  <a:pt x="3483360" y="2992545"/>
                </a:lnTo>
                <a:cubicBezTo>
                  <a:pt x="3483360" y="2978180"/>
                  <a:pt x="3484108" y="2963979"/>
                  <a:pt x="3485577" y="2949998"/>
                </a:cubicBezTo>
                <a:cubicBezTo>
                  <a:pt x="3115937" y="2833537"/>
                  <a:pt x="2603908" y="2755631"/>
                  <a:pt x="1911656" y="2719513"/>
                </a:cubicBezTo>
                <a:cubicBezTo>
                  <a:pt x="1152168" y="2679883"/>
                  <a:pt x="643385" y="2538445"/>
                  <a:pt x="672968" y="2352675"/>
                </a:cubicBezTo>
                <a:cubicBezTo>
                  <a:pt x="702551" y="2166905"/>
                  <a:pt x="1105534" y="2046960"/>
                  <a:pt x="1942554" y="1993993"/>
                </a:cubicBezTo>
                <a:cubicBezTo>
                  <a:pt x="3104192" y="1920481"/>
                  <a:pt x="3530349" y="1745276"/>
                  <a:pt x="3488302" y="1487443"/>
                </a:cubicBezTo>
                <a:cubicBezTo>
                  <a:pt x="3479109" y="1431031"/>
                  <a:pt x="3444220" y="1377929"/>
                  <a:pt x="3376552" y="1329798"/>
                </a:cubicBezTo>
                <a:cubicBezTo>
                  <a:pt x="3305008" y="1406620"/>
                  <a:pt x="3233866" y="1456834"/>
                  <a:pt x="3233866" y="1456834"/>
                </a:cubicBezTo>
                <a:cubicBezTo>
                  <a:pt x="3233866" y="1456834"/>
                  <a:pt x="3062307" y="1335719"/>
                  <a:pt x="2984075" y="1181950"/>
                </a:cubicBezTo>
                <a:cubicBezTo>
                  <a:pt x="2750557" y="1131026"/>
                  <a:pt x="2424318" y="1095753"/>
                  <a:pt x="1981416" y="1081743"/>
                </a:cubicBezTo>
                <a:cubicBezTo>
                  <a:pt x="1298222" y="1060134"/>
                  <a:pt x="1076651" y="990490"/>
                  <a:pt x="1105534" y="902402"/>
                </a:cubicBezTo>
                <a:cubicBezTo>
                  <a:pt x="1134224" y="817866"/>
                  <a:pt x="1521981" y="755782"/>
                  <a:pt x="1996097" y="737359"/>
                </a:cubicBezTo>
                <a:cubicBezTo>
                  <a:pt x="2783508" y="706749"/>
                  <a:pt x="3150922" y="602253"/>
                  <a:pt x="3104192" y="473673"/>
                </a:cubicBezTo>
                <a:cubicBezTo>
                  <a:pt x="3094846" y="447955"/>
                  <a:pt x="3071384" y="424380"/>
                  <a:pt x="3033069" y="402960"/>
                </a:cubicBezTo>
                <a:cubicBezTo>
                  <a:pt x="2989650" y="449777"/>
                  <a:pt x="2946000" y="480493"/>
                  <a:pt x="2946000" y="480493"/>
                </a:cubicBezTo>
                <a:cubicBezTo>
                  <a:pt x="2946000" y="480493"/>
                  <a:pt x="2853105" y="415130"/>
                  <a:pt x="2803573" y="329767"/>
                </a:cubicBezTo>
                <a:cubicBezTo>
                  <a:pt x="2625450" y="294124"/>
                  <a:pt x="2366044" y="269628"/>
                  <a:pt x="2016632" y="256430"/>
                </a:cubicBezTo>
                <a:cubicBezTo>
                  <a:pt x="1617073" y="241365"/>
                  <a:pt x="1337458" y="211426"/>
                  <a:pt x="1357897" y="145985"/>
                </a:cubicBezTo>
                <a:cubicBezTo>
                  <a:pt x="1377328" y="83964"/>
                  <a:pt x="1675145" y="605"/>
                  <a:pt x="2023377" y="182"/>
                </a:cubicBezTo>
                <a:cubicBezTo>
                  <a:pt x="1753685" y="362"/>
                  <a:pt x="1502108" y="15444"/>
                  <a:pt x="1318709" y="43160"/>
                </a:cubicBezTo>
                <a:close/>
              </a:path>
            </a:pathLst>
          </a:custGeom>
          <a:solidFill>
            <a:schemeClr val="tx1">
              <a:lumMod val="50000"/>
              <a:lumOff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5">
            <a:extLst>
              <a:ext uri="{FF2B5EF4-FFF2-40B4-BE49-F238E27FC236}">
                <a16:creationId xmlns:a16="http://schemas.microsoft.com/office/drawing/2014/main" id="{156E3F53-088C-2FE1-3B97-F576253361F2}"/>
              </a:ext>
            </a:extLst>
          </p:cNvPr>
          <p:cNvSpPr/>
          <p:nvPr/>
        </p:nvSpPr>
        <p:spPr>
          <a:xfrm>
            <a:off x="7652859" y="4404750"/>
            <a:ext cx="938799" cy="1139970"/>
          </a:xfrm>
          <a:custGeom>
            <a:avLst/>
            <a:gdLst>
              <a:gd name="connsiteX0" fmla="*/ 586 w 806026"/>
              <a:gd name="connsiteY0" fmla="*/ 403887 h 978746"/>
              <a:gd name="connsiteX1" fmla="*/ 402986 w 806026"/>
              <a:gd name="connsiteY1" fmla="*/ 452 h 978746"/>
              <a:gd name="connsiteX2" fmla="*/ 404189 w 806026"/>
              <a:gd name="connsiteY2" fmla="*/ 452 h 978746"/>
              <a:gd name="connsiteX3" fmla="*/ 806589 w 806026"/>
              <a:gd name="connsiteY3" fmla="*/ 403887 h 978746"/>
              <a:gd name="connsiteX4" fmla="*/ 806601 w 806026"/>
              <a:gd name="connsiteY4" fmla="*/ 403887 h 978746"/>
              <a:gd name="connsiteX5" fmla="*/ 403587 w 806026"/>
              <a:gd name="connsiteY5" fmla="*/ 979199 h 978746"/>
              <a:gd name="connsiteX6" fmla="*/ 574 w 806026"/>
              <a:gd name="connsiteY6" fmla="*/ 403887 h 978746"/>
              <a:gd name="connsiteX7" fmla="*/ 586 w 806026"/>
              <a:gd name="connsiteY7" fmla="*/ 403887 h 97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026" h="978746">
                <a:moveTo>
                  <a:pt x="586" y="403887"/>
                </a:moveTo>
                <a:cubicBezTo>
                  <a:pt x="586" y="181074"/>
                  <a:pt x="180744" y="452"/>
                  <a:pt x="402986" y="452"/>
                </a:cubicBezTo>
                <a:lnTo>
                  <a:pt x="404189" y="452"/>
                </a:lnTo>
                <a:cubicBezTo>
                  <a:pt x="626431" y="452"/>
                  <a:pt x="806589" y="181074"/>
                  <a:pt x="806589" y="403887"/>
                </a:cubicBezTo>
                <a:lnTo>
                  <a:pt x="806601" y="403887"/>
                </a:lnTo>
                <a:cubicBezTo>
                  <a:pt x="806601" y="699064"/>
                  <a:pt x="403587" y="979199"/>
                  <a:pt x="403587" y="979199"/>
                </a:cubicBezTo>
                <a:cubicBezTo>
                  <a:pt x="403587" y="979199"/>
                  <a:pt x="574" y="699064"/>
                  <a:pt x="574" y="403887"/>
                </a:cubicBezTo>
                <a:lnTo>
                  <a:pt x="586" y="403887"/>
                </a:lnTo>
                <a:close/>
              </a:path>
            </a:pathLst>
          </a:custGeom>
          <a:solidFill>
            <a:schemeClr val="accent1">
              <a:lumMod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6">
            <a:extLst>
              <a:ext uri="{FF2B5EF4-FFF2-40B4-BE49-F238E27FC236}">
                <a16:creationId xmlns:a16="http://schemas.microsoft.com/office/drawing/2014/main" id="{4EAA6698-211C-BDFD-7AE6-208B4EEF29E8}"/>
              </a:ext>
            </a:extLst>
          </p:cNvPr>
          <p:cNvSpPr/>
          <p:nvPr/>
        </p:nvSpPr>
        <p:spPr>
          <a:xfrm>
            <a:off x="3584728" y="3398894"/>
            <a:ext cx="804684" cy="983503"/>
          </a:xfrm>
          <a:custGeom>
            <a:avLst/>
            <a:gdLst>
              <a:gd name="connsiteX0" fmla="*/ 221 w 690879"/>
              <a:gd name="connsiteY0" fmla="*/ 348424 h 844408"/>
              <a:gd name="connsiteX1" fmla="*/ 345135 w 690879"/>
              <a:gd name="connsiteY1" fmla="*/ 362 h 844408"/>
              <a:gd name="connsiteX2" fmla="*/ 346165 w 690879"/>
              <a:gd name="connsiteY2" fmla="*/ 362 h 844408"/>
              <a:gd name="connsiteX3" fmla="*/ 691079 w 690879"/>
              <a:gd name="connsiteY3" fmla="*/ 348424 h 844408"/>
              <a:gd name="connsiteX4" fmla="*/ 691090 w 690879"/>
              <a:gd name="connsiteY4" fmla="*/ 348424 h 844408"/>
              <a:gd name="connsiteX5" fmla="*/ 345650 w 690879"/>
              <a:gd name="connsiteY5" fmla="*/ 844771 h 844408"/>
              <a:gd name="connsiteX6" fmla="*/ 210 w 690879"/>
              <a:gd name="connsiteY6" fmla="*/ 348424 h 844408"/>
              <a:gd name="connsiteX7" fmla="*/ 221 w 690879"/>
              <a:gd name="connsiteY7" fmla="*/ 348424 h 8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879" h="844408">
                <a:moveTo>
                  <a:pt x="221" y="348424"/>
                </a:moveTo>
                <a:cubicBezTo>
                  <a:pt x="221" y="156193"/>
                  <a:pt x="154642" y="362"/>
                  <a:pt x="345135" y="362"/>
                </a:cubicBezTo>
                <a:lnTo>
                  <a:pt x="346165" y="362"/>
                </a:lnTo>
                <a:cubicBezTo>
                  <a:pt x="536658" y="362"/>
                  <a:pt x="691079" y="156193"/>
                  <a:pt x="691079" y="348424"/>
                </a:cubicBezTo>
                <a:lnTo>
                  <a:pt x="691090" y="348424"/>
                </a:lnTo>
                <a:cubicBezTo>
                  <a:pt x="691090" y="603087"/>
                  <a:pt x="345650" y="844771"/>
                  <a:pt x="345650" y="844771"/>
                </a:cubicBezTo>
                <a:cubicBezTo>
                  <a:pt x="345650" y="844771"/>
                  <a:pt x="210" y="603087"/>
                  <a:pt x="210" y="348424"/>
                </a:cubicBezTo>
                <a:lnTo>
                  <a:pt x="221" y="348424"/>
                </a:lnTo>
                <a:close/>
              </a:path>
            </a:pathLst>
          </a:custGeom>
          <a:solidFill>
            <a:schemeClr val="accent1">
              <a:lumMod val="75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Freeform 7">
            <a:extLst>
              <a:ext uri="{FF2B5EF4-FFF2-40B4-BE49-F238E27FC236}">
                <a16:creationId xmlns:a16="http://schemas.microsoft.com/office/drawing/2014/main" id="{E83056E8-66B5-9996-4896-12BF682DF35F}"/>
              </a:ext>
            </a:extLst>
          </p:cNvPr>
          <p:cNvSpPr/>
          <p:nvPr/>
        </p:nvSpPr>
        <p:spPr>
          <a:xfrm>
            <a:off x="7026993" y="2258924"/>
            <a:ext cx="670571" cy="827037"/>
          </a:xfrm>
          <a:custGeom>
            <a:avLst/>
            <a:gdLst>
              <a:gd name="connsiteX0" fmla="*/ 527 w 575733"/>
              <a:gd name="connsiteY0" fmla="*/ 292947 h 710071"/>
              <a:gd name="connsiteX1" fmla="*/ 287955 w 575733"/>
              <a:gd name="connsiteY1" fmla="*/ 260 h 710071"/>
              <a:gd name="connsiteX2" fmla="*/ 288815 w 575733"/>
              <a:gd name="connsiteY2" fmla="*/ 260 h 710071"/>
              <a:gd name="connsiteX3" fmla="*/ 576243 w 575733"/>
              <a:gd name="connsiteY3" fmla="*/ 292947 h 710071"/>
              <a:gd name="connsiteX4" fmla="*/ 576251 w 575733"/>
              <a:gd name="connsiteY4" fmla="*/ 292947 h 710071"/>
              <a:gd name="connsiteX5" fmla="*/ 288385 w 575733"/>
              <a:gd name="connsiteY5" fmla="*/ 710331 h 710071"/>
              <a:gd name="connsiteX6" fmla="*/ 518 w 575733"/>
              <a:gd name="connsiteY6" fmla="*/ 292947 h 710071"/>
              <a:gd name="connsiteX7" fmla="*/ 527 w 575733"/>
              <a:gd name="connsiteY7" fmla="*/ 292947 h 7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33" h="710071">
                <a:moveTo>
                  <a:pt x="527" y="292947"/>
                </a:moveTo>
                <a:cubicBezTo>
                  <a:pt x="527" y="131299"/>
                  <a:pt x="129211" y="260"/>
                  <a:pt x="287955" y="260"/>
                </a:cubicBezTo>
                <a:lnTo>
                  <a:pt x="288815" y="260"/>
                </a:lnTo>
                <a:cubicBezTo>
                  <a:pt x="447559" y="260"/>
                  <a:pt x="576243" y="131299"/>
                  <a:pt x="576243" y="292947"/>
                </a:cubicBezTo>
                <a:lnTo>
                  <a:pt x="576251" y="292947"/>
                </a:lnTo>
                <a:cubicBezTo>
                  <a:pt x="576251" y="507096"/>
                  <a:pt x="288385" y="710331"/>
                  <a:pt x="288385" y="710331"/>
                </a:cubicBezTo>
                <a:cubicBezTo>
                  <a:pt x="288385" y="710331"/>
                  <a:pt x="518" y="507096"/>
                  <a:pt x="518" y="292947"/>
                </a:cubicBezTo>
                <a:lnTo>
                  <a:pt x="527" y="292947"/>
                </a:lnTo>
                <a:close/>
              </a:path>
            </a:pathLst>
          </a:custGeom>
          <a:solidFill>
            <a:schemeClr val="accent6">
              <a:lumMod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reeform 8">
            <a:extLst>
              <a:ext uri="{FF2B5EF4-FFF2-40B4-BE49-F238E27FC236}">
                <a16:creationId xmlns:a16="http://schemas.microsoft.com/office/drawing/2014/main" id="{BB05AEBD-0E65-D5C4-0970-9D353B295C86}"/>
              </a:ext>
            </a:extLst>
          </p:cNvPr>
          <p:cNvSpPr/>
          <p:nvPr/>
        </p:nvSpPr>
        <p:spPr>
          <a:xfrm>
            <a:off x="4411766" y="1789523"/>
            <a:ext cx="536456" cy="659394"/>
          </a:xfrm>
          <a:custGeom>
            <a:avLst/>
            <a:gdLst>
              <a:gd name="connsiteX0" fmla="*/ 291 w 460586"/>
              <a:gd name="connsiteY0" fmla="*/ 233577 h 566137"/>
              <a:gd name="connsiteX1" fmla="*/ 230234 w 460586"/>
              <a:gd name="connsiteY1" fmla="*/ 218 h 566137"/>
              <a:gd name="connsiteX2" fmla="*/ 230921 w 460586"/>
              <a:gd name="connsiteY2" fmla="*/ 218 h 566137"/>
              <a:gd name="connsiteX3" fmla="*/ 460864 w 460586"/>
              <a:gd name="connsiteY3" fmla="*/ 233577 h 566137"/>
              <a:gd name="connsiteX4" fmla="*/ 460871 w 460586"/>
              <a:gd name="connsiteY4" fmla="*/ 233577 h 566137"/>
              <a:gd name="connsiteX5" fmla="*/ 230577 w 460586"/>
              <a:gd name="connsiteY5" fmla="*/ 566356 h 566137"/>
              <a:gd name="connsiteX6" fmla="*/ 284 w 460586"/>
              <a:gd name="connsiteY6" fmla="*/ 233577 h 566137"/>
              <a:gd name="connsiteX7" fmla="*/ 291 w 460586"/>
              <a:gd name="connsiteY7" fmla="*/ 233577 h 56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586" h="566137">
                <a:moveTo>
                  <a:pt x="291" y="233577"/>
                </a:moveTo>
                <a:cubicBezTo>
                  <a:pt x="291" y="104695"/>
                  <a:pt x="103239" y="218"/>
                  <a:pt x="230234" y="218"/>
                </a:cubicBezTo>
                <a:lnTo>
                  <a:pt x="230921" y="218"/>
                </a:lnTo>
                <a:cubicBezTo>
                  <a:pt x="357916" y="218"/>
                  <a:pt x="460864" y="104695"/>
                  <a:pt x="460864" y="233577"/>
                </a:cubicBezTo>
                <a:lnTo>
                  <a:pt x="460871" y="233577"/>
                </a:lnTo>
                <a:cubicBezTo>
                  <a:pt x="460871" y="404318"/>
                  <a:pt x="230577" y="566356"/>
                  <a:pt x="230577" y="566356"/>
                </a:cubicBezTo>
                <a:cubicBezTo>
                  <a:pt x="230577" y="566356"/>
                  <a:pt x="284" y="404318"/>
                  <a:pt x="284" y="233577"/>
                </a:cubicBezTo>
                <a:lnTo>
                  <a:pt x="291" y="233577"/>
                </a:lnTo>
                <a:close/>
              </a:path>
            </a:pathLst>
          </a:custGeom>
          <a:solidFill>
            <a:schemeClr val="accent6">
              <a:lumMod val="75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8E531108-3A2C-9E17-22F1-0A37FE1C3666}"/>
              </a:ext>
            </a:extLst>
          </p:cNvPr>
          <p:cNvSpPr/>
          <p:nvPr/>
        </p:nvSpPr>
        <p:spPr>
          <a:xfrm>
            <a:off x="6825822" y="1454239"/>
            <a:ext cx="402341" cy="494546"/>
          </a:xfrm>
          <a:custGeom>
            <a:avLst/>
            <a:gdLst>
              <a:gd name="connsiteX0" fmla="*/ 505 w 345439"/>
              <a:gd name="connsiteY0" fmla="*/ 175207 h 424603"/>
              <a:gd name="connsiteX1" fmla="*/ 172962 w 345439"/>
              <a:gd name="connsiteY1" fmla="*/ 188 h 424603"/>
              <a:gd name="connsiteX2" fmla="*/ 173478 w 345439"/>
              <a:gd name="connsiteY2" fmla="*/ 188 h 424603"/>
              <a:gd name="connsiteX3" fmla="*/ 345935 w 345439"/>
              <a:gd name="connsiteY3" fmla="*/ 175207 h 424603"/>
              <a:gd name="connsiteX4" fmla="*/ 345940 w 345439"/>
              <a:gd name="connsiteY4" fmla="*/ 175207 h 424603"/>
              <a:gd name="connsiteX5" fmla="*/ 173220 w 345439"/>
              <a:gd name="connsiteY5" fmla="*/ 424791 h 424603"/>
              <a:gd name="connsiteX6" fmla="*/ 500 w 345439"/>
              <a:gd name="connsiteY6" fmla="*/ 175207 h 424603"/>
              <a:gd name="connsiteX7" fmla="*/ 505 w 345439"/>
              <a:gd name="connsiteY7" fmla="*/ 175207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505" y="175207"/>
                </a:moveTo>
                <a:cubicBezTo>
                  <a:pt x="505" y="78546"/>
                  <a:pt x="77715" y="188"/>
                  <a:pt x="172962" y="188"/>
                </a:cubicBezTo>
                <a:lnTo>
                  <a:pt x="173478" y="188"/>
                </a:lnTo>
                <a:cubicBezTo>
                  <a:pt x="268725" y="188"/>
                  <a:pt x="345935" y="78546"/>
                  <a:pt x="345935" y="175207"/>
                </a:cubicBezTo>
                <a:lnTo>
                  <a:pt x="345940" y="175207"/>
                </a:lnTo>
                <a:cubicBezTo>
                  <a:pt x="345940" y="303263"/>
                  <a:pt x="173220" y="424791"/>
                  <a:pt x="173220" y="424791"/>
                </a:cubicBezTo>
                <a:cubicBezTo>
                  <a:pt x="173220" y="424791"/>
                  <a:pt x="500" y="303263"/>
                  <a:pt x="500" y="175207"/>
                </a:cubicBezTo>
                <a:lnTo>
                  <a:pt x="505" y="175207"/>
                </a:lnTo>
                <a:close/>
              </a:path>
            </a:pathLst>
          </a:custGeom>
          <a:solidFill>
            <a:schemeClr val="tx2">
              <a:lumMod val="50000"/>
              <a:lumOff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0">
            <a:extLst>
              <a:ext uri="{FF2B5EF4-FFF2-40B4-BE49-F238E27FC236}">
                <a16:creationId xmlns:a16="http://schemas.microsoft.com/office/drawing/2014/main" id="{8B75BFCE-BBE4-FA34-B2DC-45CFBD3311BD}"/>
              </a:ext>
            </a:extLst>
          </p:cNvPr>
          <p:cNvSpPr/>
          <p:nvPr/>
        </p:nvSpPr>
        <p:spPr>
          <a:xfrm>
            <a:off x="4814108" y="1051895"/>
            <a:ext cx="402341" cy="494546"/>
          </a:xfrm>
          <a:custGeom>
            <a:avLst/>
            <a:gdLst>
              <a:gd name="connsiteX0" fmla="*/ 325 w 345439"/>
              <a:gd name="connsiteY0" fmla="*/ 175171 h 424603"/>
              <a:gd name="connsiteX1" fmla="*/ 172782 w 345439"/>
              <a:gd name="connsiteY1" fmla="*/ 152 h 424603"/>
              <a:gd name="connsiteX2" fmla="*/ 173298 w 345439"/>
              <a:gd name="connsiteY2" fmla="*/ 152 h 424603"/>
              <a:gd name="connsiteX3" fmla="*/ 345755 w 345439"/>
              <a:gd name="connsiteY3" fmla="*/ 175171 h 424603"/>
              <a:gd name="connsiteX4" fmla="*/ 345760 w 345439"/>
              <a:gd name="connsiteY4" fmla="*/ 175171 h 424603"/>
              <a:gd name="connsiteX5" fmla="*/ 173040 w 345439"/>
              <a:gd name="connsiteY5" fmla="*/ 424755 h 424603"/>
              <a:gd name="connsiteX6" fmla="*/ 320 w 345439"/>
              <a:gd name="connsiteY6" fmla="*/ 175171 h 424603"/>
              <a:gd name="connsiteX7" fmla="*/ 325 w 345439"/>
              <a:gd name="connsiteY7" fmla="*/ 175171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325" y="175171"/>
                </a:moveTo>
                <a:cubicBezTo>
                  <a:pt x="325" y="78510"/>
                  <a:pt x="77535" y="152"/>
                  <a:pt x="172782" y="152"/>
                </a:cubicBezTo>
                <a:lnTo>
                  <a:pt x="173298" y="152"/>
                </a:lnTo>
                <a:cubicBezTo>
                  <a:pt x="268545" y="152"/>
                  <a:pt x="345755" y="78510"/>
                  <a:pt x="345755" y="175171"/>
                </a:cubicBezTo>
                <a:lnTo>
                  <a:pt x="345760" y="175171"/>
                </a:lnTo>
                <a:cubicBezTo>
                  <a:pt x="345760" y="303227"/>
                  <a:pt x="173040" y="424755"/>
                  <a:pt x="173040" y="424755"/>
                </a:cubicBezTo>
                <a:cubicBezTo>
                  <a:pt x="173040" y="424755"/>
                  <a:pt x="320" y="303227"/>
                  <a:pt x="320" y="175171"/>
                </a:cubicBezTo>
                <a:lnTo>
                  <a:pt x="325" y="175171"/>
                </a:lnTo>
                <a:close/>
              </a:path>
            </a:pathLst>
          </a:custGeom>
          <a:solidFill>
            <a:schemeClr val="accent1">
              <a:lumMod val="40000"/>
              <a:lumOff val="6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0BDA710F-A96F-DF3A-B206-1F0D22624369}"/>
              </a:ext>
            </a:extLst>
          </p:cNvPr>
          <p:cNvSpPr txBox="1"/>
          <p:nvPr/>
        </p:nvSpPr>
        <p:spPr>
          <a:xfrm>
            <a:off x="7362278" y="1599933"/>
            <a:ext cx="3670877" cy="1692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Apply human + AI evaluation, guardrails, and observability.</a:t>
            </a:r>
          </a:p>
        </p:txBody>
      </p:sp>
      <p:sp>
        <p:nvSpPr>
          <p:cNvPr id="13" name="TextBox 12">
            <a:extLst>
              <a:ext uri="{FF2B5EF4-FFF2-40B4-BE49-F238E27FC236}">
                <a16:creationId xmlns:a16="http://schemas.microsoft.com/office/drawing/2014/main" id="{C2070E0B-FDDF-4AF3-27A9-2BB9CB6957D0}"/>
              </a:ext>
            </a:extLst>
          </p:cNvPr>
          <p:cNvSpPr txBox="1"/>
          <p:nvPr/>
        </p:nvSpPr>
        <p:spPr>
          <a:xfrm>
            <a:off x="1838580" y="1948434"/>
            <a:ext cx="2370842" cy="307777"/>
          </a:xfrm>
          <a:prstGeom prst="rect">
            <a:avLst/>
          </a:prstGeom>
          <a:noFill/>
        </p:spPr>
        <p:txBody>
          <a:bodyPr wrap="non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Process Reinvention</a:t>
            </a:r>
          </a:p>
        </p:txBody>
      </p:sp>
      <p:sp>
        <p:nvSpPr>
          <p:cNvPr id="14" name="TextBox 13">
            <a:extLst>
              <a:ext uri="{FF2B5EF4-FFF2-40B4-BE49-F238E27FC236}">
                <a16:creationId xmlns:a16="http://schemas.microsoft.com/office/drawing/2014/main" id="{61D023D5-224F-765B-E468-031CFE0296DE}"/>
              </a:ext>
            </a:extLst>
          </p:cNvPr>
          <p:cNvSpPr txBox="1"/>
          <p:nvPr/>
        </p:nvSpPr>
        <p:spPr>
          <a:xfrm>
            <a:off x="8776395" y="4855899"/>
            <a:ext cx="2660966" cy="338554"/>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Introduce the many ways to build an Agent via Bedrock</a:t>
            </a:r>
          </a:p>
        </p:txBody>
      </p:sp>
      <p:sp>
        <p:nvSpPr>
          <p:cNvPr id="15" name="TextBox 14">
            <a:extLst>
              <a:ext uri="{FF2B5EF4-FFF2-40B4-BE49-F238E27FC236}">
                <a16:creationId xmlns:a16="http://schemas.microsoft.com/office/drawing/2014/main" id="{DAF1267C-BB6C-A8BF-1BDE-78CC97D6C883}"/>
              </a:ext>
            </a:extLst>
          </p:cNvPr>
          <p:cNvSpPr txBox="1"/>
          <p:nvPr/>
        </p:nvSpPr>
        <p:spPr>
          <a:xfrm>
            <a:off x="7362278" y="1289795"/>
            <a:ext cx="3691716" cy="3077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US" sz="2000" b="1" dirty="0">
                <a:ln/>
                <a:solidFill>
                  <a:srgbClr val="666666"/>
                </a:solidFill>
                <a:latin typeface="Roboto"/>
                <a:ea typeface="Roboto"/>
                <a:cs typeface="Roboto"/>
                <a:sym typeface="Roboto"/>
                <a:rtl val="0"/>
              </a:rPr>
              <a:t>Evaluations of Agentic Software</a:t>
            </a:r>
            <a:endPar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endParaRPr>
          </a:p>
        </p:txBody>
      </p:sp>
      <p:sp>
        <p:nvSpPr>
          <p:cNvPr id="16" name="TextBox 15">
            <a:extLst>
              <a:ext uri="{FF2B5EF4-FFF2-40B4-BE49-F238E27FC236}">
                <a16:creationId xmlns:a16="http://schemas.microsoft.com/office/drawing/2014/main" id="{4E2CA61D-7C6A-B98D-E779-53DE491AE784}"/>
              </a:ext>
            </a:extLst>
          </p:cNvPr>
          <p:cNvSpPr txBox="1"/>
          <p:nvPr/>
        </p:nvSpPr>
        <p:spPr>
          <a:xfrm>
            <a:off x="7869398" y="2324690"/>
            <a:ext cx="2388474" cy="3077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US" sz="2000" b="1" dirty="0">
                <a:ln/>
                <a:solidFill>
                  <a:srgbClr val="666666"/>
                </a:solidFill>
                <a:latin typeface="Roboto"/>
                <a:ea typeface="Roboto"/>
                <a:cs typeface="Roboto"/>
                <a:sym typeface="Roboto"/>
                <a:rtl val="0"/>
              </a:rPr>
              <a:t>Agents with </a:t>
            </a: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Memory</a:t>
            </a:r>
          </a:p>
        </p:txBody>
      </p:sp>
      <p:sp>
        <p:nvSpPr>
          <p:cNvPr id="17" name="TextBox 16">
            <a:extLst>
              <a:ext uri="{FF2B5EF4-FFF2-40B4-BE49-F238E27FC236}">
                <a16:creationId xmlns:a16="http://schemas.microsoft.com/office/drawing/2014/main" id="{62E5B1B7-8A7F-D89B-06DB-CB01BDB1D469}"/>
              </a:ext>
            </a:extLst>
          </p:cNvPr>
          <p:cNvSpPr txBox="1"/>
          <p:nvPr/>
        </p:nvSpPr>
        <p:spPr>
          <a:xfrm>
            <a:off x="7869398" y="2626092"/>
            <a:ext cx="2699452" cy="338554"/>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US" sz="1100" dirty="0">
                <a:ln/>
                <a:solidFill>
                  <a:srgbClr val="666666"/>
                </a:solidFill>
                <a:latin typeface="Arial"/>
                <a:cs typeface="Arial"/>
                <a:sym typeface="Arial"/>
                <a:rtl val="0"/>
              </a:rPr>
              <a:t>Use memory layers like short-term and long-term memory </a:t>
            </a:r>
            <a:endParaRPr kumimoji="0" lang="en-US" sz="1100" b="0" i="0" u="none" strike="noStrike" kern="1200" cap="none" spc="0" normalizeH="0" baseline="0" noProof="0" dirty="0">
              <a:ln/>
              <a:solidFill>
                <a:srgbClr val="666666"/>
              </a:solidFill>
              <a:effectLst/>
              <a:uLnTx/>
              <a:uFillTx/>
              <a:latin typeface="Arial"/>
              <a:ea typeface="+mn-ea"/>
              <a:cs typeface="Arial"/>
              <a:sym typeface="Arial"/>
              <a:rtl val="0"/>
            </a:endParaRPr>
          </a:p>
        </p:txBody>
      </p:sp>
      <p:sp>
        <p:nvSpPr>
          <p:cNvPr id="18" name="TextBox 17">
            <a:extLst>
              <a:ext uri="{FF2B5EF4-FFF2-40B4-BE49-F238E27FC236}">
                <a16:creationId xmlns:a16="http://schemas.microsoft.com/office/drawing/2014/main" id="{62F2E308-D6D7-F596-8CB9-C6D5FDDBDFF2}"/>
              </a:ext>
            </a:extLst>
          </p:cNvPr>
          <p:cNvSpPr txBox="1"/>
          <p:nvPr/>
        </p:nvSpPr>
        <p:spPr>
          <a:xfrm>
            <a:off x="627959" y="3398894"/>
            <a:ext cx="2698389" cy="615553"/>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US" sz="2000" b="1" dirty="0">
                <a:ln/>
                <a:solidFill>
                  <a:srgbClr val="666666"/>
                </a:solidFill>
                <a:latin typeface="Roboto"/>
                <a:ea typeface="Roboto"/>
                <a:cs typeface="Roboto"/>
                <a:sym typeface="Roboto"/>
                <a:rtl val="0"/>
              </a:rPr>
              <a:t>Tools and Reasoning with Agents</a:t>
            </a:r>
            <a:endPar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endParaRPr>
          </a:p>
        </p:txBody>
      </p:sp>
      <p:sp>
        <p:nvSpPr>
          <p:cNvPr id="19" name="TextBox 18">
            <a:extLst>
              <a:ext uri="{FF2B5EF4-FFF2-40B4-BE49-F238E27FC236}">
                <a16:creationId xmlns:a16="http://schemas.microsoft.com/office/drawing/2014/main" id="{3B937EAB-58F7-1AEF-ECF3-110D41783EE4}"/>
              </a:ext>
            </a:extLst>
          </p:cNvPr>
          <p:cNvSpPr txBox="1"/>
          <p:nvPr/>
        </p:nvSpPr>
        <p:spPr>
          <a:xfrm>
            <a:off x="2188326" y="1337973"/>
            <a:ext cx="2370841" cy="338554"/>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Orchestrate multiple agents, introduce LangGraph workflows</a:t>
            </a:r>
          </a:p>
        </p:txBody>
      </p:sp>
      <p:sp>
        <p:nvSpPr>
          <p:cNvPr id="20" name="TextBox 19">
            <a:extLst>
              <a:ext uri="{FF2B5EF4-FFF2-40B4-BE49-F238E27FC236}">
                <a16:creationId xmlns:a16="http://schemas.microsoft.com/office/drawing/2014/main" id="{397EF5FD-91B0-11BB-0857-09C0ACA385CA}"/>
              </a:ext>
            </a:extLst>
          </p:cNvPr>
          <p:cNvSpPr txBox="1"/>
          <p:nvPr/>
        </p:nvSpPr>
        <p:spPr>
          <a:xfrm>
            <a:off x="859316" y="4043843"/>
            <a:ext cx="2467032" cy="338554"/>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See how tools, decision-making, and reasoning chains</a:t>
            </a:r>
            <a:r>
              <a:rPr lang="en-US" sz="1100" dirty="0">
                <a:ln/>
                <a:solidFill>
                  <a:srgbClr val="666666"/>
                </a:solidFill>
                <a:latin typeface="Arial"/>
                <a:cs typeface="Arial"/>
                <a:sym typeface="Arial"/>
                <a:rtl val="0"/>
              </a:rPr>
              <a:t> work</a:t>
            </a:r>
            <a:endParaRPr kumimoji="0" lang="en-US" sz="1100" b="0" i="0" u="none" strike="noStrike" kern="1200" cap="none" spc="0" normalizeH="0" baseline="0" noProof="0" dirty="0">
              <a:ln/>
              <a:solidFill>
                <a:srgbClr val="666666"/>
              </a:solidFill>
              <a:effectLst/>
              <a:uLnTx/>
              <a:uFillTx/>
              <a:latin typeface="Arial"/>
              <a:ea typeface="+mn-ea"/>
              <a:cs typeface="Arial"/>
              <a:sym typeface="Arial"/>
              <a:rtl val="0"/>
            </a:endParaRPr>
          </a:p>
        </p:txBody>
      </p:sp>
      <p:sp>
        <p:nvSpPr>
          <p:cNvPr id="21" name="TextBox 20">
            <a:extLst>
              <a:ext uri="{FF2B5EF4-FFF2-40B4-BE49-F238E27FC236}">
                <a16:creationId xmlns:a16="http://schemas.microsoft.com/office/drawing/2014/main" id="{7A08BD99-ED9E-BD83-20F4-2D0F005E6357}"/>
              </a:ext>
            </a:extLst>
          </p:cNvPr>
          <p:cNvSpPr txBox="1"/>
          <p:nvPr/>
        </p:nvSpPr>
        <p:spPr>
          <a:xfrm>
            <a:off x="2978606" y="1027543"/>
            <a:ext cx="1580562" cy="307777"/>
          </a:xfrm>
          <a:prstGeom prst="rect">
            <a:avLst/>
          </a:prstGeom>
          <a:noFill/>
        </p:spPr>
        <p:txBody>
          <a:bodyPr wrap="non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Orchestrating</a:t>
            </a:r>
          </a:p>
        </p:txBody>
      </p:sp>
      <p:sp>
        <p:nvSpPr>
          <p:cNvPr id="22" name="TextBox 21">
            <a:extLst>
              <a:ext uri="{FF2B5EF4-FFF2-40B4-BE49-F238E27FC236}">
                <a16:creationId xmlns:a16="http://schemas.microsoft.com/office/drawing/2014/main" id="{E08A4946-206E-49DF-D002-53BAA5F252D2}"/>
              </a:ext>
            </a:extLst>
          </p:cNvPr>
          <p:cNvSpPr txBox="1"/>
          <p:nvPr/>
        </p:nvSpPr>
        <p:spPr>
          <a:xfrm>
            <a:off x="8768151" y="4570715"/>
            <a:ext cx="1723229" cy="3077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Intro to Agents</a:t>
            </a:r>
          </a:p>
        </p:txBody>
      </p:sp>
      <p:sp>
        <p:nvSpPr>
          <p:cNvPr id="23" name="TextBox 22">
            <a:extLst>
              <a:ext uri="{FF2B5EF4-FFF2-40B4-BE49-F238E27FC236}">
                <a16:creationId xmlns:a16="http://schemas.microsoft.com/office/drawing/2014/main" id="{DDB68641-1412-D5F3-17FD-02DDEE4E370C}"/>
              </a:ext>
            </a:extLst>
          </p:cNvPr>
          <p:cNvSpPr txBox="1"/>
          <p:nvPr/>
        </p:nvSpPr>
        <p:spPr>
          <a:xfrm>
            <a:off x="1834880" y="2255112"/>
            <a:ext cx="2320827" cy="338554"/>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Learn how to transform an as is to an agentic to-be.</a:t>
            </a:r>
          </a:p>
        </p:txBody>
      </p:sp>
      <p:sp>
        <p:nvSpPr>
          <p:cNvPr id="24" name="Freeform 23">
            <a:extLst>
              <a:ext uri="{FF2B5EF4-FFF2-40B4-BE49-F238E27FC236}">
                <a16:creationId xmlns:a16="http://schemas.microsoft.com/office/drawing/2014/main" id="{4A4B7490-79BD-127B-1CA7-77B06F9000BF}"/>
              </a:ext>
            </a:extLst>
          </p:cNvPr>
          <p:cNvSpPr>
            <a:spLocks noChangeAspect="1"/>
          </p:cNvSpPr>
          <p:nvPr/>
        </p:nvSpPr>
        <p:spPr>
          <a:xfrm>
            <a:off x="3595950" y="1389350"/>
            <a:ext cx="5032937" cy="4941713"/>
          </a:xfrm>
          <a:custGeom>
            <a:avLst/>
            <a:gdLst>
              <a:gd name="connsiteX0" fmla="*/ 2754088 w 4317963"/>
              <a:gd name="connsiteY0" fmla="*/ 4239067 h 4239700"/>
              <a:gd name="connsiteX1" fmla="*/ 3418638 w 4317963"/>
              <a:gd name="connsiteY1" fmla="*/ 3684636 h 4239700"/>
              <a:gd name="connsiteX2" fmla="*/ 1895056 w 4317963"/>
              <a:gd name="connsiteY2" fmla="*/ 3165804 h 4239700"/>
              <a:gd name="connsiteX3" fmla="*/ 6941 w 4317963"/>
              <a:gd name="connsiteY3" fmla="*/ 2333774 h 4239700"/>
              <a:gd name="connsiteX4" fmla="*/ 37757 w 4317963"/>
              <a:gd name="connsiteY4" fmla="*/ 2245686 h 4239700"/>
              <a:gd name="connsiteX5" fmla="*/ 4127212 w 4317963"/>
              <a:gd name="connsiteY5" fmla="*/ 4239067 h 4239700"/>
              <a:gd name="connsiteX6" fmla="*/ 4306236 w 4317963"/>
              <a:gd name="connsiteY6" fmla="*/ 3665157 h 4239700"/>
              <a:gd name="connsiteX7" fmla="*/ 4142258 w 4317963"/>
              <a:gd name="connsiteY7" fmla="*/ 3327979 h 4239700"/>
              <a:gd name="connsiteX8" fmla="*/ 803859 w 4317963"/>
              <a:gd name="connsiteY8" fmla="*/ 796426 h 4239700"/>
              <a:gd name="connsiteX9" fmla="*/ 717971 w 4317963"/>
              <a:gd name="connsiteY9" fmla="*/ 902500 h 4239700"/>
              <a:gd name="connsiteX10" fmla="*/ 1942554 w 4317963"/>
              <a:gd name="connsiteY10" fmla="*/ 1264924 h 4239700"/>
              <a:gd name="connsiteX11" fmla="*/ 2990388 w 4317963"/>
              <a:gd name="connsiteY11" fmla="*/ 1487637 h 4239700"/>
              <a:gd name="connsiteX12" fmla="*/ 1953109 w 4317963"/>
              <a:gd name="connsiteY12" fmla="*/ 1745278 h 4239700"/>
              <a:gd name="connsiteX13" fmla="*/ 638269 w 4317963"/>
              <a:gd name="connsiteY13" fmla="*/ 1902990 h 4239700"/>
              <a:gd name="connsiteX14" fmla="*/ 1132440 w 4317963"/>
              <a:gd name="connsiteY14" fmla="*/ 686698 h 4239700"/>
              <a:gd name="connsiteX15" fmla="*/ 1953109 w 4317963"/>
              <a:gd name="connsiteY15" fmla="*/ 612429 h 4239700"/>
              <a:gd name="connsiteX16" fmla="*/ 2775064 w 4317963"/>
              <a:gd name="connsiteY16" fmla="*/ 473675 h 4239700"/>
              <a:gd name="connsiteX17" fmla="*/ 2012889 w 4317963"/>
              <a:gd name="connsiteY17" fmla="*/ 343559 h 4239700"/>
              <a:gd name="connsiteX18" fmla="*/ 1026178 w 4317963"/>
              <a:gd name="connsiteY18" fmla="*/ 145987 h 4239700"/>
              <a:gd name="connsiteX19" fmla="*/ 1151631 w 4317963"/>
              <a:gd name="connsiteY19" fmla="*/ 77289 h 4239700"/>
              <a:gd name="connsiteX20" fmla="*/ 1319553 w 4317963"/>
              <a:gd name="connsiteY20" fmla="*/ 43033 h 4239700"/>
              <a:gd name="connsiteX21" fmla="*/ 2028242 w 4317963"/>
              <a:gd name="connsiteY21" fmla="*/ 182 h 4239700"/>
              <a:gd name="connsiteX22" fmla="*/ 2026035 w 4317963"/>
              <a:gd name="connsiteY22" fmla="*/ 182 h 4239700"/>
              <a:gd name="connsiteX23" fmla="*/ 1357897 w 4317963"/>
              <a:gd name="connsiteY23" fmla="*/ 145987 h 4239700"/>
              <a:gd name="connsiteX24" fmla="*/ 2016632 w 4317963"/>
              <a:gd name="connsiteY24" fmla="*/ 256432 h 4239700"/>
              <a:gd name="connsiteX25" fmla="*/ 2804398 w 4317963"/>
              <a:gd name="connsiteY25" fmla="*/ 329933 h 4239700"/>
              <a:gd name="connsiteX26" fmla="*/ 3032359 w 4317963"/>
              <a:gd name="connsiteY26" fmla="*/ 402567 h 4239700"/>
              <a:gd name="connsiteX27" fmla="*/ 3104192 w 4317963"/>
              <a:gd name="connsiteY27" fmla="*/ 473675 h 4239700"/>
              <a:gd name="connsiteX28" fmla="*/ 1996097 w 4317963"/>
              <a:gd name="connsiteY28" fmla="*/ 737361 h 4239700"/>
              <a:gd name="connsiteX29" fmla="*/ 1105534 w 4317963"/>
              <a:gd name="connsiteY29" fmla="*/ 902404 h 4239700"/>
              <a:gd name="connsiteX30" fmla="*/ 1981416 w 4317963"/>
              <a:gd name="connsiteY30" fmla="*/ 1081745 h 4239700"/>
              <a:gd name="connsiteX31" fmla="*/ 2984382 w 4317963"/>
              <a:gd name="connsiteY31" fmla="*/ 1182028 h 4239700"/>
              <a:gd name="connsiteX32" fmla="*/ 3376312 w 4317963"/>
              <a:gd name="connsiteY32" fmla="*/ 1329627 h 4239700"/>
              <a:gd name="connsiteX33" fmla="*/ 3488302 w 4317963"/>
              <a:gd name="connsiteY33" fmla="*/ 1487445 h 4239700"/>
              <a:gd name="connsiteX34" fmla="*/ 1942554 w 4317963"/>
              <a:gd name="connsiteY34" fmla="*/ 1993995 h 4239700"/>
              <a:gd name="connsiteX35" fmla="*/ 672968 w 4317963"/>
              <a:gd name="connsiteY35" fmla="*/ 2352677 h 4239700"/>
              <a:gd name="connsiteX36" fmla="*/ 1911656 w 4317963"/>
              <a:gd name="connsiteY36" fmla="*/ 2719515 h 4239700"/>
              <a:gd name="connsiteX37" fmla="*/ 3485567 w 4317963"/>
              <a:gd name="connsiteY37" fmla="*/ 2950000 h 4239700"/>
              <a:gd name="connsiteX38" fmla="*/ 3860801 w 4317963"/>
              <a:gd name="connsiteY38" fmla="*/ 3919631 h 4239700"/>
              <a:gd name="connsiteX39" fmla="*/ 3793920 w 4317963"/>
              <a:gd name="connsiteY39" fmla="*/ 4037368 h 4239700"/>
              <a:gd name="connsiteX40" fmla="*/ 3879224 w 4317963"/>
              <a:gd name="connsiteY40" fmla="*/ 3685691 h 4239700"/>
              <a:gd name="connsiteX41" fmla="*/ 3888628 w 4317963"/>
              <a:gd name="connsiteY41" fmla="*/ 3801701 h 4239700"/>
              <a:gd name="connsiteX42" fmla="*/ 3759376 w 4317963"/>
              <a:gd name="connsiteY42" fmla="*/ 3467297 h 4239700"/>
              <a:gd name="connsiteX43" fmla="*/ 3835373 w 4317963"/>
              <a:gd name="connsiteY43" fmla="*/ 3573615 h 4239700"/>
              <a:gd name="connsiteX44" fmla="*/ 3521982 w 4317963"/>
              <a:gd name="connsiteY44" fmla="*/ 3286612 h 4239700"/>
              <a:gd name="connsiteX45" fmla="*/ 3653825 w 4317963"/>
              <a:gd name="connsiteY45" fmla="*/ 3377578 h 4239700"/>
              <a:gd name="connsiteX46" fmla="*/ 3192087 w 4317963"/>
              <a:gd name="connsiteY46" fmla="*/ 3142391 h 4239700"/>
              <a:gd name="connsiteX47" fmla="*/ 3367014 w 4317963"/>
              <a:gd name="connsiteY47" fmla="*/ 3214454 h 4239700"/>
              <a:gd name="connsiteX48" fmla="*/ 2794735 w 4317963"/>
              <a:gd name="connsiteY48" fmla="*/ 3029931 h 4239700"/>
              <a:gd name="connsiteX49" fmla="*/ 3000368 w 4317963"/>
              <a:gd name="connsiteY49" fmla="*/ 3080788 h 4239700"/>
              <a:gd name="connsiteX50" fmla="*/ 2352668 w 4317963"/>
              <a:gd name="connsiteY50" fmla="*/ 2963347 h 4239700"/>
              <a:gd name="connsiteX51" fmla="*/ 2577971 w 4317963"/>
              <a:gd name="connsiteY51" fmla="*/ 2990301 h 4239700"/>
              <a:gd name="connsiteX52" fmla="*/ 1888051 w 4317963"/>
              <a:gd name="connsiteY52" fmla="*/ 2924965 h 4239700"/>
              <a:gd name="connsiteX53" fmla="*/ 2121991 w 4317963"/>
              <a:gd name="connsiteY53" fmla="*/ 2937248 h 4239700"/>
              <a:gd name="connsiteX54" fmla="*/ 1421227 w 4317963"/>
              <a:gd name="connsiteY54" fmla="*/ 2886957 h 4239700"/>
              <a:gd name="connsiteX55" fmla="*/ 1651329 w 4317963"/>
              <a:gd name="connsiteY55" fmla="*/ 2905093 h 4239700"/>
              <a:gd name="connsiteX56" fmla="*/ 1012361 w 4317963"/>
              <a:gd name="connsiteY56" fmla="*/ 2818253 h 4239700"/>
              <a:gd name="connsiteX57" fmla="*/ 1212908 w 4317963"/>
              <a:gd name="connsiteY57" fmla="*/ 2857691 h 4239700"/>
              <a:gd name="connsiteX58" fmla="*/ 669412 w 4317963"/>
              <a:gd name="connsiteY58" fmla="*/ 2723449 h 4239700"/>
              <a:gd name="connsiteX59" fmla="*/ 823616 w 4317963"/>
              <a:gd name="connsiteY59" fmla="*/ 2779487 h 4239700"/>
              <a:gd name="connsiteX60" fmla="*/ 445068 w 4317963"/>
              <a:gd name="connsiteY60" fmla="*/ 2594677 h 4239700"/>
              <a:gd name="connsiteX61" fmla="*/ 542654 w 4317963"/>
              <a:gd name="connsiteY61" fmla="*/ 2661366 h 4239700"/>
              <a:gd name="connsiteX62" fmla="*/ 971963 w 4317963"/>
              <a:gd name="connsiteY62" fmla="*/ 1974324 h 4239700"/>
              <a:gd name="connsiteX63" fmla="*/ 822657 w 4317963"/>
              <a:gd name="connsiteY63" fmla="*/ 2017024 h 4239700"/>
              <a:gd name="connsiteX64" fmla="*/ 1306752 w 4317963"/>
              <a:gd name="connsiteY64" fmla="*/ 1908978 h 4239700"/>
              <a:gd name="connsiteX65" fmla="*/ 1134128 w 4317963"/>
              <a:gd name="connsiteY65" fmla="*/ 1938149 h 4239700"/>
              <a:gd name="connsiteX66" fmla="*/ 1673686 w 4317963"/>
              <a:gd name="connsiteY66" fmla="*/ 1872419 h 4239700"/>
              <a:gd name="connsiteX67" fmla="*/ 1487437 w 4317963"/>
              <a:gd name="connsiteY67" fmla="*/ 1887004 h 4239700"/>
              <a:gd name="connsiteX68" fmla="*/ 2050983 w 4317963"/>
              <a:gd name="connsiteY68" fmla="*/ 1853900 h 4239700"/>
              <a:gd name="connsiteX69" fmla="*/ 1862815 w 4317963"/>
              <a:gd name="connsiteY69" fmla="*/ 1865318 h 4239700"/>
              <a:gd name="connsiteX70" fmla="*/ 2414079 w 4317963"/>
              <a:gd name="connsiteY70" fmla="*/ 1831350 h 4239700"/>
              <a:gd name="connsiteX71" fmla="*/ 2235698 w 4317963"/>
              <a:gd name="connsiteY71" fmla="*/ 1846223 h 4239700"/>
              <a:gd name="connsiteX72" fmla="*/ 2736202 w 4317963"/>
              <a:gd name="connsiteY72" fmla="*/ 1782029 h 4239700"/>
              <a:gd name="connsiteX73" fmla="*/ 2582194 w 4317963"/>
              <a:gd name="connsiteY73" fmla="*/ 1809760 h 4239700"/>
              <a:gd name="connsiteX74" fmla="*/ 3000559 w 4317963"/>
              <a:gd name="connsiteY74" fmla="*/ 1711214 h 4239700"/>
              <a:gd name="connsiteX75" fmla="*/ 2873323 w 4317963"/>
              <a:gd name="connsiteY75" fmla="*/ 1748924 h 4239700"/>
              <a:gd name="connsiteX76" fmla="*/ 3160614 w 4317963"/>
              <a:gd name="connsiteY76" fmla="*/ 1635505 h 4239700"/>
              <a:gd name="connsiteX77" fmla="*/ 3087208 w 4317963"/>
              <a:gd name="connsiteY77" fmla="*/ 1679453 h 4239700"/>
              <a:gd name="connsiteX78" fmla="*/ 3236227 w 4317963"/>
              <a:gd name="connsiteY78" fmla="*/ 1543292 h 4239700"/>
              <a:gd name="connsiteX79" fmla="*/ 3210414 w 4317963"/>
              <a:gd name="connsiteY79" fmla="*/ 1589830 h 4239700"/>
              <a:gd name="connsiteX80" fmla="*/ 3218858 w 4317963"/>
              <a:gd name="connsiteY80" fmla="*/ 1451462 h 4239700"/>
              <a:gd name="connsiteX81" fmla="*/ 3236418 w 4317963"/>
              <a:gd name="connsiteY81" fmla="*/ 1487445 h 4239700"/>
              <a:gd name="connsiteX82" fmla="*/ 3238721 w 4317963"/>
              <a:gd name="connsiteY82" fmla="*/ 1496849 h 4239700"/>
              <a:gd name="connsiteX83" fmla="*/ 2940299 w 4317963"/>
              <a:gd name="connsiteY83" fmla="*/ 1293039 h 4239700"/>
              <a:gd name="connsiteX84" fmla="*/ 3036639 w 4317963"/>
              <a:gd name="connsiteY84" fmla="*/ 1327967 h 4239700"/>
              <a:gd name="connsiteX85" fmla="*/ 2705976 w 4317963"/>
              <a:gd name="connsiteY85" fmla="*/ 1235082 h 4239700"/>
              <a:gd name="connsiteX86" fmla="*/ 2829471 w 4317963"/>
              <a:gd name="connsiteY86" fmla="*/ 1261950 h 4239700"/>
              <a:gd name="connsiteX87" fmla="*/ 2429432 w 4317963"/>
              <a:gd name="connsiteY87" fmla="*/ 1195261 h 4239700"/>
              <a:gd name="connsiteX88" fmla="*/ 2571926 w 4317963"/>
              <a:gd name="connsiteY88" fmla="*/ 1212821 h 4239700"/>
              <a:gd name="connsiteX89" fmla="*/ 2127172 w 4317963"/>
              <a:gd name="connsiteY89" fmla="*/ 1175206 h 4239700"/>
              <a:gd name="connsiteX90" fmla="*/ 2280413 w 4317963"/>
              <a:gd name="connsiteY90" fmla="*/ 1182691 h 4239700"/>
              <a:gd name="connsiteX91" fmla="*/ 1813877 w 4317963"/>
              <a:gd name="connsiteY91" fmla="*/ 1170120 h 4239700"/>
              <a:gd name="connsiteX92" fmla="*/ 1971628 w 4317963"/>
              <a:gd name="connsiteY92" fmla="*/ 1172903 h 4239700"/>
              <a:gd name="connsiteX93" fmla="*/ 1513249 w 4317963"/>
              <a:gd name="connsiteY93" fmla="*/ 1149298 h 4239700"/>
              <a:gd name="connsiteX94" fmla="*/ 1659869 w 4317963"/>
              <a:gd name="connsiteY94" fmla="*/ 1162156 h 4239700"/>
              <a:gd name="connsiteX95" fmla="*/ 1254169 w 4317963"/>
              <a:gd name="connsiteY95" fmla="*/ 1110148 h 4239700"/>
              <a:gd name="connsiteX96" fmla="*/ 1377184 w 4317963"/>
              <a:gd name="connsiteY96" fmla="*/ 1131834 h 4239700"/>
              <a:gd name="connsiteX97" fmla="*/ 1056308 w 4317963"/>
              <a:gd name="connsiteY97" fmla="*/ 1056509 h 4239700"/>
              <a:gd name="connsiteX98" fmla="*/ 1146507 w 4317963"/>
              <a:gd name="connsiteY98" fmla="*/ 1084816 h 4239700"/>
              <a:gd name="connsiteX99" fmla="*/ 933197 w 4317963"/>
              <a:gd name="connsiteY99" fmla="*/ 993562 h 4239700"/>
              <a:gd name="connsiteX100" fmla="*/ 984918 w 4317963"/>
              <a:gd name="connsiteY100" fmla="*/ 1025899 h 4239700"/>
              <a:gd name="connsiteX101" fmla="*/ 890785 w 4317963"/>
              <a:gd name="connsiteY101" fmla="*/ 926489 h 4239700"/>
              <a:gd name="connsiteX102" fmla="*/ 901820 w 4317963"/>
              <a:gd name="connsiteY102" fmla="*/ 960170 h 4239700"/>
              <a:gd name="connsiteX103" fmla="*/ 1202737 w 4317963"/>
              <a:gd name="connsiteY103" fmla="*/ 748304 h 4239700"/>
              <a:gd name="connsiteX104" fmla="*/ 1111771 w 4317963"/>
              <a:gd name="connsiteY104" fmla="*/ 772676 h 4239700"/>
              <a:gd name="connsiteX105" fmla="*/ 1418541 w 4317963"/>
              <a:gd name="connsiteY105" fmla="*/ 708578 h 4239700"/>
              <a:gd name="connsiteX106" fmla="*/ 1305601 w 4317963"/>
              <a:gd name="connsiteY106" fmla="*/ 726810 h 4239700"/>
              <a:gd name="connsiteX107" fmla="*/ 1667449 w 4317963"/>
              <a:gd name="connsiteY107" fmla="*/ 682478 h 4239700"/>
              <a:gd name="connsiteX108" fmla="*/ 1539732 w 4317963"/>
              <a:gd name="connsiteY108" fmla="*/ 693705 h 4239700"/>
              <a:gd name="connsiteX109" fmla="*/ 1934685 w 4317963"/>
              <a:gd name="connsiteY109" fmla="*/ 671251 h 4239700"/>
              <a:gd name="connsiteX110" fmla="*/ 1799868 w 4317963"/>
              <a:gd name="connsiteY110" fmla="*/ 674994 h 4239700"/>
              <a:gd name="connsiteX111" fmla="*/ 2200962 w 4317963"/>
              <a:gd name="connsiteY111" fmla="*/ 666549 h 4239700"/>
              <a:gd name="connsiteX112" fmla="*/ 2069023 w 4317963"/>
              <a:gd name="connsiteY112" fmla="*/ 670388 h 4239700"/>
              <a:gd name="connsiteX113" fmla="*/ 2449583 w 4317963"/>
              <a:gd name="connsiteY113" fmla="*/ 648030 h 4239700"/>
              <a:gd name="connsiteX114" fmla="*/ 2328775 w 4317963"/>
              <a:gd name="connsiteY114" fmla="*/ 658969 h 4239700"/>
              <a:gd name="connsiteX115" fmla="*/ 2660973 w 4317963"/>
              <a:gd name="connsiteY115" fmla="*/ 616844 h 4239700"/>
              <a:gd name="connsiteX116" fmla="*/ 2561083 w 4317963"/>
              <a:gd name="connsiteY116" fmla="*/ 633829 h 4239700"/>
              <a:gd name="connsiteX117" fmla="*/ 2819300 w 4317963"/>
              <a:gd name="connsiteY117" fmla="*/ 575871 h 4239700"/>
              <a:gd name="connsiteX118" fmla="*/ 2747525 w 4317963"/>
              <a:gd name="connsiteY118" fmla="*/ 597365 h 4239700"/>
              <a:gd name="connsiteX119" fmla="*/ 2914104 w 4317963"/>
              <a:gd name="connsiteY119" fmla="*/ 528757 h 4239700"/>
              <a:gd name="connsiteX120" fmla="*/ 2875050 w 4317963"/>
              <a:gd name="connsiteY120" fmla="*/ 552842 h 4239700"/>
              <a:gd name="connsiteX121" fmla="*/ 2940875 w 4317963"/>
              <a:gd name="connsiteY121" fmla="*/ 479244 h 4239700"/>
              <a:gd name="connsiteX122" fmla="*/ 2935982 w 4317963"/>
              <a:gd name="connsiteY122" fmla="*/ 504001 h 4239700"/>
              <a:gd name="connsiteX123" fmla="*/ 2802507 w 4317963"/>
              <a:gd name="connsiteY123" fmla="*/ 387511 h 4239700"/>
              <a:gd name="connsiteX124" fmla="*/ 2859217 w 4317963"/>
              <a:gd name="connsiteY124" fmla="*/ 408621 h 4239700"/>
              <a:gd name="connsiteX125" fmla="*/ 2651953 w 4317963"/>
              <a:gd name="connsiteY125" fmla="*/ 350952 h 4239700"/>
              <a:gd name="connsiteX126" fmla="*/ 2732940 w 4317963"/>
              <a:gd name="connsiteY126" fmla="*/ 368224 h 4239700"/>
              <a:gd name="connsiteX127" fmla="*/ 2461865 w 4317963"/>
              <a:gd name="connsiteY127" fmla="*/ 323508 h 4239700"/>
              <a:gd name="connsiteX128" fmla="*/ 2561083 w 4317963"/>
              <a:gd name="connsiteY128" fmla="*/ 335983 h 4239700"/>
              <a:gd name="connsiteX129" fmla="*/ 2244526 w 4317963"/>
              <a:gd name="connsiteY129" fmla="*/ 306524 h 4239700"/>
              <a:gd name="connsiteX130" fmla="*/ 2355834 w 4317963"/>
              <a:gd name="connsiteY130" fmla="*/ 313625 h 4239700"/>
              <a:gd name="connsiteX131" fmla="*/ 2013273 w 4317963"/>
              <a:gd name="connsiteY131" fmla="*/ 300863 h 4239700"/>
              <a:gd name="connsiteX132" fmla="*/ 2014712 w 4317963"/>
              <a:gd name="connsiteY132" fmla="*/ 300863 h 4239700"/>
              <a:gd name="connsiteX133" fmla="*/ 2129763 w 4317963"/>
              <a:gd name="connsiteY133" fmla="*/ 302206 h 4239700"/>
              <a:gd name="connsiteX134" fmla="*/ 1779333 w 4317963"/>
              <a:gd name="connsiteY134" fmla="*/ 295009 h 4239700"/>
              <a:gd name="connsiteX135" fmla="*/ 1894960 w 4317963"/>
              <a:gd name="connsiteY135" fmla="*/ 299423 h 4239700"/>
              <a:gd name="connsiteX136" fmla="*/ 1565640 w 4317963"/>
              <a:gd name="connsiteY136" fmla="*/ 278025 h 4239700"/>
              <a:gd name="connsiteX137" fmla="*/ 1668793 w 4317963"/>
              <a:gd name="connsiteY137" fmla="*/ 287813 h 4239700"/>
              <a:gd name="connsiteX138" fmla="*/ 1389274 w 4317963"/>
              <a:gd name="connsiteY138" fmla="*/ 251446 h 4239700"/>
              <a:gd name="connsiteX139" fmla="*/ 1471892 w 4317963"/>
              <a:gd name="connsiteY139" fmla="*/ 265743 h 4239700"/>
              <a:gd name="connsiteX140" fmla="*/ 1262901 w 4317963"/>
              <a:gd name="connsiteY140" fmla="*/ 217861 h 4239700"/>
              <a:gd name="connsiteX141" fmla="*/ 1319227 w 4317963"/>
              <a:gd name="connsiteY141" fmla="*/ 235325 h 4239700"/>
              <a:gd name="connsiteX142" fmla="*/ 1194772 w 4317963"/>
              <a:gd name="connsiteY142" fmla="*/ 180055 h 4239700"/>
              <a:gd name="connsiteX143" fmla="*/ 1221256 w 4317963"/>
              <a:gd name="connsiteY143" fmla="*/ 199342 h 4239700"/>
              <a:gd name="connsiteX144" fmla="*/ 1187576 w 4317963"/>
              <a:gd name="connsiteY144" fmla="*/ 140905 h 4239700"/>
              <a:gd name="connsiteX145" fmla="*/ 1185177 w 4317963"/>
              <a:gd name="connsiteY145" fmla="*/ 145895 h 4239700"/>
              <a:gd name="connsiteX146" fmla="*/ 1183641 w 4317963"/>
              <a:gd name="connsiteY146" fmla="*/ 160480 h 4239700"/>
              <a:gd name="connsiteX147" fmla="*/ 1341680 w 4317963"/>
              <a:gd name="connsiteY147" fmla="*/ 69898 h 4239700"/>
              <a:gd name="connsiteX148" fmla="*/ 1283915 w 4317963"/>
              <a:gd name="connsiteY148" fmla="*/ 86018 h 4239700"/>
              <a:gd name="connsiteX149" fmla="*/ 1488684 w 4317963"/>
              <a:gd name="connsiteY149" fmla="*/ 42359 h 4239700"/>
              <a:gd name="connsiteX150" fmla="*/ 1410384 w 4317963"/>
              <a:gd name="connsiteY150" fmla="*/ 55217 h 4239700"/>
              <a:gd name="connsiteX151" fmla="*/ 1668505 w 4317963"/>
              <a:gd name="connsiteY151" fmla="*/ 22400 h 4239700"/>
              <a:gd name="connsiteX152" fmla="*/ 1575140 w 4317963"/>
              <a:gd name="connsiteY152" fmla="*/ 31420 h 4239700"/>
              <a:gd name="connsiteX153" fmla="*/ 3687409 w 4317963"/>
              <a:gd name="connsiteY153" fmla="*/ 4152323 h 4239700"/>
              <a:gd name="connsiteX154" fmla="*/ 3574508 w 4317963"/>
              <a:gd name="connsiteY154" fmla="*/ 4239883 h 42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317963" h="4239700">
                <a:moveTo>
                  <a:pt x="2754088" y="4239067"/>
                </a:moveTo>
                <a:cubicBezTo>
                  <a:pt x="3216978" y="4115764"/>
                  <a:pt x="3473035" y="3923488"/>
                  <a:pt x="3418638" y="3684636"/>
                </a:cubicBezTo>
                <a:cubicBezTo>
                  <a:pt x="3350509" y="3385542"/>
                  <a:pt x="2638606" y="3234652"/>
                  <a:pt x="1895056" y="3165804"/>
                </a:cubicBezTo>
                <a:cubicBezTo>
                  <a:pt x="537516" y="3040112"/>
                  <a:pt x="-71734" y="2771427"/>
                  <a:pt x="6941" y="2333774"/>
                </a:cubicBezTo>
                <a:cubicBezTo>
                  <a:pt x="12397" y="2303423"/>
                  <a:pt x="22635" y="2274051"/>
                  <a:pt x="37757" y="2245686"/>
                </a:cubicBezTo>
                <a:moveTo>
                  <a:pt x="4127212" y="4239067"/>
                </a:moveTo>
                <a:cubicBezTo>
                  <a:pt x="4282382" y="4067393"/>
                  <a:pt x="4346989" y="3873419"/>
                  <a:pt x="4306236" y="3665157"/>
                </a:cubicBezTo>
                <a:cubicBezTo>
                  <a:pt x="4282094" y="3541777"/>
                  <a:pt x="4229693" y="3429193"/>
                  <a:pt x="4142258" y="3327979"/>
                </a:cubicBezTo>
                <a:moveTo>
                  <a:pt x="803859" y="796426"/>
                </a:moveTo>
                <a:cubicBezTo>
                  <a:pt x="751398" y="829592"/>
                  <a:pt x="724324" y="865433"/>
                  <a:pt x="717971" y="902500"/>
                </a:cubicBezTo>
                <a:cubicBezTo>
                  <a:pt x="693744" y="1043843"/>
                  <a:pt x="851827" y="1213684"/>
                  <a:pt x="1942554" y="1264924"/>
                </a:cubicBezTo>
                <a:cubicBezTo>
                  <a:pt x="2485470" y="1290429"/>
                  <a:pt x="2966879" y="1374506"/>
                  <a:pt x="2990388" y="1487637"/>
                </a:cubicBezTo>
                <a:cubicBezTo>
                  <a:pt x="3034048" y="1614395"/>
                  <a:pt x="2655791" y="1717959"/>
                  <a:pt x="1953109" y="1745278"/>
                </a:cubicBezTo>
                <a:cubicBezTo>
                  <a:pt x="1386751" y="1767300"/>
                  <a:pt x="952034" y="1821371"/>
                  <a:pt x="638269" y="1902990"/>
                </a:cubicBezTo>
                <a:moveTo>
                  <a:pt x="1132440" y="686698"/>
                </a:moveTo>
                <a:cubicBezTo>
                  <a:pt x="1324773" y="649250"/>
                  <a:pt x="1592508" y="622678"/>
                  <a:pt x="1953109" y="612429"/>
                </a:cubicBezTo>
                <a:cubicBezTo>
                  <a:pt x="2392010" y="599954"/>
                  <a:pt x="2794255" y="558116"/>
                  <a:pt x="2775064" y="473675"/>
                </a:cubicBezTo>
                <a:cubicBezTo>
                  <a:pt x="2756928" y="394128"/>
                  <a:pt x="2405539" y="358432"/>
                  <a:pt x="2012889" y="343559"/>
                </a:cubicBezTo>
                <a:cubicBezTo>
                  <a:pt x="1332085" y="317747"/>
                  <a:pt x="981559" y="245493"/>
                  <a:pt x="1026178" y="145987"/>
                </a:cubicBezTo>
                <a:cubicBezTo>
                  <a:pt x="1037875" y="119895"/>
                  <a:pt x="1082303" y="96879"/>
                  <a:pt x="1151631" y="77289"/>
                </a:cubicBezTo>
                <a:moveTo>
                  <a:pt x="1319553" y="43033"/>
                </a:moveTo>
                <a:cubicBezTo>
                  <a:pt x="1503979" y="15233"/>
                  <a:pt x="1757129" y="182"/>
                  <a:pt x="2028242" y="182"/>
                </a:cubicBezTo>
                <a:lnTo>
                  <a:pt x="2026035" y="182"/>
                </a:lnTo>
                <a:cubicBezTo>
                  <a:pt x="1676661" y="182"/>
                  <a:pt x="1377376" y="83807"/>
                  <a:pt x="1357897" y="145987"/>
                </a:cubicBezTo>
                <a:cubicBezTo>
                  <a:pt x="1337458" y="211428"/>
                  <a:pt x="1617073" y="241366"/>
                  <a:pt x="2016632" y="256432"/>
                </a:cubicBezTo>
                <a:cubicBezTo>
                  <a:pt x="2366591" y="269649"/>
                  <a:pt x="2626256" y="294202"/>
                  <a:pt x="2804398" y="329933"/>
                </a:cubicBezTo>
                <a:moveTo>
                  <a:pt x="3032359" y="402567"/>
                </a:moveTo>
                <a:cubicBezTo>
                  <a:pt x="3071096" y="424092"/>
                  <a:pt x="3094788" y="447799"/>
                  <a:pt x="3104192" y="473675"/>
                </a:cubicBezTo>
                <a:cubicBezTo>
                  <a:pt x="3150922" y="602255"/>
                  <a:pt x="2783508" y="706751"/>
                  <a:pt x="1996097" y="737361"/>
                </a:cubicBezTo>
                <a:cubicBezTo>
                  <a:pt x="1521981" y="755784"/>
                  <a:pt x="1134224" y="817867"/>
                  <a:pt x="1105534" y="902404"/>
                </a:cubicBezTo>
                <a:cubicBezTo>
                  <a:pt x="1076651" y="990492"/>
                  <a:pt x="1298231" y="1060136"/>
                  <a:pt x="1981416" y="1081745"/>
                </a:cubicBezTo>
                <a:cubicBezTo>
                  <a:pt x="2424519" y="1095764"/>
                  <a:pt x="2750855" y="1131066"/>
                  <a:pt x="2984382" y="1182028"/>
                </a:cubicBezTo>
                <a:moveTo>
                  <a:pt x="3376312" y="1329627"/>
                </a:moveTo>
                <a:cubicBezTo>
                  <a:pt x="3444133" y="1377807"/>
                  <a:pt x="3479090" y="1430966"/>
                  <a:pt x="3488302" y="1487445"/>
                </a:cubicBezTo>
                <a:cubicBezTo>
                  <a:pt x="3530349" y="1745278"/>
                  <a:pt x="3104192" y="1920483"/>
                  <a:pt x="1942554" y="1993995"/>
                </a:cubicBezTo>
                <a:cubicBezTo>
                  <a:pt x="1105534" y="2046962"/>
                  <a:pt x="702551" y="2166907"/>
                  <a:pt x="672968" y="2352677"/>
                </a:cubicBezTo>
                <a:cubicBezTo>
                  <a:pt x="643385" y="2538447"/>
                  <a:pt x="1152168" y="2679885"/>
                  <a:pt x="1911656" y="2719515"/>
                </a:cubicBezTo>
                <a:cubicBezTo>
                  <a:pt x="2603908" y="2755632"/>
                  <a:pt x="3115937" y="2833539"/>
                  <a:pt x="3485567" y="2950000"/>
                </a:cubicBezTo>
                <a:moveTo>
                  <a:pt x="3860801" y="3919631"/>
                </a:moveTo>
                <a:cubicBezTo>
                  <a:pt x="3845064" y="3959261"/>
                  <a:pt x="3822611" y="3998890"/>
                  <a:pt x="3793920" y="4037368"/>
                </a:cubicBezTo>
                <a:moveTo>
                  <a:pt x="3879224" y="3685691"/>
                </a:moveTo>
                <a:cubicBezTo>
                  <a:pt x="3888340" y="3724073"/>
                  <a:pt x="3891507" y="3763031"/>
                  <a:pt x="3888628" y="3801701"/>
                </a:cubicBezTo>
                <a:moveTo>
                  <a:pt x="3759376" y="3467297"/>
                </a:moveTo>
                <a:cubicBezTo>
                  <a:pt x="3789794" y="3501649"/>
                  <a:pt x="3815414" y="3537440"/>
                  <a:pt x="3835373" y="3573615"/>
                </a:cubicBezTo>
                <a:moveTo>
                  <a:pt x="3521982" y="3286612"/>
                </a:moveTo>
                <a:cubicBezTo>
                  <a:pt x="3570056" y="3315495"/>
                  <a:pt x="3614483" y="3346105"/>
                  <a:pt x="3653825" y="3377578"/>
                </a:cubicBezTo>
                <a:moveTo>
                  <a:pt x="3192087" y="3142391"/>
                </a:moveTo>
                <a:cubicBezTo>
                  <a:pt x="3253498" y="3164749"/>
                  <a:pt x="3312319" y="3188929"/>
                  <a:pt x="3367014" y="3214454"/>
                </a:cubicBezTo>
                <a:moveTo>
                  <a:pt x="2794735" y="3029931"/>
                </a:moveTo>
                <a:cubicBezTo>
                  <a:pt x="2865262" y="3044996"/>
                  <a:pt x="2934446" y="3062076"/>
                  <a:pt x="3000368" y="3080788"/>
                </a:cubicBezTo>
                <a:moveTo>
                  <a:pt x="2352668" y="2963347"/>
                </a:moveTo>
                <a:cubicBezTo>
                  <a:pt x="2428760" y="2970832"/>
                  <a:pt x="2504470" y="2979075"/>
                  <a:pt x="2577971" y="2990301"/>
                </a:cubicBezTo>
                <a:moveTo>
                  <a:pt x="1888051" y="2924965"/>
                </a:moveTo>
                <a:cubicBezTo>
                  <a:pt x="1888051" y="2924965"/>
                  <a:pt x="2044046" y="2933611"/>
                  <a:pt x="2121991" y="2937248"/>
                </a:cubicBezTo>
                <a:moveTo>
                  <a:pt x="1421227" y="2886957"/>
                </a:moveTo>
                <a:cubicBezTo>
                  <a:pt x="1495785" y="2894826"/>
                  <a:pt x="1573221" y="2900967"/>
                  <a:pt x="1651329" y="2905093"/>
                </a:cubicBezTo>
                <a:moveTo>
                  <a:pt x="1012361" y="2818253"/>
                </a:moveTo>
                <a:cubicBezTo>
                  <a:pt x="1075883" y="2832934"/>
                  <a:pt x="1143340" y="2846272"/>
                  <a:pt x="1212908" y="2857691"/>
                </a:cubicBezTo>
                <a:moveTo>
                  <a:pt x="669412" y="2723449"/>
                </a:moveTo>
                <a:cubicBezTo>
                  <a:pt x="716429" y="2743216"/>
                  <a:pt x="768245" y="2762119"/>
                  <a:pt x="823616" y="2779487"/>
                </a:cubicBezTo>
                <a:moveTo>
                  <a:pt x="445068" y="2594677"/>
                </a:moveTo>
                <a:cubicBezTo>
                  <a:pt x="472510" y="2617514"/>
                  <a:pt x="505327" y="2639968"/>
                  <a:pt x="542654" y="2661366"/>
                </a:cubicBezTo>
                <a:moveTo>
                  <a:pt x="971963" y="1974324"/>
                </a:moveTo>
                <a:cubicBezTo>
                  <a:pt x="919860" y="1987470"/>
                  <a:pt x="869675" y="2001863"/>
                  <a:pt x="822657" y="2017024"/>
                </a:cubicBezTo>
                <a:moveTo>
                  <a:pt x="1306752" y="1908978"/>
                </a:moveTo>
                <a:cubicBezTo>
                  <a:pt x="1247836" y="1917518"/>
                  <a:pt x="1189783" y="1927306"/>
                  <a:pt x="1134128" y="1938149"/>
                </a:cubicBezTo>
                <a:moveTo>
                  <a:pt x="1673686" y="1872419"/>
                </a:moveTo>
                <a:cubicBezTo>
                  <a:pt x="1611027" y="1876065"/>
                  <a:pt x="1548368" y="1880959"/>
                  <a:pt x="1487437" y="1887004"/>
                </a:cubicBezTo>
                <a:moveTo>
                  <a:pt x="2050983" y="1853900"/>
                </a:moveTo>
                <a:lnTo>
                  <a:pt x="1862815" y="1865318"/>
                </a:lnTo>
                <a:moveTo>
                  <a:pt x="2414079" y="1831350"/>
                </a:moveTo>
                <a:cubicBezTo>
                  <a:pt x="2356218" y="1837491"/>
                  <a:pt x="2296150" y="1842481"/>
                  <a:pt x="2235698" y="1846223"/>
                </a:cubicBezTo>
                <a:moveTo>
                  <a:pt x="2736202" y="1782029"/>
                </a:moveTo>
                <a:cubicBezTo>
                  <a:pt x="2687457" y="1792200"/>
                  <a:pt x="2635641" y="1801604"/>
                  <a:pt x="2582194" y="1809760"/>
                </a:cubicBezTo>
                <a:moveTo>
                  <a:pt x="3000559" y="1711214"/>
                </a:moveTo>
                <a:cubicBezTo>
                  <a:pt x="2964768" y="1724456"/>
                  <a:pt x="2915639" y="1737122"/>
                  <a:pt x="2873323" y="1748924"/>
                </a:cubicBezTo>
                <a:moveTo>
                  <a:pt x="3160614" y="1635505"/>
                </a:moveTo>
                <a:cubicBezTo>
                  <a:pt x="3140079" y="1650474"/>
                  <a:pt x="3115418" y="1665347"/>
                  <a:pt x="3087208" y="1679453"/>
                </a:cubicBezTo>
                <a:moveTo>
                  <a:pt x="3236227" y="1543292"/>
                </a:moveTo>
                <a:cubicBezTo>
                  <a:pt x="3231525" y="1558836"/>
                  <a:pt x="3222889" y="1574477"/>
                  <a:pt x="3210414" y="1589830"/>
                </a:cubicBezTo>
                <a:moveTo>
                  <a:pt x="3218858" y="1451462"/>
                </a:moveTo>
                <a:cubicBezTo>
                  <a:pt x="3226919" y="1463265"/>
                  <a:pt x="3232868" y="1475355"/>
                  <a:pt x="3236418" y="1487445"/>
                </a:cubicBezTo>
                <a:cubicBezTo>
                  <a:pt x="3237378" y="1490612"/>
                  <a:pt x="3238145" y="1493778"/>
                  <a:pt x="3238721" y="1496849"/>
                </a:cubicBezTo>
                <a:moveTo>
                  <a:pt x="2940299" y="1293039"/>
                </a:moveTo>
                <a:cubicBezTo>
                  <a:pt x="2974939" y="1304074"/>
                  <a:pt x="3007373" y="1315781"/>
                  <a:pt x="3036639" y="1327967"/>
                </a:cubicBezTo>
                <a:moveTo>
                  <a:pt x="2705976" y="1235082"/>
                </a:moveTo>
                <a:cubicBezTo>
                  <a:pt x="2748964" y="1243238"/>
                  <a:pt x="2790513" y="1252258"/>
                  <a:pt x="2829471" y="1261950"/>
                </a:cubicBezTo>
                <a:moveTo>
                  <a:pt x="2429432" y="1195261"/>
                </a:moveTo>
                <a:cubicBezTo>
                  <a:pt x="2477986" y="1200250"/>
                  <a:pt x="2525963" y="1206200"/>
                  <a:pt x="2571926" y="1212821"/>
                </a:cubicBezTo>
                <a:moveTo>
                  <a:pt x="2127172" y="1175206"/>
                </a:moveTo>
                <a:cubicBezTo>
                  <a:pt x="2178700" y="1176837"/>
                  <a:pt x="2230229" y="1179332"/>
                  <a:pt x="2280413" y="1182691"/>
                </a:cubicBezTo>
                <a:moveTo>
                  <a:pt x="1813877" y="1170120"/>
                </a:moveTo>
                <a:cubicBezTo>
                  <a:pt x="1865693" y="1171944"/>
                  <a:pt x="1918757" y="1172807"/>
                  <a:pt x="1971628" y="1172903"/>
                </a:cubicBezTo>
                <a:moveTo>
                  <a:pt x="1513249" y="1149298"/>
                </a:moveTo>
                <a:cubicBezTo>
                  <a:pt x="1560555" y="1154384"/>
                  <a:pt x="1609876" y="1158702"/>
                  <a:pt x="1659869" y="1162156"/>
                </a:cubicBezTo>
                <a:moveTo>
                  <a:pt x="1254169" y="1110148"/>
                </a:moveTo>
                <a:cubicBezTo>
                  <a:pt x="1292647" y="1118017"/>
                  <a:pt x="1334100" y="1125309"/>
                  <a:pt x="1377184" y="1131834"/>
                </a:cubicBezTo>
                <a:moveTo>
                  <a:pt x="1056308" y="1056509"/>
                </a:moveTo>
                <a:cubicBezTo>
                  <a:pt x="1083272" y="1066392"/>
                  <a:pt x="1113690" y="1075892"/>
                  <a:pt x="1146507" y="1084816"/>
                </a:cubicBezTo>
                <a:moveTo>
                  <a:pt x="933197" y="993562"/>
                </a:moveTo>
                <a:cubicBezTo>
                  <a:pt x="947111" y="1004597"/>
                  <a:pt x="964479" y="1015440"/>
                  <a:pt x="984918" y="1025899"/>
                </a:cubicBezTo>
                <a:moveTo>
                  <a:pt x="890785" y="926489"/>
                </a:moveTo>
                <a:cubicBezTo>
                  <a:pt x="891169" y="937716"/>
                  <a:pt x="894815" y="949135"/>
                  <a:pt x="901820" y="960170"/>
                </a:cubicBezTo>
                <a:moveTo>
                  <a:pt x="1202737" y="748304"/>
                </a:moveTo>
                <a:cubicBezTo>
                  <a:pt x="1170400" y="755980"/>
                  <a:pt x="1139694" y="764136"/>
                  <a:pt x="1111771" y="772676"/>
                </a:cubicBezTo>
                <a:moveTo>
                  <a:pt x="1418541" y="708578"/>
                </a:moveTo>
                <a:cubicBezTo>
                  <a:pt x="1379583" y="714047"/>
                  <a:pt x="1341584" y="720285"/>
                  <a:pt x="1305601" y="726810"/>
                </a:cubicBezTo>
                <a:moveTo>
                  <a:pt x="1667449" y="682478"/>
                </a:moveTo>
                <a:cubicBezTo>
                  <a:pt x="1624077" y="685645"/>
                  <a:pt x="1581185" y="689387"/>
                  <a:pt x="1539732" y="693705"/>
                </a:cubicBezTo>
                <a:moveTo>
                  <a:pt x="1934685" y="671251"/>
                </a:moveTo>
                <a:cubicBezTo>
                  <a:pt x="1889586" y="671827"/>
                  <a:pt x="1844199" y="673074"/>
                  <a:pt x="1799868" y="674994"/>
                </a:cubicBezTo>
                <a:moveTo>
                  <a:pt x="2200962" y="666549"/>
                </a:moveTo>
                <a:cubicBezTo>
                  <a:pt x="2157686" y="668469"/>
                  <a:pt x="2113355" y="669716"/>
                  <a:pt x="2069023" y="670388"/>
                </a:cubicBezTo>
                <a:moveTo>
                  <a:pt x="2449583" y="648030"/>
                </a:moveTo>
                <a:cubicBezTo>
                  <a:pt x="2410817" y="652252"/>
                  <a:pt x="2370132" y="655898"/>
                  <a:pt x="2328775" y="658969"/>
                </a:cubicBezTo>
                <a:moveTo>
                  <a:pt x="2660973" y="616844"/>
                </a:moveTo>
                <a:cubicBezTo>
                  <a:pt x="2629787" y="622986"/>
                  <a:pt x="2596203" y="628647"/>
                  <a:pt x="2561083" y="633829"/>
                </a:cubicBezTo>
                <a:moveTo>
                  <a:pt x="2819300" y="575871"/>
                </a:moveTo>
                <a:cubicBezTo>
                  <a:pt x="2797997" y="583260"/>
                  <a:pt x="2773913" y="590553"/>
                  <a:pt x="2747525" y="597365"/>
                </a:cubicBezTo>
                <a:moveTo>
                  <a:pt x="2914104" y="528757"/>
                </a:moveTo>
                <a:cubicBezTo>
                  <a:pt x="2903932" y="536913"/>
                  <a:pt x="2890787" y="545070"/>
                  <a:pt x="2875050" y="552842"/>
                </a:cubicBezTo>
                <a:moveTo>
                  <a:pt x="2940875" y="479244"/>
                </a:moveTo>
                <a:cubicBezTo>
                  <a:pt x="2942027" y="487496"/>
                  <a:pt x="2940395" y="495844"/>
                  <a:pt x="2935982" y="504001"/>
                </a:cubicBezTo>
                <a:moveTo>
                  <a:pt x="2802507" y="387511"/>
                </a:moveTo>
                <a:cubicBezTo>
                  <a:pt x="2823618" y="394228"/>
                  <a:pt x="2842713" y="401328"/>
                  <a:pt x="2859217" y="408621"/>
                </a:cubicBezTo>
                <a:moveTo>
                  <a:pt x="2651953" y="350952"/>
                </a:moveTo>
                <a:cubicBezTo>
                  <a:pt x="2680644" y="356325"/>
                  <a:pt x="2707895" y="362082"/>
                  <a:pt x="2732940" y="368224"/>
                </a:cubicBezTo>
                <a:moveTo>
                  <a:pt x="2461865" y="323508"/>
                </a:moveTo>
                <a:cubicBezTo>
                  <a:pt x="2496025" y="327251"/>
                  <a:pt x="2529418" y="331473"/>
                  <a:pt x="2561083" y="335983"/>
                </a:cubicBezTo>
                <a:moveTo>
                  <a:pt x="2244526" y="306524"/>
                </a:moveTo>
                <a:cubicBezTo>
                  <a:pt x="2282236" y="308443"/>
                  <a:pt x="2319659" y="310842"/>
                  <a:pt x="2355834" y="313625"/>
                </a:cubicBezTo>
                <a:moveTo>
                  <a:pt x="2013273" y="300863"/>
                </a:moveTo>
                <a:lnTo>
                  <a:pt x="2014712" y="300863"/>
                </a:lnTo>
                <a:cubicBezTo>
                  <a:pt x="2053191" y="300863"/>
                  <a:pt x="2091861" y="301343"/>
                  <a:pt x="2129763" y="302206"/>
                </a:cubicBezTo>
                <a:moveTo>
                  <a:pt x="1779333" y="295009"/>
                </a:moveTo>
                <a:cubicBezTo>
                  <a:pt x="1817044" y="296929"/>
                  <a:pt x="1855906" y="298368"/>
                  <a:pt x="1894960" y="299423"/>
                </a:cubicBezTo>
                <a:moveTo>
                  <a:pt x="1565640" y="278025"/>
                </a:moveTo>
                <a:cubicBezTo>
                  <a:pt x="1598553" y="281672"/>
                  <a:pt x="1633193" y="285030"/>
                  <a:pt x="1668793" y="287813"/>
                </a:cubicBezTo>
                <a:moveTo>
                  <a:pt x="1389274" y="251446"/>
                </a:moveTo>
                <a:cubicBezTo>
                  <a:pt x="1414798" y="256531"/>
                  <a:pt x="1442530" y="261329"/>
                  <a:pt x="1471892" y="265743"/>
                </a:cubicBezTo>
                <a:moveTo>
                  <a:pt x="1262901" y="217861"/>
                </a:moveTo>
                <a:cubicBezTo>
                  <a:pt x="1279213" y="223906"/>
                  <a:pt x="1298212" y="229760"/>
                  <a:pt x="1319227" y="235325"/>
                </a:cubicBezTo>
                <a:moveTo>
                  <a:pt x="1194772" y="180055"/>
                </a:moveTo>
                <a:cubicBezTo>
                  <a:pt x="1201009" y="186580"/>
                  <a:pt x="1209933" y="193009"/>
                  <a:pt x="1221256" y="199342"/>
                </a:cubicBezTo>
                <a:moveTo>
                  <a:pt x="1187576" y="140905"/>
                </a:moveTo>
                <a:cubicBezTo>
                  <a:pt x="1186616" y="142536"/>
                  <a:pt x="1185848" y="144167"/>
                  <a:pt x="1185177" y="145895"/>
                </a:cubicBezTo>
                <a:cubicBezTo>
                  <a:pt x="1183354" y="150692"/>
                  <a:pt x="1182778" y="155586"/>
                  <a:pt x="1183641" y="160480"/>
                </a:cubicBezTo>
                <a:moveTo>
                  <a:pt x="1341680" y="69898"/>
                </a:moveTo>
                <a:cubicBezTo>
                  <a:pt x="1320474" y="75079"/>
                  <a:pt x="1301091" y="80453"/>
                  <a:pt x="1283915" y="86018"/>
                </a:cubicBezTo>
                <a:moveTo>
                  <a:pt x="1488684" y="42359"/>
                </a:moveTo>
                <a:cubicBezTo>
                  <a:pt x="1461241" y="46389"/>
                  <a:pt x="1434853" y="50707"/>
                  <a:pt x="1410384" y="55217"/>
                </a:cubicBezTo>
                <a:moveTo>
                  <a:pt x="1668505" y="22400"/>
                </a:moveTo>
                <a:cubicBezTo>
                  <a:pt x="1636552" y="24991"/>
                  <a:pt x="1605078" y="28061"/>
                  <a:pt x="1575140" y="31420"/>
                </a:cubicBezTo>
                <a:moveTo>
                  <a:pt x="3687409" y="4152323"/>
                </a:moveTo>
                <a:cubicBezTo>
                  <a:pt x="3653892" y="4182184"/>
                  <a:pt x="3616018" y="4211566"/>
                  <a:pt x="3574508" y="4239883"/>
                </a:cubicBezTo>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24">
            <a:extLst>
              <a:ext uri="{FF2B5EF4-FFF2-40B4-BE49-F238E27FC236}">
                <a16:creationId xmlns:a16="http://schemas.microsoft.com/office/drawing/2014/main" id="{B1931D26-7A46-EB1D-2F2B-37317D82C2E7}"/>
              </a:ext>
            </a:extLst>
          </p:cNvPr>
          <p:cNvSpPr/>
          <p:nvPr/>
        </p:nvSpPr>
        <p:spPr>
          <a:xfrm>
            <a:off x="7652859" y="4404750"/>
            <a:ext cx="938799" cy="1139970"/>
          </a:xfrm>
          <a:custGeom>
            <a:avLst/>
            <a:gdLst>
              <a:gd name="connsiteX0" fmla="*/ 586 w 806026"/>
              <a:gd name="connsiteY0" fmla="*/ 403887 h 978746"/>
              <a:gd name="connsiteX1" fmla="*/ 402986 w 806026"/>
              <a:gd name="connsiteY1" fmla="*/ 452 h 978746"/>
              <a:gd name="connsiteX2" fmla="*/ 404189 w 806026"/>
              <a:gd name="connsiteY2" fmla="*/ 452 h 978746"/>
              <a:gd name="connsiteX3" fmla="*/ 806589 w 806026"/>
              <a:gd name="connsiteY3" fmla="*/ 403887 h 978746"/>
              <a:gd name="connsiteX4" fmla="*/ 806601 w 806026"/>
              <a:gd name="connsiteY4" fmla="*/ 403887 h 978746"/>
              <a:gd name="connsiteX5" fmla="*/ 403587 w 806026"/>
              <a:gd name="connsiteY5" fmla="*/ 979199 h 978746"/>
              <a:gd name="connsiteX6" fmla="*/ 574 w 806026"/>
              <a:gd name="connsiteY6" fmla="*/ 403887 h 978746"/>
              <a:gd name="connsiteX7" fmla="*/ 586 w 806026"/>
              <a:gd name="connsiteY7" fmla="*/ 403887 h 97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026" h="978746">
                <a:moveTo>
                  <a:pt x="586" y="403887"/>
                </a:moveTo>
                <a:cubicBezTo>
                  <a:pt x="586" y="181074"/>
                  <a:pt x="180744" y="452"/>
                  <a:pt x="402986" y="452"/>
                </a:cubicBezTo>
                <a:lnTo>
                  <a:pt x="404189" y="452"/>
                </a:lnTo>
                <a:cubicBezTo>
                  <a:pt x="626431" y="452"/>
                  <a:pt x="806589" y="181074"/>
                  <a:pt x="806589" y="403887"/>
                </a:cubicBezTo>
                <a:lnTo>
                  <a:pt x="806601" y="403887"/>
                </a:lnTo>
                <a:cubicBezTo>
                  <a:pt x="806601" y="699064"/>
                  <a:pt x="403587" y="979199"/>
                  <a:pt x="403587" y="979199"/>
                </a:cubicBezTo>
                <a:cubicBezTo>
                  <a:pt x="403587" y="979199"/>
                  <a:pt x="574" y="699064"/>
                  <a:pt x="574" y="403887"/>
                </a:cubicBezTo>
                <a:lnTo>
                  <a:pt x="586" y="40388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25">
            <a:extLst>
              <a:ext uri="{FF2B5EF4-FFF2-40B4-BE49-F238E27FC236}">
                <a16:creationId xmlns:a16="http://schemas.microsoft.com/office/drawing/2014/main" id="{7B976B27-DA80-08A1-9132-9099CB55E7DE}"/>
              </a:ext>
            </a:extLst>
          </p:cNvPr>
          <p:cNvSpPr/>
          <p:nvPr/>
        </p:nvSpPr>
        <p:spPr>
          <a:xfrm>
            <a:off x="3584728" y="3398894"/>
            <a:ext cx="804684" cy="983503"/>
          </a:xfrm>
          <a:custGeom>
            <a:avLst/>
            <a:gdLst>
              <a:gd name="connsiteX0" fmla="*/ 221 w 690879"/>
              <a:gd name="connsiteY0" fmla="*/ 348424 h 844408"/>
              <a:gd name="connsiteX1" fmla="*/ 345135 w 690879"/>
              <a:gd name="connsiteY1" fmla="*/ 362 h 844408"/>
              <a:gd name="connsiteX2" fmla="*/ 346165 w 690879"/>
              <a:gd name="connsiteY2" fmla="*/ 362 h 844408"/>
              <a:gd name="connsiteX3" fmla="*/ 691079 w 690879"/>
              <a:gd name="connsiteY3" fmla="*/ 348424 h 844408"/>
              <a:gd name="connsiteX4" fmla="*/ 691090 w 690879"/>
              <a:gd name="connsiteY4" fmla="*/ 348424 h 844408"/>
              <a:gd name="connsiteX5" fmla="*/ 345650 w 690879"/>
              <a:gd name="connsiteY5" fmla="*/ 844771 h 844408"/>
              <a:gd name="connsiteX6" fmla="*/ 210 w 690879"/>
              <a:gd name="connsiteY6" fmla="*/ 348424 h 844408"/>
              <a:gd name="connsiteX7" fmla="*/ 221 w 690879"/>
              <a:gd name="connsiteY7" fmla="*/ 348424 h 8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879" h="844408">
                <a:moveTo>
                  <a:pt x="221" y="348424"/>
                </a:moveTo>
                <a:cubicBezTo>
                  <a:pt x="221" y="156193"/>
                  <a:pt x="154642" y="362"/>
                  <a:pt x="345135" y="362"/>
                </a:cubicBezTo>
                <a:lnTo>
                  <a:pt x="346165" y="362"/>
                </a:lnTo>
                <a:cubicBezTo>
                  <a:pt x="536658" y="362"/>
                  <a:pt x="691079" y="156193"/>
                  <a:pt x="691079" y="348424"/>
                </a:cubicBezTo>
                <a:lnTo>
                  <a:pt x="691090" y="348424"/>
                </a:lnTo>
                <a:cubicBezTo>
                  <a:pt x="691090" y="603087"/>
                  <a:pt x="345650" y="844771"/>
                  <a:pt x="345650" y="844771"/>
                </a:cubicBezTo>
                <a:cubicBezTo>
                  <a:pt x="345650" y="844771"/>
                  <a:pt x="210" y="603087"/>
                  <a:pt x="210" y="348424"/>
                </a:cubicBezTo>
                <a:lnTo>
                  <a:pt x="221" y="348424"/>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26">
            <a:extLst>
              <a:ext uri="{FF2B5EF4-FFF2-40B4-BE49-F238E27FC236}">
                <a16:creationId xmlns:a16="http://schemas.microsoft.com/office/drawing/2014/main" id="{0ED9E368-3017-1F81-5071-28DAF9A6B6D2}"/>
              </a:ext>
            </a:extLst>
          </p:cNvPr>
          <p:cNvSpPr/>
          <p:nvPr/>
        </p:nvSpPr>
        <p:spPr>
          <a:xfrm>
            <a:off x="7026993" y="2258924"/>
            <a:ext cx="670571" cy="827037"/>
          </a:xfrm>
          <a:custGeom>
            <a:avLst/>
            <a:gdLst>
              <a:gd name="connsiteX0" fmla="*/ 527 w 575733"/>
              <a:gd name="connsiteY0" fmla="*/ 292947 h 710071"/>
              <a:gd name="connsiteX1" fmla="*/ 287955 w 575733"/>
              <a:gd name="connsiteY1" fmla="*/ 260 h 710071"/>
              <a:gd name="connsiteX2" fmla="*/ 288815 w 575733"/>
              <a:gd name="connsiteY2" fmla="*/ 260 h 710071"/>
              <a:gd name="connsiteX3" fmla="*/ 576243 w 575733"/>
              <a:gd name="connsiteY3" fmla="*/ 292947 h 710071"/>
              <a:gd name="connsiteX4" fmla="*/ 576251 w 575733"/>
              <a:gd name="connsiteY4" fmla="*/ 292947 h 710071"/>
              <a:gd name="connsiteX5" fmla="*/ 288385 w 575733"/>
              <a:gd name="connsiteY5" fmla="*/ 710331 h 710071"/>
              <a:gd name="connsiteX6" fmla="*/ 518 w 575733"/>
              <a:gd name="connsiteY6" fmla="*/ 292947 h 710071"/>
              <a:gd name="connsiteX7" fmla="*/ 527 w 575733"/>
              <a:gd name="connsiteY7" fmla="*/ 292947 h 7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33" h="710071">
                <a:moveTo>
                  <a:pt x="527" y="292947"/>
                </a:moveTo>
                <a:cubicBezTo>
                  <a:pt x="527" y="131299"/>
                  <a:pt x="129211" y="260"/>
                  <a:pt x="287955" y="260"/>
                </a:cubicBezTo>
                <a:lnTo>
                  <a:pt x="288815" y="260"/>
                </a:lnTo>
                <a:cubicBezTo>
                  <a:pt x="447559" y="260"/>
                  <a:pt x="576243" y="131299"/>
                  <a:pt x="576243" y="292947"/>
                </a:cubicBezTo>
                <a:lnTo>
                  <a:pt x="576251" y="292947"/>
                </a:lnTo>
                <a:cubicBezTo>
                  <a:pt x="576251" y="507096"/>
                  <a:pt x="288385" y="710331"/>
                  <a:pt x="288385" y="710331"/>
                </a:cubicBezTo>
                <a:cubicBezTo>
                  <a:pt x="288385" y="710331"/>
                  <a:pt x="518" y="507096"/>
                  <a:pt x="518" y="292947"/>
                </a:cubicBezTo>
                <a:lnTo>
                  <a:pt x="527" y="29294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27">
            <a:extLst>
              <a:ext uri="{FF2B5EF4-FFF2-40B4-BE49-F238E27FC236}">
                <a16:creationId xmlns:a16="http://schemas.microsoft.com/office/drawing/2014/main" id="{5ED57B7D-6CDE-0110-4550-60FA8519D26B}"/>
              </a:ext>
            </a:extLst>
          </p:cNvPr>
          <p:cNvSpPr/>
          <p:nvPr/>
        </p:nvSpPr>
        <p:spPr>
          <a:xfrm>
            <a:off x="4411766" y="1789523"/>
            <a:ext cx="536456" cy="659394"/>
          </a:xfrm>
          <a:custGeom>
            <a:avLst/>
            <a:gdLst>
              <a:gd name="connsiteX0" fmla="*/ 291 w 460586"/>
              <a:gd name="connsiteY0" fmla="*/ 233577 h 566137"/>
              <a:gd name="connsiteX1" fmla="*/ 230234 w 460586"/>
              <a:gd name="connsiteY1" fmla="*/ 218 h 566137"/>
              <a:gd name="connsiteX2" fmla="*/ 230921 w 460586"/>
              <a:gd name="connsiteY2" fmla="*/ 218 h 566137"/>
              <a:gd name="connsiteX3" fmla="*/ 460864 w 460586"/>
              <a:gd name="connsiteY3" fmla="*/ 233577 h 566137"/>
              <a:gd name="connsiteX4" fmla="*/ 460871 w 460586"/>
              <a:gd name="connsiteY4" fmla="*/ 233577 h 566137"/>
              <a:gd name="connsiteX5" fmla="*/ 230577 w 460586"/>
              <a:gd name="connsiteY5" fmla="*/ 566356 h 566137"/>
              <a:gd name="connsiteX6" fmla="*/ 284 w 460586"/>
              <a:gd name="connsiteY6" fmla="*/ 233577 h 566137"/>
              <a:gd name="connsiteX7" fmla="*/ 291 w 460586"/>
              <a:gd name="connsiteY7" fmla="*/ 233577 h 56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586" h="566137">
                <a:moveTo>
                  <a:pt x="291" y="233577"/>
                </a:moveTo>
                <a:cubicBezTo>
                  <a:pt x="291" y="104695"/>
                  <a:pt x="103239" y="218"/>
                  <a:pt x="230234" y="218"/>
                </a:cubicBezTo>
                <a:lnTo>
                  <a:pt x="230921" y="218"/>
                </a:lnTo>
                <a:cubicBezTo>
                  <a:pt x="357916" y="218"/>
                  <a:pt x="460864" y="104695"/>
                  <a:pt x="460864" y="233577"/>
                </a:cubicBezTo>
                <a:lnTo>
                  <a:pt x="460871" y="233577"/>
                </a:lnTo>
                <a:cubicBezTo>
                  <a:pt x="460871" y="404318"/>
                  <a:pt x="230577" y="566356"/>
                  <a:pt x="230577" y="566356"/>
                </a:cubicBezTo>
                <a:cubicBezTo>
                  <a:pt x="230577" y="566356"/>
                  <a:pt x="284" y="404318"/>
                  <a:pt x="284" y="233577"/>
                </a:cubicBezTo>
                <a:lnTo>
                  <a:pt x="291" y="23357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28">
            <a:extLst>
              <a:ext uri="{FF2B5EF4-FFF2-40B4-BE49-F238E27FC236}">
                <a16:creationId xmlns:a16="http://schemas.microsoft.com/office/drawing/2014/main" id="{06871087-D293-31C6-94F6-E1460323002E}"/>
              </a:ext>
            </a:extLst>
          </p:cNvPr>
          <p:cNvSpPr/>
          <p:nvPr/>
        </p:nvSpPr>
        <p:spPr>
          <a:xfrm>
            <a:off x="6825822" y="1454239"/>
            <a:ext cx="402341" cy="494546"/>
          </a:xfrm>
          <a:custGeom>
            <a:avLst/>
            <a:gdLst>
              <a:gd name="connsiteX0" fmla="*/ 505 w 345439"/>
              <a:gd name="connsiteY0" fmla="*/ 175207 h 424603"/>
              <a:gd name="connsiteX1" fmla="*/ 172962 w 345439"/>
              <a:gd name="connsiteY1" fmla="*/ 188 h 424603"/>
              <a:gd name="connsiteX2" fmla="*/ 173478 w 345439"/>
              <a:gd name="connsiteY2" fmla="*/ 188 h 424603"/>
              <a:gd name="connsiteX3" fmla="*/ 345935 w 345439"/>
              <a:gd name="connsiteY3" fmla="*/ 175207 h 424603"/>
              <a:gd name="connsiteX4" fmla="*/ 345940 w 345439"/>
              <a:gd name="connsiteY4" fmla="*/ 175207 h 424603"/>
              <a:gd name="connsiteX5" fmla="*/ 173220 w 345439"/>
              <a:gd name="connsiteY5" fmla="*/ 424791 h 424603"/>
              <a:gd name="connsiteX6" fmla="*/ 500 w 345439"/>
              <a:gd name="connsiteY6" fmla="*/ 175207 h 424603"/>
              <a:gd name="connsiteX7" fmla="*/ 505 w 345439"/>
              <a:gd name="connsiteY7" fmla="*/ 175207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505" y="175207"/>
                </a:moveTo>
                <a:cubicBezTo>
                  <a:pt x="505" y="78546"/>
                  <a:pt x="77715" y="188"/>
                  <a:pt x="172962" y="188"/>
                </a:cubicBezTo>
                <a:lnTo>
                  <a:pt x="173478" y="188"/>
                </a:lnTo>
                <a:cubicBezTo>
                  <a:pt x="268725" y="188"/>
                  <a:pt x="345935" y="78546"/>
                  <a:pt x="345935" y="175207"/>
                </a:cubicBezTo>
                <a:lnTo>
                  <a:pt x="345940" y="175207"/>
                </a:lnTo>
                <a:cubicBezTo>
                  <a:pt x="345940" y="303263"/>
                  <a:pt x="173220" y="424791"/>
                  <a:pt x="173220" y="424791"/>
                </a:cubicBezTo>
                <a:cubicBezTo>
                  <a:pt x="173220" y="424791"/>
                  <a:pt x="500" y="303263"/>
                  <a:pt x="500" y="175207"/>
                </a:cubicBezTo>
                <a:lnTo>
                  <a:pt x="505" y="17520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29">
            <a:extLst>
              <a:ext uri="{FF2B5EF4-FFF2-40B4-BE49-F238E27FC236}">
                <a16:creationId xmlns:a16="http://schemas.microsoft.com/office/drawing/2014/main" id="{2F3EDF69-FD49-D1AD-9DD2-825F266C66AB}"/>
              </a:ext>
            </a:extLst>
          </p:cNvPr>
          <p:cNvSpPr/>
          <p:nvPr/>
        </p:nvSpPr>
        <p:spPr>
          <a:xfrm>
            <a:off x="4814108" y="1051895"/>
            <a:ext cx="402341" cy="494546"/>
          </a:xfrm>
          <a:custGeom>
            <a:avLst/>
            <a:gdLst>
              <a:gd name="connsiteX0" fmla="*/ 325 w 345439"/>
              <a:gd name="connsiteY0" fmla="*/ 175171 h 424603"/>
              <a:gd name="connsiteX1" fmla="*/ 172782 w 345439"/>
              <a:gd name="connsiteY1" fmla="*/ 152 h 424603"/>
              <a:gd name="connsiteX2" fmla="*/ 173298 w 345439"/>
              <a:gd name="connsiteY2" fmla="*/ 152 h 424603"/>
              <a:gd name="connsiteX3" fmla="*/ 345755 w 345439"/>
              <a:gd name="connsiteY3" fmla="*/ 175171 h 424603"/>
              <a:gd name="connsiteX4" fmla="*/ 345760 w 345439"/>
              <a:gd name="connsiteY4" fmla="*/ 175171 h 424603"/>
              <a:gd name="connsiteX5" fmla="*/ 173040 w 345439"/>
              <a:gd name="connsiteY5" fmla="*/ 424755 h 424603"/>
              <a:gd name="connsiteX6" fmla="*/ 320 w 345439"/>
              <a:gd name="connsiteY6" fmla="*/ 175171 h 424603"/>
              <a:gd name="connsiteX7" fmla="*/ 325 w 345439"/>
              <a:gd name="connsiteY7" fmla="*/ 175171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325" y="175171"/>
                </a:moveTo>
                <a:cubicBezTo>
                  <a:pt x="325" y="78510"/>
                  <a:pt x="77535" y="152"/>
                  <a:pt x="172782" y="152"/>
                </a:cubicBezTo>
                <a:lnTo>
                  <a:pt x="173298" y="152"/>
                </a:lnTo>
                <a:cubicBezTo>
                  <a:pt x="268545" y="152"/>
                  <a:pt x="345755" y="78510"/>
                  <a:pt x="345755" y="175171"/>
                </a:cubicBezTo>
                <a:lnTo>
                  <a:pt x="345760" y="175171"/>
                </a:lnTo>
                <a:cubicBezTo>
                  <a:pt x="345760" y="303227"/>
                  <a:pt x="173040" y="424755"/>
                  <a:pt x="173040" y="424755"/>
                </a:cubicBezTo>
                <a:cubicBezTo>
                  <a:pt x="173040" y="424755"/>
                  <a:pt x="320" y="303227"/>
                  <a:pt x="320" y="175171"/>
                </a:cubicBezTo>
                <a:lnTo>
                  <a:pt x="325" y="175171"/>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35">
            <a:extLst>
              <a:ext uri="{FF2B5EF4-FFF2-40B4-BE49-F238E27FC236}">
                <a16:creationId xmlns:a16="http://schemas.microsoft.com/office/drawing/2014/main" id="{58A4B68E-F7DD-CEA7-6701-1EEC68954825}"/>
              </a:ext>
            </a:extLst>
          </p:cNvPr>
          <p:cNvSpPr/>
          <p:nvPr/>
        </p:nvSpPr>
        <p:spPr>
          <a:xfrm>
            <a:off x="7869398" y="4618495"/>
            <a:ext cx="528074" cy="578366"/>
          </a:xfrm>
          <a:custGeom>
            <a:avLst/>
            <a:gdLst>
              <a:gd name="connsiteX0" fmla="*/ 205695 w 453389"/>
              <a:gd name="connsiteY0" fmla="*/ 259550 h 496569"/>
              <a:gd name="connsiteX1" fmla="*/ 76155 w 453389"/>
              <a:gd name="connsiteY1" fmla="*/ 130010 h 496569"/>
              <a:gd name="connsiteX2" fmla="*/ 205695 w 453389"/>
              <a:gd name="connsiteY2" fmla="*/ 470 h 496569"/>
              <a:gd name="connsiteX3" fmla="*/ 590 w 453389"/>
              <a:gd name="connsiteY3" fmla="*/ 497040 h 496569"/>
              <a:gd name="connsiteX4" fmla="*/ 205695 w 453389"/>
              <a:gd name="connsiteY4" fmla="*/ 291935 h 496569"/>
              <a:gd name="connsiteX5" fmla="*/ 205695 w 453389"/>
              <a:gd name="connsiteY5" fmla="*/ 497040 h 496569"/>
              <a:gd name="connsiteX6" fmla="*/ 248875 w 453389"/>
              <a:gd name="connsiteY6" fmla="*/ 259550 h 496569"/>
              <a:gd name="connsiteX7" fmla="*/ 270465 w 453389"/>
              <a:gd name="connsiteY7" fmla="*/ 257607 h 496569"/>
              <a:gd name="connsiteX8" fmla="*/ 270465 w 453389"/>
              <a:gd name="connsiteY8" fmla="*/ 224574 h 496569"/>
              <a:gd name="connsiteX9" fmla="*/ 300410 w 453389"/>
              <a:gd name="connsiteY9" fmla="*/ 212073 h 496569"/>
              <a:gd name="connsiteX10" fmla="*/ 323857 w 453389"/>
              <a:gd name="connsiteY10" fmla="*/ 235521 h 496569"/>
              <a:gd name="connsiteX11" fmla="*/ 354385 w 453389"/>
              <a:gd name="connsiteY11" fmla="*/ 204992 h 496569"/>
              <a:gd name="connsiteX12" fmla="*/ 330917 w 453389"/>
              <a:gd name="connsiteY12" fmla="*/ 181546 h 496569"/>
              <a:gd name="connsiteX13" fmla="*/ 343439 w 453389"/>
              <a:gd name="connsiteY13" fmla="*/ 151600 h 496569"/>
              <a:gd name="connsiteX14" fmla="*/ 376472 w 453389"/>
              <a:gd name="connsiteY14" fmla="*/ 151600 h 496569"/>
              <a:gd name="connsiteX15" fmla="*/ 378415 w 453389"/>
              <a:gd name="connsiteY15" fmla="*/ 130010 h 496569"/>
              <a:gd name="connsiteX16" fmla="*/ 376472 w 453389"/>
              <a:gd name="connsiteY16" fmla="*/ 108420 h 496569"/>
              <a:gd name="connsiteX17" fmla="*/ 343439 w 453389"/>
              <a:gd name="connsiteY17" fmla="*/ 108420 h 496569"/>
              <a:gd name="connsiteX18" fmla="*/ 330917 w 453389"/>
              <a:gd name="connsiteY18" fmla="*/ 78474 h 496569"/>
              <a:gd name="connsiteX19" fmla="*/ 354364 w 453389"/>
              <a:gd name="connsiteY19" fmla="*/ 55027 h 496569"/>
              <a:gd name="connsiteX20" fmla="*/ 323835 w 453389"/>
              <a:gd name="connsiteY20" fmla="*/ 24500 h 496569"/>
              <a:gd name="connsiteX21" fmla="*/ 300411 w 453389"/>
              <a:gd name="connsiteY21" fmla="*/ 47968 h 496569"/>
              <a:gd name="connsiteX22" fmla="*/ 270465 w 453389"/>
              <a:gd name="connsiteY22" fmla="*/ 35446 h 496569"/>
              <a:gd name="connsiteX23" fmla="*/ 270465 w 453389"/>
              <a:gd name="connsiteY23" fmla="*/ 2413 h 496569"/>
              <a:gd name="connsiteX24" fmla="*/ 248875 w 453389"/>
              <a:gd name="connsiteY24" fmla="*/ 470 h 496569"/>
              <a:gd name="connsiteX25" fmla="*/ 248875 w 453389"/>
              <a:gd name="connsiteY25" fmla="*/ 86830 h 496569"/>
              <a:gd name="connsiteX26" fmla="*/ 292055 w 453389"/>
              <a:gd name="connsiteY26" fmla="*/ 130010 h 496569"/>
              <a:gd name="connsiteX27" fmla="*/ 248875 w 453389"/>
              <a:gd name="connsiteY27" fmla="*/ 173190 h 496569"/>
              <a:gd name="connsiteX28" fmla="*/ 453980 w 453389"/>
              <a:gd name="connsiteY28" fmla="*/ 497040 h 496569"/>
              <a:gd name="connsiteX29" fmla="*/ 451173 w 453389"/>
              <a:gd name="connsiteY29" fmla="*/ 464655 h 496569"/>
              <a:gd name="connsiteX30" fmla="*/ 407540 w 453389"/>
              <a:gd name="connsiteY30" fmla="*/ 464655 h 496569"/>
              <a:gd name="connsiteX31" fmla="*/ 393420 w 453389"/>
              <a:gd name="connsiteY31" fmla="*/ 424347 h 496569"/>
              <a:gd name="connsiteX32" fmla="*/ 425179 w 453389"/>
              <a:gd name="connsiteY32" fmla="*/ 392609 h 496569"/>
              <a:gd name="connsiteX33" fmla="*/ 366476 w 453389"/>
              <a:gd name="connsiteY33" fmla="*/ 329156 h 496569"/>
              <a:gd name="connsiteX34" fmla="*/ 335342 w 453389"/>
              <a:gd name="connsiteY34" fmla="*/ 360310 h 496569"/>
              <a:gd name="connsiteX35" fmla="*/ 292162 w 453389"/>
              <a:gd name="connsiteY35" fmla="*/ 341117 h 496569"/>
              <a:gd name="connsiteX36" fmla="*/ 292162 w 453389"/>
              <a:gd name="connsiteY36" fmla="*/ 296576 h 496569"/>
              <a:gd name="connsiteX37" fmla="*/ 248875 w 453389"/>
              <a:gd name="connsiteY37" fmla="*/ 291935 h 496569"/>
              <a:gd name="connsiteX38" fmla="*/ 248875 w 453389"/>
              <a:gd name="connsiteY38" fmla="*/ 410680 h 496569"/>
              <a:gd name="connsiteX39" fmla="*/ 335235 w 453389"/>
              <a:gd name="connsiteY39" fmla="*/ 497040 h 49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3389" h="496569">
                <a:moveTo>
                  <a:pt x="205695" y="259550"/>
                </a:moveTo>
                <a:cubicBezTo>
                  <a:pt x="134152" y="259550"/>
                  <a:pt x="76155" y="201553"/>
                  <a:pt x="76155" y="130010"/>
                </a:cubicBezTo>
                <a:cubicBezTo>
                  <a:pt x="76155" y="58467"/>
                  <a:pt x="134152" y="470"/>
                  <a:pt x="205695" y="470"/>
                </a:cubicBezTo>
                <a:close/>
                <a:moveTo>
                  <a:pt x="590" y="497040"/>
                </a:moveTo>
                <a:cubicBezTo>
                  <a:pt x="590" y="383764"/>
                  <a:pt x="92418" y="291935"/>
                  <a:pt x="205695" y="291935"/>
                </a:cubicBezTo>
                <a:lnTo>
                  <a:pt x="205695" y="497040"/>
                </a:lnTo>
                <a:close/>
                <a:moveTo>
                  <a:pt x="248875" y="259550"/>
                </a:moveTo>
                <a:cubicBezTo>
                  <a:pt x="256113" y="259507"/>
                  <a:pt x="263335" y="258856"/>
                  <a:pt x="270465" y="257607"/>
                </a:cubicBezTo>
                <a:lnTo>
                  <a:pt x="270465" y="224574"/>
                </a:lnTo>
                <a:cubicBezTo>
                  <a:pt x="281084" y="222138"/>
                  <a:pt x="291211" y="217911"/>
                  <a:pt x="300410" y="212073"/>
                </a:cubicBezTo>
                <a:lnTo>
                  <a:pt x="323857" y="235521"/>
                </a:lnTo>
                <a:cubicBezTo>
                  <a:pt x="335668" y="227122"/>
                  <a:pt x="345987" y="216803"/>
                  <a:pt x="354385" y="204992"/>
                </a:cubicBezTo>
                <a:lnTo>
                  <a:pt x="330917" y="181546"/>
                </a:lnTo>
                <a:cubicBezTo>
                  <a:pt x="336762" y="172348"/>
                  <a:pt x="340996" y="162220"/>
                  <a:pt x="343439" y="151600"/>
                </a:cubicBezTo>
                <a:lnTo>
                  <a:pt x="376472" y="151600"/>
                </a:lnTo>
                <a:cubicBezTo>
                  <a:pt x="377721" y="144471"/>
                  <a:pt x="378372" y="137248"/>
                  <a:pt x="378415" y="130010"/>
                </a:cubicBezTo>
                <a:cubicBezTo>
                  <a:pt x="378372" y="122772"/>
                  <a:pt x="377721" y="115550"/>
                  <a:pt x="376472" y="108420"/>
                </a:cubicBezTo>
                <a:lnTo>
                  <a:pt x="343439" y="108420"/>
                </a:lnTo>
                <a:cubicBezTo>
                  <a:pt x="340996" y="97800"/>
                  <a:pt x="336762" y="87672"/>
                  <a:pt x="330917" y="78474"/>
                </a:cubicBezTo>
                <a:lnTo>
                  <a:pt x="354364" y="55027"/>
                </a:lnTo>
                <a:cubicBezTo>
                  <a:pt x="345965" y="43217"/>
                  <a:pt x="335646" y="32898"/>
                  <a:pt x="323835" y="24500"/>
                </a:cubicBezTo>
                <a:lnTo>
                  <a:pt x="300411" y="47968"/>
                </a:lnTo>
                <a:cubicBezTo>
                  <a:pt x="291212" y="42123"/>
                  <a:pt x="281085" y="37889"/>
                  <a:pt x="270465" y="35446"/>
                </a:cubicBezTo>
                <a:lnTo>
                  <a:pt x="270465" y="2413"/>
                </a:lnTo>
                <a:cubicBezTo>
                  <a:pt x="263335" y="1164"/>
                  <a:pt x="256113" y="513"/>
                  <a:pt x="248875" y="470"/>
                </a:cubicBezTo>
                <a:moveTo>
                  <a:pt x="248875" y="86830"/>
                </a:moveTo>
                <a:cubicBezTo>
                  <a:pt x="272723" y="86830"/>
                  <a:pt x="292055" y="106162"/>
                  <a:pt x="292055" y="130010"/>
                </a:cubicBezTo>
                <a:cubicBezTo>
                  <a:pt x="292055" y="153858"/>
                  <a:pt x="272723" y="173190"/>
                  <a:pt x="248875" y="173190"/>
                </a:cubicBezTo>
                <a:moveTo>
                  <a:pt x="453980" y="497040"/>
                </a:moveTo>
                <a:cubicBezTo>
                  <a:pt x="453902" y="486187"/>
                  <a:pt x="452964" y="475359"/>
                  <a:pt x="451173" y="464655"/>
                </a:cubicBezTo>
                <a:lnTo>
                  <a:pt x="407540" y="464655"/>
                </a:lnTo>
                <a:cubicBezTo>
                  <a:pt x="404655" y="450648"/>
                  <a:pt x="399906" y="437092"/>
                  <a:pt x="393420" y="424347"/>
                </a:cubicBezTo>
                <a:lnTo>
                  <a:pt x="425179" y="392609"/>
                </a:lnTo>
                <a:cubicBezTo>
                  <a:pt x="410322" y="367542"/>
                  <a:pt x="390313" y="345915"/>
                  <a:pt x="366476" y="329156"/>
                </a:cubicBezTo>
                <a:lnTo>
                  <a:pt x="335342" y="360310"/>
                </a:lnTo>
                <a:cubicBezTo>
                  <a:pt x="321980" y="351809"/>
                  <a:pt x="307427" y="345341"/>
                  <a:pt x="292162" y="341117"/>
                </a:cubicBezTo>
                <a:lnTo>
                  <a:pt x="292162" y="296576"/>
                </a:lnTo>
                <a:cubicBezTo>
                  <a:pt x="277938" y="293505"/>
                  <a:pt x="263428" y="291949"/>
                  <a:pt x="248875" y="291935"/>
                </a:cubicBezTo>
                <a:moveTo>
                  <a:pt x="248875" y="410680"/>
                </a:moveTo>
                <a:cubicBezTo>
                  <a:pt x="296571" y="410680"/>
                  <a:pt x="335235" y="449344"/>
                  <a:pt x="335235" y="497040"/>
                </a:cubicBezTo>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 name="Graphic 37" descr="Flag with solid fill">
            <a:extLst>
              <a:ext uri="{FF2B5EF4-FFF2-40B4-BE49-F238E27FC236}">
                <a16:creationId xmlns:a16="http://schemas.microsoft.com/office/drawing/2014/main" id="{310430FA-F0AF-F9F3-C80F-FA828472DA0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a:off x="5790690" y="4235477"/>
            <a:ext cx="2045179" cy="2045179"/>
          </a:xfrm>
          <a:prstGeom prst="rect">
            <a:avLst/>
          </a:prstGeom>
        </p:spPr>
      </p:pic>
      <p:sp>
        <p:nvSpPr>
          <p:cNvPr id="39" name="TextBox 38">
            <a:extLst>
              <a:ext uri="{FF2B5EF4-FFF2-40B4-BE49-F238E27FC236}">
                <a16:creationId xmlns:a16="http://schemas.microsoft.com/office/drawing/2014/main" id="{21F972EC-8AAF-02F4-7946-F12F5B73E6CB}"/>
              </a:ext>
            </a:extLst>
          </p:cNvPr>
          <p:cNvSpPr txBox="1"/>
          <p:nvPr/>
        </p:nvSpPr>
        <p:spPr>
          <a:xfrm>
            <a:off x="5665453" y="5353566"/>
            <a:ext cx="1514197" cy="369332"/>
          </a:xfrm>
          <a:prstGeom prst="rect">
            <a:avLst/>
          </a:prstGeom>
          <a:noFill/>
        </p:spPr>
        <p:txBody>
          <a:bodyPr wrap="none" rtlCol="0">
            <a:spAutoFit/>
          </a:bodyPr>
          <a:lstStyle/>
          <a:p>
            <a:r>
              <a:rPr lang="en-US" dirty="0"/>
              <a:t>We are here!</a:t>
            </a:r>
          </a:p>
        </p:txBody>
      </p:sp>
      <p:pic>
        <p:nvPicPr>
          <p:cNvPr id="41" name="Graphic 40" descr="Hammer with solid fill">
            <a:extLst>
              <a:ext uri="{FF2B5EF4-FFF2-40B4-BE49-F238E27FC236}">
                <a16:creationId xmlns:a16="http://schemas.microsoft.com/office/drawing/2014/main" id="{F498D61C-5DA4-DE4F-2720-8EB4720AD3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39636" y="3522634"/>
            <a:ext cx="574702" cy="574702"/>
          </a:xfrm>
          <a:prstGeom prst="rect">
            <a:avLst/>
          </a:prstGeom>
        </p:spPr>
      </p:pic>
      <p:pic>
        <p:nvPicPr>
          <p:cNvPr id="43" name="Graphic 42" descr="Polaroid Pictures with solid fill">
            <a:extLst>
              <a:ext uri="{FF2B5EF4-FFF2-40B4-BE49-F238E27FC236}">
                <a16:creationId xmlns:a16="http://schemas.microsoft.com/office/drawing/2014/main" id="{D96FE10B-4A43-07B7-13CE-1205815C43C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120685" y="2386007"/>
            <a:ext cx="492920" cy="492920"/>
          </a:xfrm>
          <a:prstGeom prst="rect">
            <a:avLst/>
          </a:prstGeom>
        </p:spPr>
      </p:pic>
      <p:pic>
        <p:nvPicPr>
          <p:cNvPr id="45" name="Graphic 44" descr="Decision chart with solid fill">
            <a:extLst>
              <a:ext uri="{FF2B5EF4-FFF2-40B4-BE49-F238E27FC236}">
                <a16:creationId xmlns:a16="http://schemas.microsoft.com/office/drawing/2014/main" id="{A5FC3122-D48D-54DE-96E0-34346415F1F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502645" y="1874270"/>
            <a:ext cx="354698" cy="354698"/>
          </a:xfrm>
          <a:prstGeom prst="rect">
            <a:avLst/>
          </a:prstGeom>
        </p:spPr>
      </p:pic>
      <p:pic>
        <p:nvPicPr>
          <p:cNvPr id="47" name="Graphic 46" descr="Checklist with solid fill">
            <a:extLst>
              <a:ext uri="{FF2B5EF4-FFF2-40B4-BE49-F238E27FC236}">
                <a16:creationId xmlns:a16="http://schemas.microsoft.com/office/drawing/2014/main" id="{F6EBFAB9-3386-98FA-F470-3BDC7163E39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89237" y="1535739"/>
            <a:ext cx="275510" cy="275510"/>
          </a:xfrm>
          <a:prstGeom prst="rect">
            <a:avLst/>
          </a:prstGeom>
        </p:spPr>
      </p:pic>
      <p:pic>
        <p:nvPicPr>
          <p:cNvPr id="50" name="Graphic 49" descr="Spinning Plates with solid fill">
            <a:extLst>
              <a:ext uri="{FF2B5EF4-FFF2-40B4-BE49-F238E27FC236}">
                <a16:creationId xmlns:a16="http://schemas.microsoft.com/office/drawing/2014/main" id="{173879BF-2B33-B14D-B1E5-DA1046FE3D2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854940" y="1140669"/>
            <a:ext cx="320675" cy="320675"/>
          </a:xfrm>
          <a:prstGeom prst="rect">
            <a:avLst/>
          </a:prstGeom>
        </p:spPr>
      </p:pic>
    </p:spTree>
    <p:extLst>
      <p:ext uri="{BB962C8B-B14F-4D97-AF65-F5344CB8AC3E}">
        <p14:creationId xmlns:p14="http://schemas.microsoft.com/office/powerpoint/2010/main" val="9669311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53A4B-82E5-9288-D988-CA9E71293E49}"/>
            </a:ext>
          </a:extLst>
        </p:cNvPr>
        <p:cNvGrpSpPr/>
        <p:nvPr/>
      </p:nvGrpSpPr>
      <p:grpSpPr>
        <a:xfrm>
          <a:off x="0" y="0"/>
          <a:ext cx="0" cy="0"/>
          <a:chOff x="0" y="0"/>
          <a:chExt cx="0" cy="0"/>
        </a:xfrm>
      </p:grpSpPr>
      <p:sp>
        <p:nvSpPr>
          <p:cNvPr id="142" name="Title 1">
            <a:extLst>
              <a:ext uri="{FF2B5EF4-FFF2-40B4-BE49-F238E27FC236}">
                <a16:creationId xmlns:a16="http://schemas.microsoft.com/office/drawing/2014/main" id="{AD466034-71FD-0DF8-27EB-5CB8523F98DE}"/>
              </a:ext>
            </a:extLst>
          </p:cNvPr>
          <p:cNvSpPr>
            <a:spLocks noGrp="1"/>
          </p:cNvSpPr>
          <p:nvPr>
            <p:ph type="title"/>
          </p:nvPr>
        </p:nvSpPr>
        <p:spPr>
          <a:prstGeom prst="rect">
            <a:avLst/>
          </a:prstGeom>
        </p:spPr>
        <p:txBody>
          <a:bodyPr vert="horz" wrap="square" lIns="0" tIns="0" rIns="0" bIns="0" rtlCol="0" anchor="t" anchorCtr="0">
            <a:noAutofit/>
          </a:bodyPr>
          <a:lstStyle/>
          <a:p>
            <a:pPr>
              <a:lnSpc>
                <a:spcPct val="80000"/>
              </a:lnSpc>
            </a:pPr>
            <a:r>
              <a:rPr lang="en-GB" sz="2800" b="0" dirty="0">
                <a:solidFill>
                  <a:srgbClr val="231F20"/>
                </a:solidFill>
                <a:latin typeface="Graphik-Light" panose="020B0403030202060203"/>
                <a:ea typeface="+mj-ea"/>
                <a:cs typeface="+mj-cs"/>
              </a:rPr>
              <a:t>Agenda and Learning Objectives</a:t>
            </a:r>
            <a:endParaRPr lang="en-GB" sz="2800" b="0" i="1" dirty="0">
              <a:solidFill>
                <a:schemeClr val="accent1"/>
              </a:solidFill>
              <a:latin typeface="Graphik-Light" panose="020B0403030202060203"/>
              <a:ea typeface="+mj-ea"/>
              <a:cs typeface="+mj-cs"/>
            </a:endParaRPr>
          </a:p>
        </p:txBody>
      </p:sp>
      <p:sp>
        <p:nvSpPr>
          <p:cNvPr id="2" name="Rectangle 1">
            <a:extLst>
              <a:ext uri="{FF2B5EF4-FFF2-40B4-BE49-F238E27FC236}">
                <a16:creationId xmlns:a16="http://schemas.microsoft.com/office/drawing/2014/main" id="{D2B8CD1A-8FAD-1B11-E6E1-FB0867C29B5B}"/>
              </a:ext>
            </a:extLst>
          </p:cNvPr>
          <p:cNvSpPr/>
          <p:nvPr/>
        </p:nvSpPr>
        <p:spPr>
          <a:xfrm>
            <a:off x="267327" y="2037376"/>
            <a:ext cx="4790136" cy="2912335"/>
          </a:xfrm>
          <a:prstGeom prst="rect">
            <a:avLst/>
          </a:prstGeom>
          <a:solidFill>
            <a:schemeClr val="tx2"/>
          </a:solidFill>
          <a:ln w="38100">
            <a:solidFill>
              <a:schemeClr val="bg1">
                <a:lumMod val="8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400" dirty="0">
                <a:solidFill>
                  <a:srgbClr val="FFFFFF"/>
                </a:solidFill>
                <a:latin typeface="Graphik" panose="020B0503030202060203" pitchFamily="34" charset="0"/>
              </a:rPr>
              <a:t>Analyze how agents are transforming banking operations</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400" dirty="0">
                <a:solidFill>
                  <a:srgbClr val="FFFFFF"/>
                </a:solidFill>
                <a:latin typeface="Graphik" panose="020B0503030202060203" pitchFamily="34" charset="0"/>
              </a:rPr>
              <a:t>Identify high-value use cases in financial services</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400" dirty="0">
                <a:solidFill>
                  <a:srgbClr val="FFFFFF"/>
                </a:solidFill>
                <a:latin typeface="Graphik" panose="020B0503030202060203" pitchFamily="34" charset="0"/>
              </a:rPr>
              <a:t>Recognize adoption trends, opportunities, and risks</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400" dirty="0">
                <a:solidFill>
                  <a:srgbClr val="FFFFFF"/>
                </a:solidFill>
                <a:latin typeface="Graphik" panose="020B0503030202060203" pitchFamily="34" charset="0"/>
              </a:rPr>
              <a:t>Anticipate the operational ethical, and regulatory challenges of agentic AI.</a:t>
            </a:r>
          </a:p>
        </p:txBody>
      </p:sp>
      <p:sp>
        <p:nvSpPr>
          <p:cNvPr id="3" name="Trapezoid 2">
            <a:extLst>
              <a:ext uri="{FF2B5EF4-FFF2-40B4-BE49-F238E27FC236}">
                <a16:creationId xmlns:a16="http://schemas.microsoft.com/office/drawing/2014/main" id="{98E15BF7-9177-2F7A-762E-47D5B01F0594}"/>
              </a:ext>
            </a:extLst>
          </p:cNvPr>
          <p:cNvSpPr/>
          <p:nvPr/>
        </p:nvSpPr>
        <p:spPr>
          <a:xfrm rot="16200000">
            <a:off x="3120691" y="2777057"/>
            <a:ext cx="5459562" cy="1615998"/>
          </a:xfrm>
          <a:prstGeom prst="trapezoid">
            <a:avLst>
              <a:gd name="adj" fmla="val 82092"/>
            </a:avLst>
          </a:prstGeom>
          <a:gradFill>
            <a:gsLst>
              <a:gs pos="54000">
                <a:srgbClr val="E5E5E5"/>
              </a:gs>
              <a:gs pos="0">
                <a:schemeClr val="bg1">
                  <a:lumMod val="75000"/>
                </a:schemeClr>
              </a:gs>
              <a:gs pos="85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DDC08F90-BCD0-CF02-2D6D-5F4181E81F0D}"/>
              </a:ext>
            </a:extLst>
          </p:cNvPr>
          <p:cNvSpPr/>
          <p:nvPr/>
        </p:nvSpPr>
        <p:spPr>
          <a:xfrm>
            <a:off x="6329082" y="1038301"/>
            <a:ext cx="5505651" cy="5276536"/>
          </a:xfrm>
          <a:prstGeom prst="rect">
            <a:avLst/>
          </a:prstGeom>
          <a:noFill/>
          <a:ln w="19050">
            <a:solidFill>
              <a:srgbClr val="00645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kumimoji="0" lang="en-US" sz="180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The 2025 Banking Landscape: Rise of Agentic AI</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Core Capabilities and Benefits inf BFSI</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Today’s vs Tomorrows Banking Workflows</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High-Value Agentic Use Cases (Fraud, KYC, Risk, Wealth)</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Challenges: Ethics, Regulation, Data, Talent, Integration</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Outlook + Group Exercise</a:t>
            </a:r>
            <a:endParaRPr lang="en-US" dirty="0"/>
          </a:p>
        </p:txBody>
      </p:sp>
      <p:sp>
        <p:nvSpPr>
          <p:cNvPr id="5" name="Title 1">
            <a:extLst>
              <a:ext uri="{FF2B5EF4-FFF2-40B4-BE49-F238E27FC236}">
                <a16:creationId xmlns:a16="http://schemas.microsoft.com/office/drawing/2014/main" id="{DB6912CB-39E7-C815-48C8-5A931E616EA3}"/>
              </a:ext>
            </a:extLst>
          </p:cNvPr>
          <p:cNvSpPr txBox="1">
            <a:spLocks/>
          </p:cNvSpPr>
          <p:nvPr/>
        </p:nvSpPr>
        <p:spPr>
          <a:xfrm>
            <a:off x="796858" y="1370875"/>
            <a:ext cx="3716085" cy="666501"/>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Light" panose="020B0403030202060203" pitchFamily="34" charset="77"/>
                <a:ea typeface="+mj-ea"/>
                <a:cs typeface="Arial"/>
              </a:defRPr>
            </a:lvl1pPr>
          </a:lstStyle>
          <a:p>
            <a:pPr marL="0" marR="0" lvl="0" indent="0" algn="ctr" defTabSz="457192" rtl="0" eaLnBrk="1" fontAlgn="auto" latinLnBrk="0" hangingPunct="1">
              <a:lnSpc>
                <a:spcPct val="8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6450"/>
                </a:solidFill>
                <a:effectLst/>
                <a:uLnTx/>
                <a:uFillTx/>
                <a:latin typeface="Graphik" panose="020B0503030202060203" pitchFamily="34" charset="0"/>
                <a:ea typeface="+mj-ea"/>
                <a:cs typeface="Arial"/>
              </a:rPr>
              <a:t>Learning Objectives</a:t>
            </a:r>
          </a:p>
        </p:txBody>
      </p:sp>
      <p:sp>
        <p:nvSpPr>
          <p:cNvPr id="6" name="Title 1">
            <a:extLst>
              <a:ext uri="{FF2B5EF4-FFF2-40B4-BE49-F238E27FC236}">
                <a16:creationId xmlns:a16="http://schemas.microsoft.com/office/drawing/2014/main" id="{17327053-2ADB-3226-29A2-E32097E0451B}"/>
              </a:ext>
            </a:extLst>
          </p:cNvPr>
          <p:cNvSpPr txBox="1">
            <a:spLocks/>
          </p:cNvSpPr>
          <p:nvPr/>
        </p:nvSpPr>
        <p:spPr>
          <a:xfrm>
            <a:off x="6523661" y="844337"/>
            <a:ext cx="1615998" cy="387927"/>
          </a:xfrm>
          <a:prstGeom prst="rect">
            <a:avLst/>
          </a:prstGeom>
          <a:solidFill>
            <a:schemeClr val="bg1"/>
          </a:solidFill>
        </p:spPr>
        <p:txBody>
          <a:bodyPr vert="horz" wrap="square" lIns="0" tIns="0" rIns="0" bIns="0" anchor="ctr" anchorCtr="0">
            <a:noAutofit/>
          </a:bodyPr>
          <a:lstStyle>
            <a:lvl1pPr marL="0" indent="0" algn="l" defTabSz="457192" rtl="0" eaLnBrk="1" latinLnBrk="0" hangingPunct="1">
              <a:lnSpc>
                <a:spcPct val="80000"/>
              </a:lnSpc>
              <a:spcBef>
                <a:spcPct val="0"/>
              </a:spcBef>
              <a:spcAft>
                <a:spcPts val="0"/>
              </a:spcAft>
              <a:buFontTx/>
              <a:buNone/>
              <a:defRPr lang="en-US" sz="2800" b="0" i="0" kern="1200" cap="none">
                <a:solidFill>
                  <a:srgbClr val="231F20"/>
                </a:solidFill>
                <a:latin typeface="Graphik-Light" panose="020B0403030202060203"/>
                <a:ea typeface="+mj-ea"/>
                <a:cs typeface="Arial"/>
              </a:defRPr>
            </a:lvl1pPr>
          </a:lstStyle>
          <a:p>
            <a:pPr algn="ctr"/>
            <a:r>
              <a:rPr lang="en-US" b="1">
                <a:solidFill>
                  <a:schemeClr val="tx2"/>
                </a:solidFill>
                <a:latin typeface="Graphik" panose="020B0503030202060203" pitchFamily="34" charset="0"/>
              </a:rPr>
              <a:t>Agenda</a:t>
            </a:r>
          </a:p>
        </p:txBody>
      </p:sp>
    </p:spTree>
    <p:extLst>
      <p:ext uri="{BB962C8B-B14F-4D97-AF65-F5344CB8AC3E}">
        <p14:creationId xmlns:p14="http://schemas.microsoft.com/office/powerpoint/2010/main" val="40441007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E5167-0508-4595-EAB1-EA047AFF8B22}"/>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DC6EBF9-3CFD-2724-8D0F-573E0787A5C8}"/>
              </a:ext>
            </a:extLst>
          </p:cNvPr>
          <p:cNvPicPr>
            <a:picLocks noGrp="1" noChangeAspect="1"/>
          </p:cNvPicPr>
          <p:nvPr>
            <p:ph sz="quarter" idx="11"/>
          </p:nvPr>
        </p:nvPicPr>
        <p:blipFill>
          <a:blip r:embed="rId2">
            <a:alphaModFix amt="17000"/>
          </a:blip>
          <a:stretch>
            <a:fillRect/>
          </a:stretch>
        </p:blipFill>
        <p:spPr>
          <a:xfrm>
            <a:off x="0" y="0"/>
            <a:ext cx="12058650" cy="6732299"/>
          </a:xfrm>
        </p:spPr>
      </p:pic>
      <p:sp>
        <p:nvSpPr>
          <p:cNvPr id="2" name="Text Placeholder 1">
            <a:extLst>
              <a:ext uri="{FF2B5EF4-FFF2-40B4-BE49-F238E27FC236}">
                <a16:creationId xmlns:a16="http://schemas.microsoft.com/office/drawing/2014/main" id="{805C9639-BF22-39B9-8EFE-220B10E421DE}"/>
              </a:ext>
            </a:extLst>
          </p:cNvPr>
          <p:cNvSpPr>
            <a:spLocks noGrp="1"/>
          </p:cNvSpPr>
          <p:nvPr>
            <p:ph type="body" sz="quarter" idx="10"/>
          </p:nvPr>
        </p:nvSpPr>
        <p:spPr>
          <a:xfrm>
            <a:off x="422950" y="3063694"/>
            <a:ext cx="11346099" cy="604909"/>
          </a:xfrm>
        </p:spPr>
        <p:txBody>
          <a:bodyPr anchor="ctr"/>
          <a:lstStyle/>
          <a:p>
            <a:pPr marL="0" indent="0">
              <a:buNone/>
            </a:pPr>
            <a:r>
              <a:rPr lang="en-US" sz="4800" b="1" dirty="0"/>
              <a:t>The Rise of Agentic AI in Banking</a:t>
            </a:r>
          </a:p>
        </p:txBody>
      </p:sp>
    </p:spTree>
    <p:extLst>
      <p:ext uri="{BB962C8B-B14F-4D97-AF65-F5344CB8AC3E}">
        <p14:creationId xmlns:p14="http://schemas.microsoft.com/office/powerpoint/2010/main" val="3420993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6EAE-81B8-EF30-7963-7BF44E9F3BBE}"/>
              </a:ext>
            </a:extLst>
          </p:cNvPr>
          <p:cNvSpPr>
            <a:spLocks noGrp="1"/>
          </p:cNvSpPr>
          <p:nvPr>
            <p:ph type="title"/>
          </p:nvPr>
        </p:nvSpPr>
        <p:spPr/>
        <p:txBody>
          <a:bodyPr/>
          <a:lstStyle/>
          <a:p>
            <a:r>
              <a:rPr lang="en-US" dirty="0"/>
              <a:t>Key attributes of Agentic AI</a:t>
            </a:r>
          </a:p>
        </p:txBody>
      </p:sp>
      <p:grpSp>
        <p:nvGrpSpPr>
          <p:cNvPr id="23" name="Group 22">
            <a:extLst>
              <a:ext uri="{FF2B5EF4-FFF2-40B4-BE49-F238E27FC236}">
                <a16:creationId xmlns:a16="http://schemas.microsoft.com/office/drawing/2014/main" id="{2F6E5CF7-E358-C4B6-44B3-0FE0691E2D1A}"/>
              </a:ext>
            </a:extLst>
          </p:cNvPr>
          <p:cNvGrpSpPr>
            <a:grpSpLocks noChangeAspect="1"/>
          </p:cNvGrpSpPr>
          <p:nvPr/>
        </p:nvGrpSpPr>
        <p:grpSpPr>
          <a:xfrm>
            <a:off x="384048" y="1182952"/>
            <a:ext cx="8151335" cy="5120640"/>
            <a:chOff x="384048" y="1182952"/>
            <a:chExt cx="5822384" cy="3657600"/>
          </a:xfrm>
        </p:grpSpPr>
        <p:sp>
          <p:nvSpPr>
            <p:cNvPr id="3" name="Rounded Rectangle 1">
              <a:extLst>
                <a:ext uri="{FF2B5EF4-FFF2-40B4-BE49-F238E27FC236}">
                  <a16:creationId xmlns:a16="http://schemas.microsoft.com/office/drawing/2014/main" id="{23EE922B-F6FC-E33C-AC10-92686064CFCF}"/>
                </a:ext>
              </a:extLst>
            </p:cNvPr>
            <p:cNvSpPr/>
            <p:nvPr/>
          </p:nvSpPr>
          <p:spPr>
            <a:xfrm>
              <a:off x="384048" y="3926152"/>
              <a:ext cx="3429000" cy="914400"/>
            </a:xfrm>
            <a:custGeom>
              <a:avLst/>
              <a:gdLst/>
              <a:ahLst/>
              <a:cxnLst/>
              <a:rect l="0" t="0" r="0" b="0"/>
              <a:pathLst>
                <a:path w="3429000" h="914400">
                  <a:moveTo>
                    <a:pt x="0" y="914400"/>
                  </a:moveTo>
                  <a:lnTo>
                    <a:pt x="0" y="0"/>
                  </a:lnTo>
                  <a:lnTo>
                    <a:pt x="3048000" y="0"/>
                  </a:lnTo>
                  <a:lnTo>
                    <a:pt x="3429000" y="457200"/>
                  </a:lnTo>
                  <a:lnTo>
                    <a:pt x="3048000" y="914400"/>
                  </a:lnTo>
                  <a:lnTo>
                    <a:pt x="0" y="914400"/>
                  </a:lnTo>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4" name="Rounded Rectangle 2">
              <a:extLst>
                <a:ext uri="{FF2B5EF4-FFF2-40B4-BE49-F238E27FC236}">
                  <a16:creationId xmlns:a16="http://schemas.microsoft.com/office/drawing/2014/main" id="{C6459CF5-F4C5-2DEB-CC3A-F01DDADC6B2E}"/>
                </a:ext>
              </a:extLst>
            </p:cNvPr>
            <p:cNvSpPr/>
            <p:nvPr/>
          </p:nvSpPr>
          <p:spPr>
            <a:xfrm>
              <a:off x="384048" y="3926152"/>
              <a:ext cx="3429000" cy="914400"/>
            </a:xfrm>
            <a:custGeom>
              <a:avLst/>
              <a:gdLst/>
              <a:ahLst/>
              <a:cxnLst/>
              <a:rect l="0" t="0" r="0" b="0"/>
              <a:pathLst>
                <a:path w="3429000" h="914400">
                  <a:moveTo>
                    <a:pt x="0" y="914400"/>
                  </a:moveTo>
                  <a:lnTo>
                    <a:pt x="0" y="0"/>
                  </a:lnTo>
                  <a:lnTo>
                    <a:pt x="3048000" y="0"/>
                  </a:lnTo>
                  <a:lnTo>
                    <a:pt x="3429000" y="457200"/>
                  </a:lnTo>
                  <a:lnTo>
                    <a:pt x="3048000" y="914400"/>
                  </a:lnTo>
                  <a:lnTo>
                    <a:pt x="0" y="914400"/>
                  </a:ln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3">
              <a:extLst>
                <a:ext uri="{FF2B5EF4-FFF2-40B4-BE49-F238E27FC236}">
                  <a16:creationId xmlns:a16="http://schemas.microsoft.com/office/drawing/2014/main" id="{ACFB24B6-7203-1DE0-147A-5AE60E1C091A}"/>
                </a:ext>
              </a:extLst>
            </p:cNvPr>
            <p:cNvSpPr/>
            <p:nvPr/>
          </p:nvSpPr>
          <p:spPr>
            <a:xfrm>
              <a:off x="384048" y="3011752"/>
              <a:ext cx="2800350" cy="914400"/>
            </a:xfrm>
            <a:custGeom>
              <a:avLst/>
              <a:gdLst/>
              <a:ahLst/>
              <a:cxnLst/>
              <a:rect l="0" t="0" r="0" b="0"/>
              <a:pathLst>
                <a:path w="2800350" h="914400">
                  <a:moveTo>
                    <a:pt x="0" y="914400"/>
                  </a:moveTo>
                  <a:lnTo>
                    <a:pt x="0" y="0"/>
                  </a:lnTo>
                  <a:lnTo>
                    <a:pt x="2419350" y="0"/>
                  </a:lnTo>
                  <a:lnTo>
                    <a:pt x="2800350" y="457200"/>
                  </a:lnTo>
                  <a:lnTo>
                    <a:pt x="2419350" y="914400"/>
                  </a:lnTo>
                  <a:lnTo>
                    <a:pt x="0" y="914400"/>
                  </a:lnTo>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6" name="Rounded Rectangle 4">
              <a:extLst>
                <a:ext uri="{FF2B5EF4-FFF2-40B4-BE49-F238E27FC236}">
                  <a16:creationId xmlns:a16="http://schemas.microsoft.com/office/drawing/2014/main" id="{D43EC314-75FB-41AF-C02B-CC90BB818DC5}"/>
                </a:ext>
              </a:extLst>
            </p:cNvPr>
            <p:cNvSpPr/>
            <p:nvPr/>
          </p:nvSpPr>
          <p:spPr>
            <a:xfrm>
              <a:off x="384048" y="3011752"/>
              <a:ext cx="2800350" cy="914400"/>
            </a:xfrm>
            <a:custGeom>
              <a:avLst/>
              <a:gdLst/>
              <a:ahLst/>
              <a:cxnLst/>
              <a:rect l="0" t="0" r="0" b="0"/>
              <a:pathLst>
                <a:path w="2800350" h="914400">
                  <a:moveTo>
                    <a:pt x="0" y="914400"/>
                  </a:moveTo>
                  <a:lnTo>
                    <a:pt x="0" y="0"/>
                  </a:lnTo>
                  <a:lnTo>
                    <a:pt x="2419350" y="0"/>
                  </a:lnTo>
                  <a:lnTo>
                    <a:pt x="2800350" y="457200"/>
                  </a:lnTo>
                  <a:lnTo>
                    <a:pt x="2419350" y="914400"/>
                  </a:lnTo>
                  <a:lnTo>
                    <a:pt x="0" y="914400"/>
                  </a:ln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7" name="Rounded Rectangle 5">
              <a:extLst>
                <a:ext uri="{FF2B5EF4-FFF2-40B4-BE49-F238E27FC236}">
                  <a16:creationId xmlns:a16="http://schemas.microsoft.com/office/drawing/2014/main" id="{48023343-8A39-E759-8F37-E96C55CE97A8}"/>
                </a:ext>
              </a:extLst>
            </p:cNvPr>
            <p:cNvSpPr/>
            <p:nvPr/>
          </p:nvSpPr>
          <p:spPr>
            <a:xfrm>
              <a:off x="384048" y="2097352"/>
              <a:ext cx="2171700" cy="914400"/>
            </a:xfrm>
            <a:custGeom>
              <a:avLst/>
              <a:gdLst/>
              <a:ahLst/>
              <a:cxnLst/>
              <a:rect l="0" t="0" r="0" b="0"/>
              <a:pathLst>
                <a:path w="2171700" h="914400">
                  <a:moveTo>
                    <a:pt x="0" y="914400"/>
                  </a:moveTo>
                  <a:lnTo>
                    <a:pt x="0" y="0"/>
                  </a:lnTo>
                  <a:lnTo>
                    <a:pt x="1790700" y="0"/>
                  </a:lnTo>
                  <a:lnTo>
                    <a:pt x="2171700" y="457200"/>
                  </a:lnTo>
                  <a:lnTo>
                    <a:pt x="1790700" y="914400"/>
                  </a:lnTo>
                  <a:lnTo>
                    <a:pt x="0" y="914400"/>
                  </a:lnTo>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8" name="Rounded Rectangle 6">
              <a:extLst>
                <a:ext uri="{FF2B5EF4-FFF2-40B4-BE49-F238E27FC236}">
                  <a16:creationId xmlns:a16="http://schemas.microsoft.com/office/drawing/2014/main" id="{1749B7E3-8437-D650-54C3-97BFEA8E54AE}"/>
                </a:ext>
              </a:extLst>
            </p:cNvPr>
            <p:cNvSpPr/>
            <p:nvPr/>
          </p:nvSpPr>
          <p:spPr>
            <a:xfrm>
              <a:off x="384048" y="2097352"/>
              <a:ext cx="2171700" cy="914401"/>
            </a:xfrm>
            <a:custGeom>
              <a:avLst/>
              <a:gdLst/>
              <a:ahLst/>
              <a:cxnLst/>
              <a:rect l="0" t="0" r="0" b="0"/>
              <a:pathLst>
                <a:path w="2171700" h="914401">
                  <a:moveTo>
                    <a:pt x="0" y="914401"/>
                  </a:moveTo>
                  <a:lnTo>
                    <a:pt x="0" y="1"/>
                  </a:lnTo>
                  <a:lnTo>
                    <a:pt x="1790700" y="0"/>
                  </a:lnTo>
                  <a:lnTo>
                    <a:pt x="2171700" y="457200"/>
                  </a:lnTo>
                  <a:lnTo>
                    <a:pt x="1790700" y="914400"/>
                  </a:lnTo>
                  <a:lnTo>
                    <a:pt x="0" y="914401"/>
                  </a:ln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9" name="Rounded Rectangle 7">
              <a:extLst>
                <a:ext uri="{FF2B5EF4-FFF2-40B4-BE49-F238E27FC236}">
                  <a16:creationId xmlns:a16="http://schemas.microsoft.com/office/drawing/2014/main" id="{4C15EF9C-206C-71CC-6992-0BC5BBE46E1B}"/>
                </a:ext>
              </a:extLst>
            </p:cNvPr>
            <p:cNvSpPr/>
            <p:nvPr/>
          </p:nvSpPr>
          <p:spPr>
            <a:xfrm>
              <a:off x="384048" y="1182952"/>
              <a:ext cx="1543050" cy="914400"/>
            </a:xfrm>
            <a:custGeom>
              <a:avLst/>
              <a:gdLst/>
              <a:ahLst/>
              <a:cxnLst/>
              <a:rect l="0" t="0" r="0" b="0"/>
              <a:pathLst>
                <a:path w="1543050" h="914400">
                  <a:moveTo>
                    <a:pt x="0" y="914400"/>
                  </a:moveTo>
                  <a:lnTo>
                    <a:pt x="0" y="0"/>
                  </a:lnTo>
                  <a:lnTo>
                    <a:pt x="1162050" y="0"/>
                  </a:lnTo>
                  <a:lnTo>
                    <a:pt x="1543050" y="457200"/>
                  </a:lnTo>
                  <a:lnTo>
                    <a:pt x="1162050" y="914400"/>
                  </a:lnTo>
                  <a:lnTo>
                    <a:pt x="0" y="914400"/>
                  </a:lnTo>
                </a:path>
              </a:pathLst>
            </a:custGeom>
            <a:solidFill>
              <a:srgbClr val="048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0" name="Rounded Rectangle 8">
              <a:extLst>
                <a:ext uri="{FF2B5EF4-FFF2-40B4-BE49-F238E27FC236}">
                  <a16:creationId xmlns:a16="http://schemas.microsoft.com/office/drawing/2014/main" id="{A0535027-7ACD-BD5A-099B-4EA3201F2754}"/>
                </a:ext>
              </a:extLst>
            </p:cNvPr>
            <p:cNvSpPr/>
            <p:nvPr/>
          </p:nvSpPr>
          <p:spPr>
            <a:xfrm>
              <a:off x="384048" y="1182952"/>
              <a:ext cx="1543050" cy="914400"/>
            </a:xfrm>
            <a:custGeom>
              <a:avLst/>
              <a:gdLst/>
              <a:ahLst/>
              <a:cxnLst/>
              <a:rect l="0" t="0" r="0" b="0"/>
              <a:pathLst>
                <a:path w="1543050" h="914400">
                  <a:moveTo>
                    <a:pt x="0" y="914400"/>
                  </a:moveTo>
                  <a:lnTo>
                    <a:pt x="0" y="0"/>
                  </a:lnTo>
                  <a:lnTo>
                    <a:pt x="1162050" y="0"/>
                  </a:lnTo>
                  <a:lnTo>
                    <a:pt x="1543050" y="457200"/>
                  </a:lnTo>
                  <a:lnTo>
                    <a:pt x="1162050" y="914400"/>
                  </a:lnTo>
                  <a:lnTo>
                    <a:pt x="0" y="914400"/>
                  </a:ln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1" name="TextBox 10">
              <a:extLst>
                <a:ext uri="{FF2B5EF4-FFF2-40B4-BE49-F238E27FC236}">
                  <a16:creationId xmlns:a16="http://schemas.microsoft.com/office/drawing/2014/main" id="{CB09425F-E685-D91E-7D34-947E7A768E28}"/>
                </a:ext>
              </a:extLst>
            </p:cNvPr>
            <p:cNvSpPr txBox="1"/>
            <p:nvPr/>
          </p:nvSpPr>
          <p:spPr>
            <a:xfrm>
              <a:off x="2174748" y="1359029"/>
              <a:ext cx="934322" cy="197856"/>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1A1A1A"/>
                  </a:solidFill>
                  <a:effectLst/>
                  <a:uLnTx/>
                  <a:uFillTx/>
                  <a:latin typeface="Arial"/>
                  <a:ea typeface="+mn-ea"/>
                  <a:cs typeface="+mn-cs"/>
                </a:rPr>
                <a:t>Goal-Driven</a:t>
              </a:r>
            </a:p>
          </p:txBody>
        </p:sp>
        <p:sp>
          <p:nvSpPr>
            <p:cNvPr id="12" name="TextBox 11">
              <a:extLst>
                <a:ext uri="{FF2B5EF4-FFF2-40B4-BE49-F238E27FC236}">
                  <a16:creationId xmlns:a16="http://schemas.microsoft.com/office/drawing/2014/main" id="{E4B8EE10-CDD7-BB75-91B0-14489D24E8AF}"/>
                </a:ext>
              </a:extLst>
            </p:cNvPr>
            <p:cNvSpPr txBox="1"/>
            <p:nvPr/>
          </p:nvSpPr>
          <p:spPr>
            <a:xfrm>
              <a:off x="2174748" y="1621238"/>
              <a:ext cx="1905284" cy="15388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1A1A1A"/>
                  </a:solidFill>
                  <a:effectLst/>
                  <a:uLnTx/>
                  <a:uFillTx/>
                  <a:latin typeface="Arial"/>
                  <a:ea typeface="+mn-ea"/>
                  <a:cs typeface="+mn-cs"/>
                </a:rPr>
                <a:t>Maximize objective function value</a:t>
              </a:r>
            </a:p>
          </p:txBody>
        </p:sp>
        <p:sp>
          <p:nvSpPr>
            <p:cNvPr id="13" name="TextBox 12">
              <a:extLst>
                <a:ext uri="{FF2B5EF4-FFF2-40B4-BE49-F238E27FC236}">
                  <a16:creationId xmlns:a16="http://schemas.microsoft.com/office/drawing/2014/main" id="{21A0310E-443F-8AF3-BFC9-C4A54994C806}"/>
                </a:ext>
              </a:extLst>
            </p:cNvPr>
            <p:cNvSpPr txBox="1"/>
            <p:nvPr/>
          </p:nvSpPr>
          <p:spPr>
            <a:xfrm>
              <a:off x="2803398" y="2273429"/>
              <a:ext cx="1062563" cy="197856"/>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1A1A1A"/>
                  </a:solidFill>
                  <a:effectLst/>
                  <a:uLnTx/>
                  <a:uFillTx/>
                  <a:latin typeface="Arial"/>
                  <a:ea typeface="+mn-ea"/>
                  <a:cs typeface="+mn-cs"/>
                </a:rPr>
                <a:t>Collaboration</a:t>
              </a:r>
            </a:p>
          </p:txBody>
        </p:sp>
        <p:sp>
          <p:nvSpPr>
            <p:cNvPr id="14" name="TextBox 13">
              <a:extLst>
                <a:ext uri="{FF2B5EF4-FFF2-40B4-BE49-F238E27FC236}">
                  <a16:creationId xmlns:a16="http://schemas.microsoft.com/office/drawing/2014/main" id="{0A48EC5F-8CF9-3281-8AD3-0C394E9CD657}"/>
                </a:ext>
              </a:extLst>
            </p:cNvPr>
            <p:cNvSpPr txBox="1"/>
            <p:nvPr/>
          </p:nvSpPr>
          <p:spPr>
            <a:xfrm>
              <a:off x="2803398" y="2535638"/>
              <a:ext cx="1982000" cy="15388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1A1A1A"/>
                  </a:solidFill>
                  <a:effectLst/>
                  <a:uLnTx/>
                  <a:uFillTx/>
                  <a:latin typeface="Arial"/>
                  <a:ea typeface="+mn-ea"/>
                  <a:cs typeface="+mn-cs"/>
                </a:rPr>
                <a:t>Interact with agents and databases</a:t>
              </a:r>
            </a:p>
          </p:txBody>
        </p:sp>
        <p:sp>
          <p:nvSpPr>
            <p:cNvPr id="15" name="TextBox 14">
              <a:extLst>
                <a:ext uri="{FF2B5EF4-FFF2-40B4-BE49-F238E27FC236}">
                  <a16:creationId xmlns:a16="http://schemas.microsoft.com/office/drawing/2014/main" id="{1454C0A0-725A-6251-70A4-B98505B20C58}"/>
                </a:ext>
              </a:extLst>
            </p:cNvPr>
            <p:cNvSpPr txBox="1"/>
            <p:nvPr/>
          </p:nvSpPr>
          <p:spPr>
            <a:xfrm>
              <a:off x="3432048" y="3187829"/>
              <a:ext cx="943482" cy="197856"/>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1A1A1A"/>
                  </a:solidFill>
                  <a:effectLst/>
                  <a:uLnTx/>
                  <a:uFillTx/>
                  <a:latin typeface="Arial"/>
                  <a:ea typeface="+mn-ea"/>
                  <a:cs typeface="+mn-cs"/>
                </a:rPr>
                <a:t>Adaptability</a:t>
              </a:r>
            </a:p>
          </p:txBody>
        </p:sp>
        <p:sp>
          <p:nvSpPr>
            <p:cNvPr id="16" name="TextBox 15">
              <a:extLst>
                <a:ext uri="{FF2B5EF4-FFF2-40B4-BE49-F238E27FC236}">
                  <a16:creationId xmlns:a16="http://schemas.microsoft.com/office/drawing/2014/main" id="{83D01492-7EE1-2E61-4ACC-6CC1E131ADBE}"/>
                </a:ext>
              </a:extLst>
            </p:cNvPr>
            <p:cNvSpPr txBox="1"/>
            <p:nvPr/>
          </p:nvSpPr>
          <p:spPr>
            <a:xfrm>
              <a:off x="3432048" y="3450038"/>
              <a:ext cx="2280845" cy="15388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1A1A1A"/>
                  </a:solidFill>
                  <a:effectLst/>
                  <a:uLnTx/>
                  <a:uFillTx/>
                  <a:latin typeface="Arial"/>
                  <a:ea typeface="+mn-ea"/>
                  <a:cs typeface="+mn-cs"/>
                </a:rPr>
                <a:t>Process feedback and adapt to changes</a:t>
              </a:r>
            </a:p>
          </p:txBody>
        </p:sp>
        <p:sp>
          <p:nvSpPr>
            <p:cNvPr id="17" name="TextBox 16">
              <a:extLst>
                <a:ext uri="{FF2B5EF4-FFF2-40B4-BE49-F238E27FC236}">
                  <a16:creationId xmlns:a16="http://schemas.microsoft.com/office/drawing/2014/main" id="{B8838C0B-14F3-AD5F-2C94-AD2B5849D9A0}"/>
                </a:ext>
              </a:extLst>
            </p:cNvPr>
            <p:cNvSpPr txBox="1"/>
            <p:nvPr/>
          </p:nvSpPr>
          <p:spPr>
            <a:xfrm>
              <a:off x="4060698" y="4102229"/>
              <a:ext cx="1987724" cy="197856"/>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1A1A1A"/>
                  </a:solidFill>
                  <a:effectLst/>
                  <a:uLnTx/>
                  <a:uFillTx/>
                  <a:latin typeface="Arial"/>
                  <a:ea typeface="+mn-ea"/>
                  <a:cs typeface="+mn-cs"/>
                </a:rPr>
                <a:t>Autonomous Capabilities</a:t>
              </a:r>
            </a:p>
          </p:txBody>
        </p:sp>
        <p:sp>
          <p:nvSpPr>
            <p:cNvPr id="18" name="TextBox 17">
              <a:extLst>
                <a:ext uri="{FF2B5EF4-FFF2-40B4-BE49-F238E27FC236}">
                  <a16:creationId xmlns:a16="http://schemas.microsoft.com/office/drawing/2014/main" id="{C65D189B-0D45-BD51-E786-E93AA4C7CD7B}"/>
                </a:ext>
              </a:extLst>
            </p:cNvPr>
            <p:cNvSpPr txBox="1"/>
            <p:nvPr/>
          </p:nvSpPr>
          <p:spPr>
            <a:xfrm>
              <a:off x="4060698" y="4364438"/>
              <a:ext cx="2145734" cy="15388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1A1A1A"/>
                  </a:solidFill>
                  <a:effectLst/>
                  <a:uLnTx/>
                  <a:uFillTx/>
                  <a:latin typeface="Arial"/>
                  <a:ea typeface="+mn-ea"/>
                  <a:cs typeface="+mn-cs"/>
                </a:rPr>
                <a:t>Independently plan and execute tasks</a:t>
              </a:r>
            </a:p>
          </p:txBody>
        </p:sp>
        <p:sp>
          <p:nvSpPr>
            <p:cNvPr id="19" name="Rounded Rectangle 18">
              <a:extLst>
                <a:ext uri="{FF2B5EF4-FFF2-40B4-BE49-F238E27FC236}">
                  <a16:creationId xmlns:a16="http://schemas.microsoft.com/office/drawing/2014/main" id="{085E6F83-A42D-C1B3-A30B-49174ED4706E}"/>
                </a:ext>
              </a:extLst>
            </p:cNvPr>
            <p:cNvSpPr/>
            <p:nvPr/>
          </p:nvSpPr>
          <p:spPr>
            <a:xfrm>
              <a:off x="1099375" y="1421077"/>
              <a:ext cx="399097" cy="438150"/>
            </a:xfrm>
            <a:custGeom>
              <a:avLst/>
              <a:gdLst/>
              <a:ahLst/>
              <a:cxnLst/>
              <a:rect l="0" t="0" r="0" b="0"/>
              <a:pathLst>
                <a:path w="399097" h="438150">
                  <a:moveTo>
                    <a:pt x="246697" y="401764"/>
                  </a:moveTo>
                  <a:lnTo>
                    <a:pt x="246697" y="428625"/>
                  </a:lnTo>
                  <a:moveTo>
                    <a:pt x="341947" y="438150"/>
                  </a:moveTo>
                  <a:cubicBezTo>
                    <a:pt x="341947" y="385544"/>
                    <a:pt x="299302" y="342900"/>
                    <a:pt x="246697" y="342900"/>
                  </a:cubicBezTo>
                  <a:cubicBezTo>
                    <a:pt x="194092" y="342900"/>
                    <a:pt x="151447" y="385544"/>
                    <a:pt x="151447" y="438150"/>
                  </a:cubicBezTo>
                  <a:moveTo>
                    <a:pt x="180022" y="247650"/>
                  </a:moveTo>
                  <a:cubicBezTo>
                    <a:pt x="180022" y="284473"/>
                    <a:pt x="209873" y="314325"/>
                    <a:pt x="246697" y="314325"/>
                  </a:cubicBezTo>
                  <a:cubicBezTo>
                    <a:pt x="283521" y="314325"/>
                    <a:pt x="313372" y="284473"/>
                    <a:pt x="313372" y="247650"/>
                  </a:cubicBezTo>
                  <a:cubicBezTo>
                    <a:pt x="313372" y="210826"/>
                    <a:pt x="283521" y="180975"/>
                    <a:pt x="246697" y="180975"/>
                  </a:cubicBezTo>
                  <a:cubicBezTo>
                    <a:pt x="209873" y="180975"/>
                    <a:pt x="180022" y="210826"/>
                    <a:pt x="180022" y="247650"/>
                  </a:cubicBezTo>
                  <a:moveTo>
                    <a:pt x="114300" y="408051"/>
                  </a:moveTo>
                  <a:cubicBezTo>
                    <a:pt x="95319" y="396197"/>
                    <a:pt x="72287" y="392707"/>
                    <a:pt x="50647" y="398405"/>
                  </a:cubicBezTo>
                  <a:cubicBezTo>
                    <a:pt x="29007" y="404104"/>
                    <a:pt x="10680" y="418485"/>
                    <a:pt x="0" y="438150"/>
                  </a:cubicBezTo>
                  <a:moveTo>
                    <a:pt x="126682" y="306705"/>
                  </a:moveTo>
                  <a:cubicBezTo>
                    <a:pt x="90668" y="321850"/>
                    <a:pt x="49057" y="313468"/>
                    <a:pt x="21717" y="285559"/>
                  </a:cubicBezTo>
                  <a:moveTo>
                    <a:pt x="13906" y="314325"/>
                  </a:moveTo>
                  <a:cubicBezTo>
                    <a:pt x="13906" y="345572"/>
                    <a:pt x="39237" y="370903"/>
                    <a:pt x="70485" y="370903"/>
                  </a:cubicBezTo>
                  <a:cubicBezTo>
                    <a:pt x="101732" y="370903"/>
                    <a:pt x="127063" y="345572"/>
                    <a:pt x="127063" y="314325"/>
                  </a:cubicBezTo>
                  <a:cubicBezTo>
                    <a:pt x="127063" y="283077"/>
                    <a:pt x="101732" y="257746"/>
                    <a:pt x="70485" y="257746"/>
                  </a:cubicBezTo>
                  <a:cubicBezTo>
                    <a:pt x="39237" y="257746"/>
                    <a:pt x="13906" y="283077"/>
                    <a:pt x="13906" y="314325"/>
                  </a:cubicBezTo>
                  <a:moveTo>
                    <a:pt x="399097" y="438150"/>
                  </a:moveTo>
                  <a:lnTo>
                    <a:pt x="399097" y="0"/>
                  </a:lnTo>
                  <a:moveTo>
                    <a:pt x="399097" y="0"/>
                  </a:moveTo>
                  <a:lnTo>
                    <a:pt x="284797" y="0"/>
                  </a:lnTo>
                  <a:cubicBezTo>
                    <a:pt x="274276" y="0"/>
                    <a:pt x="265747" y="8528"/>
                    <a:pt x="265747" y="19050"/>
                  </a:cubicBezTo>
                  <a:lnTo>
                    <a:pt x="265747" y="76200"/>
                  </a:lnTo>
                  <a:cubicBezTo>
                    <a:pt x="265747" y="86721"/>
                    <a:pt x="274276" y="95250"/>
                    <a:pt x="284797" y="95250"/>
                  </a:cubicBezTo>
                  <a:lnTo>
                    <a:pt x="399097" y="95250"/>
                  </a:lnTo>
                  <a:moveTo>
                    <a:pt x="265747" y="38100"/>
                  </a:moveTo>
                  <a:lnTo>
                    <a:pt x="141922" y="38100"/>
                  </a:lnTo>
                  <a:lnTo>
                    <a:pt x="189547" y="85725"/>
                  </a:lnTo>
                  <a:lnTo>
                    <a:pt x="141922" y="133350"/>
                  </a:lnTo>
                  <a:lnTo>
                    <a:pt x="284797" y="133350"/>
                  </a:lnTo>
                  <a:cubicBezTo>
                    <a:pt x="295318" y="133350"/>
                    <a:pt x="303847" y="124821"/>
                    <a:pt x="303847" y="114300"/>
                  </a:cubicBezTo>
                  <a:lnTo>
                    <a:pt x="303847" y="95250"/>
                  </a:lnTo>
                  <a:moveTo>
                    <a:pt x="311277" y="230695"/>
                  </a:moveTo>
                  <a:cubicBezTo>
                    <a:pt x="296948" y="235690"/>
                    <a:pt x="281873" y="238202"/>
                    <a:pt x="266699" y="238125"/>
                  </a:cubicBezTo>
                  <a:cubicBezTo>
                    <a:pt x="239304" y="237479"/>
                    <a:pt x="213141" y="226606"/>
                    <a:pt x="193357" y="207644"/>
                  </a:cubicBez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20" name="Rounded Rectangle 19">
              <a:extLst>
                <a:ext uri="{FF2B5EF4-FFF2-40B4-BE49-F238E27FC236}">
                  <a16:creationId xmlns:a16="http://schemas.microsoft.com/office/drawing/2014/main" id="{76BABD7E-B87B-71A2-574E-5908B76D76DD}"/>
                </a:ext>
              </a:extLst>
            </p:cNvPr>
            <p:cNvSpPr/>
            <p:nvPr/>
          </p:nvSpPr>
          <p:spPr>
            <a:xfrm>
              <a:off x="1707129" y="2335477"/>
              <a:ext cx="439936" cy="438150"/>
            </a:xfrm>
            <a:custGeom>
              <a:avLst/>
              <a:gdLst/>
              <a:ahLst/>
              <a:cxnLst/>
              <a:rect l="0" t="0" r="0" b="0"/>
              <a:pathLst>
                <a:path w="439936" h="438150">
                  <a:moveTo>
                    <a:pt x="391418" y="304800"/>
                  </a:moveTo>
                  <a:lnTo>
                    <a:pt x="248543" y="304800"/>
                  </a:lnTo>
                  <a:moveTo>
                    <a:pt x="343793" y="342900"/>
                  </a:moveTo>
                  <a:lnTo>
                    <a:pt x="248543" y="342900"/>
                  </a:lnTo>
                  <a:moveTo>
                    <a:pt x="267593" y="228600"/>
                  </a:moveTo>
                  <a:cubicBezTo>
                    <a:pt x="266700" y="205602"/>
                    <a:pt x="275444" y="183274"/>
                    <a:pt x="291718" y="167000"/>
                  </a:cubicBezTo>
                  <a:cubicBezTo>
                    <a:pt x="307993" y="150726"/>
                    <a:pt x="330320" y="141981"/>
                    <a:pt x="353318" y="142875"/>
                  </a:cubicBezTo>
                  <a:cubicBezTo>
                    <a:pt x="376316" y="141981"/>
                    <a:pt x="398643" y="150726"/>
                    <a:pt x="414917" y="167000"/>
                  </a:cubicBezTo>
                  <a:cubicBezTo>
                    <a:pt x="431192" y="183274"/>
                    <a:pt x="439936" y="205602"/>
                    <a:pt x="439043" y="228600"/>
                  </a:cubicBezTo>
                  <a:close/>
                  <a:moveTo>
                    <a:pt x="296168" y="57150"/>
                  </a:moveTo>
                  <a:cubicBezTo>
                    <a:pt x="296168" y="88713"/>
                    <a:pt x="321755" y="114300"/>
                    <a:pt x="353318" y="114300"/>
                  </a:cubicBezTo>
                  <a:cubicBezTo>
                    <a:pt x="384881" y="114300"/>
                    <a:pt x="410468" y="88713"/>
                    <a:pt x="410468" y="57150"/>
                  </a:cubicBezTo>
                  <a:cubicBezTo>
                    <a:pt x="410468" y="25586"/>
                    <a:pt x="384881" y="0"/>
                    <a:pt x="353318" y="0"/>
                  </a:cubicBezTo>
                  <a:cubicBezTo>
                    <a:pt x="321755" y="0"/>
                    <a:pt x="296168" y="25586"/>
                    <a:pt x="296168" y="57150"/>
                  </a:cubicBezTo>
                  <a:close/>
                  <a:moveTo>
                    <a:pt x="409915" y="49206"/>
                  </a:moveTo>
                  <a:cubicBezTo>
                    <a:pt x="399817" y="54536"/>
                    <a:pt x="388549" y="57266"/>
                    <a:pt x="377130" y="57150"/>
                  </a:cubicBezTo>
                  <a:cubicBezTo>
                    <a:pt x="349752" y="57159"/>
                    <a:pt x="324777" y="41516"/>
                    <a:pt x="312837" y="16878"/>
                  </a:cubicBezTo>
                  <a:moveTo>
                    <a:pt x="893" y="438150"/>
                  </a:moveTo>
                  <a:cubicBezTo>
                    <a:pt x="0" y="415152"/>
                    <a:pt x="8744" y="392824"/>
                    <a:pt x="25018" y="376550"/>
                  </a:cubicBezTo>
                  <a:cubicBezTo>
                    <a:pt x="41293" y="360276"/>
                    <a:pt x="63620" y="351531"/>
                    <a:pt x="86618" y="352425"/>
                  </a:cubicBezTo>
                  <a:cubicBezTo>
                    <a:pt x="109616" y="351531"/>
                    <a:pt x="131943" y="360276"/>
                    <a:pt x="148217" y="376550"/>
                  </a:cubicBezTo>
                  <a:cubicBezTo>
                    <a:pt x="164492" y="392824"/>
                    <a:pt x="173236" y="415152"/>
                    <a:pt x="172343" y="438150"/>
                  </a:cubicBezTo>
                  <a:close/>
                  <a:moveTo>
                    <a:pt x="29468" y="266700"/>
                  </a:moveTo>
                  <a:cubicBezTo>
                    <a:pt x="29468" y="298263"/>
                    <a:pt x="55055" y="323850"/>
                    <a:pt x="86618" y="323850"/>
                  </a:cubicBezTo>
                  <a:cubicBezTo>
                    <a:pt x="118181" y="323850"/>
                    <a:pt x="143768" y="298263"/>
                    <a:pt x="143768" y="266700"/>
                  </a:cubicBezTo>
                  <a:cubicBezTo>
                    <a:pt x="143768" y="235136"/>
                    <a:pt x="118181" y="209550"/>
                    <a:pt x="86618" y="209550"/>
                  </a:cubicBezTo>
                  <a:cubicBezTo>
                    <a:pt x="55055" y="209550"/>
                    <a:pt x="29468" y="235136"/>
                    <a:pt x="29468" y="266700"/>
                  </a:cubicBezTo>
                  <a:close/>
                  <a:moveTo>
                    <a:pt x="143253" y="259080"/>
                  </a:moveTo>
                  <a:cubicBezTo>
                    <a:pt x="133277" y="264207"/>
                    <a:pt x="122199" y="266823"/>
                    <a:pt x="110983" y="266700"/>
                  </a:cubicBezTo>
                  <a:cubicBezTo>
                    <a:pt x="83436" y="266703"/>
                    <a:pt x="58340" y="250872"/>
                    <a:pt x="46479" y="226009"/>
                  </a:cubicBezTo>
                  <a:moveTo>
                    <a:pt x="229493" y="266700"/>
                  </a:moveTo>
                  <a:cubicBezTo>
                    <a:pt x="218972" y="266700"/>
                    <a:pt x="210443" y="275228"/>
                    <a:pt x="210443" y="285750"/>
                  </a:cubicBezTo>
                  <a:lnTo>
                    <a:pt x="210443" y="381000"/>
                  </a:lnTo>
                  <a:cubicBezTo>
                    <a:pt x="210443" y="391521"/>
                    <a:pt x="218972" y="400050"/>
                    <a:pt x="229493" y="400050"/>
                  </a:cubicBezTo>
                  <a:lnTo>
                    <a:pt x="258068" y="400050"/>
                  </a:lnTo>
                  <a:lnTo>
                    <a:pt x="258068" y="438150"/>
                  </a:lnTo>
                  <a:lnTo>
                    <a:pt x="305693" y="400050"/>
                  </a:lnTo>
                  <a:lnTo>
                    <a:pt x="419993" y="400050"/>
                  </a:lnTo>
                  <a:cubicBezTo>
                    <a:pt x="430514" y="400050"/>
                    <a:pt x="439043" y="391521"/>
                    <a:pt x="439043" y="381000"/>
                  </a:cubicBezTo>
                  <a:lnTo>
                    <a:pt x="439043" y="285750"/>
                  </a:lnTo>
                  <a:cubicBezTo>
                    <a:pt x="439043" y="275228"/>
                    <a:pt x="430514" y="266700"/>
                    <a:pt x="419993" y="266700"/>
                  </a:cubicBezTo>
                  <a:close/>
                  <a:moveTo>
                    <a:pt x="38993" y="38100"/>
                  </a:moveTo>
                  <a:lnTo>
                    <a:pt x="181868" y="38100"/>
                  </a:lnTo>
                  <a:moveTo>
                    <a:pt x="38993" y="76200"/>
                  </a:moveTo>
                  <a:lnTo>
                    <a:pt x="134243" y="76200"/>
                  </a:lnTo>
                  <a:moveTo>
                    <a:pt x="210443" y="0"/>
                  </a:moveTo>
                  <a:cubicBezTo>
                    <a:pt x="220964" y="0"/>
                    <a:pt x="229493" y="8528"/>
                    <a:pt x="229493" y="19050"/>
                  </a:cubicBezTo>
                  <a:lnTo>
                    <a:pt x="229493" y="114300"/>
                  </a:lnTo>
                  <a:cubicBezTo>
                    <a:pt x="229493" y="124821"/>
                    <a:pt x="220964" y="133350"/>
                    <a:pt x="210443" y="133350"/>
                  </a:cubicBezTo>
                  <a:lnTo>
                    <a:pt x="181868" y="133350"/>
                  </a:lnTo>
                  <a:lnTo>
                    <a:pt x="181868" y="180975"/>
                  </a:lnTo>
                  <a:lnTo>
                    <a:pt x="134243" y="133350"/>
                  </a:lnTo>
                  <a:lnTo>
                    <a:pt x="19943" y="133350"/>
                  </a:lnTo>
                  <a:cubicBezTo>
                    <a:pt x="9422" y="133350"/>
                    <a:pt x="893" y="124821"/>
                    <a:pt x="893" y="114300"/>
                  </a:cubicBezTo>
                  <a:lnTo>
                    <a:pt x="893" y="19050"/>
                  </a:lnTo>
                  <a:cubicBezTo>
                    <a:pt x="893" y="8528"/>
                    <a:pt x="9422" y="0"/>
                    <a:pt x="19943" y="0"/>
                  </a:cubicBez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21" name="Rounded Rectangle 20">
              <a:extLst>
                <a:ext uri="{FF2B5EF4-FFF2-40B4-BE49-F238E27FC236}">
                  <a16:creationId xmlns:a16="http://schemas.microsoft.com/office/drawing/2014/main" id="{D29EBFFC-32C9-60AE-05E2-680730823BA7}"/>
                </a:ext>
              </a:extLst>
            </p:cNvPr>
            <p:cNvSpPr/>
            <p:nvPr/>
          </p:nvSpPr>
          <p:spPr>
            <a:xfrm>
              <a:off x="2333791" y="3249877"/>
              <a:ext cx="440383" cy="438459"/>
            </a:xfrm>
            <a:custGeom>
              <a:avLst/>
              <a:gdLst/>
              <a:ahLst/>
              <a:cxnLst/>
              <a:rect l="0" t="0" r="0" b="0"/>
              <a:pathLst>
                <a:path w="440383" h="438459">
                  <a:moveTo>
                    <a:pt x="307033" y="0"/>
                  </a:moveTo>
                  <a:lnTo>
                    <a:pt x="421333" y="0"/>
                  </a:lnTo>
                  <a:cubicBezTo>
                    <a:pt x="421333" y="0"/>
                    <a:pt x="440383" y="0"/>
                    <a:pt x="440383" y="19050"/>
                  </a:cubicBezTo>
                  <a:lnTo>
                    <a:pt x="440383" y="38100"/>
                  </a:lnTo>
                  <a:cubicBezTo>
                    <a:pt x="440383" y="38100"/>
                    <a:pt x="440383" y="57150"/>
                    <a:pt x="421333" y="57150"/>
                  </a:cubicBezTo>
                  <a:lnTo>
                    <a:pt x="307033" y="57150"/>
                  </a:lnTo>
                  <a:cubicBezTo>
                    <a:pt x="307033" y="57150"/>
                    <a:pt x="287983" y="57150"/>
                    <a:pt x="287983" y="38100"/>
                  </a:cubicBezTo>
                  <a:lnTo>
                    <a:pt x="287983" y="19050"/>
                  </a:lnTo>
                  <a:cubicBezTo>
                    <a:pt x="287983" y="19050"/>
                    <a:pt x="287983" y="0"/>
                    <a:pt x="307033" y="0"/>
                  </a:cubicBezTo>
                  <a:moveTo>
                    <a:pt x="84491" y="61912"/>
                  </a:moveTo>
                  <a:cubicBezTo>
                    <a:pt x="84491" y="90845"/>
                    <a:pt x="107946" y="114300"/>
                    <a:pt x="136879" y="114300"/>
                  </a:cubicBezTo>
                  <a:cubicBezTo>
                    <a:pt x="165812" y="114300"/>
                    <a:pt x="189266" y="90845"/>
                    <a:pt x="189266" y="61912"/>
                  </a:cubicBezTo>
                  <a:cubicBezTo>
                    <a:pt x="189266" y="32979"/>
                    <a:pt x="165812" y="9525"/>
                    <a:pt x="136879" y="9525"/>
                  </a:cubicBezTo>
                  <a:cubicBezTo>
                    <a:pt x="107946" y="9525"/>
                    <a:pt x="84491" y="32979"/>
                    <a:pt x="84491" y="61912"/>
                  </a:cubicBezTo>
                  <a:moveTo>
                    <a:pt x="263961" y="125025"/>
                  </a:moveTo>
                  <a:cubicBezTo>
                    <a:pt x="254106" y="112744"/>
                    <a:pt x="236173" y="110750"/>
                    <a:pt x="223861" y="120567"/>
                  </a:cubicBezTo>
                  <a:lnTo>
                    <a:pt x="210145" y="131540"/>
                  </a:lnTo>
                  <a:cubicBezTo>
                    <a:pt x="193242" y="145057"/>
                    <a:pt x="172238" y="152414"/>
                    <a:pt x="150595" y="152400"/>
                  </a:cubicBezTo>
                  <a:lnTo>
                    <a:pt x="103122" y="152400"/>
                  </a:lnTo>
                  <a:cubicBezTo>
                    <a:pt x="81485" y="152416"/>
                    <a:pt x="60500" y="159807"/>
                    <a:pt x="43629" y="173354"/>
                  </a:cubicBezTo>
                  <a:lnTo>
                    <a:pt x="14311" y="196767"/>
                  </a:lnTo>
                  <a:cubicBezTo>
                    <a:pt x="1991" y="206630"/>
                    <a:pt x="0" y="224614"/>
                    <a:pt x="9863" y="236934"/>
                  </a:cubicBezTo>
                  <a:cubicBezTo>
                    <a:pt x="19726" y="249254"/>
                    <a:pt x="37710" y="251246"/>
                    <a:pt x="50030" y="241382"/>
                  </a:cubicBezTo>
                  <a:lnTo>
                    <a:pt x="89768" y="209550"/>
                  </a:lnTo>
                  <a:lnTo>
                    <a:pt x="108304" y="209550"/>
                  </a:lnTo>
                  <a:lnTo>
                    <a:pt x="108304" y="279006"/>
                  </a:lnTo>
                  <a:lnTo>
                    <a:pt x="75271" y="345014"/>
                  </a:lnTo>
                  <a:lnTo>
                    <a:pt x="32409" y="387915"/>
                  </a:lnTo>
                  <a:cubicBezTo>
                    <a:pt x="21245" y="398513"/>
                    <a:pt x="19919" y="415842"/>
                    <a:pt x="29342" y="428015"/>
                  </a:cubicBezTo>
                  <a:cubicBezTo>
                    <a:pt x="34500" y="434120"/>
                    <a:pt x="41979" y="437786"/>
                    <a:pt x="49965" y="438122"/>
                  </a:cubicBezTo>
                  <a:cubicBezTo>
                    <a:pt x="57950" y="438459"/>
                    <a:pt x="65712" y="435436"/>
                    <a:pt x="71366" y="429787"/>
                  </a:cubicBezTo>
                  <a:lnTo>
                    <a:pt x="118991" y="382162"/>
                  </a:lnTo>
                  <a:cubicBezTo>
                    <a:pt x="121156" y="380002"/>
                    <a:pt x="122957" y="377506"/>
                    <a:pt x="124325" y="374770"/>
                  </a:cubicBezTo>
                  <a:lnTo>
                    <a:pt x="149642" y="324135"/>
                  </a:lnTo>
                  <a:lnTo>
                    <a:pt x="186390" y="342499"/>
                  </a:lnTo>
                  <a:lnTo>
                    <a:pt x="194181" y="412775"/>
                  </a:lnTo>
                  <a:cubicBezTo>
                    <a:pt x="195810" y="427222"/>
                    <a:pt x="208027" y="438144"/>
                    <a:pt x="222566" y="438150"/>
                  </a:cubicBezTo>
                  <a:cubicBezTo>
                    <a:pt x="224295" y="438149"/>
                    <a:pt x="226022" y="438009"/>
                    <a:pt x="227728" y="437730"/>
                  </a:cubicBezTo>
                  <a:cubicBezTo>
                    <a:pt x="242566" y="435117"/>
                    <a:pt x="252782" y="421373"/>
                    <a:pt x="251007" y="406412"/>
                  </a:cubicBezTo>
                  <a:lnTo>
                    <a:pt x="241482" y="320687"/>
                  </a:lnTo>
                  <a:cubicBezTo>
                    <a:pt x="240397" y="311049"/>
                    <a:pt x="234513" y="302613"/>
                    <a:pt x="225842" y="298265"/>
                  </a:cubicBezTo>
                  <a:lnTo>
                    <a:pt x="165454" y="268090"/>
                  </a:lnTo>
                  <a:lnTo>
                    <a:pt x="165454" y="209550"/>
                  </a:lnTo>
                  <a:lnTo>
                    <a:pt x="170635" y="209550"/>
                  </a:lnTo>
                  <a:cubicBezTo>
                    <a:pt x="192277" y="209528"/>
                    <a:pt x="213267" y="202138"/>
                    <a:pt x="230148" y="188595"/>
                  </a:cubicBezTo>
                  <a:lnTo>
                    <a:pt x="259523" y="165106"/>
                  </a:lnTo>
                  <a:cubicBezTo>
                    <a:pt x="271785" y="155246"/>
                    <a:pt x="273769" y="137328"/>
                    <a:pt x="263961" y="125025"/>
                  </a:cubicBezTo>
                  <a:close/>
                  <a:moveTo>
                    <a:pt x="290136" y="239496"/>
                  </a:moveTo>
                  <a:cubicBezTo>
                    <a:pt x="336745" y="262795"/>
                    <a:pt x="391603" y="262795"/>
                    <a:pt x="438212" y="239496"/>
                  </a:cubicBezTo>
                  <a:moveTo>
                    <a:pt x="312977" y="177622"/>
                  </a:moveTo>
                  <a:cubicBezTo>
                    <a:pt x="345012" y="194539"/>
                    <a:pt x="383336" y="194539"/>
                    <a:pt x="415371" y="177622"/>
                  </a:cubicBezTo>
                  <a:moveTo>
                    <a:pt x="335532" y="116338"/>
                  </a:moveTo>
                  <a:cubicBezTo>
                    <a:pt x="353121" y="127062"/>
                    <a:pt x="375227" y="127062"/>
                    <a:pt x="392816" y="116338"/>
                  </a:cubicBez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22" name="Rounded Rectangle 21">
              <a:extLst>
                <a:ext uri="{FF2B5EF4-FFF2-40B4-BE49-F238E27FC236}">
                  <a16:creationId xmlns:a16="http://schemas.microsoft.com/office/drawing/2014/main" id="{E6BD2539-383E-1344-A83D-E0A4CE6333B3}"/>
                </a:ext>
              </a:extLst>
            </p:cNvPr>
            <p:cNvSpPr/>
            <p:nvPr/>
          </p:nvSpPr>
          <p:spPr>
            <a:xfrm>
              <a:off x="2965323" y="4164277"/>
              <a:ext cx="438150" cy="438150"/>
            </a:xfrm>
            <a:custGeom>
              <a:avLst/>
              <a:gdLst/>
              <a:ahLst/>
              <a:cxnLst/>
              <a:rect l="0" t="0" r="0" b="0"/>
              <a:pathLst>
                <a:path w="438150" h="438150">
                  <a:moveTo>
                    <a:pt x="0" y="77895"/>
                  </a:moveTo>
                  <a:cubicBezTo>
                    <a:pt x="0" y="120915"/>
                    <a:pt x="34874" y="155790"/>
                    <a:pt x="77895" y="155790"/>
                  </a:cubicBezTo>
                  <a:cubicBezTo>
                    <a:pt x="120915" y="155790"/>
                    <a:pt x="155790" y="120915"/>
                    <a:pt x="155790" y="77895"/>
                  </a:cubicBezTo>
                  <a:cubicBezTo>
                    <a:pt x="155790" y="34874"/>
                    <a:pt x="120915" y="0"/>
                    <a:pt x="77895" y="0"/>
                  </a:cubicBezTo>
                  <a:cubicBezTo>
                    <a:pt x="34874" y="0"/>
                    <a:pt x="0" y="34874"/>
                    <a:pt x="0" y="77895"/>
                  </a:cubicBezTo>
                  <a:moveTo>
                    <a:pt x="46805" y="102736"/>
                  </a:moveTo>
                  <a:cubicBezTo>
                    <a:pt x="41174" y="95710"/>
                    <a:pt x="38103" y="86976"/>
                    <a:pt x="38100" y="77971"/>
                  </a:cubicBezTo>
                  <a:moveTo>
                    <a:pt x="117690" y="77895"/>
                  </a:moveTo>
                  <a:cubicBezTo>
                    <a:pt x="117690" y="55917"/>
                    <a:pt x="99873" y="38100"/>
                    <a:pt x="77895" y="38100"/>
                  </a:cubicBezTo>
                  <a:moveTo>
                    <a:pt x="282359" y="77895"/>
                  </a:moveTo>
                  <a:cubicBezTo>
                    <a:pt x="282359" y="120915"/>
                    <a:pt x="317234" y="155790"/>
                    <a:pt x="360254" y="155790"/>
                  </a:cubicBezTo>
                  <a:cubicBezTo>
                    <a:pt x="403275" y="155790"/>
                    <a:pt x="438150" y="120915"/>
                    <a:pt x="438150" y="77895"/>
                  </a:cubicBezTo>
                  <a:cubicBezTo>
                    <a:pt x="438150" y="34874"/>
                    <a:pt x="403275" y="0"/>
                    <a:pt x="360254" y="0"/>
                  </a:cubicBezTo>
                  <a:cubicBezTo>
                    <a:pt x="317234" y="0"/>
                    <a:pt x="282359" y="34874"/>
                    <a:pt x="282359" y="77895"/>
                  </a:cubicBezTo>
                  <a:moveTo>
                    <a:pt x="0" y="360254"/>
                  </a:moveTo>
                  <a:cubicBezTo>
                    <a:pt x="0" y="403275"/>
                    <a:pt x="34874" y="438150"/>
                    <a:pt x="77895" y="438150"/>
                  </a:cubicBezTo>
                  <a:cubicBezTo>
                    <a:pt x="120915" y="438150"/>
                    <a:pt x="155790" y="403275"/>
                    <a:pt x="155790" y="360254"/>
                  </a:cubicBezTo>
                  <a:cubicBezTo>
                    <a:pt x="155790" y="317234"/>
                    <a:pt x="120915" y="282359"/>
                    <a:pt x="77895" y="282359"/>
                  </a:cubicBezTo>
                  <a:cubicBezTo>
                    <a:pt x="34874" y="282359"/>
                    <a:pt x="0" y="317234"/>
                    <a:pt x="0" y="360254"/>
                  </a:cubicBezTo>
                  <a:moveTo>
                    <a:pt x="282359" y="360254"/>
                  </a:moveTo>
                  <a:cubicBezTo>
                    <a:pt x="282359" y="403275"/>
                    <a:pt x="317234" y="438150"/>
                    <a:pt x="360254" y="438150"/>
                  </a:cubicBezTo>
                  <a:cubicBezTo>
                    <a:pt x="403275" y="438150"/>
                    <a:pt x="438150" y="403275"/>
                    <a:pt x="438150" y="360254"/>
                  </a:cubicBezTo>
                  <a:cubicBezTo>
                    <a:pt x="438150" y="317234"/>
                    <a:pt x="403275" y="282359"/>
                    <a:pt x="360254" y="282359"/>
                  </a:cubicBezTo>
                  <a:cubicBezTo>
                    <a:pt x="317234" y="282359"/>
                    <a:pt x="282359" y="317234"/>
                    <a:pt x="282359" y="360254"/>
                  </a:cubicBezTo>
                  <a:moveTo>
                    <a:pt x="298361" y="125196"/>
                  </a:moveTo>
                  <a:cubicBezTo>
                    <a:pt x="273653" y="137192"/>
                    <a:pt x="246540" y="143407"/>
                    <a:pt x="219075" y="143370"/>
                  </a:cubicBezTo>
                  <a:cubicBezTo>
                    <a:pt x="191609" y="143407"/>
                    <a:pt x="164496" y="137192"/>
                    <a:pt x="139788" y="125196"/>
                  </a:cubicBezTo>
                  <a:moveTo>
                    <a:pt x="139788" y="312953"/>
                  </a:moveTo>
                  <a:cubicBezTo>
                    <a:pt x="189869" y="288722"/>
                    <a:pt x="248280" y="288722"/>
                    <a:pt x="298361" y="312953"/>
                  </a:cubicBezTo>
                  <a:moveTo>
                    <a:pt x="312953" y="139788"/>
                  </a:moveTo>
                  <a:cubicBezTo>
                    <a:pt x="288722" y="189869"/>
                    <a:pt x="288722" y="248280"/>
                    <a:pt x="312953" y="298361"/>
                  </a:cubicBezTo>
                  <a:moveTo>
                    <a:pt x="125196" y="298361"/>
                  </a:moveTo>
                  <a:cubicBezTo>
                    <a:pt x="137192" y="273653"/>
                    <a:pt x="143407" y="246540"/>
                    <a:pt x="143370" y="219075"/>
                  </a:cubicBezTo>
                  <a:cubicBezTo>
                    <a:pt x="143407" y="191609"/>
                    <a:pt x="137192" y="164496"/>
                    <a:pt x="125196" y="139788"/>
                  </a:cubicBezTo>
                  <a:moveTo>
                    <a:pt x="73018" y="77895"/>
                  </a:moveTo>
                  <a:cubicBezTo>
                    <a:pt x="73018" y="75202"/>
                    <a:pt x="75202" y="73018"/>
                    <a:pt x="77895" y="73018"/>
                  </a:cubicBezTo>
                  <a:cubicBezTo>
                    <a:pt x="80588" y="73018"/>
                    <a:pt x="82772" y="75202"/>
                    <a:pt x="82772" y="77895"/>
                  </a:cubicBezTo>
                  <a:cubicBezTo>
                    <a:pt x="82772" y="80588"/>
                    <a:pt x="80588" y="82772"/>
                    <a:pt x="77895" y="82772"/>
                  </a:cubicBezTo>
                  <a:cubicBezTo>
                    <a:pt x="75202" y="82772"/>
                    <a:pt x="73018" y="80588"/>
                    <a:pt x="73018" y="77895"/>
                  </a:cubicBezTo>
                  <a:moveTo>
                    <a:pt x="360178" y="38100"/>
                  </a:moveTo>
                  <a:cubicBezTo>
                    <a:pt x="351173" y="38103"/>
                    <a:pt x="342439" y="41174"/>
                    <a:pt x="335413" y="46805"/>
                  </a:cubicBezTo>
                  <a:moveTo>
                    <a:pt x="400050" y="77895"/>
                  </a:moveTo>
                  <a:cubicBezTo>
                    <a:pt x="400050" y="99873"/>
                    <a:pt x="382232" y="117690"/>
                    <a:pt x="360254" y="117690"/>
                  </a:cubicBezTo>
                  <a:moveTo>
                    <a:pt x="355377" y="77895"/>
                  </a:moveTo>
                  <a:cubicBezTo>
                    <a:pt x="355377" y="75202"/>
                    <a:pt x="357561" y="73018"/>
                    <a:pt x="360254" y="73018"/>
                  </a:cubicBezTo>
                  <a:cubicBezTo>
                    <a:pt x="362947" y="73018"/>
                    <a:pt x="365131" y="75202"/>
                    <a:pt x="365131" y="77895"/>
                  </a:cubicBezTo>
                  <a:cubicBezTo>
                    <a:pt x="365131" y="80588"/>
                    <a:pt x="362947" y="82772"/>
                    <a:pt x="360254" y="82772"/>
                  </a:cubicBezTo>
                  <a:cubicBezTo>
                    <a:pt x="357561" y="82772"/>
                    <a:pt x="355377" y="80588"/>
                    <a:pt x="355377" y="77895"/>
                  </a:cubicBezTo>
                  <a:moveTo>
                    <a:pt x="355377" y="77895"/>
                  </a:moveTo>
                  <a:cubicBezTo>
                    <a:pt x="355377" y="75202"/>
                    <a:pt x="357561" y="73018"/>
                    <a:pt x="360254" y="73018"/>
                  </a:cubicBezTo>
                  <a:cubicBezTo>
                    <a:pt x="362947" y="73018"/>
                    <a:pt x="365131" y="75202"/>
                    <a:pt x="365131" y="77895"/>
                  </a:cubicBezTo>
                  <a:cubicBezTo>
                    <a:pt x="365131" y="80588"/>
                    <a:pt x="362947" y="82772"/>
                    <a:pt x="360254" y="82772"/>
                  </a:cubicBezTo>
                  <a:cubicBezTo>
                    <a:pt x="357561" y="82772"/>
                    <a:pt x="355377" y="80588"/>
                    <a:pt x="355377" y="77895"/>
                  </a:cubicBezTo>
                  <a:moveTo>
                    <a:pt x="46805" y="335413"/>
                  </a:moveTo>
                  <a:cubicBezTo>
                    <a:pt x="41174" y="342439"/>
                    <a:pt x="38103" y="351173"/>
                    <a:pt x="38100" y="360178"/>
                  </a:cubicBezTo>
                  <a:moveTo>
                    <a:pt x="117690" y="360254"/>
                  </a:moveTo>
                  <a:cubicBezTo>
                    <a:pt x="117690" y="382232"/>
                    <a:pt x="99873" y="400050"/>
                    <a:pt x="77895" y="400050"/>
                  </a:cubicBezTo>
                  <a:moveTo>
                    <a:pt x="73018" y="360254"/>
                  </a:moveTo>
                  <a:cubicBezTo>
                    <a:pt x="73018" y="357561"/>
                    <a:pt x="75202" y="355377"/>
                    <a:pt x="77895" y="355377"/>
                  </a:cubicBezTo>
                  <a:cubicBezTo>
                    <a:pt x="80588" y="355377"/>
                    <a:pt x="82772" y="357561"/>
                    <a:pt x="82772" y="360254"/>
                  </a:cubicBezTo>
                  <a:cubicBezTo>
                    <a:pt x="82772" y="362947"/>
                    <a:pt x="80588" y="365131"/>
                    <a:pt x="77895" y="365131"/>
                  </a:cubicBezTo>
                  <a:cubicBezTo>
                    <a:pt x="75202" y="365131"/>
                    <a:pt x="73018" y="362947"/>
                    <a:pt x="73018" y="360254"/>
                  </a:cubicBezTo>
                  <a:moveTo>
                    <a:pt x="385095" y="329164"/>
                  </a:moveTo>
                  <a:cubicBezTo>
                    <a:pt x="378071" y="323529"/>
                    <a:pt x="369335" y="320458"/>
                    <a:pt x="360330" y="320459"/>
                  </a:cubicBezTo>
                  <a:moveTo>
                    <a:pt x="360254" y="400050"/>
                  </a:moveTo>
                  <a:cubicBezTo>
                    <a:pt x="338276" y="400050"/>
                    <a:pt x="320459" y="382232"/>
                    <a:pt x="320459" y="360254"/>
                  </a:cubicBezTo>
                  <a:moveTo>
                    <a:pt x="355377" y="360254"/>
                  </a:moveTo>
                  <a:cubicBezTo>
                    <a:pt x="355377" y="357561"/>
                    <a:pt x="357561" y="355377"/>
                    <a:pt x="360254" y="355377"/>
                  </a:cubicBezTo>
                  <a:cubicBezTo>
                    <a:pt x="362947" y="355377"/>
                    <a:pt x="365131" y="357561"/>
                    <a:pt x="365131" y="360254"/>
                  </a:cubicBezTo>
                  <a:cubicBezTo>
                    <a:pt x="365131" y="362947"/>
                    <a:pt x="362947" y="365131"/>
                    <a:pt x="360254" y="365131"/>
                  </a:cubicBezTo>
                  <a:cubicBezTo>
                    <a:pt x="357561" y="365131"/>
                    <a:pt x="355377" y="362947"/>
                    <a:pt x="355377" y="360254"/>
                  </a:cubicBezTo>
                  <a:moveTo>
                    <a:pt x="355377" y="360254"/>
                  </a:moveTo>
                  <a:cubicBezTo>
                    <a:pt x="355377" y="357561"/>
                    <a:pt x="357561" y="355377"/>
                    <a:pt x="360254" y="355377"/>
                  </a:cubicBezTo>
                  <a:cubicBezTo>
                    <a:pt x="362947" y="355377"/>
                    <a:pt x="365131" y="357561"/>
                    <a:pt x="365131" y="360254"/>
                  </a:cubicBezTo>
                  <a:cubicBezTo>
                    <a:pt x="365131" y="362947"/>
                    <a:pt x="362947" y="365131"/>
                    <a:pt x="360254" y="365131"/>
                  </a:cubicBezTo>
                  <a:cubicBezTo>
                    <a:pt x="357561" y="365131"/>
                    <a:pt x="355377" y="362947"/>
                    <a:pt x="355377" y="360254"/>
                  </a:cubicBezTo>
                  <a:moveTo>
                    <a:pt x="73018" y="360254"/>
                  </a:moveTo>
                  <a:cubicBezTo>
                    <a:pt x="73018" y="357561"/>
                    <a:pt x="75202" y="355377"/>
                    <a:pt x="77895" y="355377"/>
                  </a:cubicBezTo>
                  <a:cubicBezTo>
                    <a:pt x="80588" y="355377"/>
                    <a:pt x="82772" y="357561"/>
                    <a:pt x="82772" y="360254"/>
                  </a:cubicBezTo>
                  <a:cubicBezTo>
                    <a:pt x="82772" y="362947"/>
                    <a:pt x="80588" y="365131"/>
                    <a:pt x="77895" y="365131"/>
                  </a:cubicBezTo>
                  <a:cubicBezTo>
                    <a:pt x="75202" y="365131"/>
                    <a:pt x="73018" y="362947"/>
                    <a:pt x="73018" y="360254"/>
                  </a:cubicBezTo>
                  <a:moveTo>
                    <a:pt x="355377" y="360254"/>
                  </a:moveTo>
                  <a:cubicBezTo>
                    <a:pt x="355377" y="357561"/>
                    <a:pt x="357561" y="355377"/>
                    <a:pt x="360254" y="355377"/>
                  </a:cubicBezTo>
                  <a:cubicBezTo>
                    <a:pt x="362947" y="355377"/>
                    <a:pt x="365131" y="357561"/>
                    <a:pt x="365131" y="360254"/>
                  </a:cubicBezTo>
                  <a:cubicBezTo>
                    <a:pt x="365131" y="362947"/>
                    <a:pt x="362947" y="365131"/>
                    <a:pt x="360254" y="365131"/>
                  </a:cubicBezTo>
                  <a:cubicBezTo>
                    <a:pt x="357561" y="365131"/>
                    <a:pt x="355377" y="362947"/>
                    <a:pt x="355377" y="360254"/>
                  </a:cubicBezTo>
                  <a:moveTo>
                    <a:pt x="181927" y="219075"/>
                  </a:moveTo>
                  <a:cubicBezTo>
                    <a:pt x="181927" y="239591"/>
                    <a:pt x="198559" y="256222"/>
                    <a:pt x="219075" y="256222"/>
                  </a:cubicBezTo>
                  <a:cubicBezTo>
                    <a:pt x="239591" y="256222"/>
                    <a:pt x="256222" y="239591"/>
                    <a:pt x="256222" y="219075"/>
                  </a:cubicBezTo>
                  <a:cubicBezTo>
                    <a:pt x="256222" y="198559"/>
                    <a:pt x="239591" y="181927"/>
                    <a:pt x="219075" y="181927"/>
                  </a:cubicBezTo>
                  <a:cubicBezTo>
                    <a:pt x="198559" y="181927"/>
                    <a:pt x="181927" y="198559"/>
                    <a:pt x="181927" y="219075"/>
                  </a:cubicBezTo>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grpSp>
    </p:spTree>
    <p:extLst>
      <p:ext uri="{BB962C8B-B14F-4D97-AF65-F5344CB8AC3E}">
        <p14:creationId xmlns:p14="http://schemas.microsoft.com/office/powerpoint/2010/main" val="26271407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0628A-D777-6449-70F1-61A869B2AA37}"/>
              </a:ext>
            </a:extLst>
          </p:cNvPr>
          <p:cNvSpPr>
            <a:spLocks noGrp="1"/>
          </p:cNvSpPr>
          <p:nvPr>
            <p:ph type="title"/>
          </p:nvPr>
        </p:nvSpPr>
        <p:spPr/>
        <p:txBody>
          <a:bodyPr/>
          <a:lstStyle/>
          <a:p>
            <a:r>
              <a:rPr lang="en-US" dirty="0"/>
              <a:t>Industry Adoption and Future Outlook</a:t>
            </a:r>
          </a:p>
        </p:txBody>
      </p:sp>
      <p:grpSp>
        <p:nvGrpSpPr>
          <p:cNvPr id="22" name="Group 21">
            <a:extLst>
              <a:ext uri="{FF2B5EF4-FFF2-40B4-BE49-F238E27FC236}">
                <a16:creationId xmlns:a16="http://schemas.microsoft.com/office/drawing/2014/main" id="{35E4B210-DC18-0C55-1EBE-A2D63FA67BD5}"/>
              </a:ext>
            </a:extLst>
          </p:cNvPr>
          <p:cNvGrpSpPr>
            <a:grpSpLocks noChangeAspect="1"/>
          </p:cNvGrpSpPr>
          <p:nvPr/>
        </p:nvGrpSpPr>
        <p:grpSpPr>
          <a:xfrm>
            <a:off x="1873952" y="1156308"/>
            <a:ext cx="8444096" cy="5120711"/>
            <a:chOff x="1600200" y="1750172"/>
            <a:chExt cx="5943600" cy="3604348"/>
          </a:xfrm>
        </p:grpSpPr>
        <p:sp>
          <p:nvSpPr>
            <p:cNvPr id="3" name="Rounded Rectangle 1">
              <a:extLst>
                <a:ext uri="{FF2B5EF4-FFF2-40B4-BE49-F238E27FC236}">
                  <a16:creationId xmlns:a16="http://schemas.microsoft.com/office/drawing/2014/main" id="{7BA0F91A-E826-6390-60C0-17E7E461A9E1}"/>
                </a:ext>
              </a:extLst>
            </p:cNvPr>
            <p:cNvSpPr/>
            <p:nvPr/>
          </p:nvSpPr>
          <p:spPr>
            <a:xfrm>
              <a:off x="1600200" y="2453729"/>
              <a:ext cx="5943600" cy="2308909"/>
            </a:xfrm>
            <a:custGeom>
              <a:avLst/>
              <a:gdLst/>
              <a:ahLst/>
              <a:cxnLst/>
              <a:rect l="0" t="0" r="0" b="0"/>
              <a:pathLst>
                <a:path w="5943600" h="2308909">
                  <a:moveTo>
                    <a:pt x="5885138" y="486855"/>
                  </a:moveTo>
                  <a:lnTo>
                    <a:pt x="5300521" y="48393"/>
                  </a:lnTo>
                  <a:cubicBezTo>
                    <a:pt x="5235970" y="0"/>
                    <a:pt x="5144380" y="13072"/>
                    <a:pt x="5095906" y="77624"/>
                  </a:cubicBezTo>
                  <a:cubicBezTo>
                    <a:pt x="5047512" y="142175"/>
                    <a:pt x="5060585" y="233846"/>
                    <a:pt x="5125137" y="282239"/>
                  </a:cubicBezTo>
                  <a:lnTo>
                    <a:pt x="5358983" y="457624"/>
                  </a:lnTo>
                  <a:lnTo>
                    <a:pt x="4676931" y="457624"/>
                  </a:lnTo>
                  <a:cubicBezTo>
                    <a:pt x="4408332" y="457624"/>
                    <a:pt x="4189750" y="676206"/>
                    <a:pt x="4189750" y="944805"/>
                  </a:cubicBezTo>
                  <a:lnTo>
                    <a:pt x="4189750" y="1626857"/>
                  </a:lnTo>
                  <a:cubicBezTo>
                    <a:pt x="4189750" y="1734280"/>
                    <a:pt x="4102301" y="1821729"/>
                    <a:pt x="3994878" y="1821729"/>
                  </a:cubicBezTo>
                  <a:cubicBezTo>
                    <a:pt x="3887455" y="1821729"/>
                    <a:pt x="3800006" y="1734280"/>
                    <a:pt x="3800006" y="1626857"/>
                  </a:cubicBezTo>
                  <a:lnTo>
                    <a:pt x="3800006" y="652496"/>
                  </a:lnTo>
                  <a:cubicBezTo>
                    <a:pt x="3800006" y="383898"/>
                    <a:pt x="3581424" y="165316"/>
                    <a:pt x="3312826" y="165316"/>
                  </a:cubicBezTo>
                  <a:cubicBezTo>
                    <a:pt x="3044227" y="165316"/>
                    <a:pt x="2825645" y="383898"/>
                    <a:pt x="2825645" y="652496"/>
                  </a:cubicBezTo>
                  <a:lnTo>
                    <a:pt x="2825645" y="1821729"/>
                  </a:lnTo>
                  <a:cubicBezTo>
                    <a:pt x="2825645" y="1929152"/>
                    <a:pt x="2738197" y="2016601"/>
                    <a:pt x="2630773" y="2016601"/>
                  </a:cubicBezTo>
                  <a:cubicBezTo>
                    <a:pt x="2523350" y="2016601"/>
                    <a:pt x="2435901" y="1929152"/>
                    <a:pt x="2435901" y="1821729"/>
                  </a:cubicBezTo>
                  <a:lnTo>
                    <a:pt x="2435901" y="847368"/>
                  </a:lnTo>
                  <a:cubicBezTo>
                    <a:pt x="2435901" y="578770"/>
                    <a:pt x="2217320" y="360188"/>
                    <a:pt x="1948721" y="360188"/>
                  </a:cubicBezTo>
                  <a:cubicBezTo>
                    <a:pt x="1680122" y="360188"/>
                    <a:pt x="1461540" y="578770"/>
                    <a:pt x="1461540" y="847368"/>
                  </a:cubicBezTo>
                  <a:lnTo>
                    <a:pt x="1461540" y="1237113"/>
                  </a:lnTo>
                  <a:cubicBezTo>
                    <a:pt x="1461540" y="1344536"/>
                    <a:pt x="1374092" y="1431985"/>
                    <a:pt x="1266668" y="1431985"/>
                  </a:cubicBezTo>
                  <a:lnTo>
                    <a:pt x="0" y="1431985"/>
                  </a:lnTo>
                  <a:lnTo>
                    <a:pt x="0" y="1724293"/>
                  </a:lnTo>
                  <a:lnTo>
                    <a:pt x="1266668" y="1724293"/>
                  </a:lnTo>
                  <a:cubicBezTo>
                    <a:pt x="1535267" y="1724293"/>
                    <a:pt x="1753849" y="1505712"/>
                    <a:pt x="1753849" y="1237113"/>
                  </a:cubicBezTo>
                  <a:lnTo>
                    <a:pt x="1753849" y="847368"/>
                  </a:lnTo>
                  <a:cubicBezTo>
                    <a:pt x="1753849" y="739945"/>
                    <a:pt x="1841298" y="652496"/>
                    <a:pt x="1948721" y="652496"/>
                  </a:cubicBezTo>
                  <a:cubicBezTo>
                    <a:pt x="2056144" y="652496"/>
                    <a:pt x="2143593" y="739945"/>
                    <a:pt x="2143593" y="847368"/>
                  </a:cubicBezTo>
                  <a:lnTo>
                    <a:pt x="2143593" y="1821729"/>
                  </a:lnTo>
                  <a:cubicBezTo>
                    <a:pt x="2143593" y="2090328"/>
                    <a:pt x="2362175" y="2308909"/>
                    <a:pt x="2630773" y="2308909"/>
                  </a:cubicBezTo>
                  <a:cubicBezTo>
                    <a:pt x="2899372" y="2308909"/>
                    <a:pt x="3117954" y="2090328"/>
                    <a:pt x="3117954" y="1821729"/>
                  </a:cubicBezTo>
                  <a:lnTo>
                    <a:pt x="3117954" y="652496"/>
                  </a:lnTo>
                  <a:cubicBezTo>
                    <a:pt x="3117954" y="545073"/>
                    <a:pt x="3205402" y="457624"/>
                    <a:pt x="3312826" y="457624"/>
                  </a:cubicBezTo>
                  <a:cubicBezTo>
                    <a:pt x="3420249" y="457624"/>
                    <a:pt x="3507698" y="545073"/>
                    <a:pt x="3507698" y="652496"/>
                  </a:cubicBezTo>
                  <a:lnTo>
                    <a:pt x="3507698" y="1626857"/>
                  </a:lnTo>
                  <a:cubicBezTo>
                    <a:pt x="3507698" y="1895456"/>
                    <a:pt x="3726279" y="2114037"/>
                    <a:pt x="3994878" y="2114037"/>
                  </a:cubicBezTo>
                  <a:cubicBezTo>
                    <a:pt x="4263477" y="2114037"/>
                    <a:pt x="4482059" y="1895456"/>
                    <a:pt x="4482059" y="1626857"/>
                  </a:cubicBezTo>
                  <a:lnTo>
                    <a:pt x="4482059" y="944805"/>
                  </a:lnTo>
                  <a:cubicBezTo>
                    <a:pt x="4482059" y="837381"/>
                    <a:pt x="4569507" y="749932"/>
                    <a:pt x="4676931" y="749932"/>
                  </a:cubicBezTo>
                  <a:lnTo>
                    <a:pt x="5358983" y="749932"/>
                  </a:lnTo>
                  <a:lnTo>
                    <a:pt x="5125137" y="925317"/>
                  </a:lnTo>
                  <a:cubicBezTo>
                    <a:pt x="5060585" y="973711"/>
                    <a:pt x="5047512" y="1065382"/>
                    <a:pt x="5095906" y="1129933"/>
                  </a:cubicBezTo>
                  <a:cubicBezTo>
                    <a:pt x="5124649" y="1168258"/>
                    <a:pt x="5168496" y="1188395"/>
                    <a:pt x="5212910" y="1188395"/>
                  </a:cubicBezTo>
                  <a:cubicBezTo>
                    <a:pt x="5243440" y="1188395"/>
                    <a:pt x="5274214" y="1178895"/>
                    <a:pt x="5300521" y="1159164"/>
                  </a:cubicBezTo>
                  <a:lnTo>
                    <a:pt x="5885138" y="720702"/>
                  </a:lnTo>
                  <a:cubicBezTo>
                    <a:pt x="5921920" y="693095"/>
                    <a:pt x="5943600" y="649817"/>
                    <a:pt x="5943600" y="603778"/>
                  </a:cubicBezTo>
                  <a:cubicBezTo>
                    <a:pt x="5943600" y="557740"/>
                    <a:pt x="5921920" y="514462"/>
                    <a:pt x="5885138" y="486855"/>
                  </a:cubicBezTo>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4" name="Rounded Rectangle 2">
              <a:extLst>
                <a:ext uri="{FF2B5EF4-FFF2-40B4-BE49-F238E27FC236}">
                  <a16:creationId xmlns:a16="http://schemas.microsoft.com/office/drawing/2014/main" id="{D5C072CB-C75F-7F9F-31C6-EDC3750314FC}"/>
                </a:ext>
              </a:extLst>
            </p:cNvPr>
            <p:cNvSpPr/>
            <p:nvPr/>
          </p:nvSpPr>
          <p:spPr>
            <a:xfrm>
              <a:off x="1600200" y="2453731"/>
              <a:ext cx="5943600" cy="2308909"/>
            </a:xfrm>
            <a:custGeom>
              <a:avLst/>
              <a:gdLst/>
              <a:ahLst/>
              <a:cxnLst/>
              <a:rect l="0" t="0" r="0" b="0"/>
              <a:pathLst>
                <a:path w="5943600" h="2308909">
                  <a:moveTo>
                    <a:pt x="5885138" y="486855"/>
                  </a:moveTo>
                  <a:lnTo>
                    <a:pt x="5300521" y="48393"/>
                  </a:lnTo>
                  <a:cubicBezTo>
                    <a:pt x="5235970" y="0"/>
                    <a:pt x="5144380" y="13072"/>
                    <a:pt x="5095906" y="77624"/>
                  </a:cubicBezTo>
                  <a:cubicBezTo>
                    <a:pt x="5047512" y="142175"/>
                    <a:pt x="5060585" y="233846"/>
                    <a:pt x="5125137" y="282239"/>
                  </a:cubicBezTo>
                  <a:lnTo>
                    <a:pt x="5358983" y="457624"/>
                  </a:lnTo>
                  <a:lnTo>
                    <a:pt x="4676931" y="457624"/>
                  </a:lnTo>
                  <a:cubicBezTo>
                    <a:pt x="4408332" y="457624"/>
                    <a:pt x="4189750" y="676206"/>
                    <a:pt x="4189750" y="944805"/>
                  </a:cubicBezTo>
                  <a:lnTo>
                    <a:pt x="4189750" y="1626857"/>
                  </a:lnTo>
                  <a:cubicBezTo>
                    <a:pt x="4189750" y="1734280"/>
                    <a:pt x="4102301" y="1821729"/>
                    <a:pt x="3994878" y="1821729"/>
                  </a:cubicBezTo>
                  <a:cubicBezTo>
                    <a:pt x="3887455" y="1821729"/>
                    <a:pt x="3800006" y="1734280"/>
                    <a:pt x="3800006" y="1626857"/>
                  </a:cubicBezTo>
                  <a:lnTo>
                    <a:pt x="3800006" y="652496"/>
                  </a:lnTo>
                  <a:cubicBezTo>
                    <a:pt x="3800006" y="383898"/>
                    <a:pt x="3581424" y="165316"/>
                    <a:pt x="3312826" y="165316"/>
                  </a:cubicBezTo>
                  <a:cubicBezTo>
                    <a:pt x="3044227" y="165316"/>
                    <a:pt x="2825645" y="383898"/>
                    <a:pt x="2825645" y="652496"/>
                  </a:cubicBezTo>
                  <a:lnTo>
                    <a:pt x="2825645" y="1821729"/>
                  </a:lnTo>
                  <a:cubicBezTo>
                    <a:pt x="2825645" y="1929152"/>
                    <a:pt x="2738197" y="2016601"/>
                    <a:pt x="2630773" y="2016601"/>
                  </a:cubicBezTo>
                  <a:cubicBezTo>
                    <a:pt x="2523350" y="2016601"/>
                    <a:pt x="2435901" y="1929152"/>
                    <a:pt x="2435901" y="1821729"/>
                  </a:cubicBezTo>
                  <a:lnTo>
                    <a:pt x="2435901" y="847368"/>
                  </a:lnTo>
                  <a:cubicBezTo>
                    <a:pt x="2435901" y="578770"/>
                    <a:pt x="2217320" y="360188"/>
                    <a:pt x="1948721" y="360188"/>
                  </a:cubicBezTo>
                  <a:cubicBezTo>
                    <a:pt x="1680122" y="360188"/>
                    <a:pt x="1461540" y="578770"/>
                    <a:pt x="1461540" y="847368"/>
                  </a:cubicBezTo>
                  <a:lnTo>
                    <a:pt x="1461540" y="1237113"/>
                  </a:lnTo>
                  <a:cubicBezTo>
                    <a:pt x="1461540" y="1344536"/>
                    <a:pt x="1374092" y="1431985"/>
                    <a:pt x="1266668" y="1431985"/>
                  </a:cubicBezTo>
                  <a:lnTo>
                    <a:pt x="0" y="1431985"/>
                  </a:lnTo>
                  <a:lnTo>
                    <a:pt x="0" y="1724293"/>
                  </a:lnTo>
                  <a:lnTo>
                    <a:pt x="1266668" y="1724293"/>
                  </a:lnTo>
                  <a:cubicBezTo>
                    <a:pt x="1535267" y="1724293"/>
                    <a:pt x="1753849" y="1505712"/>
                    <a:pt x="1753849" y="1237113"/>
                  </a:cubicBezTo>
                  <a:lnTo>
                    <a:pt x="1753849" y="847368"/>
                  </a:lnTo>
                  <a:cubicBezTo>
                    <a:pt x="1753849" y="739945"/>
                    <a:pt x="1841298" y="652496"/>
                    <a:pt x="1948721" y="652496"/>
                  </a:cubicBezTo>
                  <a:cubicBezTo>
                    <a:pt x="2056144" y="652496"/>
                    <a:pt x="2143593" y="739945"/>
                    <a:pt x="2143593" y="847368"/>
                  </a:cubicBezTo>
                  <a:lnTo>
                    <a:pt x="2143593" y="1821729"/>
                  </a:lnTo>
                  <a:cubicBezTo>
                    <a:pt x="2143593" y="2090328"/>
                    <a:pt x="2362175" y="2308909"/>
                    <a:pt x="2630773" y="2308909"/>
                  </a:cubicBezTo>
                  <a:cubicBezTo>
                    <a:pt x="2899372" y="2308909"/>
                    <a:pt x="3117954" y="2090328"/>
                    <a:pt x="3117954" y="1821729"/>
                  </a:cubicBezTo>
                  <a:lnTo>
                    <a:pt x="3117954" y="652496"/>
                  </a:lnTo>
                  <a:cubicBezTo>
                    <a:pt x="3117954" y="545073"/>
                    <a:pt x="3205402" y="457624"/>
                    <a:pt x="3312826" y="457624"/>
                  </a:cubicBezTo>
                  <a:cubicBezTo>
                    <a:pt x="3420249" y="457624"/>
                    <a:pt x="3507698" y="545073"/>
                    <a:pt x="3507698" y="652496"/>
                  </a:cubicBezTo>
                  <a:lnTo>
                    <a:pt x="3507698" y="1626857"/>
                  </a:lnTo>
                  <a:cubicBezTo>
                    <a:pt x="3507698" y="1895456"/>
                    <a:pt x="3726279" y="2114037"/>
                    <a:pt x="3994878" y="2114037"/>
                  </a:cubicBezTo>
                  <a:cubicBezTo>
                    <a:pt x="4263477" y="2114037"/>
                    <a:pt x="4482059" y="1895456"/>
                    <a:pt x="4482059" y="1626857"/>
                  </a:cubicBezTo>
                  <a:lnTo>
                    <a:pt x="4482059" y="944805"/>
                  </a:lnTo>
                  <a:cubicBezTo>
                    <a:pt x="4482059" y="837381"/>
                    <a:pt x="4569507" y="749932"/>
                    <a:pt x="4676931" y="749932"/>
                  </a:cubicBezTo>
                  <a:lnTo>
                    <a:pt x="5358983" y="749932"/>
                  </a:lnTo>
                  <a:lnTo>
                    <a:pt x="5125137" y="925317"/>
                  </a:lnTo>
                  <a:cubicBezTo>
                    <a:pt x="5060585" y="973711"/>
                    <a:pt x="5047512" y="1065382"/>
                    <a:pt x="5095906" y="1129933"/>
                  </a:cubicBezTo>
                  <a:cubicBezTo>
                    <a:pt x="5124649" y="1168258"/>
                    <a:pt x="5168496" y="1188395"/>
                    <a:pt x="5212910" y="1188395"/>
                  </a:cubicBezTo>
                  <a:cubicBezTo>
                    <a:pt x="5243440" y="1188395"/>
                    <a:pt x="5274214" y="1178895"/>
                    <a:pt x="5300521" y="1159164"/>
                  </a:cubicBezTo>
                  <a:lnTo>
                    <a:pt x="5885138" y="720702"/>
                  </a:lnTo>
                  <a:cubicBezTo>
                    <a:pt x="5921920" y="693095"/>
                    <a:pt x="5943600" y="649817"/>
                    <a:pt x="5943600" y="603778"/>
                  </a:cubicBezTo>
                  <a:cubicBezTo>
                    <a:pt x="5943600" y="557740"/>
                    <a:pt x="5921920" y="514462"/>
                    <a:pt x="5885138" y="486855"/>
                  </a:cubicBez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3">
              <a:extLst>
                <a:ext uri="{FF2B5EF4-FFF2-40B4-BE49-F238E27FC236}">
                  <a16:creationId xmlns:a16="http://schemas.microsoft.com/office/drawing/2014/main" id="{BA4D1A3C-A3C9-9643-B2AE-8CA508FA207A}"/>
                </a:ext>
              </a:extLst>
            </p:cNvPr>
            <p:cNvSpPr/>
            <p:nvPr/>
          </p:nvSpPr>
          <p:spPr>
            <a:xfrm>
              <a:off x="1600200" y="2765216"/>
              <a:ext cx="5358983" cy="1851285"/>
            </a:xfrm>
            <a:custGeom>
              <a:avLst/>
              <a:gdLst/>
              <a:ahLst/>
              <a:cxnLst/>
              <a:rect l="0" t="0" r="0" b="0"/>
              <a:pathLst>
                <a:path w="5358983" h="1851285">
                  <a:moveTo>
                    <a:pt x="0" y="1266668"/>
                  </a:moveTo>
                  <a:lnTo>
                    <a:pt x="1266668" y="1266668"/>
                  </a:lnTo>
                  <a:cubicBezTo>
                    <a:pt x="1455012" y="1266668"/>
                    <a:pt x="1607695" y="1113986"/>
                    <a:pt x="1607695" y="925642"/>
                  </a:cubicBezTo>
                  <a:lnTo>
                    <a:pt x="1607695" y="535898"/>
                  </a:lnTo>
                  <a:cubicBezTo>
                    <a:pt x="1607695" y="347554"/>
                    <a:pt x="1760377" y="194872"/>
                    <a:pt x="1948721" y="194872"/>
                  </a:cubicBezTo>
                  <a:cubicBezTo>
                    <a:pt x="2137065" y="194872"/>
                    <a:pt x="2289747" y="347554"/>
                    <a:pt x="2289747" y="535898"/>
                  </a:cubicBezTo>
                  <a:lnTo>
                    <a:pt x="2289747" y="1510259"/>
                  </a:lnTo>
                  <a:cubicBezTo>
                    <a:pt x="2289747" y="1698602"/>
                    <a:pt x="2442429" y="1851285"/>
                    <a:pt x="2630773" y="1851285"/>
                  </a:cubicBezTo>
                  <a:cubicBezTo>
                    <a:pt x="2819117" y="1851285"/>
                    <a:pt x="2971800" y="1698602"/>
                    <a:pt x="2971800" y="1510259"/>
                  </a:cubicBezTo>
                  <a:lnTo>
                    <a:pt x="2971800" y="341026"/>
                  </a:lnTo>
                  <a:cubicBezTo>
                    <a:pt x="2971800" y="152682"/>
                    <a:pt x="3124482" y="0"/>
                    <a:pt x="3312826" y="0"/>
                  </a:cubicBezTo>
                  <a:cubicBezTo>
                    <a:pt x="3501170" y="0"/>
                    <a:pt x="3653852" y="152682"/>
                    <a:pt x="3653852" y="341026"/>
                  </a:cubicBezTo>
                  <a:lnTo>
                    <a:pt x="3653852" y="1315386"/>
                  </a:lnTo>
                  <a:cubicBezTo>
                    <a:pt x="3653852" y="1503730"/>
                    <a:pt x="3806534" y="1656413"/>
                    <a:pt x="3994878" y="1656413"/>
                  </a:cubicBezTo>
                  <a:cubicBezTo>
                    <a:pt x="4183222" y="1656413"/>
                    <a:pt x="4335904" y="1503730"/>
                    <a:pt x="4335904" y="1315386"/>
                  </a:cubicBezTo>
                  <a:lnTo>
                    <a:pt x="4335904" y="633334"/>
                  </a:lnTo>
                  <a:cubicBezTo>
                    <a:pt x="4335904" y="444990"/>
                    <a:pt x="4488587" y="292308"/>
                    <a:pt x="4676931" y="292308"/>
                  </a:cubicBezTo>
                  <a:lnTo>
                    <a:pt x="5358983" y="292308"/>
                  </a:lnTo>
                </a:path>
              </a:pathLst>
            </a:custGeom>
            <a:noFill/>
            <a:ln w="6089">
              <a:solidFill>
                <a:srgbClr val="1A1A1A"/>
              </a:solidFill>
              <a:prstDash val="dash"/>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6" name="Rounded Rectangle 4">
              <a:extLst>
                <a:ext uri="{FF2B5EF4-FFF2-40B4-BE49-F238E27FC236}">
                  <a16:creationId xmlns:a16="http://schemas.microsoft.com/office/drawing/2014/main" id="{3783C714-39D1-CF9B-D618-12C61721A5CF}"/>
                </a:ext>
              </a:extLst>
            </p:cNvPr>
            <p:cNvSpPr/>
            <p:nvPr/>
          </p:nvSpPr>
          <p:spPr>
            <a:xfrm>
              <a:off x="5465164" y="3893851"/>
              <a:ext cx="275419" cy="363680"/>
            </a:xfrm>
            <a:custGeom>
              <a:avLst/>
              <a:gdLst/>
              <a:ahLst/>
              <a:cxnLst/>
              <a:rect l="0" t="0" r="0" b="0"/>
              <a:pathLst>
                <a:path w="275419" h="363680">
                  <a:moveTo>
                    <a:pt x="137628" y="92077"/>
                  </a:moveTo>
                  <a:cubicBezTo>
                    <a:pt x="112538" y="92077"/>
                    <a:pt x="92158" y="112457"/>
                    <a:pt x="92158" y="137628"/>
                  </a:cubicBezTo>
                  <a:cubicBezTo>
                    <a:pt x="92158" y="162799"/>
                    <a:pt x="112538" y="183179"/>
                    <a:pt x="137628" y="183179"/>
                  </a:cubicBezTo>
                  <a:cubicBezTo>
                    <a:pt x="162718" y="183179"/>
                    <a:pt x="183179" y="162799"/>
                    <a:pt x="183179" y="137628"/>
                  </a:cubicBezTo>
                  <a:cubicBezTo>
                    <a:pt x="183179" y="112457"/>
                    <a:pt x="162799" y="92077"/>
                    <a:pt x="137628" y="92077"/>
                  </a:cubicBezTo>
                  <a:moveTo>
                    <a:pt x="275338" y="137628"/>
                  </a:moveTo>
                  <a:cubicBezTo>
                    <a:pt x="275338" y="61628"/>
                    <a:pt x="213709" y="0"/>
                    <a:pt x="137628" y="0"/>
                  </a:cubicBezTo>
                  <a:cubicBezTo>
                    <a:pt x="61547" y="0"/>
                    <a:pt x="0" y="61628"/>
                    <a:pt x="0" y="137628"/>
                  </a:cubicBezTo>
                  <a:cubicBezTo>
                    <a:pt x="0" y="194303"/>
                    <a:pt x="34265" y="242940"/>
                    <a:pt x="83145" y="264051"/>
                  </a:cubicBezTo>
                  <a:lnTo>
                    <a:pt x="137709" y="363680"/>
                  </a:lnTo>
                  <a:lnTo>
                    <a:pt x="192273" y="263970"/>
                  </a:lnTo>
                  <a:cubicBezTo>
                    <a:pt x="241154" y="242859"/>
                    <a:pt x="275419" y="194222"/>
                    <a:pt x="275419" y="137547"/>
                  </a:cubicBezTo>
                  <a:moveTo>
                    <a:pt x="137628" y="223209"/>
                  </a:moveTo>
                  <a:cubicBezTo>
                    <a:pt x="90453" y="223209"/>
                    <a:pt x="52128" y="184884"/>
                    <a:pt x="52128" y="137628"/>
                  </a:cubicBezTo>
                  <a:cubicBezTo>
                    <a:pt x="52128" y="90371"/>
                    <a:pt x="90453" y="52128"/>
                    <a:pt x="137628" y="52128"/>
                  </a:cubicBezTo>
                  <a:cubicBezTo>
                    <a:pt x="184803" y="52128"/>
                    <a:pt x="223209" y="90371"/>
                    <a:pt x="223209" y="137628"/>
                  </a:cubicBezTo>
                  <a:cubicBezTo>
                    <a:pt x="223209" y="184884"/>
                    <a:pt x="184884" y="223209"/>
                    <a:pt x="137628" y="223209"/>
                  </a:cubicBezTo>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7" name="Rounded Rectangle 5">
              <a:extLst>
                <a:ext uri="{FF2B5EF4-FFF2-40B4-BE49-F238E27FC236}">
                  <a16:creationId xmlns:a16="http://schemas.microsoft.com/office/drawing/2014/main" id="{21301085-E453-59DA-A02E-13CB8651D74B}"/>
                </a:ext>
              </a:extLst>
            </p:cNvPr>
            <p:cNvSpPr/>
            <p:nvPr/>
          </p:nvSpPr>
          <p:spPr>
            <a:xfrm>
              <a:off x="5465164" y="3893851"/>
              <a:ext cx="275419" cy="363680"/>
            </a:xfrm>
            <a:custGeom>
              <a:avLst/>
              <a:gdLst/>
              <a:ahLst/>
              <a:cxnLst/>
              <a:rect l="0" t="0" r="0" b="0"/>
              <a:pathLst>
                <a:path w="275419" h="363680">
                  <a:moveTo>
                    <a:pt x="137628" y="92077"/>
                  </a:moveTo>
                  <a:cubicBezTo>
                    <a:pt x="112538" y="92077"/>
                    <a:pt x="92158" y="112457"/>
                    <a:pt x="92158" y="137628"/>
                  </a:cubicBezTo>
                  <a:cubicBezTo>
                    <a:pt x="92158" y="162799"/>
                    <a:pt x="112538" y="183179"/>
                    <a:pt x="137628" y="183179"/>
                  </a:cubicBezTo>
                  <a:cubicBezTo>
                    <a:pt x="162718" y="183179"/>
                    <a:pt x="183179" y="162799"/>
                    <a:pt x="183179" y="137628"/>
                  </a:cubicBezTo>
                  <a:cubicBezTo>
                    <a:pt x="183179" y="112457"/>
                    <a:pt x="162799" y="92077"/>
                    <a:pt x="137628" y="92077"/>
                  </a:cubicBezTo>
                  <a:close/>
                  <a:moveTo>
                    <a:pt x="275338" y="137628"/>
                  </a:moveTo>
                  <a:cubicBezTo>
                    <a:pt x="275338" y="61628"/>
                    <a:pt x="213709" y="0"/>
                    <a:pt x="137628" y="0"/>
                  </a:cubicBezTo>
                  <a:cubicBezTo>
                    <a:pt x="61547" y="0"/>
                    <a:pt x="0" y="61628"/>
                    <a:pt x="0" y="137628"/>
                  </a:cubicBezTo>
                  <a:cubicBezTo>
                    <a:pt x="0" y="194303"/>
                    <a:pt x="34265" y="242940"/>
                    <a:pt x="83145" y="264051"/>
                  </a:cubicBezTo>
                  <a:lnTo>
                    <a:pt x="137709" y="363680"/>
                  </a:lnTo>
                  <a:lnTo>
                    <a:pt x="192273" y="263970"/>
                  </a:lnTo>
                  <a:cubicBezTo>
                    <a:pt x="241154" y="242859"/>
                    <a:pt x="275419" y="194222"/>
                    <a:pt x="275419" y="137547"/>
                  </a:cubicBezTo>
                  <a:lnTo>
                    <a:pt x="275338" y="137628"/>
                  </a:lnTo>
                  <a:close/>
                  <a:moveTo>
                    <a:pt x="137628" y="223209"/>
                  </a:moveTo>
                  <a:cubicBezTo>
                    <a:pt x="90453" y="223209"/>
                    <a:pt x="52128" y="184884"/>
                    <a:pt x="52128" y="137628"/>
                  </a:cubicBezTo>
                  <a:cubicBezTo>
                    <a:pt x="52128" y="90371"/>
                    <a:pt x="90453" y="52128"/>
                    <a:pt x="137628" y="52128"/>
                  </a:cubicBezTo>
                  <a:cubicBezTo>
                    <a:pt x="184803" y="52128"/>
                    <a:pt x="223209" y="90371"/>
                    <a:pt x="223209" y="137628"/>
                  </a:cubicBezTo>
                  <a:cubicBezTo>
                    <a:pt x="223209" y="184884"/>
                    <a:pt x="184884" y="223209"/>
                    <a:pt x="137628" y="223209"/>
                  </a:cubicBez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8" name="Rounded Rectangle 6">
              <a:extLst>
                <a:ext uri="{FF2B5EF4-FFF2-40B4-BE49-F238E27FC236}">
                  <a16:creationId xmlns:a16="http://schemas.microsoft.com/office/drawing/2014/main" id="{D483FA93-BD02-2E51-CA96-A48A01C99E60}"/>
                </a:ext>
              </a:extLst>
            </p:cNvPr>
            <p:cNvSpPr/>
            <p:nvPr/>
          </p:nvSpPr>
          <p:spPr>
            <a:xfrm>
              <a:off x="4783111" y="2237437"/>
              <a:ext cx="275419" cy="363680"/>
            </a:xfrm>
            <a:custGeom>
              <a:avLst/>
              <a:gdLst/>
              <a:ahLst/>
              <a:cxnLst/>
              <a:rect l="0" t="0" r="0" b="0"/>
              <a:pathLst>
                <a:path w="275419" h="363680">
                  <a:moveTo>
                    <a:pt x="137628" y="92077"/>
                  </a:moveTo>
                  <a:cubicBezTo>
                    <a:pt x="112538" y="92077"/>
                    <a:pt x="92158" y="112457"/>
                    <a:pt x="92158" y="137628"/>
                  </a:cubicBezTo>
                  <a:cubicBezTo>
                    <a:pt x="92158" y="162799"/>
                    <a:pt x="112538" y="183179"/>
                    <a:pt x="137628" y="183179"/>
                  </a:cubicBezTo>
                  <a:cubicBezTo>
                    <a:pt x="162718" y="183179"/>
                    <a:pt x="183179" y="162799"/>
                    <a:pt x="183179" y="137628"/>
                  </a:cubicBezTo>
                  <a:cubicBezTo>
                    <a:pt x="183179" y="112457"/>
                    <a:pt x="162799" y="92077"/>
                    <a:pt x="137628" y="92077"/>
                  </a:cubicBezTo>
                  <a:moveTo>
                    <a:pt x="275338" y="137628"/>
                  </a:moveTo>
                  <a:cubicBezTo>
                    <a:pt x="275338" y="61628"/>
                    <a:pt x="213709" y="0"/>
                    <a:pt x="137628" y="0"/>
                  </a:cubicBezTo>
                  <a:cubicBezTo>
                    <a:pt x="61547" y="0"/>
                    <a:pt x="0" y="61628"/>
                    <a:pt x="0" y="137628"/>
                  </a:cubicBezTo>
                  <a:cubicBezTo>
                    <a:pt x="0" y="194303"/>
                    <a:pt x="34265" y="242940"/>
                    <a:pt x="83145" y="264051"/>
                  </a:cubicBezTo>
                  <a:lnTo>
                    <a:pt x="137709" y="363680"/>
                  </a:lnTo>
                  <a:lnTo>
                    <a:pt x="192273" y="263970"/>
                  </a:lnTo>
                  <a:cubicBezTo>
                    <a:pt x="241154" y="242859"/>
                    <a:pt x="275419" y="194222"/>
                    <a:pt x="275419" y="137547"/>
                  </a:cubicBezTo>
                  <a:moveTo>
                    <a:pt x="137628" y="223209"/>
                  </a:moveTo>
                  <a:cubicBezTo>
                    <a:pt x="90453" y="223209"/>
                    <a:pt x="52128" y="184884"/>
                    <a:pt x="52128" y="137628"/>
                  </a:cubicBezTo>
                  <a:cubicBezTo>
                    <a:pt x="52128" y="90371"/>
                    <a:pt x="90453" y="52128"/>
                    <a:pt x="137628" y="52128"/>
                  </a:cubicBezTo>
                  <a:cubicBezTo>
                    <a:pt x="184803" y="52128"/>
                    <a:pt x="223209" y="90371"/>
                    <a:pt x="223209" y="137628"/>
                  </a:cubicBezTo>
                  <a:cubicBezTo>
                    <a:pt x="223209" y="184884"/>
                    <a:pt x="184884" y="223209"/>
                    <a:pt x="137628" y="223209"/>
                  </a:cubicBezTo>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9" name="Rounded Rectangle 7">
              <a:extLst>
                <a:ext uri="{FF2B5EF4-FFF2-40B4-BE49-F238E27FC236}">
                  <a16:creationId xmlns:a16="http://schemas.microsoft.com/office/drawing/2014/main" id="{DC21EBA6-A5C5-B61D-A18B-9F2D327C0025}"/>
                </a:ext>
              </a:extLst>
            </p:cNvPr>
            <p:cNvSpPr/>
            <p:nvPr/>
          </p:nvSpPr>
          <p:spPr>
            <a:xfrm>
              <a:off x="4783111" y="2237437"/>
              <a:ext cx="275419" cy="363680"/>
            </a:xfrm>
            <a:custGeom>
              <a:avLst/>
              <a:gdLst/>
              <a:ahLst/>
              <a:cxnLst/>
              <a:rect l="0" t="0" r="0" b="0"/>
              <a:pathLst>
                <a:path w="275419" h="363680">
                  <a:moveTo>
                    <a:pt x="137628" y="92077"/>
                  </a:moveTo>
                  <a:cubicBezTo>
                    <a:pt x="112538" y="92077"/>
                    <a:pt x="92158" y="112457"/>
                    <a:pt x="92158" y="137628"/>
                  </a:cubicBezTo>
                  <a:cubicBezTo>
                    <a:pt x="92158" y="162799"/>
                    <a:pt x="112538" y="183179"/>
                    <a:pt x="137628" y="183179"/>
                  </a:cubicBezTo>
                  <a:cubicBezTo>
                    <a:pt x="162718" y="183179"/>
                    <a:pt x="183179" y="162799"/>
                    <a:pt x="183179" y="137628"/>
                  </a:cubicBezTo>
                  <a:cubicBezTo>
                    <a:pt x="183179" y="112457"/>
                    <a:pt x="162799" y="92077"/>
                    <a:pt x="137628" y="92077"/>
                  </a:cubicBezTo>
                  <a:close/>
                  <a:moveTo>
                    <a:pt x="275338" y="137628"/>
                  </a:moveTo>
                  <a:cubicBezTo>
                    <a:pt x="275338" y="61628"/>
                    <a:pt x="213709" y="0"/>
                    <a:pt x="137628" y="0"/>
                  </a:cubicBezTo>
                  <a:cubicBezTo>
                    <a:pt x="61547" y="0"/>
                    <a:pt x="0" y="61628"/>
                    <a:pt x="0" y="137628"/>
                  </a:cubicBezTo>
                  <a:cubicBezTo>
                    <a:pt x="0" y="194303"/>
                    <a:pt x="34265" y="242940"/>
                    <a:pt x="83145" y="264051"/>
                  </a:cubicBezTo>
                  <a:lnTo>
                    <a:pt x="137709" y="363680"/>
                  </a:lnTo>
                  <a:lnTo>
                    <a:pt x="192273" y="263970"/>
                  </a:lnTo>
                  <a:cubicBezTo>
                    <a:pt x="241154" y="242859"/>
                    <a:pt x="275419" y="194222"/>
                    <a:pt x="275419" y="137547"/>
                  </a:cubicBezTo>
                  <a:lnTo>
                    <a:pt x="275338" y="137628"/>
                  </a:lnTo>
                  <a:close/>
                  <a:moveTo>
                    <a:pt x="137628" y="223209"/>
                  </a:moveTo>
                  <a:cubicBezTo>
                    <a:pt x="90453" y="223209"/>
                    <a:pt x="52128" y="184884"/>
                    <a:pt x="52128" y="137628"/>
                  </a:cubicBezTo>
                  <a:cubicBezTo>
                    <a:pt x="52128" y="90371"/>
                    <a:pt x="90453" y="52128"/>
                    <a:pt x="137628" y="52128"/>
                  </a:cubicBezTo>
                  <a:cubicBezTo>
                    <a:pt x="184803" y="52128"/>
                    <a:pt x="223209" y="90371"/>
                    <a:pt x="223209" y="137628"/>
                  </a:cubicBezTo>
                  <a:cubicBezTo>
                    <a:pt x="223209" y="184884"/>
                    <a:pt x="184884" y="223209"/>
                    <a:pt x="137628" y="223209"/>
                  </a:cubicBez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0" name="Rounded Rectangle 8">
              <a:extLst>
                <a:ext uri="{FF2B5EF4-FFF2-40B4-BE49-F238E27FC236}">
                  <a16:creationId xmlns:a16="http://schemas.microsoft.com/office/drawing/2014/main" id="{00C7C9DA-574F-759B-BE83-1380F07E2E2F}"/>
                </a:ext>
              </a:extLst>
            </p:cNvPr>
            <p:cNvSpPr/>
            <p:nvPr/>
          </p:nvSpPr>
          <p:spPr>
            <a:xfrm>
              <a:off x="4101059" y="4088723"/>
              <a:ext cx="275419" cy="363680"/>
            </a:xfrm>
            <a:custGeom>
              <a:avLst/>
              <a:gdLst/>
              <a:ahLst/>
              <a:cxnLst/>
              <a:rect l="0" t="0" r="0" b="0"/>
              <a:pathLst>
                <a:path w="275419" h="363680">
                  <a:moveTo>
                    <a:pt x="137628" y="92077"/>
                  </a:moveTo>
                  <a:cubicBezTo>
                    <a:pt x="112538" y="92077"/>
                    <a:pt x="92158" y="112457"/>
                    <a:pt x="92158" y="137628"/>
                  </a:cubicBezTo>
                  <a:cubicBezTo>
                    <a:pt x="92158" y="162799"/>
                    <a:pt x="112538" y="183179"/>
                    <a:pt x="137628" y="183179"/>
                  </a:cubicBezTo>
                  <a:cubicBezTo>
                    <a:pt x="162718" y="183179"/>
                    <a:pt x="183179" y="162799"/>
                    <a:pt x="183179" y="137628"/>
                  </a:cubicBezTo>
                  <a:cubicBezTo>
                    <a:pt x="183179" y="112457"/>
                    <a:pt x="162799" y="92077"/>
                    <a:pt x="137628" y="92077"/>
                  </a:cubicBezTo>
                  <a:moveTo>
                    <a:pt x="275338" y="137628"/>
                  </a:moveTo>
                  <a:cubicBezTo>
                    <a:pt x="275338" y="61628"/>
                    <a:pt x="213709" y="0"/>
                    <a:pt x="137628" y="0"/>
                  </a:cubicBezTo>
                  <a:cubicBezTo>
                    <a:pt x="61547" y="0"/>
                    <a:pt x="0" y="61628"/>
                    <a:pt x="0" y="137628"/>
                  </a:cubicBezTo>
                  <a:cubicBezTo>
                    <a:pt x="0" y="194303"/>
                    <a:pt x="34265" y="242940"/>
                    <a:pt x="83145" y="264051"/>
                  </a:cubicBezTo>
                  <a:lnTo>
                    <a:pt x="137709" y="363680"/>
                  </a:lnTo>
                  <a:lnTo>
                    <a:pt x="192273" y="263970"/>
                  </a:lnTo>
                  <a:cubicBezTo>
                    <a:pt x="241154" y="242859"/>
                    <a:pt x="275419" y="194222"/>
                    <a:pt x="275419" y="137547"/>
                  </a:cubicBezTo>
                  <a:moveTo>
                    <a:pt x="137628" y="223209"/>
                  </a:moveTo>
                  <a:cubicBezTo>
                    <a:pt x="90453" y="223209"/>
                    <a:pt x="52128" y="184884"/>
                    <a:pt x="52128" y="137628"/>
                  </a:cubicBezTo>
                  <a:cubicBezTo>
                    <a:pt x="52128" y="90371"/>
                    <a:pt x="90453" y="52128"/>
                    <a:pt x="137628" y="52128"/>
                  </a:cubicBezTo>
                  <a:cubicBezTo>
                    <a:pt x="184803" y="52128"/>
                    <a:pt x="223209" y="90371"/>
                    <a:pt x="223209" y="137628"/>
                  </a:cubicBezTo>
                  <a:cubicBezTo>
                    <a:pt x="223209" y="184884"/>
                    <a:pt x="184884" y="223209"/>
                    <a:pt x="137628" y="223209"/>
                  </a:cubicBezTo>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1" name="Rounded Rectangle 9">
              <a:extLst>
                <a:ext uri="{FF2B5EF4-FFF2-40B4-BE49-F238E27FC236}">
                  <a16:creationId xmlns:a16="http://schemas.microsoft.com/office/drawing/2014/main" id="{FCB08F47-AA06-C26D-4A57-182DC9DFAF31}"/>
                </a:ext>
              </a:extLst>
            </p:cNvPr>
            <p:cNvSpPr/>
            <p:nvPr/>
          </p:nvSpPr>
          <p:spPr>
            <a:xfrm>
              <a:off x="4101059" y="4088723"/>
              <a:ext cx="275419" cy="363680"/>
            </a:xfrm>
            <a:custGeom>
              <a:avLst/>
              <a:gdLst/>
              <a:ahLst/>
              <a:cxnLst/>
              <a:rect l="0" t="0" r="0" b="0"/>
              <a:pathLst>
                <a:path w="275419" h="363680">
                  <a:moveTo>
                    <a:pt x="137628" y="92077"/>
                  </a:moveTo>
                  <a:cubicBezTo>
                    <a:pt x="112538" y="92077"/>
                    <a:pt x="92158" y="112457"/>
                    <a:pt x="92158" y="137628"/>
                  </a:cubicBezTo>
                  <a:cubicBezTo>
                    <a:pt x="92158" y="162799"/>
                    <a:pt x="112538" y="183179"/>
                    <a:pt x="137628" y="183179"/>
                  </a:cubicBezTo>
                  <a:cubicBezTo>
                    <a:pt x="162718" y="183179"/>
                    <a:pt x="183179" y="162799"/>
                    <a:pt x="183179" y="137628"/>
                  </a:cubicBezTo>
                  <a:cubicBezTo>
                    <a:pt x="183179" y="112457"/>
                    <a:pt x="162799" y="92077"/>
                    <a:pt x="137628" y="92077"/>
                  </a:cubicBezTo>
                  <a:close/>
                  <a:moveTo>
                    <a:pt x="275338" y="137628"/>
                  </a:moveTo>
                  <a:cubicBezTo>
                    <a:pt x="275338" y="61628"/>
                    <a:pt x="213709" y="0"/>
                    <a:pt x="137628" y="0"/>
                  </a:cubicBezTo>
                  <a:cubicBezTo>
                    <a:pt x="61547" y="0"/>
                    <a:pt x="0" y="61628"/>
                    <a:pt x="0" y="137628"/>
                  </a:cubicBezTo>
                  <a:cubicBezTo>
                    <a:pt x="0" y="194303"/>
                    <a:pt x="34265" y="242940"/>
                    <a:pt x="83145" y="264051"/>
                  </a:cubicBezTo>
                  <a:lnTo>
                    <a:pt x="137709" y="363680"/>
                  </a:lnTo>
                  <a:lnTo>
                    <a:pt x="192273" y="263970"/>
                  </a:lnTo>
                  <a:cubicBezTo>
                    <a:pt x="241154" y="242859"/>
                    <a:pt x="275419" y="194222"/>
                    <a:pt x="275419" y="137547"/>
                  </a:cubicBezTo>
                  <a:lnTo>
                    <a:pt x="275338" y="137628"/>
                  </a:lnTo>
                  <a:close/>
                  <a:moveTo>
                    <a:pt x="137628" y="223209"/>
                  </a:moveTo>
                  <a:cubicBezTo>
                    <a:pt x="90453" y="223209"/>
                    <a:pt x="52128" y="184884"/>
                    <a:pt x="52128" y="137628"/>
                  </a:cubicBezTo>
                  <a:cubicBezTo>
                    <a:pt x="52128" y="90371"/>
                    <a:pt x="90453" y="52128"/>
                    <a:pt x="137628" y="52128"/>
                  </a:cubicBezTo>
                  <a:cubicBezTo>
                    <a:pt x="184803" y="52128"/>
                    <a:pt x="223209" y="90371"/>
                    <a:pt x="223209" y="137628"/>
                  </a:cubicBezTo>
                  <a:cubicBezTo>
                    <a:pt x="223209" y="184884"/>
                    <a:pt x="184884" y="223209"/>
                    <a:pt x="137628" y="223209"/>
                  </a:cubicBez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2" name="Rounded Rectangle 10">
              <a:extLst>
                <a:ext uri="{FF2B5EF4-FFF2-40B4-BE49-F238E27FC236}">
                  <a16:creationId xmlns:a16="http://schemas.microsoft.com/office/drawing/2014/main" id="{00DDAF1B-40D5-DCF7-0C3A-97AD213EA1F1}"/>
                </a:ext>
              </a:extLst>
            </p:cNvPr>
            <p:cNvSpPr/>
            <p:nvPr/>
          </p:nvSpPr>
          <p:spPr>
            <a:xfrm>
              <a:off x="3419006" y="2432310"/>
              <a:ext cx="275419" cy="363680"/>
            </a:xfrm>
            <a:custGeom>
              <a:avLst/>
              <a:gdLst/>
              <a:ahLst/>
              <a:cxnLst/>
              <a:rect l="0" t="0" r="0" b="0"/>
              <a:pathLst>
                <a:path w="275419" h="363680">
                  <a:moveTo>
                    <a:pt x="137628" y="92077"/>
                  </a:moveTo>
                  <a:cubicBezTo>
                    <a:pt x="112538" y="92077"/>
                    <a:pt x="92158" y="112457"/>
                    <a:pt x="92158" y="137628"/>
                  </a:cubicBezTo>
                  <a:cubicBezTo>
                    <a:pt x="92158" y="162799"/>
                    <a:pt x="112538" y="183179"/>
                    <a:pt x="137628" y="183179"/>
                  </a:cubicBezTo>
                  <a:cubicBezTo>
                    <a:pt x="162718" y="183179"/>
                    <a:pt x="183179" y="162799"/>
                    <a:pt x="183179" y="137628"/>
                  </a:cubicBezTo>
                  <a:cubicBezTo>
                    <a:pt x="183179" y="112457"/>
                    <a:pt x="162799" y="92077"/>
                    <a:pt x="137628" y="92077"/>
                  </a:cubicBezTo>
                  <a:moveTo>
                    <a:pt x="275338" y="137628"/>
                  </a:moveTo>
                  <a:cubicBezTo>
                    <a:pt x="275338" y="61628"/>
                    <a:pt x="213709" y="0"/>
                    <a:pt x="137628" y="0"/>
                  </a:cubicBezTo>
                  <a:cubicBezTo>
                    <a:pt x="61547" y="0"/>
                    <a:pt x="0" y="61628"/>
                    <a:pt x="0" y="137628"/>
                  </a:cubicBezTo>
                  <a:cubicBezTo>
                    <a:pt x="0" y="194303"/>
                    <a:pt x="34265" y="242940"/>
                    <a:pt x="83145" y="264051"/>
                  </a:cubicBezTo>
                  <a:lnTo>
                    <a:pt x="137709" y="363680"/>
                  </a:lnTo>
                  <a:lnTo>
                    <a:pt x="192273" y="263970"/>
                  </a:lnTo>
                  <a:cubicBezTo>
                    <a:pt x="241154" y="242859"/>
                    <a:pt x="275419" y="194222"/>
                    <a:pt x="275419" y="137547"/>
                  </a:cubicBezTo>
                  <a:moveTo>
                    <a:pt x="137628" y="223209"/>
                  </a:moveTo>
                  <a:cubicBezTo>
                    <a:pt x="90453" y="223209"/>
                    <a:pt x="52128" y="184884"/>
                    <a:pt x="52128" y="137628"/>
                  </a:cubicBezTo>
                  <a:cubicBezTo>
                    <a:pt x="52128" y="90371"/>
                    <a:pt x="90453" y="52128"/>
                    <a:pt x="137628" y="52128"/>
                  </a:cubicBezTo>
                  <a:cubicBezTo>
                    <a:pt x="184803" y="52128"/>
                    <a:pt x="223209" y="90371"/>
                    <a:pt x="223209" y="137628"/>
                  </a:cubicBezTo>
                  <a:cubicBezTo>
                    <a:pt x="223209" y="184884"/>
                    <a:pt x="184884" y="223209"/>
                    <a:pt x="137628" y="223209"/>
                  </a:cubicBezTo>
                </a:path>
              </a:pathLst>
            </a:custGeom>
            <a:solidFill>
              <a:srgbClr val="048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3" name="Rounded Rectangle 11">
              <a:extLst>
                <a:ext uri="{FF2B5EF4-FFF2-40B4-BE49-F238E27FC236}">
                  <a16:creationId xmlns:a16="http://schemas.microsoft.com/office/drawing/2014/main" id="{E243D5E6-9ED9-C2FE-DD2F-032663055636}"/>
                </a:ext>
              </a:extLst>
            </p:cNvPr>
            <p:cNvSpPr/>
            <p:nvPr/>
          </p:nvSpPr>
          <p:spPr>
            <a:xfrm>
              <a:off x="3419006" y="2432310"/>
              <a:ext cx="275419" cy="363680"/>
            </a:xfrm>
            <a:custGeom>
              <a:avLst/>
              <a:gdLst/>
              <a:ahLst/>
              <a:cxnLst/>
              <a:rect l="0" t="0" r="0" b="0"/>
              <a:pathLst>
                <a:path w="275419" h="363680">
                  <a:moveTo>
                    <a:pt x="137628" y="92077"/>
                  </a:moveTo>
                  <a:cubicBezTo>
                    <a:pt x="112538" y="92077"/>
                    <a:pt x="92158" y="112457"/>
                    <a:pt x="92158" y="137628"/>
                  </a:cubicBezTo>
                  <a:cubicBezTo>
                    <a:pt x="92158" y="162799"/>
                    <a:pt x="112538" y="183179"/>
                    <a:pt x="137628" y="183179"/>
                  </a:cubicBezTo>
                  <a:cubicBezTo>
                    <a:pt x="162718" y="183179"/>
                    <a:pt x="183179" y="162799"/>
                    <a:pt x="183179" y="137628"/>
                  </a:cubicBezTo>
                  <a:cubicBezTo>
                    <a:pt x="183179" y="112457"/>
                    <a:pt x="162799" y="92077"/>
                    <a:pt x="137628" y="92077"/>
                  </a:cubicBezTo>
                  <a:close/>
                  <a:moveTo>
                    <a:pt x="275338" y="137628"/>
                  </a:moveTo>
                  <a:cubicBezTo>
                    <a:pt x="275338" y="61628"/>
                    <a:pt x="213709" y="0"/>
                    <a:pt x="137628" y="0"/>
                  </a:cubicBezTo>
                  <a:cubicBezTo>
                    <a:pt x="61547" y="0"/>
                    <a:pt x="0" y="61628"/>
                    <a:pt x="0" y="137628"/>
                  </a:cubicBezTo>
                  <a:cubicBezTo>
                    <a:pt x="0" y="194303"/>
                    <a:pt x="34265" y="242940"/>
                    <a:pt x="83145" y="264051"/>
                  </a:cubicBezTo>
                  <a:lnTo>
                    <a:pt x="137709" y="363680"/>
                  </a:lnTo>
                  <a:lnTo>
                    <a:pt x="192273" y="263970"/>
                  </a:lnTo>
                  <a:cubicBezTo>
                    <a:pt x="241154" y="242859"/>
                    <a:pt x="275419" y="194222"/>
                    <a:pt x="275419" y="137547"/>
                  </a:cubicBezTo>
                  <a:lnTo>
                    <a:pt x="275338" y="137628"/>
                  </a:lnTo>
                  <a:close/>
                  <a:moveTo>
                    <a:pt x="137628" y="223209"/>
                  </a:moveTo>
                  <a:cubicBezTo>
                    <a:pt x="90453" y="223209"/>
                    <a:pt x="52128" y="184884"/>
                    <a:pt x="52128" y="137628"/>
                  </a:cubicBezTo>
                  <a:cubicBezTo>
                    <a:pt x="52128" y="90371"/>
                    <a:pt x="90453" y="52128"/>
                    <a:pt x="137628" y="52128"/>
                  </a:cubicBezTo>
                  <a:cubicBezTo>
                    <a:pt x="184803" y="52128"/>
                    <a:pt x="223209" y="90371"/>
                    <a:pt x="223209" y="137628"/>
                  </a:cubicBezTo>
                  <a:cubicBezTo>
                    <a:pt x="223209" y="184884"/>
                    <a:pt x="184884" y="223209"/>
                    <a:pt x="137628" y="223209"/>
                  </a:cubicBezTo>
                  <a:close/>
                </a:path>
              </a:pathLst>
            </a:custGeom>
            <a:noFill/>
            <a:ln w="6089">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4" name="TextBox 13">
              <a:extLst>
                <a:ext uri="{FF2B5EF4-FFF2-40B4-BE49-F238E27FC236}">
                  <a16:creationId xmlns:a16="http://schemas.microsoft.com/office/drawing/2014/main" id="{D929D0E9-00FC-8C74-94C4-5873B15E732D}"/>
                </a:ext>
              </a:extLst>
            </p:cNvPr>
            <p:cNvSpPr txBox="1"/>
            <p:nvPr/>
          </p:nvSpPr>
          <p:spPr>
            <a:xfrm>
              <a:off x="4378746" y="1750172"/>
              <a:ext cx="1139515" cy="185279"/>
            </a:xfrm>
            <a:prstGeom prst="rect">
              <a:avLst/>
            </a:prstGeom>
            <a:noFill/>
            <a:ln>
              <a:noFill/>
            </a:ln>
          </p:spPr>
          <p:txBody>
            <a:bodyPr wrap="non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1A1A1A"/>
                  </a:solidFill>
                  <a:effectLst/>
                  <a:uLnTx/>
                  <a:uFillTx/>
                  <a:latin typeface="Arial"/>
                  <a:ea typeface="+mn-ea"/>
                  <a:cs typeface="+mn-cs"/>
                </a:rPr>
                <a:t>AI in</a:t>
              </a:r>
              <a:r>
                <a:rPr kumimoji="0" lang="en-US" sz="1600" b="1" i="0" u="none" strike="noStrike" kern="1200" cap="none" spc="0" normalizeH="0" baseline="0" noProof="0" dirty="0">
                  <a:ln>
                    <a:noFill/>
                  </a:ln>
                  <a:solidFill>
                    <a:srgbClr val="1A1A1A"/>
                  </a:solidFill>
                  <a:effectLst/>
                  <a:uLnTx/>
                  <a:uFillTx/>
                  <a:latin typeface="Arial"/>
                  <a:ea typeface="+mn-ea"/>
                  <a:cs typeface="+mn-cs"/>
                </a:rPr>
                <a:t> </a:t>
              </a:r>
              <a:r>
                <a:rPr kumimoji="0" sz="1600" b="1" i="0" u="none" strike="noStrike" kern="1200" cap="none" spc="0" normalizeH="0" baseline="0" noProof="0" dirty="0">
                  <a:ln>
                    <a:noFill/>
                  </a:ln>
                  <a:solidFill>
                    <a:srgbClr val="1A1A1A"/>
                  </a:solidFill>
                  <a:effectLst/>
                  <a:uLnTx/>
                  <a:uFillTx/>
                  <a:latin typeface="Arial"/>
                  <a:ea typeface="+mn-ea"/>
                  <a:cs typeface="+mn-cs"/>
                </a:rPr>
                <a:t>Workforce</a:t>
              </a:r>
            </a:p>
          </p:txBody>
        </p:sp>
        <p:sp>
          <p:nvSpPr>
            <p:cNvPr id="15" name="TextBox 14">
              <a:extLst>
                <a:ext uri="{FF2B5EF4-FFF2-40B4-BE49-F238E27FC236}">
                  <a16:creationId xmlns:a16="http://schemas.microsoft.com/office/drawing/2014/main" id="{E028D71F-4846-741F-5C73-94D7DE72F1BE}"/>
                </a:ext>
              </a:extLst>
            </p:cNvPr>
            <p:cNvSpPr txBox="1"/>
            <p:nvPr/>
          </p:nvSpPr>
          <p:spPr>
            <a:xfrm>
              <a:off x="2664275" y="1911892"/>
              <a:ext cx="1658586" cy="185279"/>
            </a:xfrm>
            <a:prstGeom prst="rect">
              <a:avLst/>
            </a:prstGeom>
            <a:noFill/>
            <a:ln>
              <a:noFill/>
            </a:ln>
          </p:spPr>
          <p:txBody>
            <a:bodyPr wrap="non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1A1A1A"/>
                  </a:solidFill>
                  <a:effectLst/>
                  <a:uLnTx/>
                  <a:uFillTx/>
                  <a:latin typeface="Arial"/>
                  <a:ea typeface="+mn-ea"/>
                  <a:cs typeface="+mn-cs"/>
                </a:rPr>
                <a:t>Initial</a:t>
              </a:r>
              <a:r>
                <a:rPr kumimoji="0" lang="en-US" sz="1600" b="1" i="0" u="none" strike="noStrike" kern="1200" cap="none" spc="0" normalizeH="0" baseline="0" noProof="0" dirty="0">
                  <a:ln>
                    <a:noFill/>
                  </a:ln>
                  <a:solidFill>
                    <a:srgbClr val="1A1A1A"/>
                  </a:solidFill>
                  <a:effectLst/>
                  <a:uLnTx/>
                  <a:uFillTx/>
                  <a:latin typeface="Arial"/>
                  <a:ea typeface="+mn-ea"/>
                  <a:cs typeface="+mn-cs"/>
                </a:rPr>
                <a:t> </a:t>
              </a:r>
              <a:r>
                <a:rPr kumimoji="0" sz="1600" b="1" i="0" u="none" strike="noStrike" kern="1200" cap="none" spc="0" normalizeH="0" baseline="0" noProof="0" dirty="0">
                  <a:ln>
                    <a:noFill/>
                  </a:ln>
                  <a:solidFill>
                    <a:srgbClr val="1A1A1A"/>
                  </a:solidFill>
                  <a:effectLst/>
                  <a:uLnTx/>
                  <a:uFillTx/>
                  <a:latin typeface="Arial"/>
                  <a:ea typeface="+mn-ea"/>
                  <a:cs typeface="+mn-cs"/>
                </a:rPr>
                <a:t>Experimentation</a:t>
              </a:r>
            </a:p>
          </p:txBody>
        </p:sp>
        <p:sp>
          <p:nvSpPr>
            <p:cNvPr id="16" name="TextBox 15">
              <a:extLst>
                <a:ext uri="{FF2B5EF4-FFF2-40B4-BE49-F238E27FC236}">
                  <a16:creationId xmlns:a16="http://schemas.microsoft.com/office/drawing/2014/main" id="{E04684E7-0C6B-6DE4-DC46-4BAE6C88ECF5}"/>
                </a:ext>
              </a:extLst>
            </p:cNvPr>
            <p:cNvSpPr txBox="1"/>
            <p:nvPr/>
          </p:nvSpPr>
          <p:spPr>
            <a:xfrm>
              <a:off x="4351281" y="1927330"/>
              <a:ext cx="1400074" cy="243178"/>
            </a:xfrm>
            <a:prstGeom prst="rect">
              <a:avLst/>
            </a:prstGeom>
            <a:noFill/>
            <a:ln>
              <a:no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dirty="0">
                  <a:ln>
                    <a:noFill/>
                  </a:ln>
                  <a:solidFill>
                    <a:srgbClr val="1A1A1A"/>
                  </a:solidFill>
                  <a:effectLst/>
                  <a:uLnTx/>
                  <a:uFillTx/>
                  <a:latin typeface="Arial"/>
                  <a:ea typeface="+mn-ea"/>
                  <a:cs typeface="+mn-cs"/>
                </a:rPr>
                <a:t>AI agents start</a:t>
              </a:r>
              <a:r>
                <a:rPr kumimoji="0" lang="en-US" sz="1050" b="0" i="0" u="none" strike="noStrike" kern="1200" cap="none" spc="0" normalizeH="0" baseline="0" noProof="0" dirty="0">
                  <a:ln>
                    <a:noFill/>
                  </a:ln>
                  <a:solidFill>
                    <a:srgbClr val="1A1A1A"/>
                  </a:solidFill>
                  <a:effectLst/>
                  <a:uLnTx/>
                  <a:uFillTx/>
                  <a:latin typeface="Arial"/>
                  <a:ea typeface="+mn-ea"/>
                  <a:cs typeface="+mn-cs"/>
                </a:rPr>
                <a:t> </a:t>
              </a:r>
              <a:r>
                <a:rPr kumimoji="0" sz="1050" b="0" i="0" u="none" strike="noStrike" kern="1200" cap="none" spc="0" normalizeH="0" baseline="0" noProof="0" dirty="0">
                  <a:ln>
                    <a:noFill/>
                  </a:ln>
                  <a:solidFill>
                    <a:srgbClr val="1A1A1A"/>
                  </a:solidFill>
                  <a:effectLst/>
                  <a:uLnTx/>
                  <a:uFillTx/>
                  <a:latin typeface="Arial"/>
                  <a:ea typeface="+mn-ea"/>
                  <a:cs typeface="+mn-cs"/>
                </a:rPr>
                <a:t>performing routine</a:t>
              </a:r>
              <a:r>
                <a:rPr kumimoji="0" lang="en-US" sz="1050" b="0" i="0" u="none" strike="noStrike" kern="1200" cap="none" spc="0" normalizeH="0" baseline="0" noProof="0" dirty="0">
                  <a:ln>
                    <a:noFill/>
                  </a:ln>
                  <a:solidFill>
                    <a:srgbClr val="1A1A1A"/>
                  </a:solidFill>
                  <a:effectLst/>
                  <a:uLnTx/>
                  <a:uFillTx/>
                  <a:latin typeface="Arial"/>
                  <a:ea typeface="+mn-ea"/>
                  <a:cs typeface="+mn-cs"/>
                </a:rPr>
                <a:t> </a:t>
              </a:r>
              <a:r>
                <a:rPr kumimoji="0" sz="1050" b="0" i="0" u="none" strike="noStrike" kern="1200" cap="none" spc="0" normalizeH="0" baseline="0" noProof="0" dirty="0">
                  <a:ln>
                    <a:noFill/>
                  </a:ln>
                  <a:solidFill>
                    <a:srgbClr val="1A1A1A"/>
                  </a:solidFill>
                  <a:effectLst/>
                  <a:uLnTx/>
                  <a:uFillTx/>
                  <a:latin typeface="Arial"/>
                  <a:ea typeface="+mn-ea"/>
                  <a:cs typeface="+mn-cs"/>
                </a:rPr>
                <a:t>tasks in BFSI.</a:t>
              </a:r>
            </a:p>
          </p:txBody>
        </p:sp>
        <p:sp>
          <p:nvSpPr>
            <p:cNvPr id="17" name="TextBox 16">
              <a:extLst>
                <a:ext uri="{FF2B5EF4-FFF2-40B4-BE49-F238E27FC236}">
                  <a16:creationId xmlns:a16="http://schemas.microsoft.com/office/drawing/2014/main" id="{FEA4FD03-D568-FC3A-C314-D6A997B0BAFF}"/>
                </a:ext>
              </a:extLst>
            </p:cNvPr>
            <p:cNvSpPr txBox="1"/>
            <p:nvPr/>
          </p:nvSpPr>
          <p:spPr>
            <a:xfrm>
              <a:off x="2664275" y="2132298"/>
              <a:ext cx="1400074" cy="243178"/>
            </a:xfrm>
            <a:prstGeom prst="rect">
              <a:avLst/>
            </a:prstGeom>
            <a:noFill/>
            <a:ln>
              <a:no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dirty="0">
                  <a:ln>
                    <a:noFill/>
                  </a:ln>
                  <a:solidFill>
                    <a:srgbClr val="1A1A1A"/>
                  </a:solidFill>
                  <a:effectLst/>
                  <a:uLnTx/>
                  <a:uFillTx/>
                  <a:latin typeface="Arial"/>
                  <a:ea typeface="+mn-ea"/>
                  <a:cs typeface="+mn-cs"/>
                </a:rPr>
                <a:t>Companies begin</a:t>
              </a:r>
              <a:r>
                <a:rPr kumimoji="0" lang="en-US" sz="1050" b="0" i="0" u="none" strike="noStrike" kern="1200" cap="none" spc="0" normalizeH="0" baseline="0" noProof="0" dirty="0">
                  <a:ln>
                    <a:noFill/>
                  </a:ln>
                  <a:solidFill>
                    <a:srgbClr val="1A1A1A"/>
                  </a:solidFill>
                  <a:effectLst/>
                  <a:uLnTx/>
                  <a:uFillTx/>
                  <a:latin typeface="Arial"/>
                  <a:ea typeface="+mn-ea"/>
                  <a:cs typeface="+mn-cs"/>
                </a:rPr>
                <a:t> </a:t>
              </a:r>
              <a:r>
                <a:rPr kumimoji="0" sz="1050" b="0" i="0" u="none" strike="noStrike" kern="1200" cap="none" spc="0" normalizeH="0" baseline="0" noProof="0" dirty="0">
                  <a:ln>
                    <a:noFill/>
                  </a:ln>
                  <a:solidFill>
                    <a:srgbClr val="1A1A1A"/>
                  </a:solidFill>
                  <a:effectLst/>
                  <a:uLnTx/>
                  <a:uFillTx/>
                  <a:latin typeface="Arial"/>
                  <a:ea typeface="+mn-ea"/>
                  <a:cs typeface="+mn-cs"/>
                </a:rPr>
                <a:t>exploring AI agent</a:t>
              </a:r>
              <a:r>
                <a:rPr kumimoji="0" lang="en-US" sz="1050" b="0" i="0" u="none" strike="noStrike" kern="1200" cap="none" spc="0" normalizeH="0" baseline="0" noProof="0" dirty="0">
                  <a:ln>
                    <a:noFill/>
                  </a:ln>
                  <a:solidFill>
                    <a:srgbClr val="1A1A1A"/>
                  </a:solidFill>
                  <a:effectLst/>
                  <a:uLnTx/>
                  <a:uFillTx/>
                  <a:latin typeface="Arial"/>
                  <a:ea typeface="+mn-ea"/>
                  <a:cs typeface="+mn-cs"/>
                </a:rPr>
                <a:t> </a:t>
              </a:r>
              <a:r>
                <a:rPr kumimoji="0" sz="1050" b="0" i="0" u="none" strike="noStrike" kern="1200" cap="none" spc="0" normalizeH="0" baseline="0" noProof="0" dirty="0">
                  <a:ln>
                    <a:noFill/>
                  </a:ln>
                  <a:solidFill>
                    <a:srgbClr val="1A1A1A"/>
                  </a:solidFill>
                  <a:effectLst/>
                  <a:uLnTx/>
                  <a:uFillTx/>
                  <a:latin typeface="Arial"/>
                  <a:ea typeface="+mn-ea"/>
                  <a:cs typeface="+mn-cs"/>
                </a:rPr>
                <a:t>capabilities.</a:t>
              </a:r>
            </a:p>
          </p:txBody>
        </p:sp>
        <p:sp>
          <p:nvSpPr>
            <p:cNvPr id="18" name="TextBox 17">
              <a:extLst>
                <a:ext uri="{FF2B5EF4-FFF2-40B4-BE49-F238E27FC236}">
                  <a16:creationId xmlns:a16="http://schemas.microsoft.com/office/drawing/2014/main" id="{6D00E497-5741-B6EC-4C4E-A86009808BBC}"/>
                </a:ext>
              </a:extLst>
            </p:cNvPr>
            <p:cNvSpPr txBox="1"/>
            <p:nvPr/>
          </p:nvSpPr>
          <p:spPr>
            <a:xfrm>
              <a:off x="4894382" y="4743933"/>
              <a:ext cx="1712303" cy="173309"/>
            </a:xfrm>
            <a:prstGeom prst="rect">
              <a:avLst/>
            </a:prstGeom>
            <a:noFill/>
            <a:ln>
              <a:no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1A1A1A"/>
                  </a:solidFill>
                  <a:effectLst/>
                  <a:uLnTx/>
                  <a:uFillTx/>
                  <a:latin typeface="Arial"/>
                  <a:ea typeface="+mn-ea"/>
                  <a:cs typeface="+mn-cs"/>
                </a:rPr>
                <a:t>Human-AI</a:t>
              </a:r>
              <a:r>
                <a:rPr kumimoji="0" lang="en-US" sz="1600" b="1" i="0" u="none" strike="noStrike" kern="1200" cap="none" spc="0" normalizeH="0" baseline="0" noProof="0" dirty="0">
                  <a:ln>
                    <a:noFill/>
                  </a:ln>
                  <a:solidFill>
                    <a:srgbClr val="1A1A1A"/>
                  </a:solidFill>
                  <a:effectLst/>
                  <a:uLnTx/>
                  <a:uFillTx/>
                  <a:latin typeface="Arial"/>
                  <a:ea typeface="+mn-ea"/>
                  <a:cs typeface="+mn-cs"/>
                </a:rPr>
                <a:t> </a:t>
              </a:r>
              <a:r>
                <a:rPr kumimoji="0" sz="1600" b="1" i="0" u="none" strike="noStrike" kern="1200" cap="none" spc="0" normalizeH="0" baseline="0" noProof="0" dirty="0">
                  <a:ln>
                    <a:noFill/>
                  </a:ln>
                  <a:solidFill>
                    <a:srgbClr val="1A1A1A"/>
                  </a:solidFill>
                  <a:effectLst/>
                  <a:uLnTx/>
                  <a:uFillTx/>
                  <a:latin typeface="Arial"/>
                  <a:ea typeface="+mn-ea"/>
                  <a:cs typeface="+mn-cs"/>
                </a:rPr>
                <a:t>Collaboration</a:t>
              </a:r>
            </a:p>
          </p:txBody>
        </p:sp>
        <p:sp>
          <p:nvSpPr>
            <p:cNvPr id="19" name="TextBox 18">
              <a:extLst>
                <a:ext uri="{FF2B5EF4-FFF2-40B4-BE49-F238E27FC236}">
                  <a16:creationId xmlns:a16="http://schemas.microsoft.com/office/drawing/2014/main" id="{51BC6D26-74E4-3A5E-9B8E-F10F8A9F5241}"/>
                </a:ext>
              </a:extLst>
            </p:cNvPr>
            <p:cNvSpPr txBox="1"/>
            <p:nvPr/>
          </p:nvSpPr>
          <p:spPr>
            <a:xfrm>
              <a:off x="3701149" y="4886142"/>
              <a:ext cx="1059662" cy="185279"/>
            </a:xfrm>
            <a:prstGeom prst="rect">
              <a:avLst/>
            </a:prstGeom>
            <a:noFill/>
            <a:ln>
              <a:noFill/>
            </a:ln>
          </p:spPr>
          <p:txBody>
            <a:bodyPr wrap="non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1A1A1A"/>
                  </a:solidFill>
                  <a:effectLst/>
                  <a:uLnTx/>
                  <a:uFillTx/>
                  <a:latin typeface="Arial"/>
                  <a:ea typeface="+mn-ea"/>
                  <a:cs typeface="+mn-cs"/>
                </a:rPr>
                <a:t>Big Tech Push</a:t>
              </a:r>
            </a:p>
          </p:txBody>
        </p:sp>
        <p:sp>
          <p:nvSpPr>
            <p:cNvPr id="20" name="TextBox 19">
              <a:extLst>
                <a:ext uri="{FF2B5EF4-FFF2-40B4-BE49-F238E27FC236}">
                  <a16:creationId xmlns:a16="http://schemas.microsoft.com/office/drawing/2014/main" id="{52F5DB69-6F1C-66AB-6138-96505E031BFF}"/>
                </a:ext>
              </a:extLst>
            </p:cNvPr>
            <p:cNvSpPr txBox="1"/>
            <p:nvPr/>
          </p:nvSpPr>
          <p:spPr>
            <a:xfrm>
              <a:off x="3539494" y="5111342"/>
              <a:ext cx="1398548" cy="243178"/>
            </a:xfrm>
            <a:prstGeom prst="rect">
              <a:avLst/>
            </a:prstGeom>
            <a:noFill/>
            <a:ln>
              <a:no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dirty="0">
                  <a:ln>
                    <a:noFill/>
                  </a:ln>
                  <a:solidFill>
                    <a:srgbClr val="1A1A1A"/>
                  </a:solidFill>
                  <a:effectLst/>
                  <a:uLnTx/>
                  <a:uFillTx/>
                  <a:latin typeface="Arial"/>
                  <a:ea typeface="+mn-ea"/>
                  <a:cs typeface="+mn-cs"/>
                </a:rPr>
                <a:t>Major tech firms</a:t>
              </a:r>
              <a:r>
                <a:rPr kumimoji="0" lang="en-US" sz="1050" b="0" i="0" u="none" strike="noStrike" kern="1200" cap="none" spc="0" normalizeH="0" baseline="0" noProof="0" dirty="0">
                  <a:ln>
                    <a:noFill/>
                  </a:ln>
                  <a:solidFill>
                    <a:srgbClr val="1A1A1A"/>
                  </a:solidFill>
                  <a:effectLst/>
                  <a:uLnTx/>
                  <a:uFillTx/>
                  <a:latin typeface="Arial"/>
                  <a:ea typeface="+mn-ea"/>
                  <a:cs typeface="+mn-cs"/>
                </a:rPr>
                <a:t> </a:t>
              </a:r>
              <a:r>
                <a:rPr kumimoji="0" sz="1050" b="0" i="0" u="none" strike="noStrike" kern="1200" cap="none" spc="0" normalizeH="0" baseline="0" noProof="0" dirty="0">
                  <a:ln>
                    <a:noFill/>
                  </a:ln>
                  <a:solidFill>
                    <a:srgbClr val="1A1A1A"/>
                  </a:solidFill>
                  <a:effectLst/>
                  <a:uLnTx/>
                  <a:uFillTx/>
                  <a:latin typeface="Arial"/>
                  <a:ea typeface="+mn-ea"/>
                  <a:cs typeface="+mn-cs"/>
                </a:rPr>
                <a:t>drive AI adoption</a:t>
              </a:r>
              <a:r>
                <a:rPr kumimoji="0" lang="en-US" sz="1050" b="0" i="0" u="none" strike="noStrike" kern="1200" cap="none" spc="0" normalizeH="0" baseline="0" noProof="0" dirty="0">
                  <a:ln>
                    <a:noFill/>
                  </a:ln>
                  <a:solidFill>
                    <a:srgbClr val="1A1A1A"/>
                  </a:solidFill>
                  <a:effectLst/>
                  <a:uLnTx/>
                  <a:uFillTx/>
                  <a:latin typeface="Arial"/>
                  <a:ea typeface="+mn-ea"/>
                  <a:cs typeface="+mn-cs"/>
                </a:rPr>
                <a:t> </a:t>
              </a:r>
              <a:r>
                <a:rPr kumimoji="0" sz="1050" b="0" i="0" u="none" strike="noStrike" kern="1200" cap="none" spc="0" normalizeH="0" baseline="0" noProof="0" dirty="0">
                  <a:ln>
                    <a:noFill/>
                  </a:ln>
                  <a:solidFill>
                    <a:srgbClr val="1A1A1A"/>
                  </a:solidFill>
                  <a:effectLst/>
                  <a:uLnTx/>
                  <a:uFillTx/>
                  <a:latin typeface="Arial"/>
                  <a:ea typeface="+mn-ea"/>
                  <a:cs typeface="+mn-cs"/>
                </a:rPr>
                <a:t>across industries.</a:t>
              </a:r>
            </a:p>
          </p:txBody>
        </p:sp>
        <p:sp>
          <p:nvSpPr>
            <p:cNvPr id="21" name="TextBox 20">
              <a:extLst>
                <a:ext uri="{FF2B5EF4-FFF2-40B4-BE49-F238E27FC236}">
                  <a16:creationId xmlns:a16="http://schemas.microsoft.com/office/drawing/2014/main" id="{BFE759E1-93F2-E342-4092-C0C70DD989A4}"/>
                </a:ext>
              </a:extLst>
            </p:cNvPr>
            <p:cNvSpPr txBox="1"/>
            <p:nvPr/>
          </p:nvSpPr>
          <p:spPr>
            <a:xfrm>
              <a:off x="4948503" y="4949561"/>
              <a:ext cx="1658182" cy="227468"/>
            </a:xfrm>
            <a:prstGeom prst="rect">
              <a:avLst/>
            </a:prstGeom>
            <a:noFill/>
            <a:ln>
              <a:noFill/>
            </a:ln>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dirty="0">
                  <a:ln>
                    <a:noFill/>
                  </a:ln>
                  <a:solidFill>
                    <a:srgbClr val="1A1A1A"/>
                  </a:solidFill>
                  <a:effectLst/>
                  <a:uLnTx/>
                  <a:uFillTx/>
                  <a:latin typeface="Arial"/>
                  <a:ea typeface="+mn-ea"/>
                  <a:cs typeface="+mn-cs"/>
                </a:rPr>
                <a:t>Humans and AI work</a:t>
              </a:r>
              <a:r>
                <a:rPr kumimoji="0" lang="en-US" sz="1050" b="0" i="0" u="none" strike="noStrike" kern="1200" cap="none" spc="0" normalizeH="0" baseline="0" noProof="0" dirty="0">
                  <a:ln>
                    <a:noFill/>
                  </a:ln>
                  <a:solidFill>
                    <a:srgbClr val="1A1A1A"/>
                  </a:solidFill>
                  <a:effectLst/>
                  <a:uLnTx/>
                  <a:uFillTx/>
                  <a:latin typeface="Arial"/>
                  <a:ea typeface="+mn-ea"/>
                  <a:cs typeface="+mn-cs"/>
                </a:rPr>
                <a:t> </a:t>
              </a:r>
              <a:r>
                <a:rPr kumimoji="0" sz="1050" b="0" i="0" u="none" strike="noStrike" kern="1200" cap="none" spc="0" normalizeH="0" baseline="0" noProof="0" dirty="0">
                  <a:ln>
                    <a:noFill/>
                  </a:ln>
                  <a:solidFill>
                    <a:srgbClr val="1A1A1A"/>
                  </a:solidFill>
                  <a:effectLst/>
                  <a:uLnTx/>
                  <a:uFillTx/>
                  <a:latin typeface="Arial"/>
                  <a:ea typeface="+mn-ea"/>
                  <a:cs typeface="+mn-cs"/>
                </a:rPr>
                <a:t>together on strategic</a:t>
              </a:r>
              <a:r>
                <a:rPr kumimoji="0" lang="en-US" sz="1050" b="0" i="0" u="none" strike="noStrike" kern="1200" cap="none" spc="0" normalizeH="0" baseline="0" noProof="0" dirty="0">
                  <a:ln>
                    <a:noFill/>
                  </a:ln>
                  <a:solidFill>
                    <a:srgbClr val="1A1A1A"/>
                  </a:solidFill>
                  <a:effectLst/>
                  <a:uLnTx/>
                  <a:uFillTx/>
                  <a:latin typeface="Arial"/>
                  <a:ea typeface="+mn-ea"/>
                  <a:cs typeface="+mn-cs"/>
                </a:rPr>
                <a:t> </a:t>
              </a:r>
              <a:r>
                <a:rPr kumimoji="0" sz="1050" b="0" i="0" u="none" strike="noStrike" kern="1200" cap="none" spc="0" normalizeH="0" baseline="0" noProof="0" dirty="0">
                  <a:ln>
                    <a:noFill/>
                  </a:ln>
                  <a:solidFill>
                    <a:srgbClr val="1A1A1A"/>
                  </a:solidFill>
                  <a:effectLst/>
                  <a:uLnTx/>
                  <a:uFillTx/>
                  <a:latin typeface="Arial"/>
                  <a:ea typeface="+mn-ea"/>
                  <a:cs typeface="+mn-cs"/>
                </a:rPr>
                <a:t>decisions.</a:t>
              </a:r>
            </a:p>
          </p:txBody>
        </p:sp>
      </p:grpSp>
    </p:spTree>
    <p:extLst>
      <p:ext uri="{BB962C8B-B14F-4D97-AF65-F5344CB8AC3E}">
        <p14:creationId xmlns:p14="http://schemas.microsoft.com/office/powerpoint/2010/main" val="29375422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BDD1F9-777B-D2C4-C865-F2FCB51F9C00}"/>
              </a:ext>
            </a:extLst>
          </p:cNvPr>
          <p:cNvSpPr>
            <a:spLocks noGrp="1"/>
          </p:cNvSpPr>
          <p:nvPr>
            <p:ph type="title"/>
          </p:nvPr>
        </p:nvSpPr>
        <p:spPr/>
        <p:txBody>
          <a:bodyPr/>
          <a:lstStyle/>
          <a:p>
            <a:r>
              <a:rPr lang="en-US" dirty="0"/>
              <a:t>Investments in AI Agents are Booming</a:t>
            </a:r>
          </a:p>
        </p:txBody>
      </p:sp>
      <p:sp>
        <p:nvSpPr>
          <p:cNvPr id="5" name="Text Placeholder 4">
            <a:extLst>
              <a:ext uri="{FF2B5EF4-FFF2-40B4-BE49-F238E27FC236}">
                <a16:creationId xmlns:a16="http://schemas.microsoft.com/office/drawing/2014/main" id="{8EC625DF-FB85-A66E-A6B0-1534BBCB04F1}"/>
              </a:ext>
            </a:extLst>
          </p:cNvPr>
          <p:cNvSpPr>
            <a:spLocks noGrp="1"/>
          </p:cNvSpPr>
          <p:nvPr>
            <p:ph type="body" sz="quarter" idx="10"/>
          </p:nvPr>
        </p:nvSpPr>
        <p:spPr/>
        <p:txBody>
          <a:bodyPr/>
          <a:lstStyle/>
          <a:p>
            <a:r>
              <a:rPr lang="en-US" sz="1800" dirty="0"/>
              <a:t>AI agents in Financial services are valued at 490 Million in 2024 and is projected to expand dramatically to 4.49 Billion in 2030 reflecting a compound annual growth rate of 45.40%</a:t>
            </a:r>
            <a:br>
              <a:rPr lang="en-US" sz="1800" dirty="0"/>
            </a:br>
            <a:endParaRPr lang="en-US" sz="1800" dirty="0"/>
          </a:p>
          <a:p>
            <a:r>
              <a:rPr lang="en-US" sz="1800" dirty="0"/>
              <a:t>Year 2025 is a tipping point for agentic AI adoption. Forecasts show that 25% of companies already utilizing generative AI will initiate agentic pilot programs this year and 50% by 2027.</a:t>
            </a:r>
            <a:br>
              <a:rPr lang="en-US" sz="1800" dirty="0"/>
            </a:br>
            <a:endParaRPr lang="en-US" sz="1800" dirty="0"/>
          </a:p>
          <a:p>
            <a:r>
              <a:rPr lang="en-US" sz="1800" dirty="0"/>
              <a:t>Research firms project that 87% of financial organizations are actively deploying new AI technology with a significant 76% planning to implement agentic AI specifically within the next 12 months.</a:t>
            </a:r>
          </a:p>
        </p:txBody>
      </p:sp>
      <p:sp>
        <p:nvSpPr>
          <p:cNvPr id="6" name="TextBox 5">
            <a:extLst>
              <a:ext uri="{FF2B5EF4-FFF2-40B4-BE49-F238E27FC236}">
                <a16:creationId xmlns:a16="http://schemas.microsoft.com/office/drawing/2014/main" id="{6D6A01FD-8354-E90E-807A-0D550591A9A6}"/>
              </a:ext>
            </a:extLst>
          </p:cNvPr>
          <p:cNvSpPr txBox="1"/>
          <p:nvPr/>
        </p:nvSpPr>
        <p:spPr>
          <a:xfrm>
            <a:off x="1658679" y="6400800"/>
            <a:ext cx="716414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31F20"/>
                </a:solidFill>
                <a:effectLst/>
                <a:uLnTx/>
                <a:uFillTx/>
                <a:latin typeface="Arial"/>
                <a:ea typeface="+mn-ea"/>
                <a:cs typeface="+mn-cs"/>
              </a:rPr>
              <a:t>https://</a:t>
            </a:r>
            <a:r>
              <a:rPr kumimoji="0" lang="en-US" sz="800" b="0" i="0" u="none" strike="noStrike" kern="1200" cap="none" spc="0" normalizeH="0" baseline="0" noProof="0" dirty="0" err="1">
                <a:ln>
                  <a:noFill/>
                </a:ln>
                <a:solidFill>
                  <a:srgbClr val="231F20"/>
                </a:solidFill>
                <a:effectLst/>
                <a:uLnTx/>
                <a:uFillTx/>
                <a:latin typeface="Arial"/>
                <a:ea typeface="+mn-ea"/>
                <a:cs typeface="+mn-cs"/>
              </a:rPr>
              <a:t>www.globenewswire.com</a:t>
            </a:r>
            <a:r>
              <a:rPr kumimoji="0" lang="en-US" sz="800" b="0" i="0" u="none" strike="noStrike" kern="1200" cap="none" spc="0" normalizeH="0" baseline="0" noProof="0" dirty="0">
                <a:ln>
                  <a:noFill/>
                </a:ln>
                <a:solidFill>
                  <a:srgbClr val="231F20"/>
                </a:solidFill>
                <a:effectLst/>
                <a:uLnTx/>
                <a:uFillTx/>
                <a:latin typeface="Arial"/>
                <a:ea typeface="+mn-ea"/>
                <a:cs typeface="+mn-cs"/>
              </a:rPr>
              <a:t>/news-release/2025/05/20/3085127/0/</a:t>
            </a:r>
            <a:r>
              <a:rPr kumimoji="0" lang="en-US" sz="800" b="0" i="0" u="none" strike="noStrike" kern="1200" cap="none" spc="0" normalizeH="0" baseline="0" noProof="0" dirty="0" err="1">
                <a:ln>
                  <a:noFill/>
                </a:ln>
                <a:solidFill>
                  <a:srgbClr val="231F20"/>
                </a:solidFill>
                <a:effectLst/>
                <a:uLnTx/>
                <a:uFillTx/>
                <a:latin typeface="Arial"/>
                <a:ea typeface="+mn-ea"/>
                <a:cs typeface="+mn-cs"/>
              </a:rPr>
              <a:t>en</a:t>
            </a:r>
            <a:r>
              <a:rPr kumimoji="0" lang="en-US" sz="800" b="0" i="0" u="none" strike="noStrike" kern="1200" cap="none" spc="0" normalizeH="0" baseline="0" noProof="0" dirty="0">
                <a:ln>
                  <a:noFill/>
                </a:ln>
                <a:solidFill>
                  <a:srgbClr val="231F20"/>
                </a:solidFill>
                <a:effectLst/>
                <a:uLnTx/>
                <a:uFillTx/>
                <a:latin typeface="Arial"/>
                <a:ea typeface="+mn-ea"/>
                <a:cs typeface="+mn-cs"/>
              </a:rPr>
              <a:t>/AI-Agents-in-Financial-Services-A-4-5-Billion-Industry-Opportunity-by-2030.html</a:t>
            </a:r>
          </a:p>
        </p:txBody>
      </p:sp>
    </p:spTree>
    <p:extLst>
      <p:ext uri="{BB962C8B-B14F-4D97-AF65-F5344CB8AC3E}">
        <p14:creationId xmlns:p14="http://schemas.microsoft.com/office/powerpoint/2010/main" val="8621097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7986D-9332-45C0-AE93-C32944F585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16AC7C-F13F-DE02-6315-D3AB654EE2BA}"/>
              </a:ext>
            </a:extLst>
          </p:cNvPr>
          <p:cNvSpPr>
            <a:spLocks noGrp="1"/>
          </p:cNvSpPr>
          <p:nvPr>
            <p:ph type="title"/>
          </p:nvPr>
        </p:nvSpPr>
        <p:spPr/>
        <p:txBody>
          <a:bodyPr/>
          <a:lstStyle/>
          <a:p>
            <a:r>
              <a:rPr lang="en-US" dirty="0"/>
              <a:t>AI Agents are transforming the Finance Sector</a:t>
            </a:r>
          </a:p>
        </p:txBody>
      </p:sp>
      <p:sp>
        <p:nvSpPr>
          <p:cNvPr id="3" name="Text Placeholder 2">
            <a:extLst>
              <a:ext uri="{FF2B5EF4-FFF2-40B4-BE49-F238E27FC236}">
                <a16:creationId xmlns:a16="http://schemas.microsoft.com/office/drawing/2014/main" id="{908F25D7-7319-39EB-8847-44A3C7F039B0}"/>
              </a:ext>
            </a:extLst>
          </p:cNvPr>
          <p:cNvSpPr txBox="1">
            <a:spLocks/>
          </p:cNvSpPr>
          <p:nvPr/>
        </p:nvSpPr>
        <p:spPr>
          <a:xfrm>
            <a:off x="73100" y="1114942"/>
            <a:ext cx="6229276" cy="4957763"/>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740664" marR="0" lvl="0" indent="-283464" algn="l" defTabSz="457192" rtl="0" eaLnBrk="1" fontAlgn="auto" latinLnBrk="0" hangingPunct="1">
              <a:lnSpc>
                <a:spcPct val="100000"/>
              </a:lnSpc>
              <a:spcBef>
                <a:spcPts val="48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31F20"/>
                </a:solidFill>
                <a:effectLst/>
                <a:uLnTx/>
                <a:uFillTx/>
                <a:latin typeface="Trebuchet MS" panose="020B0703020202090204" pitchFamily="34" charset="0"/>
                <a:ea typeface="+mn-ea"/>
                <a:cs typeface="Arial"/>
              </a:rPr>
              <a:t>AI agents represent a new level of autonomy, featuring advanced reasoning abilities and goal-oriented actions.</a:t>
            </a:r>
          </a:p>
          <a:p>
            <a:pPr marL="740664" marR="0" lvl="0" indent="-283464" algn="l" defTabSz="457192" rtl="0" eaLnBrk="1" fontAlgn="auto" latinLnBrk="0" hangingPunct="1">
              <a:lnSpc>
                <a:spcPct val="100000"/>
              </a:lnSpc>
              <a:spcBef>
                <a:spcPts val="48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31F20"/>
              </a:solidFill>
              <a:effectLst/>
              <a:uLnTx/>
              <a:uFillTx/>
              <a:latin typeface="Trebuchet MS" panose="020B0703020202090204" pitchFamily="34" charset="0"/>
              <a:ea typeface="+mn-ea"/>
              <a:cs typeface="Arial"/>
            </a:endParaRPr>
          </a:p>
          <a:p>
            <a:pPr marL="740664" marR="0" lvl="0" indent="-283464" algn="l" defTabSz="457192" rtl="0" eaLnBrk="1" fontAlgn="auto" latinLnBrk="0" hangingPunct="1">
              <a:lnSpc>
                <a:spcPct val="100000"/>
              </a:lnSpc>
              <a:spcBef>
                <a:spcPts val="48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31F20"/>
                </a:solidFill>
                <a:effectLst/>
                <a:uLnTx/>
                <a:uFillTx/>
                <a:latin typeface="Trebuchet MS" panose="020B0703020202090204" pitchFamily="34" charset="0"/>
                <a:ea typeface="+mn-ea"/>
                <a:cs typeface="Arial"/>
              </a:rPr>
              <a:t>Their use is revolutionizing banking operations, improving efficiency and creating innovative service models.</a:t>
            </a:r>
          </a:p>
          <a:p>
            <a:pPr marL="740664" marR="0" lvl="0" indent="-283464" algn="l" defTabSz="457192" rtl="0" eaLnBrk="1" fontAlgn="auto" latinLnBrk="0" hangingPunct="1">
              <a:lnSpc>
                <a:spcPct val="100000"/>
              </a:lnSpc>
              <a:spcBef>
                <a:spcPts val="48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31F20"/>
              </a:solidFill>
              <a:effectLst/>
              <a:uLnTx/>
              <a:uFillTx/>
              <a:latin typeface="Trebuchet MS" panose="020B0703020202090204" pitchFamily="34" charset="0"/>
              <a:ea typeface="+mn-ea"/>
              <a:cs typeface="Arial"/>
            </a:endParaRPr>
          </a:p>
          <a:p>
            <a:pPr marL="740664" marR="0" lvl="0" indent="-283464" algn="l" defTabSz="457192" rtl="0" eaLnBrk="1" fontAlgn="auto" latinLnBrk="0" hangingPunct="1">
              <a:lnSpc>
                <a:spcPct val="100000"/>
              </a:lnSpc>
              <a:spcBef>
                <a:spcPts val="48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31F20"/>
                </a:solidFill>
                <a:effectLst/>
                <a:uLnTx/>
                <a:uFillTx/>
                <a:latin typeface="Trebuchet MS" panose="020B0703020202090204" pitchFamily="34" charset="0"/>
                <a:ea typeface="+mn-ea"/>
                <a:cs typeface="Arial"/>
              </a:rPr>
              <a:t>AI agents utilize contextual information rather than just rule-based responses; they learn from feedback and adapt to their environment.</a:t>
            </a:r>
          </a:p>
          <a:p>
            <a:pPr marL="740664" marR="0" lvl="0" indent="-283464" algn="l" defTabSz="457192" rtl="0" eaLnBrk="1" fontAlgn="auto" latinLnBrk="0" hangingPunct="1">
              <a:lnSpc>
                <a:spcPct val="100000"/>
              </a:lnSpc>
              <a:spcBef>
                <a:spcPts val="48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31F20"/>
              </a:solidFill>
              <a:effectLst/>
              <a:uLnTx/>
              <a:uFillTx/>
              <a:latin typeface="Trebuchet MS" panose="020B0703020202090204" pitchFamily="34" charset="0"/>
              <a:ea typeface="+mn-ea"/>
              <a:cs typeface="Arial"/>
            </a:endParaRPr>
          </a:p>
          <a:p>
            <a:pPr marL="740664" marR="0" lvl="0" indent="-283464" algn="l" defTabSz="457192" rtl="0" eaLnBrk="1" fontAlgn="auto" latinLnBrk="0" hangingPunct="1">
              <a:lnSpc>
                <a:spcPct val="100000"/>
              </a:lnSpc>
              <a:spcBef>
                <a:spcPts val="48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31F20"/>
                </a:solidFill>
                <a:effectLst/>
                <a:uLnTx/>
                <a:uFillTx/>
                <a:latin typeface="Trebuchet MS" panose="020B0703020202090204" pitchFamily="34" charset="0"/>
                <a:ea typeface="+mn-ea"/>
                <a:cs typeface="Arial"/>
              </a:rPr>
              <a:t>Unlike ChatGPT or Gemini, AI agents engage humans in dialogue, enabling them to analyze inputs, reason through responses, integrate data from various systems, and pursue specific objectives instead of providing pre-set answers.</a:t>
            </a:r>
            <a:endParaRPr kumimoji="0" lang="en-US" sz="1600" b="0" i="0" u="none" strike="noStrike" kern="1200" cap="none" spc="0" normalizeH="0" baseline="0" noProof="0" dirty="0">
              <a:ln>
                <a:noFill/>
              </a:ln>
              <a:solidFill>
                <a:srgbClr val="231F20"/>
              </a:solidFill>
              <a:effectLst/>
              <a:uLnTx/>
              <a:uFillTx/>
              <a:latin typeface="Trebuchet MS"/>
              <a:ea typeface="+mn-ea"/>
              <a:cs typeface="Arial"/>
            </a:endParaRPr>
          </a:p>
        </p:txBody>
      </p:sp>
      <p:sp>
        <p:nvSpPr>
          <p:cNvPr id="4" name="Rounded Rectangle 3">
            <a:extLst>
              <a:ext uri="{FF2B5EF4-FFF2-40B4-BE49-F238E27FC236}">
                <a16:creationId xmlns:a16="http://schemas.microsoft.com/office/drawing/2014/main" id="{EE1B14E8-3011-9094-52B2-756E575BD439}"/>
              </a:ext>
            </a:extLst>
          </p:cNvPr>
          <p:cNvSpPr/>
          <p:nvPr/>
        </p:nvSpPr>
        <p:spPr>
          <a:xfrm>
            <a:off x="8420986" y="1648047"/>
            <a:ext cx="1736652" cy="66985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Risk Management</a:t>
            </a:r>
          </a:p>
        </p:txBody>
      </p:sp>
      <p:sp>
        <p:nvSpPr>
          <p:cNvPr id="5" name="Rounded Rectangle 4">
            <a:extLst>
              <a:ext uri="{FF2B5EF4-FFF2-40B4-BE49-F238E27FC236}">
                <a16:creationId xmlns:a16="http://schemas.microsoft.com/office/drawing/2014/main" id="{DB33A0B5-7628-26AC-B7B4-A1892F2A70FB}"/>
              </a:ext>
            </a:extLst>
          </p:cNvPr>
          <p:cNvSpPr/>
          <p:nvPr/>
        </p:nvSpPr>
        <p:spPr>
          <a:xfrm>
            <a:off x="10348617" y="1648045"/>
            <a:ext cx="1736652" cy="66985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Fraud Detection</a:t>
            </a:r>
          </a:p>
        </p:txBody>
      </p:sp>
      <p:sp>
        <p:nvSpPr>
          <p:cNvPr id="6" name="Rounded Rectangle 5">
            <a:extLst>
              <a:ext uri="{FF2B5EF4-FFF2-40B4-BE49-F238E27FC236}">
                <a16:creationId xmlns:a16="http://schemas.microsoft.com/office/drawing/2014/main" id="{BAC143A4-B5D4-65CA-B79A-17865F3E46F4}"/>
              </a:ext>
            </a:extLst>
          </p:cNvPr>
          <p:cNvSpPr/>
          <p:nvPr/>
        </p:nvSpPr>
        <p:spPr>
          <a:xfrm>
            <a:off x="6493355" y="1648046"/>
            <a:ext cx="1736652" cy="66985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Virtual Assistant</a:t>
            </a:r>
          </a:p>
        </p:txBody>
      </p:sp>
      <p:sp>
        <p:nvSpPr>
          <p:cNvPr id="7" name="Rounded Rectangle 6">
            <a:extLst>
              <a:ext uri="{FF2B5EF4-FFF2-40B4-BE49-F238E27FC236}">
                <a16:creationId xmlns:a16="http://schemas.microsoft.com/office/drawing/2014/main" id="{AA6B522C-828D-912E-69EC-F63A825753F2}"/>
              </a:ext>
            </a:extLst>
          </p:cNvPr>
          <p:cNvSpPr/>
          <p:nvPr/>
        </p:nvSpPr>
        <p:spPr>
          <a:xfrm>
            <a:off x="7467396" y="2759150"/>
            <a:ext cx="1736652" cy="669851"/>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Customer Support</a:t>
            </a:r>
          </a:p>
        </p:txBody>
      </p:sp>
      <p:sp>
        <p:nvSpPr>
          <p:cNvPr id="8" name="Rounded Rectangle 7">
            <a:extLst>
              <a:ext uri="{FF2B5EF4-FFF2-40B4-BE49-F238E27FC236}">
                <a16:creationId xmlns:a16="http://schemas.microsoft.com/office/drawing/2014/main" id="{8D3E3DBE-A3C1-9AC1-8292-D324F6A2BCF4}"/>
              </a:ext>
            </a:extLst>
          </p:cNvPr>
          <p:cNvSpPr/>
          <p:nvPr/>
        </p:nvSpPr>
        <p:spPr>
          <a:xfrm>
            <a:off x="9363740" y="2759149"/>
            <a:ext cx="1736652" cy="669851"/>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KYC/AML</a:t>
            </a:r>
          </a:p>
        </p:txBody>
      </p:sp>
      <p:sp>
        <p:nvSpPr>
          <p:cNvPr id="9" name="Rounded Rectangle 8">
            <a:extLst>
              <a:ext uri="{FF2B5EF4-FFF2-40B4-BE49-F238E27FC236}">
                <a16:creationId xmlns:a16="http://schemas.microsoft.com/office/drawing/2014/main" id="{1B9CD781-5D9D-994D-396D-CA1DB2382C80}"/>
              </a:ext>
            </a:extLst>
          </p:cNvPr>
          <p:cNvSpPr/>
          <p:nvPr/>
        </p:nvSpPr>
        <p:spPr>
          <a:xfrm>
            <a:off x="6503581" y="3697229"/>
            <a:ext cx="1736652" cy="669851"/>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Fraud Mitigation</a:t>
            </a:r>
          </a:p>
        </p:txBody>
      </p:sp>
      <p:sp>
        <p:nvSpPr>
          <p:cNvPr id="10" name="Rounded Rectangle 9">
            <a:extLst>
              <a:ext uri="{FF2B5EF4-FFF2-40B4-BE49-F238E27FC236}">
                <a16:creationId xmlns:a16="http://schemas.microsoft.com/office/drawing/2014/main" id="{D2570425-97C1-3481-0ED9-978FA56503E8}"/>
              </a:ext>
            </a:extLst>
          </p:cNvPr>
          <p:cNvSpPr/>
          <p:nvPr/>
        </p:nvSpPr>
        <p:spPr>
          <a:xfrm>
            <a:off x="8431212" y="3697228"/>
            <a:ext cx="1736652" cy="669851"/>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Risk Assessment</a:t>
            </a:r>
          </a:p>
        </p:txBody>
      </p:sp>
      <p:sp>
        <p:nvSpPr>
          <p:cNvPr id="11" name="Rounded Rectangle 10">
            <a:extLst>
              <a:ext uri="{FF2B5EF4-FFF2-40B4-BE49-F238E27FC236}">
                <a16:creationId xmlns:a16="http://schemas.microsoft.com/office/drawing/2014/main" id="{7D65B4BA-0805-DFA3-D1E7-15A86AE8DF98}"/>
              </a:ext>
            </a:extLst>
          </p:cNvPr>
          <p:cNvSpPr/>
          <p:nvPr/>
        </p:nvSpPr>
        <p:spPr>
          <a:xfrm>
            <a:off x="10358843" y="3697227"/>
            <a:ext cx="1736652" cy="669851"/>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Credit Scoring</a:t>
            </a:r>
          </a:p>
        </p:txBody>
      </p:sp>
      <p:sp>
        <p:nvSpPr>
          <p:cNvPr id="13" name="Rounded Rectangle 12">
            <a:extLst>
              <a:ext uri="{FF2B5EF4-FFF2-40B4-BE49-F238E27FC236}">
                <a16:creationId xmlns:a16="http://schemas.microsoft.com/office/drawing/2014/main" id="{C09EB367-68A6-14D3-9F1F-5A0D7FB46A83}"/>
              </a:ext>
            </a:extLst>
          </p:cNvPr>
          <p:cNvSpPr/>
          <p:nvPr/>
        </p:nvSpPr>
        <p:spPr>
          <a:xfrm>
            <a:off x="6503581" y="4875029"/>
            <a:ext cx="1736652" cy="669851"/>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Wealth Management</a:t>
            </a:r>
          </a:p>
        </p:txBody>
      </p:sp>
      <p:sp>
        <p:nvSpPr>
          <p:cNvPr id="14" name="Rounded Rectangle 13">
            <a:extLst>
              <a:ext uri="{FF2B5EF4-FFF2-40B4-BE49-F238E27FC236}">
                <a16:creationId xmlns:a16="http://schemas.microsoft.com/office/drawing/2014/main" id="{B585A3E4-F27A-8D8F-BB49-2A3677E25EDC}"/>
              </a:ext>
            </a:extLst>
          </p:cNvPr>
          <p:cNvSpPr/>
          <p:nvPr/>
        </p:nvSpPr>
        <p:spPr>
          <a:xfrm>
            <a:off x="8431212" y="4875028"/>
            <a:ext cx="1736652" cy="669851"/>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Trading Automation</a:t>
            </a:r>
          </a:p>
        </p:txBody>
      </p:sp>
      <p:sp>
        <p:nvSpPr>
          <p:cNvPr id="15" name="Rounded Rectangle 14">
            <a:extLst>
              <a:ext uri="{FF2B5EF4-FFF2-40B4-BE49-F238E27FC236}">
                <a16:creationId xmlns:a16="http://schemas.microsoft.com/office/drawing/2014/main" id="{4B70A7D4-9CCC-607D-A916-C9B2564027E2}"/>
              </a:ext>
            </a:extLst>
          </p:cNvPr>
          <p:cNvSpPr/>
          <p:nvPr/>
        </p:nvSpPr>
        <p:spPr>
          <a:xfrm>
            <a:off x="10358843" y="4875027"/>
            <a:ext cx="1736652" cy="669851"/>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Tax Optimization</a:t>
            </a:r>
          </a:p>
        </p:txBody>
      </p:sp>
      <p:sp>
        <p:nvSpPr>
          <p:cNvPr id="16" name="Rounded Rectangle 15">
            <a:extLst>
              <a:ext uri="{FF2B5EF4-FFF2-40B4-BE49-F238E27FC236}">
                <a16:creationId xmlns:a16="http://schemas.microsoft.com/office/drawing/2014/main" id="{1BF35A02-F34B-05EA-0A0C-D93BEA251244}"/>
              </a:ext>
            </a:extLst>
          </p:cNvPr>
          <p:cNvSpPr/>
          <p:nvPr/>
        </p:nvSpPr>
        <p:spPr>
          <a:xfrm>
            <a:off x="6493355" y="5770572"/>
            <a:ext cx="1736652" cy="669851"/>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Financial Forecasting </a:t>
            </a:r>
          </a:p>
        </p:txBody>
      </p:sp>
      <p:sp>
        <p:nvSpPr>
          <p:cNvPr id="17" name="Rounded Rectangle 16">
            <a:extLst>
              <a:ext uri="{FF2B5EF4-FFF2-40B4-BE49-F238E27FC236}">
                <a16:creationId xmlns:a16="http://schemas.microsoft.com/office/drawing/2014/main" id="{A95FFD34-8F65-5E4F-E469-47223478284C}"/>
              </a:ext>
            </a:extLst>
          </p:cNvPr>
          <p:cNvSpPr/>
          <p:nvPr/>
        </p:nvSpPr>
        <p:spPr>
          <a:xfrm>
            <a:off x="8420986" y="5770571"/>
            <a:ext cx="1736652" cy="669851"/>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Risk Reduction</a:t>
            </a:r>
          </a:p>
        </p:txBody>
      </p:sp>
      <p:sp>
        <p:nvSpPr>
          <p:cNvPr id="18" name="Rounded Rectangle 17">
            <a:extLst>
              <a:ext uri="{FF2B5EF4-FFF2-40B4-BE49-F238E27FC236}">
                <a16:creationId xmlns:a16="http://schemas.microsoft.com/office/drawing/2014/main" id="{0996B79D-D327-97C3-7B3A-9E337ECF4FEF}"/>
              </a:ext>
            </a:extLst>
          </p:cNvPr>
          <p:cNvSpPr/>
          <p:nvPr/>
        </p:nvSpPr>
        <p:spPr>
          <a:xfrm>
            <a:off x="10348617" y="5770570"/>
            <a:ext cx="1736652" cy="669851"/>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Payments</a:t>
            </a:r>
          </a:p>
        </p:txBody>
      </p:sp>
      <p:sp>
        <p:nvSpPr>
          <p:cNvPr id="19" name="TextBox 18">
            <a:extLst>
              <a:ext uri="{FF2B5EF4-FFF2-40B4-BE49-F238E27FC236}">
                <a16:creationId xmlns:a16="http://schemas.microsoft.com/office/drawing/2014/main" id="{BE29A4BF-5F13-F55A-6524-EF32CC078AAF}"/>
              </a:ext>
            </a:extLst>
          </p:cNvPr>
          <p:cNvSpPr txBox="1"/>
          <p:nvPr/>
        </p:nvSpPr>
        <p:spPr>
          <a:xfrm>
            <a:off x="6382677" y="2401458"/>
            <a:ext cx="315022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a:ea typeface="+mn-ea"/>
                <a:cs typeface="+mn-cs"/>
              </a:rPr>
              <a:t>Reinventing core business processes</a:t>
            </a:r>
          </a:p>
        </p:txBody>
      </p:sp>
      <p:sp>
        <p:nvSpPr>
          <p:cNvPr id="20" name="TextBox 19">
            <a:extLst>
              <a:ext uri="{FF2B5EF4-FFF2-40B4-BE49-F238E27FC236}">
                <a16:creationId xmlns:a16="http://schemas.microsoft.com/office/drawing/2014/main" id="{84431DAE-5750-0E70-2945-8908328F04CB}"/>
              </a:ext>
            </a:extLst>
          </p:cNvPr>
          <p:cNvSpPr txBox="1"/>
          <p:nvPr/>
        </p:nvSpPr>
        <p:spPr>
          <a:xfrm>
            <a:off x="6382677" y="1154123"/>
            <a:ext cx="11592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a:ea typeface="+mn-ea"/>
                <a:cs typeface="+mn-cs"/>
              </a:rPr>
              <a:t>In use today</a:t>
            </a:r>
          </a:p>
        </p:txBody>
      </p:sp>
      <p:sp>
        <p:nvSpPr>
          <p:cNvPr id="21" name="TextBox 20">
            <a:extLst>
              <a:ext uri="{FF2B5EF4-FFF2-40B4-BE49-F238E27FC236}">
                <a16:creationId xmlns:a16="http://schemas.microsoft.com/office/drawing/2014/main" id="{53CDEEFF-B97B-87E5-1320-C3B02860810A}"/>
              </a:ext>
            </a:extLst>
          </p:cNvPr>
          <p:cNvSpPr txBox="1"/>
          <p:nvPr/>
        </p:nvSpPr>
        <p:spPr>
          <a:xfrm>
            <a:off x="6382677" y="4523237"/>
            <a:ext cx="18069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a:ea typeface="+mn-ea"/>
                <a:cs typeface="+mn-cs"/>
              </a:rPr>
              <a:t>Emerging use cases</a:t>
            </a:r>
          </a:p>
        </p:txBody>
      </p:sp>
    </p:spTree>
    <p:extLst>
      <p:ext uri="{BB962C8B-B14F-4D97-AF65-F5344CB8AC3E}">
        <p14:creationId xmlns:p14="http://schemas.microsoft.com/office/powerpoint/2010/main" val="414882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dissolve">
                                      <p:cBhvr>
                                        <p:cTn id="38" dur="500"/>
                                        <p:tgtEl>
                                          <p:spTgt spid="14"/>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dissolve">
                                      <p:cBhvr>
                                        <p:cTn id="41" dur="500"/>
                                        <p:tgtEl>
                                          <p:spTgt spid="15"/>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dissolve">
                                      <p:cBhvr>
                                        <p:cTn id="44" dur="500"/>
                                        <p:tgtEl>
                                          <p:spTgt spid="16"/>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49638-A7D8-80CD-178A-C555BB51B4FF}"/>
              </a:ext>
            </a:extLst>
          </p:cNvPr>
          <p:cNvSpPr>
            <a:spLocks noGrp="1"/>
          </p:cNvSpPr>
          <p:nvPr>
            <p:ph type="title"/>
          </p:nvPr>
        </p:nvSpPr>
        <p:spPr/>
        <p:txBody>
          <a:bodyPr/>
          <a:lstStyle/>
          <a:p>
            <a:r>
              <a:rPr lang="en-US" dirty="0"/>
              <a:t>AI Agents In Today’s AI Processes</a:t>
            </a:r>
          </a:p>
        </p:txBody>
      </p:sp>
      <p:grpSp>
        <p:nvGrpSpPr>
          <p:cNvPr id="15" name="Group 14">
            <a:extLst>
              <a:ext uri="{FF2B5EF4-FFF2-40B4-BE49-F238E27FC236}">
                <a16:creationId xmlns:a16="http://schemas.microsoft.com/office/drawing/2014/main" id="{2F38AE6A-71FA-AC19-1080-9C55992C10DB}"/>
              </a:ext>
            </a:extLst>
          </p:cNvPr>
          <p:cNvGrpSpPr/>
          <p:nvPr/>
        </p:nvGrpSpPr>
        <p:grpSpPr>
          <a:xfrm>
            <a:off x="384048" y="1578933"/>
            <a:ext cx="11290500" cy="669851"/>
            <a:chOff x="384048" y="1578933"/>
            <a:chExt cx="11290500" cy="669851"/>
          </a:xfrm>
        </p:grpSpPr>
        <p:sp>
          <p:nvSpPr>
            <p:cNvPr id="3" name="Text Placeholder 2">
              <a:extLst>
                <a:ext uri="{FF2B5EF4-FFF2-40B4-BE49-F238E27FC236}">
                  <a16:creationId xmlns:a16="http://schemas.microsoft.com/office/drawing/2014/main" id="{6CD393F4-7EFE-82ED-4F60-8AE0C6FBE678}"/>
                </a:ext>
              </a:extLst>
            </p:cNvPr>
            <p:cNvSpPr txBox="1">
              <a:spLocks/>
            </p:cNvSpPr>
            <p:nvPr/>
          </p:nvSpPr>
          <p:spPr>
            <a:xfrm>
              <a:off x="1791091" y="1578933"/>
              <a:ext cx="9883457" cy="662857"/>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457192" marR="0" lvl="1" indent="0" algn="l" defTabSz="457192"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231F20"/>
                  </a:solidFill>
                  <a:effectLst/>
                  <a:uLnTx/>
                  <a:uFillTx/>
                  <a:latin typeface="Trebuchet MS"/>
                  <a:ea typeface="+mn-ea"/>
                  <a:cs typeface="Arial"/>
                </a:rPr>
                <a:t>The use of AI in customer service has brought a new level of automation, service quality, and speed to address a broad range of inquiries.</a:t>
              </a:r>
            </a:p>
          </p:txBody>
        </p:sp>
        <p:sp>
          <p:nvSpPr>
            <p:cNvPr id="5" name="Rounded Rectangle 4">
              <a:extLst>
                <a:ext uri="{FF2B5EF4-FFF2-40B4-BE49-F238E27FC236}">
                  <a16:creationId xmlns:a16="http://schemas.microsoft.com/office/drawing/2014/main" id="{01E6205E-542E-51B0-6B55-BB2AB8C1C30C}"/>
                </a:ext>
              </a:extLst>
            </p:cNvPr>
            <p:cNvSpPr/>
            <p:nvPr/>
          </p:nvSpPr>
          <p:spPr>
            <a:xfrm>
              <a:off x="384048" y="1578933"/>
              <a:ext cx="1736652" cy="669851"/>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Customer Support</a:t>
              </a:r>
            </a:p>
          </p:txBody>
        </p:sp>
      </p:grpSp>
      <p:grpSp>
        <p:nvGrpSpPr>
          <p:cNvPr id="16" name="Group 15">
            <a:extLst>
              <a:ext uri="{FF2B5EF4-FFF2-40B4-BE49-F238E27FC236}">
                <a16:creationId xmlns:a16="http://schemas.microsoft.com/office/drawing/2014/main" id="{E25175BD-1BA1-3D62-2565-CFC79CC80188}"/>
              </a:ext>
            </a:extLst>
          </p:cNvPr>
          <p:cNvGrpSpPr/>
          <p:nvPr/>
        </p:nvGrpSpPr>
        <p:grpSpPr>
          <a:xfrm>
            <a:off x="384048" y="2537417"/>
            <a:ext cx="11290500" cy="681346"/>
            <a:chOff x="384048" y="2537417"/>
            <a:chExt cx="11290500" cy="681346"/>
          </a:xfrm>
        </p:grpSpPr>
        <p:sp>
          <p:nvSpPr>
            <p:cNvPr id="7" name="Rounded Rectangle 6">
              <a:extLst>
                <a:ext uri="{FF2B5EF4-FFF2-40B4-BE49-F238E27FC236}">
                  <a16:creationId xmlns:a16="http://schemas.microsoft.com/office/drawing/2014/main" id="{E05AD4DE-435E-A79E-A68E-04E73EB307A4}"/>
                </a:ext>
              </a:extLst>
            </p:cNvPr>
            <p:cNvSpPr/>
            <p:nvPr/>
          </p:nvSpPr>
          <p:spPr>
            <a:xfrm>
              <a:off x="384048" y="2548912"/>
              <a:ext cx="1736652" cy="669851"/>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Fraud Mitigation</a:t>
              </a:r>
            </a:p>
          </p:txBody>
        </p:sp>
        <p:sp>
          <p:nvSpPr>
            <p:cNvPr id="10" name="Text Placeholder 2">
              <a:extLst>
                <a:ext uri="{FF2B5EF4-FFF2-40B4-BE49-F238E27FC236}">
                  <a16:creationId xmlns:a16="http://schemas.microsoft.com/office/drawing/2014/main" id="{AF3B2C05-16B6-E041-5A05-4686AD43B3B0}"/>
                </a:ext>
              </a:extLst>
            </p:cNvPr>
            <p:cNvSpPr txBox="1">
              <a:spLocks/>
            </p:cNvSpPr>
            <p:nvPr/>
          </p:nvSpPr>
          <p:spPr>
            <a:xfrm>
              <a:off x="1791091" y="2537417"/>
              <a:ext cx="9883457" cy="662857"/>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457192" marR="0" lvl="1" indent="0" algn="l" defTabSz="457192"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231F20"/>
                  </a:solidFill>
                  <a:effectLst/>
                  <a:uLnTx/>
                  <a:uFillTx/>
                  <a:latin typeface="Trebuchet MS"/>
                  <a:ea typeface="+mn-ea"/>
                  <a:cs typeface="Arial"/>
                </a:rPr>
                <a:t>There is a well-established practice of using AI for fraud detection in banking. By using agents, AI decision making can be actionable based on large datasets and patterns to immediately reduce fraud risks. </a:t>
              </a:r>
            </a:p>
          </p:txBody>
        </p:sp>
      </p:grpSp>
      <p:grpSp>
        <p:nvGrpSpPr>
          <p:cNvPr id="17" name="Group 16">
            <a:extLst>
              <a:ext uri="{FF2B5EF4-FFF2-40B4-BE49-F238E27FC236}">
                <a16:creationId xmlns:a16="http://schemas.microsoft.com/office/drawing/2014/main" id="{A13AFD14-AF38-FC87-634B-44F17B93161F}"/>
              </a:ext>
            </a:extLst>
          </p:cNvPr>
          <p:cNvGrpSpPr/>
          <p:nvPr/>
        </p:nvGrpSpPr>
        <p:grpSpPr>
          <a:xfrm>
            <a:off x="384048" y="3484090"/>
            <a:ext cx="11290500" cy="674668"/>
            <a:chOff x="384048" y="3484090"/>
            <a:chExt cx="11290500" cy="674668"/>
          </a:xfrm>
        </p:grpSpPr>
        <p:sp>
          <p:nvSpPr>
            <p:cNvPr id="8" name="Rounded Rectangle 7">
              <a:extLst>
                <a:ext uri="{FF2B5EF4-FFF2-40B4-BE49-F238E27FC236}">
                  <a16:creationId xmlns:a16="http://schemas.microsoft.com/office/drawing/2014/main" id="{C1EA71FE-0072-A560-AF93-78ACD3BEF9B7}"/>
                </a:ext>
              </a:extLst>
            </p:cNvPr>
            <p:cNvSpPr/>
            <p:nvPr/>
          </p:nvSpPr>
          <p:spPr>
            <a:xfrm>
              <a:off x="384048" y="3484090"/>
              <a:ext cx="1736652" cy="669851"/>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Risk Assessment</a:t>
              </a:r>
            </a:p>
          </p:txBody>
        </p:sp>
        <p:sp>
          <p:nvSpPr>
            <p:cNvPr id="11" name="Text Placeholder 2">
              <a:extLst>
                <a:ext uri="{FF2B5EF4-FFF2-40B4-BE49-F238E27FC236}">
                  <a16:creationId xmlns:a16="http://schemas.microsoft.com/office/drawing/2014/main" id="{5FB63BB6-EEE1-A36A-6E14-F0C4EC26C2C1}"/>
                </a:ext>
              </a:extLst>
            </p:cNvPr>
            <p:cNvSpPr txBox="1">
              <a:spLocks/>
            </p:cNvSpPr>
            <p:nvPr/>
          </p:nvSpPr>
          <p:spPr>
            <a:xfrm>
              <a:off x="1791089" y="3495901"/>
              <a:ext cx="9883459" cy="662857"/>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457192" marR="0" lvl="1" indent="0" algn="l" defTabSz="457192"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231F20"/>
                  </a:solidFill>
                  <a:effectLst/>
                  <a:uLnTx/>
                  <a:uFillTx/>
                  <a:latin typeface="Trebuchet MS"/>
                  <a:ea typeface="+mn-ea"/>
                  <a:cs typeface="Arial"/>
                </a:rPr>
                <a:t>There is much room for improving the underwriting process with optimized workflows that seamlessly merge customer provided information with verification and alignment to the loan application requirements.</a:t>
              </a:r>
            </a:p>
          </p:txBody>
        </p:sp>
      </p:grpSp>
      <p:grpSp>
        <p:nvGrpSpPr>
          <p:cNvPr id="18" name="Group 17">
            <a:extLst>
              <a:ext uri="{FF2B5EF4-FFF2-40B4-BE49-F238E27FC236}">
                <a16:creationId xmlns:a16="http://schemas.microsoft.com/office/drawing/2014/main" id="{DE8FE2E6-B8BB-EECE-9720-4265ACBE1B01}"/>
              </a:ext>
            </a:extLst>
          </p:cNvPr>
          <p:cNvGrpSpPr/>
          <p:nvPr/>
        </p:nvGrpSpPr>
        <p:grpSpPr>
          <a:xfrm>
            <a:off x="384048" y="4419268"/>
            <a:ext cx="11152278" cy="697974"/>
            <a:chOff x="384048" y="4419268"/>
            <a:chExt cx="11152278" cy="697974"/>
          </a:xfrm>
        </p:grpSpPr>
        <p:sp>
          <p:nvSpPr>
            <p:cNvPr id="9" name="Rounded Rectangle 8">
              <a:extLst>
                <a:ext uri="{FF2B5EF4-FFF2-40B4-BE49-F238E27FC236}">
                  <a16:creationId xmlns:a16="http://schemas.microsoft.com/office/drawing/2014/main" id="{97923BC4-E631-C219-6B06-7B52D06FDB33}"/>
                </a:ext>
              </a:extLst>
            </p:cNvPr>
            <p:cNvSpPr/>
            <p:nvPr/>
          </p:nvSpPr>
          <p:spPr>
            <a:xfrm>
              <a:off x="384048" y="4419268"/>
              <a:ext cx="1736652" cy="669851"/>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Credit Scoring</a:t>
              </a:r>
            </a:p>
          </p:txBody>
        </p:sp>
        <p:sp>
          <p:nvSpPr>
            <p:cNvPr id="12" name="Text Placeholder 2">
              <a:extLst>
                <a:ext uri="{FF2B5EF4-FFF2-40B4-BE49-F238E27FC236}">
                  <a16:creationId xmlns:a16="http://schemas.microsoft.com/office/drawing/2014/main" id="{43D33E1E-2668-70A2-FC8A-97FFF684DC2B}"/>
                </a:ext>
              </a:extLst>
            </p:cNvPr>
            <p:cNvSpPr txBox="1">
              <a:spLocks/>
            </p:cNvSpPr>
            <p:nvPr/>
          </p:nvSpPr>
          <p:spPr>
            <a:xfrm>
              <a:off x="1791089" y="4454385"/>
              <a:ext cx="9745237" cy="662857"/>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457192" marR="0" lvl="1" indent="0" algn="l" defTabSz="457192"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231F20"/>
                  </a:solidFill>
                  <a:effectLst/>
                  <a:uLnTx/>
                  <a:uFillTx/>
                  <a:latin typeface="Trebuchet MS"/>
                  <a:ea typeface="+mn-ea"/>
                  <a:cs typeface="Arial"/>
                </a:rPr>
                <a:t>Many banks use the concept of a grey zone to denote high-potential borrows who don’t pass the credit scoring checks. Thus, the grey zone represents opportunity yet risk. AI agents can automate humans away from the routine so that agents can focus on opportunities such as the Grey Zone</a:t>
              </a:r>
              <a:endParaRPr kumimoji="0" lang="en-US" sz="1800" b="0" i="0" u="none" strike="noStrike" kern="1200" cap="none" spc="0" normalizeH="0" baseline="0" noProof="0" dirty="0">
                <a:ln>
                  <a:noFill/>
                </a:ln>
                <a:solidFill>
                  <a:srgbClr val="231F20"/>
                </a:solidFill>
                <a:effectLst/>
                <a:uLnTx/>
                <a:uFillTx/>
                <a:latin typeface="Trebuchet MS"/>
                <a:ea typeface="+mn-ea"/>
                <a:cs typeface="Arial"/>
              </a:endParaRPr>
            </a:p>
          </p:txBody>
        </p:sp>
      </p:grpSp>
      <p:sp>
        <p:nvSpPr>
          <p:cNvPr id="13" name="Text Placeholder 2">
            <a:extLst>
              <a:ext uri="{FF2B5EF4-FFF2-40B4-BE49-F238E27FC236}">
                <a16:creationId xmlns:a16="http://schemas.microsoft.com/office/drawing/2014/main" id="{E661FA74-CA0B-D358-5933-93E1B5E4ACDC}"/>
              </a:ext>
            </a:extLst>
          </p:cNvPr>
          <p:cNvSpPr txBox="1">
            <a:spLocks/>
          </p:cNvSpPr>
          <p:nvPr/>
        </p:nvSpPr>
        <p:spPr>
          <a:xfrm>
            <a:off x="2120698" y="5378342"/>
            <a:ext cx="7524233" cy="662857"/>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742937" marR="0" lvl="1" indent="-285745" algn="l" defTabSz="457192"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231F20"/>
              </a:solidFill>
              <a:effectLst/>
              <a:uLnTx/>
              <a:uFillTx/>
              <a:latin typeface="Trebuchet MS"/>
              <a:ea typeface="+mn-ea"/>
              <a:cs typeface="Arial"/>
            </a:endParaRPr>
          </a:p>
        </p:txBody>
      </p:sp>
      <p:grpSp>
        <p:nvGrpSpPr>
          <p:cNvPr id="19" name="Group 18">
            <a:extLst>
              <a:ext uri="{FF2B5EF4-FFF2-40B4-BE49-F238E27FC236}">
                <a16:creationId xmlns:a16="http://schemas.microsoft.com/office/drawing/2014/main" id="{EE1B9E46-635B-CA03-AC0E-982127523F8B}"/>
              </a:ext>
            </a:extLst>
          </p:cNvPr>
          <p:cNvGrpSpPr/>
          <p:nvPr/>
        </p:nvGrpSpPr>
        <p:grpSpPr>
          <a:xfrm>
            <a:off x="384048" y="5354446"/>
            <a:ext cx="11152277" cy="721281"/>
            <a:chOff x="384048" y="5354446"/>
            <a:chExt cx="11152277" cy="721281"/>
          </a:xfrm>
        </p:grpSpPr>
        <p:sp>
          <p:nvSpPr>
            <p:cNvPr id="6" name="Rounded Rectangle 5">
              <a:extLst>
                <a:ext uri="{FF2B5EF4-FFF2-40B4-BE49-F238E27FC236}">
                  <a16:creationId xmlns:a16="http://schemas.microsoft.com/office/drawing/2014/main" id="{7FFAFD56-FE4A-BB1C-0BD7-5D0BEC12CB1A}"/>
                </a:ext>
              </a:extLst>
            </p:cNvPr>
            <p:cNvSpPr/>
            <p:nvPr/>
          </p:nvSpPr>
          <p:spPr>
            <a:xfrm>
              <a:off x="384048" y="5354446"/>
              <a:ext cx="1736652" cy="669851"/>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KYC/AML</a:t>
              </a:r>
            </a:p>
          </p:txBody>
        </p:sp>
        <p:sp>
          <p:nvSpPr>
            <p:cNvPr id="14" name="Text Placeholder 2">
              <a:extLst>
                <a:ext uri="{FF2B5EF4-FFF2-40B4-BE49-F238E27FC236}">
                  <a16:creationId xmlns:a16="http://schemas.microsoft.com/office/drawing/2014/main" id="{CF36C110-D705-A6B8-F2B3-878635E3C314}"/>
                </a:ext>
              </a:extLst>
            </p:cNvPr>
            <p:cNvSpPr txBox="1">
              <a:spLocks/>
            </p:cNvSpPr>
            <p:nvPr/>
          </p:nvSpPr>
          <p:spPr>
            <a:xfrm>
              <a:off x="1791088" y="5412870"/>
              <a:ext cx="9745237" cy="662857"/>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457192" marR="0" lvl="1" indent="0" algn="l" defTabSz="457192"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231F20"/>
                  </a:solidFill>
                  <a:effectLst/>
                  <a:uLnTx/>
                  <a:uFillTx/>
                  <a:latin typeface="Trebuchet MS"/>
                  <a:ea typeface="+mn-ea"/>
                  <a:cs typeface="Arial"/>
                </a:rPr>
                <a:t>AI plays a renewed role in ensuring compliance. Using AI Agents in KYC means that policies can be more closely followed and automated while providing proactive, not reactive risk management.</a:t>
              </a:r>
              <a:endParaRPr kumimoji="0" lang="en-US" sz="1800" b="0" i="0" u="none" strike="noStrike" kern="1200" cap="none" spc="0" normalizeH="0" baseline="0" noProof="0" dirty="0">
                <a:ln>
                  <a:noFill/>
                </a:ln>
                <a:solidFill>
                  <a:srgbClr val="231F20"/>
                </a:solidFill>
                <a:effectLst/>
                <a:uLnTx/>
                <a:uFillTx/>
                <a:latin typeface="Trebuchet MS"/>
                <a:ea typeface="+mn-ea"/>
                <a:cs typeface="Arial"/>
              </a:endParaRPr>
            </a:p>
          </p:txBody>
        </p:sp>
      </p:grpSp>
    </p:spTree>
    <p:extLst>
      <p:ext uri="{BB962C8B-B14F-4D97-AF65-F5344CB8AC3E}">
        <p14:creationId xmlns:p14="http://schemas.microsoft.com/office/powerpoint/2010/main" val="172529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5E3D2-3204-EAAE-9DD6-A7486590DCB3}"/>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E1196CA-A1C8-58A7-5B4E-E294E7A83230}"/>
              </a:ext>
            </a:extLst>
          </p:cNvPr>
          <p:cNvPicPr>
            <a:picLocks noGrp="1" noChangeAspect="1"/>
          </p:cNvPicPr>
          <p:nvPr>
            <p:ph sz="quarter" idx="11"/>
          </p:nvPr>
        </p:nvPicPr>
        <p:blipFill>
          <a:blip r:embed="rId2">
            <a:alphaModFix amt="17000"/>
          </a:blip>
          <a:stretch>
            <a:fillRect/>
          </a:stretch>
        </p:blipFill>
        <p:spPr>
          <a:xfrm>
            <a:off x="0" y="0"/>
            <a:ext cx="12058650" cy="6732299"/>
          </a:xfrm>
        </p:spPr>
      </p:pic>
      <p:sp>
        <p:nvSpPr>
          <p:cNvPr id="2" name="Text Placeholder 1">
            <a:extLst>
              <a:ext uri="{FF2B5EF4-FFF2-40B4-BE49-F238E27FC236}">
                <a16:creationId xmlns:a16="http://schemas.microsoft.com/office/drawing/2014/main" id="{DB8DDE29-391D-331B-400F-3D6F04C6AA84}"/>
              </a:ext>
            </a:extLst>
          </p:cNvPr>
          <p:cNvSpPr>
            <a:spLocks noGrp="1"/>
          </p:cNvSpPr>
          <p:nvPr>
            <p:ph type="body" sz="quarter" idx="10"/>
          </p:nvPr>
        </p:nvSpPr>
        <p:spPr>
          <a:xfrm>
            <a:off x="422950" y="3063694"/>
            <a:ext cx="10292675" cy="604909"/>
          </a:xfrm>
        </p:spPr>
        <p:txBody>
          <a:bodyPr anchor="ctr"/>
          <a:lstStyle/>
          <a:p>
            <a:pPr marL="0" indent="0">
              <a:buNone/>
            </a:pPr>
            <a:r>
              <a:rPr lang="en-US" sz="4800" b="1" dirty="0"/>
              <a:t>Transforming Baking Process with AI Reinvention</a:t>
            </a:r>
          </a:p>
        </p:txBody>
      </p:sp>
    </p:spTree>
    <p:extLst>
      <p:ext uri="{BB962C8B-B14F-4D97-AF65-F5344CB8AC3E}">
        <p14:creationId xmlns:p14="http://schemas.microsoft.com/office/powerpoint/2010/main" val="24117858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32911-A831-33C1-A4CD-95F3CCA447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7EB6E1-DB1C-5EF9-3619-631FA842147C}"/>
              </a:ext>
            </a:extLst>
          </p:cNvPr>
          <p:cNvSpPr>
            <a:spLocks noGrp="1"/>
          </p:cNvSpPr>
          <p:nvPr>
            <p:ph type="title"/>
          </p:nvPr>
        </p:nvSpPr>
        <p:spPr/>
        <p:txBody>
          <a:bodyPr/>
          <a:lstStyle/>
          <a:p>
            <a:r>
              <a:rPr lang="en-US" dirty="0"/>
              <a:t>AI Agents in Tomorrow’s Finance Processes</a:t>
            </a:r>
          </a:p>
        </p:txBody>
      </p:sp>
      <p:grpSp>
        <p:nvGrpSpPr>
          <p:cNvPr id="16" name="Group 15">
            <a:extLst>
              <a:ext uri="{FF2B5EF4-FFF2-40B4-BE49-F238E27FC236}">
                <a16:creationId xmlns:a16="http://schemas.microsoft.com/office/drawing/2014/main" id="{B6713986-0F56-A175-4EBC-BFC574ADD418}"/>
              </a:ext>
            </a:extLst>
          </p:cNvPr>
          <p:cNvGrpSpPr/>
          <p:nvPr/>
        </p:nvGrpSpPr>
        <p:grpSpPr>
          <a:xfrm>
            <a:off x="384050" y="1094175"/>
            <a:ext cx="11290500" cy="669851"/>
            <a:chOff x="384050" y="1094175"/>
            <a:chExt cx="11290500" cy="669851"/>
          </a:xfrm>
        </p:grpSpPr>
        <p:sp>
          <p:nvSpPr>
            <p:cNvPr id="3" name="Text Placeholder 2">
              <a:extLst>
                <a:ext uri="{FF2B5EF4-FFF2-40B4-BE49-F238E27FC236}">
                  <a16:creationId xmlns:a16="http://schemas.microsoft.com/office/drawing/2014/main" id="{6CCA4F02-32BE-F75A-1AB1-E771D13B4323}"/>
                </a:ext>
              </a:extLst>
            </p:cNvPr>
            <p:cNvSpPr txBox="1">
              <a:spLocks/>
            </p:cNvSpPr>
            <p:nvPr/>
          </p:nvSpPr>
          <p:spPr>
            <a:xfrm>
              <a:off x="1791093" y="1094175"/>
              <a:ext cx="9883457" cy="662857"/>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457192" marR="0" lvl="1" indent="0" algn="l" defTabSz="457192"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231F20"/>
                  </a:solidFill>
                  <a:effectLst/>
                  <a:uLnTx/>
                  <a:uFillTx/>
                  <a:latin typeface="Trebuchet MS"/>
                  <a:ea typeface="+mn-ea"/>
                  <a:cs typeface="Arial"/>
                </a:rPr>
                <a:t>AI agents can recommend investment strategies personalized to specific customer requirements, net worth, assets, and strategic goals. This will provide a higher degree of accuracy and personalization in wealth management.</a:t>
              </a:r>
            </a:p>
          </p:txBody>
        </p:sp>
        <p:sp>
          <p:nvSpPr>
            <p:cNvPr id="5" name="Rounded Rectangle 4">
              <a:extLst>
                <a:ext uri="{FF2B5EF4-FFF2-40B4-BE49-F238E27FC236}">
                  <a16:creationId xmlns:a16="http://schemas.microsoft.com/office/drawing/2014/main" id="{FA0DB9A3-5F9C-464E-7693-C59F63189E47}"/>
                </a:ext>
              </a:extLst>
            </p:cNvPr>
            <p:cNvSpPr/>
            <p:nvPr/>
          </p:nvSpPr>
          <p:spPr>
            <a:xfrm>
              <a:off x="384050" y="1094175"/>
              <a:ext cx="1736652" cy="669851"/>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Wealth Management</a:t>
              </a:r>
            </a:p>
          </p:txBody>
        </p:sp>
      </p:grpSp>
      <p:grpSp>
        <p:nvGrpSpPr>
          <p:cNvPr id="17" name="Group 16">
            <a:extLst>
              <a:ext uri="{FF2B5EF4-FFF2-40B4-BE49-F238E27FC236}">
                <a16:creationId xmlns:a16="http://schemas.microsoft.com/office/drawing/2014/main" id="{DF93AA1F-13C5-6152-67D5-764505C660F1}"/>
              </a:ext>
            </a:extLst>
          </p:cNvPr>
          <p:cNvGrpSpPr/>
          <p:nvPr/>
        </p:nvGrpSpPr>
        <p:grpSpPr>
          <a:xfrm>
            <a:off x="384050" y="2042373"/>
            <a:ext cx="11290500" cy="691632"/>
            <a:chOff x="384050" y="2042373"/>
            <a:chExt cx="11290500" cy="691632"/>
          </a:xfrm>
        </p:grpSpPr>
        <p:sp>
          <p:nvSpPr>
            <p:cNvPr id="7" name="Rounded Rectangle 6">
              <a:extLst>
                <a:ext uri="{FF2B5EF4-FFF2-40B4-BE49-F238E27FC236}">
                  <a16:creationId xmlns:a16="http://schemas.microsoft.com/office/drawing/2014/main" id="{8543B03C-2721-79F1-D1B6-464669290CF3}"/>
                </a:ext>
              </a:extLst>
            </p:cNvPr>
            <p:cNvSpPr/>
            <p:nvPr/>
          </p:nvSpPr>
          <p:spPr>
            <a:xfrm>
              <a:off x="384050" y="2064154"/>
              <a:ext cx="1736652" cy="669851"/>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Trading Automation</a:t>
              </a:r>
            </a:p>
          </p:txBody>
        </p:sp>
        <p:sp>
          <p:nvSpPr>
            <p:cNvPr id="10" name="Text Placeholder 2">
              <a:extLst>
                <a:ext uri="{FF2B5EF4-FFF2-40B4-BE49-F238E27FC236}">
                  <a16:creationId xmlns:a16="http://schemas.microsoft.com/office/drawing/2014/main" id="{10A7A77D-958E-19A0-DB80-DA11ED5B543C}"/>
                </a:ext>
              </a:extLst>
            </p:cNvPr>
            <p:cNvSpPr txBox="1">
              <a:spLocks/>
            </p:cNvSpPr>
            <p:nvPr/>
          </p:nvSpPr>
          <p:spPr>
            <a:xfrm>
              <a:off x="1791093" y="2042373"/>
              <a:ext cx="9883457" cy="662857"/>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457192" marR="0" lvl="1" indent="0" algn="l" defTabSz="457192"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231F20"/>
                  </a:solidFill>
                  <a:effectLst/>
                  <a:uLnTx/>
                  <a:uFillTx/>
                  <a:latin typeface="Trebuchet MS"/>
                  <a:ea typeface="+mn-ea"/>
                  <a:cs typeface="Arial"/>
                </a:rPr>
                <a:t>Automated trading can shift from rule based or even algo-trading to reasoned and sensible strategy development and execution based on a variety of factors including market conditions and live market events such as OPEC+ production, federal reserve rate, or black swan events.</a:t>
              </a:r>
            </a:p>
          </p:txBody>
        </p:sp>
      </p:grpSp>
      <p:grpSp>
        <p:nvGrpSpPr>
          <p:cNvPr id="18" name="Group 17">
            <a:extLst>
              <a:ext uri="{FF2B5EF4-FFF2-40B4-BE49-F238E27FC236}">
                <a16:creationId xmlns:a16="http://schemas.microsoft.com/office/drawing/2014/main" id="{A77D71FB-5D03-9CD8-37C2-631276BBDCE5}"/>
              </a:ext>
            </a:extLst>
          </p:cNvPr>
          <p:cNvGrpSpPr/>
          <p:nvPr/>
        </p:nvGrpSpPr>
        <p:grpSpPr>
          <a:xfrm>
            <a:off x="384050" y="2990571"/>
            <a:ext cx="11290500" cy="678612"/>
            <a:chOff x="384050" y="2990571"/>
            <a:chExt cx="11290500" cy="678612"/>
          </a:xfrm>
        </p:grpSpPr>
        <p:sp>
          <p:nvSpPr>
            <p:cNvPr id="8" name="Rounded Rectangle 7">
              <a:extLst>
                <a:ext uri="{FF2B5EF4-FFF2-40B4-BE49-F238E27FC236}">
                  <a16:creationId xmlns:a16="http://schemas.microsoft.com/office/drawing/2014/main" id="{F8D88286-08D1-C649-17D5-433202B4F6F2}"/>
                </a:ext>
              </a:extLst>
            </p:cNvPr>
            <p:cNvSpPr/>
            <p:nvPr/>
          </p:nvSpPr>
          <p:spPr>
            <a:xfrm>
              <a:off x="384050" y="2999332"/>
              <a:ext cx="1736652" cy="669851"/>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Tax Optimization</a:t>
              </a:r>
            </a:p>
          </p:txBody>
        </p:sp>
        <p:sp>
          <p:nvSpPr>
            <p:cNvPr id="11" name="Text Placeholder 2">
              <a:extLst>
                <a:ext uri="{FF2B5EF4-FFF2-40B4-BE49-F238E27FC236}">
                  <a16:creationId xmlns:a16="http://schemas.microsoft.com/office/drawing/2014/main" id="{BB270D1F-483D-B90A-45CE-F0F32C570CD3}"/>
                </a:ext>
              </a:extLst>
            </p:cNvPr>
            <p:cNvSpPr txBox="1">
              <a:spLocks/>
            </p:cNvSpPr>
            <p:nvPr/>
          </p:nvSpPr>
          <p:spPr>
            <a:xfrm>
              <a:off x="1791091" y="2990571"/>
              <a:ext cx="9883459" cy="662857"/>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457192" marR="0" lvl="1" indent="0" algn="l" defTabSz="457192"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231F20"/>
                  </a:solidFill>
                  <a:effectLst/>
                  <a:uLnTx/>
                  <a:uFillTx/>
                  <a:latin typeface="Trebuchet MS"/>
                  <a:ea typeface="+mn-ea"/>
                  <a:cs typeface="Arial"/>
                </a:rPr>
                <a:t>Agentic AI analyzes income streams, deductions, and credits to identify tax-saving opportunities, recommend optimal filing strategies, and ensure compliance with evolving regulations.</a:t>
              </a:r>
            </a:p>
          </p:txBody>
        </p:sp>
      </p:grpSp>
      <p:grpSp>
        <p:nvGrpSpPr>
          <p:cNvPr id="19" name="Group 18">
            <a:extLst>
              <a:ext uri="{FF2B5EF4-FFF2-40B4-BE49-F238E27FC236}">
                <a16:creationId xmlns:a16="http://schemas.microsoft.com/office/drawing/2014/main" id="{0DA95EF1-26BD-03EE-DF18-AFA3A2C0C313}"/>
              </a:ext>
            </a:extLst>
          </p:cNvPr>
          <p:cNvGrpSpPr/>
          <p:nvPr/>
        </p:nvGrpSpPr>
        <p:grpSpPr>
          <a:xfrm>
            <a:off x="384050" y="3934510"/>
            <a:ext cx="11152278" cy="669851"/>
            <a:chOff x="384050" y="3934510"/>
            <a:chExt cx="11152278" cy="669851"/>
          </a:xfrm>
        </p:grpSpPr>
        <p:sp>
          <p:nvSpPr>
            <p:cNvPr id="9" name="Rounded Rectangle 8">
              <a:extLst>
                <a:ext uri="{FF2B5EF4-FFF2-40B4-BE49-F238E27FC236}">
                  <a16:creationId xmlns:a16="http://schemas.microsoft.com/office/drawing/2014/main" id="{DC817219-F4A4-A97B-7518-ACE9D3E91023}"/>
                </a:ext>
              </a:extLst>
            </p:cNvPr>
            <p:cNvSpPr/>
            <p:nvPr/>
          </p:nvSpPr>
          <p:spPr>
            <a:xfrm>
              <a:off x="384050" y="3934510"/>
              <a:ext cx="1736652" cy="669851"/>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Financial Forecasting </a:t>
              </a:r>
            </a:p>
          </p:txBody>
        </p:sp>
        <p:sp>
          <p:nvSpPr>
            <p:cNvPr id="12" name="Text Placeholder 2">
              <a:extLst>
                <a:ext uri="{FF2B5EF4-FFF2-40B4-BE49-F238E27FC236}">
                  <a16:creationId xmlns:a16="http://schemas.microsoft.com/office/drawing/2014/main" id="{6FF6FF98-3860-4138-5E9C-261B951DBE41}"/>
                </a:ext>
              </a:extLst>
            </p:cNvPr>
            <p:cNvSpPr txBox="1">
              <a:spLocks/>
            </p:cNvSpPr>
            <p:nvPr/>
          </p:nvSpPr>
          <p:spPr>
            <a:xfrm>
              <a:off x="1791091" y="3938769"/>
              <a:ext cx="9745237" cy="662857"/>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457192" marR="0" lvl="1" indent="0" algn="l" defTabSz="457192"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231F20"/>
                  </a:solidFill>
                  <a:effectLst/>
                  <a:uLnTx/>
                  <a:uFillTx/>
                  <a:latin typeface="Trebuchet MS"/>
                  <a:ea typeface="+mn-ea"/>
                  <a:cs typeface="Arial"/>
                </a:rPr>
                <a:t>Agentic AI streamlines end-to-end workflows, accelerates insights, and continually enhances forecast accuracy.</a:t>
              </a:r>
            </a:p>
          </p:txBody>
        </p:sp>
      </p:grpSp>
      <p:sp>
        <p:nvSpPr>
          <p:cNvPr id="13" name="Text Placeholder 2">
            <a:extLst>
              <a:ext uri="{FF2B5EF4-FFF2-40B4-BE49-F238E27FC236}">
                <a16:creationId xmlns:a16="http://schemas.microsoft.com/office/drawing/2014/main" id="{F6B468D7-B105-1720-7E74-64485379F13A}"/>
              </a:ext>
            </a:extLst>
          </p:cNvPr>
          <p:cNvSpPr txBox="1">
            <a:spLocks/>
          </p:cNvSpPr>
          <p:nvPr/>
        </p:nvSpPr>
        <p:spPr>
          <a:xfrm>
            <a:off x="1791090" y="4896215"/>
            <a:ext cx="7524233" cy="662857"/>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742937" marR="0" lvl="1" indent="-285745" algn="l" defTabSz="457192"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231F20"/>
              </a:solidFill>
              <a:effectLst/>
              <a:uLnTx/>
              <a:uFillTx/>
              <a:latin typeface="Trebuchet MS"/>
              <a:ea typeface="+mn-ea"/>
              <a:cs typeface="Arial"/>
            </a:endParaRPr>
          </a:p>
        </p:txBody>
      </p:sp>
      <p:grpSp>
        <p:nvGrpSpPr>
          <p:cNvPr id="21" name="Group 20">
            <a:extLst>
              <a:ext uri="{FF2B5EF4-FFF2-40B4-BE49-F238E27FC236}">
                <a16:creationId xmlns:a16="http://schemas.microsoft.com/office/drawing/2014/main" id="{613681FE-1BCD-E151-0D66-3702B7D57388}"/>
              </a:ext>
            </a:extLst>
          </p:cNvPr>
          <p:cNvGrpSpPr/>
          <p:nvPr/>
        </p:nvGrpSpPr>
        <p:grpSpPr>
          <a:xfrm>
            <a:off x="384050" y="4856188"/>
            <a:ext cx="11152277" cy="683351"/>
            <a:chOff x="384050" y="4856188"/>
            <a:chExt cx="11152277" cy="683351"/>
          </a:xfrm>
        </p:grpSpPr>
        <p:sp>
          <p:nvSpPr>
            <p:cNvPr id="6" name="Rounded Rectangle 5">
              <a:extLst>
                <a:ext uri="{FF2B5EF4-FFF2-40B4-BE49-F238E27FC236}">
                  <a16:creationId xmlns:a16="http://schemas.microsoft.com/office/drawing/2014/main" id="{541B8EA6-DD30-E699-4240-ADE79A90800F}"/>
                </a:ext>
              </a:extLst>
            </p:cNvPr>
            <p:cNvSpPr/>
            <p:nvPr/>
          </p:nvSpPr>
          <p:spPr>
            <a:xfrm>
              <a:off x="384050" y="4869688"/>
              <a:ext cx="1736652" cy="669851"/>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Risk Reduction</a:t>
              </a:r>
            </a:p>
          </p:txBody>
        </p:sp>
        <p:sp>
          <p:nvSpPr>
            <p:cNvPr id="14" name="Text Placeholder 2">
              <a:extLst>
                <a:ext uri="{FF2B5EF4-FFF2-40B4-BE49-F238E27FC236}">
                  <a16:creationId xmlns:a16="http://schemas.microsoft.com/office/drawing/2014/main" id="{017AA306-E1FB-C09C-E74B-2E81B1B40192}"/>
                </a:ext>
              </a:extLst>
            </p:cNvPr>
            <p:cNvSpPr txBox="1">
              <a:spLocks/>
            </p:cNvSpPr>
            <p:nvPr/>
          </p:nvSpPr>
          <p:spPr>
            <a:xfrm>
              <a:off x="1791090" y="4856188"/>
              <a:ext cx="9745237" cy="662857"/>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457192" marR="0" lvl="1" indent="0" algn="l" defTabSz="457192"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231F20"/>
                  </a:solidFill>
                  <a:effectLst/>
                  <a:uLnTx/>
                  <a:uFillTx/>
                  <a:latin typeface="Trebuchet MS"/>
                  <a:ea typeface="+mn-ea"/>
                  <a:cs typeface="Arial"/>
                </a:rPr>
                <a:t>Continuous AI-driven monitoring and predictive analytics detect anomalies and emerging threats—credit, market, or operational—enabling preemptive measures that minimize exposure.</a:t>
              </a:r>
            </a:p>
          </p:txBody>
        </p:sp>
      </p:grpSp>
      <p:grpSp>
        <p:nvGrpSpPr>
          <p:cNvPr id="22" name="Group 21">
            <a:extLst>
              <a:ext uri="{FF2B5EF4-FFF2-40B4-BE49-F238E27FC236}">
                <a16:creationId xmlns:a16="http://schemas.microsoft.com/office/drawing/2014/main" id="{F8FB1EEA-EC33-5A97-BE18-F23E3AF2A889}"/>
              </a:ext>
            </a:extLst>
          </p:cNvPr>
          <p:cNvGrpSpPr/>
          <p:nvPr/>
        </p:nvGrpSpPr>
        <p:grpSpPr>
          <a:xfrm>
            <a:off x="384048" y="5800639"/>
            <a:ext cx="11290502" cy="673313"/>
            <a:chOff x="384048" y="5800639"/>
            <a:chExt cx="11290502" cy="673313"/>
          </a:xfrm>
        </p:grpSpPr>
        <p:sp>
          <p:nvSpPr>
            <p:cNvPr id="4" name="Rounded Rectangle 3">
              <a:extLst>
                <a:ext uri="{FF2B5EF4-FFF2-40B4-BE49-F238E27FC236}">
                  <a16:creationId xmlns:a16="http://schemas.microsoft.com/office/drawing/2014/main" id="{97E0E85D-ADA2-1B3D-C468-3032A912FAF4}"/>
                </a:ext>
              </a:extLst>
            </p:cNvPr>
            <p:cNvSpPr/>
            <p:nvPr/>
          </p:nvSpPr>
          <p:spPr>
            <a:xfrm>
              <a:off x="384048" y="5800639"/>
              <a:ext cx="1736652" cy="669851"/>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Payments</a:t>
              </a:r>
            </a:p>
          </p:txBody>
        </p:sp>
        <p:sp>
          <p:nvSpPr>
            <p:cNvPr id="15" name="Text Placeholder 2">
              <a:extLst>
                <a:ext uri="{FF2B5EF4-FFF2-40B4-BE49-F238E27FC236}">
                  <a16:creationId xmlns:a16="http://schemas.microsoft.com/office/drawing/2014/main" id="{9CEA3B2B-0F10-13A0-D6CA-62127797E4A4}"/>
                </a:ext>
              </a:extLst>
            </p:cNvPr>
            <p:cNvSpPr txBox="1">
              <a:spLocks/>
            </p:cNvSpPr>
            <p:nvPr/>
          </p:nvSpPr>
          <p:spPr>
            <a:xfrm>
              <a:off x="1791093" y="5811095"/>
              <a:ext cx="9883457" cy="662857"/>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457192" marR="0" lvl="1" indent="0" algn="l" defTabSz="457192"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231F20"/>
                  </a:solidFill>
                  <a:effectLst/>
                  <a:uLnTx/>
                  <a:uFillTx/>
                  <a:latin typeface="Trebuchet MS"/>
                  <a:ea typeface="+mn-ea"/>
                  <a:cs typeface="Arial"/>
                </a:rPr>
                <a:t>Intelligent payment routing, automated reconciliation, and real-time fraud detection accelerate transaction processing, reduce errors, and improve end-to-end payment efficiency.</a:t>
              </a:r>
            </a:p>
          </p:txBody>
        </p:sp>
      </p:grpSp>
    </p:spTree>
    <p:extLst>
      <p:ext uri="{BB962C8B-B14F-4D97-AF65-F5344CB8AC3E}">
        <p14:creationId xmlns:p14="http://schemas.microsoft.com/office/powerpoint/2010/main" val="162880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317425C-B034-095F-B1EE-22C5FC8036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179DA1-C63D-3335-92B7-6CB9812ED741}"/>
              </a:ext>
            </a:extLst>
          </p:cNvPr>
          <p:cNvSpPr>
            <a:spLocks noGrp="1"/>
          </p:cNvSpPr>
          <p:nvPr>
            <p:ph type="title"/>
          </p:nvPr>
        </p:nvSpPr>
        <p:spPr/>
        <p:txBody>
          <a:bodyPr/>
          <a:lstStyle/>
          <a:p>
            <a:r>
              <a:rPr lang="en-US"/>
              <a:t>The Most Promising Agentic Use Cases of AI in Finance</a:t>
            </a:r>
          </a:p>
        </p:txBody>
      </p:sp>
      <p:sp>
        <p:nvSpPr>
          <p:cNvPr id="3" name="Text Placeholder 2">
            <a:extLst>
              <a:ext uri="{FF2B5EF4-FFF2-40B4-BE49-F238E27FC236}">
                <a16:creationId xmlns:a16="http://schemas.microsoft.com/office/drawing/2014/main" id="{6BDD1333-438F-9F18-0BED-A995C22BD0A0}"/>
              </a:ext>
            </a:extLst>
          </p:cNvPr>
          <p:cNvSpPr txBox="1">
            <a:spLocks/>
          </p:cNvSpPr>
          <p:nvPr/>
        </p:nvSpPr>
        <p:spPr>
          <a:xfrm>
            <a:off x="384175" y="1231900"/>
            <a:ext cx="11595100" cy="4957763"/>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742937" marR="0" lvl="1" indent="-285745" algn="l" defTabSz="457192"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a:ln>
                <a:noFill/>
              </a:ln>
              <a:solidFill>
                <a:srgbClr val="231F20"/>
              </a:solidFill>
              <a:effectLst/>
              <a:uLnTx/>
              <a:uFillTx/>
              <a:latin typeface="Trebuchet MS"/>
              <a:ea typeface="+mn-ea"/>
              <a:cs typeface="Arial"/>
            </a:endParaRPr>
          </a:p>
        </p:txBody>
      </p:sp>
      <p:graphicFrame>
        <p:nvGraphicFramePr>
          <p:cNvPr id="5" name="Table 4">
            <a:extLst>
              <a:ext uri="{FF2B5EF4-FFF2-40B4-BE49-F238E27FC236}">
                <a16:creationId xmlns:a16="http://schemas.microsoft.com/office/drawing/2014/main" id="{B73E34FE-C475-95B9-CDBF-093AFF3EBA3F}"/>
              </a:ext>
            </a:extLst>
          </p:cNvPr>
          <p:cNvGraphicFramePr>
            <a:graphicFrameLocks noGrp="1"/>
          </p:cNvGraphicFramePr>
          <p:nvPr/>
        </p:nvGraphicFramePr>
        <p:xfrm>
          <a:off x="212725" y="903311"/>
          <a:ext cx="11766218" cy="5732462"/>
        </p:xfrm>
        <a:graphic>
          <a:graphicData uri="http://schemas.openxmlformats.org/drawingml/2006/table">
            <a:tbl>
              <a:tblPr/>
              <a:tblGrid>
                <a:gridCol w="1599345">
                  <a:extLst>
                    <a:ext uri="{9D8B030D-6E8A-4147-A177-3AD203B41FA5}">
                      <a16:colId xmlns:a16="http://schemas.microsoft.com/office/drawing/2014/main" val="1150975549"/>
                    </a:ext>
                  </a:extLst>
                </a:gridCol>
                <a:gridCol w="2781743">
                  <a:extLst>
                    <a:ext uri="{9D8B030D-6E8A-4147-A177-3AD203B41FA5}">
                      <a16:colId xmlns:a16="http://schemas.microsoft.com/office/drawing/2014/main" val="1340713323"/>
                    </a:ext>
                  </a:extLst>
                </a:gridCol>
                <a:gridCol w="4086868">
                  <a:extLst>
                    <a:ext uri="{9D8B030D-6E8A-4147-A177-3AD203B41FA5}">
                      <a16:colId xmlns:a16="http://schemas.microsoft.com/office/drawing/2014/main" val="1318876319"/>
                    </a:ext>
                  </a:extLst>
                </a:gridCol>
                <a:gridCol w="3298262">
                  <a:extLst>
                    <a:ext uri="{9D8B030D-6E8A-4147-A177-3AD203B41FA5}">
                      <a16:colId xmlns:a16="http://schemas.microsoft.com/office/drawing/2014/main" val="3480656981"/>
                    </a:ext>
                  </a:extLst>
                </a:gridCol>
              </a:tblGrid>
              <a:tr h="503856">
                <a:tc>
                  <a:txBody>
                    <a:bodyPr/>
                    <a:lstStyle/>
                    <a:p>
                      <a:pPr algn="l" fontAlgn="b"/>
                      <a:r>
                        <a:rPr lang="en-US" sz="1400" b="1" i="0" u="none" strike="noStrike">
                          <a:solidFill>
                            <a:srgbClr val="FFFFFF"/>
                          </a:solidFill>
                          <a:effectLst/>
                          <a:latin typeface="Arial" panose="020B0604020202020204" pitchFamily="34" charset="0"/>
                          <a:cs typeface="Arial" panose="020B0604020202020204" pitchFamily="34" charset="0"/>
                        </a:rPr>
                        <a:t>Industry</a:t>
                      </a:r>
                    </a:p>
                  </a:txBody>
                  <a:tcPr marL="137160" marR="137160" marT="137160" marB="137160" anchor="ctr">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400" b="1" i="0" u="none" strike="noStrike">
                          <a:solidFill>
                            <a:srgbClr val="FFFFFF"/>
                          </a:solidFill>
                          <a:effectLst/>
                          <a:latin typeface="Arial" panose="020B0604020202020204" pitchFamily="34" charset="0"/>
                          <a:cs typeface="Arial" panose="020B0604020202020204" pitchFamily="34" charset="0"/>
                        </a:rPr>
                        <a:t>Function</a:t>
                      </a:r>
                    </a:p>
                  </a:txBody>
                  <a:tcPr marL="137160" marR="137160" marT="137160" marB="137160" anchor="ctr">
                    <a:lnL>
                      <a:noFill/>
                    </a:lnL>
                    <a:lnR>
                      <a:noFill/>
                    </a:lnR>
                    <a:lnT w="381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400" b="1" i="0" u="none" strike="noStrike">
                          <a:solidFill>
                            <a:srgbClr val="FFFFFF"/>
                          </a:solidFill>
                          <a:effectLst/>
                          <a:latin typeface="Arial" panose="020B0604020202020204" pitchFamily="34" charset="0"/>
                          <a:cs typeface="Arial" panose="020B0604020202020204" pitchFamily="34" charset="0"/>
                        </a:rPr>
                        <a:t>Description</a:t>
                      </a:r>
                    </a:p>
                  </a:txBody>
                  <a:tcPr marL="137160" marR="137160" marT="137160" marB="137160" anchor="ctr">
                    <a:lnL>
                      <a:noFill/>
                    </a:lnL>
                    <a:lnR>
                      <a:noFill/>
                    </a:lnR>
                    <a:lnT w="381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400" b="1" i="0" u="none" strike="noStrike">
                          <a:solidFill>
                            <a:srgbClr val="FFFFFF"/>
                          </a:solidFill>
                          <a:effectLst/>
                          <a:latin typeface="Arial" panose="020B0604020202020204" pitchFamily="34" charset="0"/>
                          <a:cs typeface="Arial" panose="020B0604020202020204" pitchFamily="34" charset="0"/>
                        </a:rPr>
                        <a:t>Value delivered</a:t>
                      </a:r>
                    </a:p>
                  </a:txBody>
                  <a:tcPr marL="137160" marR="137160" marT="137160" marB="137160" anchor="ctr">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4059499047"/>
                  </a:ext>
                </a:extLst>
              </a:tr>
              <a:tr h="740964">
                <a:tc>
                  <a:txBody>
                    <a:bodyPr/>
                    <a:lstStyle/>
                    <a:p>
                      <a:pPr algn="l" fontAlgn="b"/>
                      <a:r>
                        <a:rPr lang="en-US" sz="1400" b="0" i="0" u="none" strike="noStrike" kern="1200">
                          <a:solidFill>
                            <a:schemeClr val="tx1"/>
                          </a:solidFill>
                          <a:effectLst/>
                          <a:latin typeface="Arial" panose="020B0604020202020204" pitchFamily="34" charset="0"/>
                          <a:ea typeface="+mn-ea"/>
                          <a:cs typeface="Arial" panose="020B0604020202020204" pitchFamily="34" charset="0"/>
                        </a:rPr>
                        <a:t>Banking</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137160" marR="137160" marT="137160" marB="137160" anchor="ctr">
                    <a:lnL w="38100"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Sales and service</a:t>
                      </a:r>
                    </a:p>
                  </a:txBody>
                  <a:tcPr marL="137160" marR="137160" marT="137160" marB="13716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US" sz="1400" b="0" i="0" u="none" strike="noStrike" kern="1200">
                          <a:solidFill>
                            <a:schemeClr val="tx1"/>
                          </a:solidFill>
                          <a:effectLst/>
                          <a:latin typeface="Arial" panose="020B0604020202020204" pitchFamily="34" charset="0"/>
                          <a:ea typeface="+mn-ea"/>
                          <a:cs typeface="Arial" panose="020B0604020202020204" pitchFamily="34" charset="0"/>
                        </a:rPr>
                        <a:t>Quick access to product info</a:t>
                      </a:r>
                    </a:p>
                  </a:txBody>
                  <a:tcPr marL="137160" marR="137160" marT="137160" marB="13716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US" sz="1400" b="0" i="0" u="none" strike="noStrike" kern="1200">
                          <a:solidFill>
                            <a:schemeClr val="tx1"/>
                          </a:solidFill>
                          <a:effectLst/>
                          <a:latin typeface="Arial" panose="020B0604020202020204" pitchFamily="34" charset="0"/>
                          <a:ea typeface="+mn-ea"/>
                          <a:cs typeface="Arial" panose="020B0604020202020204" pitchFamily="34" charset="0"/>
                        </a:rPr>
                        <a:t>Greater efficiency; Increased accuracy; Faster response time</a:t>
                      </a:r>
                    </a:p>
                  </a:txBody>
                  <a:tcPr marL="137160" marR="137160" marT="137160" marB="137160" anchor="ctr">
                    <a:lnL>
                      <a:noFill/>
                    </a:lnL>
                    <a:lnR w="381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789268"/>
                  </a:ext>
                </a:extLst>
              </a:tr>
              <a:tr h="812459">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Capital markets</a:t>
                      </a:r>
                    </a:p>
                  </a:txBody>
                  <a:tcPr marL="137160" marR="137160" marT="137160" marB="137160" anchor="ctr">
                    <a:lnL w="38100"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Client servicing/ investment management</a:t>
                      </a:r>
                    </a:p>
                  </a:txBody>
                  <a:tcPr marL="137160" marR="137160" marT="137160" marB="13716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US" sz="1400" b="0" i="0" u="none" strike="noStrike" kern="1200">
                          <a:solidFill>
                            <a:schemeClr val="tx1"/>
                          </a:solidFill>
                          <a:effectLst/>
                          <a:latin typeface="Arial" panose="020B0604020202020204" pitchFamily="34" charset="0"/>
                          <a:ea typeface="+mn-ea"/>
                          <a:cs typeface="Arial" panose="020B0604020202020204" pitchFamily="34" charset="0"/>
                        </a:rPr>
                        <a:t>Real-time insights and recommendations across a variety of investment strategies.</a:t>
                      </a:r>
                    </a:p>
                  </a:txBody>
                  <a:tcPr marL="137160" marR="137160" marT="137160" marB="13716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kern="1200">
                          <a:solidFill>
                            <a:schemeClr val="tx1"/>
                          </a:solidFill>
                          <a:effectLst/>
                          <a:latin typeface="Arial" panose="020B0604020202020204" pitchFamily="34" charset="0"/>
                          <a:ea typeface="+mn-ea"/>
                          <a:cs typeface="Arial" panose="020B0604020202020204" pitchFamily="34" charset="0"/>
                        </a:rPr>
                        <a:t>Enhanced client satisfaction; Competitive advantage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137160" marR="137160" marT="137160" marB="137160" anchor="ctr">
                    <a:lnL>
                      <a:noFill/>
                    </a:lnL>
                    <a:lnR w="381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3059156"/>
                  </a:ext>
                </a:extLst>
              </a:tr>
              <a:tr h="740964">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Payments</a:t>
                      </a:r>
                    </a:p>
                  </a:txBody>
                  <a:tcPr marL="137160" marR="137160" marT="137160" marB="137160" anchor="ctr">
                    <a:lnL w="38100"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Fraud management and detection</a:t>
                      </a:r>
                    </a:p>
                  </a:txBody>
                  <a:tcPr marL="137160" marR="137160" marT="137160" marB="13716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US" sz="1400" b="0" i="0" u="none" strike="noStrike" kern="1200">
                          <a:solidFill>
                            <a:schemeClr val="tx1"/>
                          </a:solidFill>
                          <a:effectLst/>
                          <a:latin typeface="Arial" panose="020B0604020202020204" pitchFamily="34" charset="0"/>
                          <a:ea typeface="+mn-ea"/>
                          <a:cs typeface="Arial" panose="020B0604020202020204" pitchFamily="34" charset="0"/>
                        </a:rPr>
                        <a:t>Pre-emptive fraud detection</a:t>
                      </a:r>
                    </a:p>
                  </a:txBody>
                  <a:tcPr marL="137160" marR="137160" marT="137160" marB="13716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kern="1200">
                          <a:solidFill>
                            <a:schemeClr val="tx1"/>
                          </a:solidFill>
                          <a:effectLst/>
                          <a:latin typeface="Arial" panose="020B0604020202020204" pitchFamily="34" charset="0"/>
                          <a:ea typeface="+mn-ea"/>
                          <a:cs typeface="Arial" panose="020B0604020202020204" pitchFamily="34" charset="0"/>
                        </a:rPr>
                        <a:t>Improved fraud protection; Enhanced customer experience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137160" marR="137160" marT="137160" marB="137160" anchor="ctr">
                    <a:lnL>
                      <a:noFill/>
                    </a:lnL>
                    <a:lnR w="381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2828566"/>
                  </a:ext>
                </a:extLst>
              </a:tr>
              <a:tr h="978073">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Insurance</a:t>
                      </a:r>
                    </a:p>
                  </a:txBody>
                  <a:tcPr marL="137160" marR="137160" marT="137160" marB="137160" anchor="ctr">
                    <a:lnL w="38100"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Claims</a:t>
                      </a:r>
                    </a:p>
                  </a:txBody>
                  <a:tcPr marL="137160" marR="137160" marT="137160" marB="13716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US" sz="1400" b="0" i="0" u="none" strike="noStrike" kern="1200">
                          <a:solidFill>
                            <a:schemeClr val="tx1"/>
                          </a:solidFill>
                          <a:effectLst/>
                          <a:latin typeface="Arial" panose="020B0604020202020204" pitchFamily="34" charset="0"/>
                          <a:ea typeface="+mn-ea"/>
                          <a:cs typeface="Arial" panose="020B0604020202020204" pitchFamily="34" charset="0"/>
                        </a:rPr>
                        <a:t>Automation of claims processing</a:t>
                      </a:r>
                    </a:p>
                  </a:txBody>
                  <a:tcPr marL="137160" marR="137160" marT="137160" marB="13716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kern="1200">
                          <a:solidFill>
                            <a:schemeClr val="tx1"/>
                          </a:solidFill>
                          <a:effectLst/>
                          <a:latin typeface="Arial" panose="020B0604020202020204" pitchFamily="34" charset="0"/>
                          <a:ea typeface="+mn-ea"/>
                          <a:cs typeface="Arial" panose="020B0604020202020204" pitchFamily="34" charset="0"/>
                        </a:rPr>
                        <a:t>Improved workflows and efficiency. Streamlined document collection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137160" marR="137160" marT="137160" marB="137160" anchor="ctr">
                    <a:lnL>
                      <a:noFill/>
                    </a:lnL>
                    <a:lnR w="381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0430989"/>
                  </a:ext>
                </a:extLst>
              </a:tr>
              <a:tr h="978073">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Financial services</a:t>
                      </a:r>
                    </a:p>
                  </a:txBody>
                  <a:tcPr marL="137160" marR="137160" marT="137160" marB="137160" anchor="ctr">
                    <a:lnL w="38100"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Risk management and underwriting</a:t>
                      </a:r>
                    </a:p>
                  </a:txBody>
                  <a:tcPr marL="137160" marR="137160" marT="137160" marB="13716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US" sz="1400" b="0" i="0" u="none" strike="noStrike" kern="1200">
                          <a:solidFill>
                            <a:schemeClr val="tx1"/>
                          </a:solidFill>
                          <a:effectLst/>
                          <a:latin typeface="Arial" panose="020B0604020202020204" pitchFamily="34" charset="0"/>
                          <a:ea typeface="+mn-ea"/>
                          <a:cs typeface="Arial" panose="020B0604020202020204" pitchFamily="34" charset="0"/>
                        </a:rPr>
                        <a:t>Effective underwriting and risk scoring. Proactive risk assessment versus reactive remediation.</a:t>
                      </a:r>
                    </a:p>
                  </a:txBody>
                  <a:tcPr marL="137160" marR="137160" marT="137160" marB="13716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kern="1200">
                          <a:solidFill>
                            <a:schemeClr val="tx1"/>
                          </a:solidFill>
                          <a:effectLst/>
                          <a:latin typeface="Arial" panose="020B0604020202020204" pitchFamily="34" charset="0"/>
                          <a:ea typeface="+mn-ea"/>
                          <a:cs typeface="Arial" panose="020B0604020202020204" pitchFamily="34" charset="0"/>
                        </a:rPr>
                        <a:t>Reduced risk; Better data protection; Improved processing times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137160" marR="137160" marT="137160" marB="137160" anchor="ctr">
                    <a:lnL>
                      <a:noFill/>
                    </a:lnL>
                    <a:lnR w="381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3714515"/>
                  </a:ext>
                </a:extLst>
              </a:tr>
              <a:tr h="978073">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Financial services</a:t>
                      </a:r>
                    </a:p>
                  </a:txBody>
                  <a:tcPr marL="137160" marR="137160" marT="137160" marB="137160" anchor="ctr">
                    <a:lnL w="38100"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Technology development</a:t>
                      </a:r>
                    </a:p>
                  </a:txBody>
                  <a:tcPr marL="137160" marR="137160" marT="137160" marB="137160" anchor="ctr">
                    <a:lnL>
                      <a:noFill/>
                    </a:lnL>
                    <a:lnR>
                      <a:noFill/>
                    </a:lnR>
                    <a:lnT w="6350" cap="flat" cmpd="sng" algn="ctr">
                      <a:solidFill>
                        <a:srgbClr val="000000"/>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r>
                        <a:rPr lang="en-US" sz="1400" b="0" i="0" u="none" strike="noStrike" kern="1200">
                          <a:solidFill>
                            <a:schemeClr val="tx1"/>
                          </a:solidFill>
                          <a:effectLst/>
                          <a:latin typeface="Arial" panose="020B0604020202020204" pitchFamily="34" charset="0"/>
                          <a:ea typeface="+mn-ea"/>
                          <a:cs typeface="Arial" panose="020B0604020202020204" pitchFamily="34" charset="0"/>
                        </a:rPr>
                        <a:t>Streamlined software development</a:t>
                      </a:r>
                    </a:p>
                  </a:txBody>
                  <a:tcPr marL="137160" marR="137160" marT="137160" marB="137160" anchor="ctr">
                    <a:lnL>
                      <a:noFill/>
                    </a:lnL>
                    <a:lnR>
                      <a:noFill/>
                    </a:lnR>
                    <a:lnT w="6350" cap="flat" cmpd="sng" algn="ctr">
                      <a:solidFill>
                        <a:srgbClr val="000000"/>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l" fontAlgn="b"/>
                      <a:r>
                        <a:rPr lang="en-US" sz="1400" b="0" i="0" u="none" strike="noStrike" kern="1200">
                          <a:solidFill>
                            <a:schemeClr val="tx1"/>
                          </a:solidFill>
                          <a:effectLst/>
                          <a:latin typeface="Arial" panose="020B0604020202020204" pitchFamily="34" charset="0"/>
                          <a:ea typeface="+mn-ea"/>
                          <a:cs typeface="Arial" panose="020B0604020202020204" pitchFamily="34" charset="0"/>
                        </a:rPr>
                        <a:t>Improved workflow; Increased efficiency; Shorter development cycles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137160" marR="137160" marT="137160" marB="137160" anchor="ctr">
                    <a:lnL>
                      <a:noFill/>
                    </a:lnL>
                    <a:lnR w="381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88922451"/>
                  </a:ext>
                </a:extLst>
              </a:tr>
            </a:tbl>
          </a:graphicData>
        </a:graphic>
      </p:graphicFrame>
    </p:spTree>
    <p:extLst>
      <p:ext uri="{BB962C8B-B14F-4D97-AF65-F5344CB8AC3E}">
        <p14:creationId xmlns:p14="http://schemas.microsoft.com/office/powerpoint/2010/main" val="4116330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8A210-B6AA-5F45-9373-D64B69707F30}"/>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527AF704-997E-C17A-66AA-9664249FF26D}"/>
              </a:ext>
            </a:extLst>
          </p:cNvPr>
          <p:cNvGrpSpPr/>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999FF1F8-1068-4200-807D-8D20693A386B}"/>
                </a:ext>
              </a:extLst>
            </p:cNvPr>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6ED9F7B5-4A65-3775-9ED3-5762986309BF}"/>
                </a:ext>
              </a:extLst>
            </p:cNvPr>
            <p:cNvPicPr>
              <a:picLocks noChangeAspect="1"/>
            </p:cNvPicPr>
            <p:nvPr/>
          </p:nvPicPr>
          <p:blipFill>
            <a:blip r:embed="rId4"/>
            <a:srcRect t="3857" b="4037"/>
            <a:stretch>
              <a:fillRect/>
            </a:stretch>
          </p:blipFill>
          <p:spPr>
            <a:xfrm>
              <a:off x="91439" y="84913"/>
              <a:ext cx="12006072" cy="6675121"/>
            </a:xfrm>
            <a:prstGeom prst="rect">
              <a:avLst/>
            </a:prstGeom>
          </p:spPr>
        </p:pic>
      </p:grpSp>
      <p:graphicFrame>
        <p:nvGraphicFramePr>
          <p:cNvPr id="199" name="think-cell data - do not delete" hidden="1">
            <a:extLst>
              <a:ext uri="{FF2B5EF4-FFF2-40B4-BE49-F238E27FC236}">
                <a16:creationId xmlns:a16="http://schemas.microsoft.com/office/drawing/2014/main" id="{AC32EC95-7D00-CBF7-9E29-BFEB067D0EF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99" name="think-cell data - do not delete" hidden="1">
                        <a:extLst>
                          <a:ext uri="{FF2B5EF4-FFF2-40B4-BE49-F238E27FC236}">
                            <a16:creationId xmlns:a16="http://schemas.microsoft.com/office/drawing/2014/main" id="{AC32EC95-7D00-CBF7-9E29-BFEB067D0EF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2" name="Title 2">
            <a:extLst>
              <a:ext uri="{FF2B5EF4-FFF2-40B4-BE49-F238E27FC236}">
                <a16:creationId xmlns:a16="http://schemas.microsoft.com/office/drawing/2014/main" id="{F8D290C2-F6FC-5454-5B6A-9B101A27B31D}"/>
              </a:ext>
            </a:extLst>
          </p:cNvPr>
          <p:cNvSpPr txBox="1">
            <a:spLocks/>
          </p:cNvSpPr>
          <p:nvPr/>
        </p:nvSpPr>
        <p:spPr>
          <a:xfrm>
            <a:off x="655077" y="3598301"/>
            <a:ext cx="9994449" cy="600296"/>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92"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48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Citizens AI Academy</a:t>
            </a:r>
            <a:endParaRPr kumimoji="0" lang="en-US" sz="48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endParaRPr>
          </a:p>
        </p:txBody>
      </p:sp>
      <p:grpSp>
        <p:nvGrpSpPr>
          <p:cNvPr id="36" name="Group 35">
            <a:extLst>
              <a:ext uri="{FF2B5EF4-FFF2-40B4-BE49-F238E27FC236}">
                <a16:creationId xmlns:a16="http://schemas.microsoft.com/office/drawing/2014/main" id="{9FB67B90-2573-40BD-7E42-4CCF237288B3}"/>
              </a:ext>
            </a:extLst>
          </p:cNvPr>
          <p:cNvGrpSpPr/>
          <p:nvPr/>
        </p:nvGrpSpPr>
        <p:grpSpPr>
          <a:xfrm>
            <a:off x="384445" y="2767404"/>
            <a:ext cx="4788470" cy="661596"/>
            <a:chOff x="384445" y="2767404"/>
            <a:chExt cx="4788470" cy="661596"/>
          </a:xfrm>
        </p:grpSpPr>
        <p:pic>
          <p:nvPicPr>
            <p:cNvPr id="33" name="Picture 32" descr="A black background with a black square&#10;&#10;Description automatically generated with medium confidence">
              <a:extLst>
                <a:ext uri="{FF2B5EF4-FFF2-40B4-BE49-F238E27FC236}">
                  <a16:creationId xmlns:a16="http://schemas.microsoft.com/office/drawing/2014/main" id="{039AEE95-CCA2-F7A3-E81F-24BD5A3C6209}"/>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98050" y="2767404"/>
              <a:ext cx="1774865" cy="468765"/>
            </a:xfrm>
            <a:prstGeom prst="rect">
              <a:avLst/>
            </a:prstGeom>
          </p:spPr>
        </p:pic>
        <p:cxnSp>
          <p:nvCxnSpPr>
            <p:cNvPr id="34" name="Straight Connector 33">
              <a:extLst>
                <a:ext uri="{FF2B5EF4-FFF2-40B4-BE49-F238E27FC236}">
                  <a16:creationId xmlns:a16="http://schemas.microsoft.com/office/drawing/2014/main" id="{5C7184AF-594E-640C-00BC-17E405D52B11}"/>
                </a:ext>
              </a:extLst>
            </p:cNvPr>
            <p:cNvCxnSpPr>
              <a:cxnSpLocks/>
            </p:cNvCxnSpPr>
            <p:nvPr/>
          </p:nvCxnSpPr>
          <p:spPr>
            <a:xfrm>
              <a:off x="3204099" y="2767404"/>
              <a:ext cx="0" cy="6615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Picture 34" descr="A close up of a logo&#10;&#10;Description automatically generated">
              <a:extLst>
                <a:ext uri="{FF2B5EF4-FFF2-40B4-BE49-F238E27FC236}">
                  <a16:creationId xmlns:a16="http://schemas.microsoft.com/office/drawing/2014/main" id="{544BA519-8E5B-2CB5-64C5-924CA6887E2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t="29087" b="33997"/>
            <a:stretch/>
          </p:blipFill>
          <p:spPr>
            <a:xfrm>
              <a:off x="384445" y="2798361"/>
              <a:ext cx="2721690" cy="565180"/>
            </a:xfrm>
            <a:prstGeom prst="rect">
              <a:avLst/>
            </a:prstGeom>
          </p:spPr>
        </p:pic>
      </p:grpSp>
      <p:sp>
        <p:nvSpPr>
          <p:cNvPr id="37" name="Title 2">
            <a:extLst>
              <a:ext uri="{FF2B5EF4-FFF2-40B4-BE49-F238E27FC236}">
                <a16:creationId xmlns:a16="http://schemas.microsoft.com/office/drawing/2014/main" id="{F08E3C34-215C-4DD9-E15B-E513645DE121}"/>
              </a:ext>
            </a:extLst>
          </p:cNvPr>
          <p:cNvSpPr txBox="1">
            <a:spLocks/>
          </p:cNvSpPr>
          <p:nvPr/>
        </p:nvSpPr>
        <p:spPr>
          <a:xfrm>
            <a:off x="732711" y="4253902"/>
            <a:ext cx="9994449" cy="1978353"/>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92"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Track C / Intro To Agents</a:t>
            </a:r>
            <a:b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r>
              <a:rPr kumimoji="0" lang="en-US" sz="24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rPr>
              <a:t>September 2025</a:t>
            </a:r>
            <a:endParaRPr kumimoji="0" lang="en-US" sz="48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endParaRPr>
          </a:p>
        </p:txBody>
      </p:sp>
    </p:spTree>
    <p:extLst>
      <p:ext uri="{BB962C8B-B14F-4D97-AF65-F5344CB8AC3E}">
        <p14:creationId xmlns:p14="http://schemas.microsoft.com/office/powerpoint/2010/main" val="41355059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58455-7135-62D2-21DA-F3D44146A3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3203B0-FE4E-3472-7CE3-C9241AA91696}"/>
              </a:ext>
            </a:extLst>
          </p:cNvPr>
          <p:cNvSpPr>
            <a:spLocks noGrp="1"/>
          </p:cNvSpPr>
          <p:nvPr>
            <p:ph type="title"/>
          </p:nvPr>
        </p:nvSpPr>
        <p:spPr/>
        <p:txBody>
          <a:bodyPr/>
          <a:lstStyle/>
          <a:p>
            <a:r>
              <a:rPr lang="en-US" dirty="0"/>
              <a:t>Knowledge Check</a:t>
            </a:r>
          </a:p>
        </p:txBody>
      </p:sp>
      <p:sp>
        <p:nvSpPr>
          <p:cNvPr id="5" name="Rectangle: Rounded Corners 59">
            <a:extLst>
              <a:ext uri="{FF2B5EF4-FFF2-40B4-BE49-F238E27FC236}">
                <a16:creationId xmlns:a16="http://schemas.microsoft.com/office/drawing/2014/main" id="{CA4D93FA-7A18-C0E3-854F-D94BB0348120}"/>
              </a:ext>
            </a:extLst>
          </p:cNvPr>
          <p:cNvSpPr/>
          <p:nvPr/>
        </p:nvSpPr>
        <p:spPr>
          <a:xfrm>
            <a:off x="1816100" y="2624581"/>
            <a:ext cx="8204200" cy="3354304"/>
          </a:xfrm>
          <a:prstGeom prst="roundRect">
            <a:avLst>
              <a:gd name="adj" fmla="val 4548"/>
            </a:avLst>
          </a:prstGeom>
          <a:solidFill>
            <a:schemeClr val="bg1"/>
          </a:solidFill>
          <a:ln w="9525">
            <a:solidFill>
              <a:schemeClr val="bg1">
                <a:lumMod val="75000"/>
                <a:alpha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6" name="TextBox 5">
            <a:extLst>
              <a:ext uri="{FF2B5EF4-FFF2-40B4-BE49-F238E27FC236}">
                <a16:creationId xmlns:a16="http://schemas.microsoft.com/office/drawing/2014/main" id="{D147D710-5987-89F9-740B-8F5206BDF06A}"/>
              </a:ext>
            </a:extLst>
          </p:cNvPr>
          <p:cNvSpPr txBox="1"/>
          <p:nvPr/>
        </p:nvSpPr>
        <p:spPr>
          <a:xfrm>
            <a:off x="4392950" y="3122327"/>
            <a:ext cx="3050500" cy="461665"/>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How to Respond</a:t>
            </a:r>
          </a:p>
        </p:txBody>
      </p:sp>
      <p:pic>
        <p:nvPicPr>
          <p:cNvPr id="7" name="Graphic 6">
            <a:extLst>
              <a:ext uri="{FF2B5EF4-FFF2-40B4-BE49-F238E27FC236}">
                <a16:creationId xmlns:a16="http://schemas.microsoft.com/office/drawing/2014/main" id="{1E618C6E-D795-54EF-F7C9-874321A8600A}"/>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2295693" y="3787651"/>
            <a:ext cx="1606294" cy="1160959"/>
          </a:xfrm>
          <a:prstGeom prst="rect">
            <a:avLst/>
          </a:prstGeom>
        </p:spPr>
      </p:pic>
      <p:sp>
        <p:nvSpPr>
          <p:cNvPr id="8" name="Oval 7">
            <a:extLst>
              <a:ext uri="{FF2B5EF4-FFF2-40B4-BE49-F238E27FC236}">
                <a16:creationId xmlns:a16="http://schemas.microsoft.com/office/drawing/2014/main" id="{34671ABB-3B80-D6F8-1073-17A206655E59}"/>
              </a:ext>
            </a:extLst>
          </p:cNvPr>
          <p:cNvSpPr/>
          <p:nvPr/>
        </p:nvSpPr>
        <p:spPr>
          <a:xfrm>
            <a:off x="2460303" y="4999401"/>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1</a:t>
            </a:r>
          </a:p>
        </p:txBody>
      </p:sp>
      <p:grpSp>
        <p:nvGrpSpPr>
          <p:cNvPr id="9" name="Group 8">
            <a:extLst>
              <a:ext uri="{FF2B5EF4-FFF2-40B4-BE49-F238E27FC236}">
                <a16:creationId xmlns:a16="http://schemas.microsoft.com/office/drawing/2014/main" id="{F6952B1D-32BE-A0A4-29D6-E0558C0235BB}"/>
              </a:ext>
            </a:extLst>
          </p:cNvPr>
          <p:cNvGrpSpPr/>
          <p:nvPr/>
        </p:nvGrpSpPr>
        <p:grpSpPr>
          <a:xfrm>
            <a:off x="4814636" y="3969002"/>
            <a:ext cx="1828800" cy="307777"/>
            <a:chOff x="7255294" y="3880953"/>
            <a:chExt cx="1828800" cy="307777"/>
          </a:xfrm>
        </p:grpSpPr>
        <p:grpSp>
          <p:nvGrpSpPr>
            <p:cNvPr id="10" name="Group 9">
              <a:extLst>
                <a:ext uri="{FF2B5EF4-FFF2-40B4-BE49-F238E27FC236}">
                  <a16:creationId xmlns:a16="http://schemas.microsoft.com/office/drawing/2014/main" id="{8E8CD70D-2913-70BF-1308-4A53BCCC8418}"/>
                </a:ext>
              </a:extLst>
            </p:cNvPr>
            <p:cNvGrpSpPr/>
            <p:nvPr/>
          </p:nvGrpSpPr>
          <p:grpSpPr>
            <a:xfrm>
              <a:off x="7255294" y="3904103"/>
              <a:ext cx="1828800" cy="274320"/>
              <a:chOff x="7438174" y="3962400"/>
              <a:chExt cx="2194560" cy="329184"/>
            </a:xfrm>
          </p:grpSpPr>
          <p:sp>
            <p:nvSpPr>
              <p:cNvPr id="13" name="Rectangle 12">
                <a:extLst>
                  <a:ext uri="{FF2B5EF4-FFF2-40B4-BE49-F238E27FC236}">
                    <a16:creationId xmlns:a16="http://schemas.microsoft.com/office/drawing/2014/main" id="{24701FF1-ADF0-7440-E33D-FB11C0C4609B}"/>
                  </a:ext>
                </a:extLst>
              </p:cNvPr>
              <p:cNvSpPr/>
              <p:nvPr/>
            </p:nvSpPr>
            <p:spPr>
              <a:xfrm>
                <a:off x="7438174" y="3962400"/>
                <a:ext cx="1780032"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14" name="Rectangle 13">
                <a:extLst>
                  <a:ext uri="{FF2B5EF4-FFF2-40B4-BE49-F238E27FC236}">
                    <a16:creationId xmlns:a16="http://schemas.microsoft.com/office/drawing/2014/main" id="{5C01E9F4-F0FE-0862-201C-3C782B9BB01C}"/>
                  </a:ext>
                </a:extLst>
              </p:cNvPr>
              <p:cNvSpPr/>
              <p:nvPr/>
            </p:nvSpPr>
            <p:spPr>
              <a:xfrm>
                <a:off x="9218206" y="3962400"/>
                <a:ext cx="414528"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pic>
          <p:nvPicPr>
            <p:cNvPr id="11" name="Graphic 10" descr="Play">
              <a:extLst>
                <a:ext uri="{FF2B5EF4-FFF2-40B4-BE49-F238E27FC236}">
                  <a16:creationId xmlns:a16="http://schemas.microsoft.com/office/drawing/2014/main" id="{2992727A-2BFF-56FF-088F-F7E1B659AC22}"/>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19851" y="3931152"/>
              <a:ext cx="220222" cy="220222"/>
            </a:xfrm>
            <a:prstGeom prst="rect">
              <a:avLst/>
            </a:prstGeom>
          </p:spPr>
        </p:pic>
        <p:sp>
          <p:nvSpPr>
            <p:cNvPr id="12" name="TextBox 11">
              <a:extLst>
                <a:ext uri="{FF2B5EF4-FFF2-40B4-BE49-F238E27FC236}">
                  <a16:creationId xmlns:a16="http://schemas.microsoft.com/office/drawing/2014/main" id="{71C03EBA-BF19-DE4F-62D0-1335CA649634}"/>
                </a:ext>
              </a:extLst>
            </p:cNvPr>
            <p:cNvSpPr txBox="1"/>
            <p:nvPr/>
          </p:nvSpPr>
          <p:spPr>
            <a:xfrm>
              <a:off x="7265888" y="3880953"/>
              <a:ext cx="1491114" cy="307777"/>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Helvetica Neue" panose="02000503040000020004" pitchFamily="2" charset="0"/>
                  <a:ea typeface="+mn-ea"/>
                  <a:cs typeface="Arial" panose="020B0604020202020204" pitchFamily="34" charset="0"/>
                </a:rPr>
                <a:t>www.menti.com</a:t>
              </a:r>
              <a:endParaRPr kumimoji="0" lang="en-US" sz="14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endParaRPr>
            </a:p>
          </p:txBody>
        </p:sp>
      </p:grpSp>
      <p:sp>
        <p:nvSpPr>
          <p:cNvPr id="15" name="Oval 14">
            <a:extLst>
              <a:ext uri="{FF2B5EF4-FFF2-40B4-BE49-F238E27FC236}">
                <a16:creationId xmlns:a16="http://schemas.microsoft.com/office/drawing/2014/main" id="{D4A0C0DC-ED6B-B6C4-BDFE-1404F51FA0B0}"/>
              </a:ext>
            </a:extLst>
          </p:cNvPr>
          <p:cNvSpPr/>
          <p:nvPr/>
        </p:nvSpPr>
        <p:spPr>
          <a:xfrm>
            <a:off x="4802801" y="4969019"/>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2</a:t>
            </a:r>
          </a:p>
        </p:txBody>
      </p:sp>
      <p:grpSp>
        <p:nvGrpSpPr>
          <p:cNvPr id="16" name="Group 15">
            <a:extLst>
              <a:ext uri="{FF2B5EF4-FFF2-40B4-BE49-F238E27FC236}">
                <a16:creationId xmlns:a16="http://schemas.microsoft.com/office/drawing/2014/main" id="{237DF94D-A955-C76C-EC4C-0614FB71BA3E}"/>
              </a:ext>
            </a:extLst>
          </p:cNvPr>
          <p:cNvGrpSpPr/>
          <p:nvPr/>
        </p:nvGrpSpPr>
        <p:grpSpPr>
          <a:xfrm>
            <a:off x="7544251" y="3503084"/>
            <a:ext cx="1908048" cy="1653119"/>
            <a:chOff x="9509760" y="3429000"/>
            <a:chExt cx="1908048" cy="1653119"/>
          </a:xfrm>
        </p:grpSpPr>
        <p:pic>
          <p:nvPicPr>
            <p:cNvPr id="17" name="Graphic 16">
              <a:extLst>
                <a:ext uri="{FF2B5EF4-FFF2-40B4-BE49-F238E27FC236}">
                  <a16:creationId xmlns:a16="http://schemas.microsoft.com/office/drawing/2014/main" id="{26C7F4FA-9FB3-8923-1A69-62EADEED6E08}"/>
                </a:ext>
              </a:extLst>
            </p:cNvPr>
            <p:cNvPicPr>
              <a:picLocks noChangeAspect="1"/>
            </p:cNvPicPr>
            <p:nvPr/>
          </p:nvPicPr>
          <p:blipFill rotWithShape="1">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50649"/>
            <a:stretch/>
          </p:blipFill>
          <p:spPr>
            <a:xfrm>
              <a:off x="9657944" y="3429000"/>
              <a:ext cx="1586401" cy="1589299"/>
            </a:xfrm>
            <a:prstGeom prst="rect">
              <a:avLst/>
            </a:prstGeom>
          </p:spPr>
        </p:pic>
        <p:sp>
          <p:nvSpPr>
            <p:cNvPr id="18" name="Rectangle 17">
              <a:extLst>
                <a:ext uri="{FF2B5EF4-FFF2-40B4-BE49-F238E27FC236}">
                  <a16:creationId xmlns:a16="http://schemas.microsoft.com/office/drawing/2014/main" id="{78B5848D-A05C-7FF4-5CC5-BAD74BDC4378}"/>
                </a:ext>
              </a:extLst>
            </p:cNvPr>
            <p:cNvSpPr/>
            <p:nvPr/>
          </p:nvSpPr>
          <p:spPr>
            <a:xfrm>
              <a:off x="9509760" y="3734254"/>
              <a:ext cx="1908048" cy="1347865"/>
            </a:xfrm>
            <a:prstGeom prst="rect">
              <a:avLst/>
            </a:prstGeom>
            <a:gradFill flip="none" rotWithShape="1">
              <a:gsLst>
                <a:gs pos="26000">
                  <a:schemeClr val="bg1"/>
                </a:gs>
                <a:gs pos="85000">
                  <a:srgbClr val="F5F5F4">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sp>
        <p:nvSpPr>
          <p:cNvPr id="19" name="TextBox 18">
            <a:extLst>
              <a:ext uri="{FF2B5EF4-FFF2-40B4-BE49-F238E27FC236}">
                <a16:creationId xmlns:a16="http://schemas.microsoft.com/office/drawing/2014/main" id="{263A8FC1-15FA-B494-3177-964D4F35E59C}"/>
              </a:ext>
            </a:extLst>
          </p:cNvPr>
          <p:cNvSpPr txBox="1"/>
          <p:nvPr/>
        </p:nvSpPr>
        <p:spPr>
          <a:xfrm>
            <a:off x="7829196" y="3808338"/>
            <a:ext cx="1314784" cy="230832"/>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65000"/>
                  </a:srgbClr>
                </a:solidFill>
                <a:effectLst/>
                <a:uLnTx/>
                <a:uFillTx/>
                <a:latin typeface="Helvetica Neue" panose="02000503040000020004" pitchFamily="2" charset="0"/>
                <a:ea typeface="+mn-ea"/>
                <a:cs typeface="Arial" panose="020B0604020202020204" pitchFamily="34" charset="0"/>
              </a:rPr>
              <a:t>Please enter the code</a:t>
            </a:r>
          </a:p>
        </p:txBody>
      </p:sp>
      <p:grpSp>
        <p:nvGrpSpPr>
          <p:cNvPr id="20" name="Group 19">
            <a:extLst>
              <a:ext uri="{FF2B5EF4-FFF2-40B4-BE49-F238E27FC236}">
                <a16:creationId xmlns:a16="http://schemas.microsoft.com/office/drawing/2014/main" id="{702ECF5F-F392-8015-5F2F-BB6E2169723B}"/>
              </a:ext>
            </a:extLst>
          </p:cNvPr>
          <p:cNvGrpSpPr/>
          <p:nvPr/>
        </p:nvGrpSpPr>
        <p:grpSpPr>
          <a:xfrm>
            <a:off x="7916568" y="4122891"/>
            <a:ext cx="1196144" cy="200055"/>
            <a:chOff x="7255294" y="3880953"/>
            <a:chExt cx="1828800" cy="305867"/>
          </a:xfrm>
        </p:grpSpPr>
        <p:grpSp>
          <p:nvGrpSpPr>
            <p:cNvPr id="21" name="Group 20">
              <a:extLst>
                <a:ext uri="{FF2B5EF4-FFF2-40B4-BE49-F238E27FC236}">
                  <a16:creationId xmlns:a16="http://schemas.microsoft.com/office/drawing/2014/main" id="{11908B19-7048-8ECB-DA3C-81DFAD0FC6D6}"/>
                </a:ext>
              </a:extLst>
            </p:cNvPr>
            <p:cNvGrpSpPr/>
            <p:nvPr/>
          </p:nvGrpSpPr>
          <p:grpSpPr>
            <a:xfrm>
              <a:off x="7255294" y="3904103"/>
              <a:ext cx="1828800" cy="274320"/>
              <a:chOff x="7438174" y="3962400"/>
              <a:chExt cx="2194560" cy="329184"/>
            </a:xfrm>
          </p:grpSpPr>
          <p:sp>
            <p:nvSpPr>
              <p:cNvPr id="23" name="Rectangle 22">
                <a:extLst>
                  <a:ext uri="{FF2B5EF4-FFF2-40B4-BE49-F238E27FC236}">
                    <a16:creationId xmlns:a16="http://schemas.microsoft.com/office/drawing/2014/main" id="{966CC47C-4CDC-BCCA-3EA9-30CD8A57F1A4}"/>
                  </a:ext>
                </a:extLst>
              </p:cNvPr>
              <p:cNvSpPr/>
              <p:nvPr/>
            </p:nvSpPr>
            <p:spPr>
              <a:xfrm>
                <a:off x="7438174" y="3962400"/>
                <a:ext cx="1780032"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24" name="Rectangle 23">
                <a:extLst>
                  <a:ext uri="{FF2B5EF4-FFF2-40B4-BE49-F238E27FC236}">
                    <a16:creationId xmlns:a16="http://schemas.microsoft.com/office/drawing/2014/main" id="{DFF05742-349C-1160-B2AA-73B5BD39B58F}"/>
                  </a:ext>
                </a:extLst>
              </p:cNvPr>
              <p:cNvSpPr/>
              <p:nvPr/>
            </p:nvSpPr>
            <p:spPr>
              <a:xfrm>
                <a:off x="9218206" y="3962400"/>
                <a:ext cx="414528"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sp>
          <p:nvSpPr>
            <p:cNvPr id="22" name="TextBox 21">
              <a:extLst>
                <a:ext uri="{FF2B5EF4-FFF2-40B4-BE49-F238E27FC236}">
                  <a16:creationId xmlns:a16="http://schemas.microsoft.com/office/drawing/2014/main" id="{88DBA2BB-7935-14F3-B5BA-325B9ECD7903}"/>
                </a:ext>
              </a:extLst>
            </p:cNvPr>
            <p:cNvSpPr txBox="1"/>
            <p:nvPr/>
          </p:nvSpPr>
          <p:spPr>
            <a:xfrm>
              <a:off x="7265888" y="3880953"/>
              <a:ext cx="929363" cy="305867"/>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rPr>
                <a:t>2790 4530</a:t>
              </a:r>
            </a:p>
          </p:txBody>
        </p:sp>
      </p:grpSp>
      <p:sp>
        <p:nvSpPr>
          <p:cNvPr id="25" name="Rectangle: Rounded Corners 81">
            <a:extLst>
              <a:ext uri="{FF2B5EF4-FFF2-40B4-BE49-F238E27FC236}">
                <a16:creationId xmlns:a16="http://schemas.microsoft.com/office/drawing/2014/main" id="{0A85984F-48B3-D5E0-3EE4-A5A995626F57}"/>
              </a:ext>
            </a:extLst>
          </p:cNvPr>
          <p:cNvSpPr/>
          <p:nvPr/>
        </p:nvSpPr>
        <p:spPr>
          <a:xfrm>
            <a:off x="8140063" y="4420727"/>
            <a:ext cx="749454" cy="200055"/>
          </a:xfrm>
          <a:prstGeom prst="roundRect">
            <a:avLst>
              <a:gd name="adj" fmla="val 50000"/>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lumMod val="75000"/>
                  </a:srgbClr>
                </a:solidFill>
                <a:effectLst/>
                <a:uLnTx/>
                <a:uFillTx/>
                <a:latin typeface="Helvetica Neue" panose="02000503040000020004" pitchFamily="2" charset="0"/>
                <a:ea typeface="+mn-ea"/>
                <a:cs typeface="Arial" panose="020B0604020202020204" pitchFamily="34" charset="0"/>
              </a:rPr>
              <a:t>SUBMIT</a:t>
            </a:r>
          </a:p>
        </p:txBody>
      </p:sp>
      <p:sp>
        <p:nvSpPr>
          <p:cNvPr id="26" name="Oval 25">
            <a:extLst>
              <a:ext uri="{FF2B5EF4-FFF2-40B4-BE49-F238E27FC236}">
                <a16:creationId xmlns:a16="http://schemas.microsoft.com/office/drawing/2014/main" id="{ACF19035-D9BD-ACAD-E28F-DBAF2394FD08}"/>
              </a:ext>
            </a:extLst>
          </p:cNvPr>
          <p:cNvSpPr/>
          <p:nvPr/>
        </p:nvSpPr>
        <p:spPr>
          <a:xfrm>
            <a:off x="7673940" y="4978204"/>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3</a:t>
            </a:r>
          </a:p>
        </p:txBody>
      </p:sp>
      <p:pic>
        <p:nvPicPr>
          <p:cNvPr id="27" name="Graphic 26" descr="Key">
            <a:extLst>
              <a:ext uri="{FF2B5EF4-FFF2-40B4-BE49-F238E27FC236}">
                <a16:creationId xmlns:a16="http://schemas.microsoft.com/office/drawing/2014/main" id="{7A4957BC-539F-059E-F5DA-E24824BF4CDB}"/>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0610922">
            <a:off x="8906485" y="4138497"/>
            <a:ext cx="193830" cy="193830"/>
          </a:xfrm>
          <a:prstGeom prst="rect">
            <a:avLst/>
          </a:prstGeom>
        </p:spPr>
      </p:pic>
      <p:cxnSp>
        <p:nvCxnSpPr>
          <p:cNvPr id="28" name="Straight Connector 27">
            <a:extLst>
              <a:ext uri="{FF2B5EF4-FFF2-40B4-BE49-F238E27FC236}">
                <a16:creationId xmlns:a16="http://schemas.microsoft.com/office/drawing/2014/main" id="{A891B770-61FB-B808-37EA-838BAAA5F8B9}"/>
              </a:ext>
            </a:extLst>
          </p:cNvPr>
          <p:cNvCxnSpPr>
            <a:cxnSpLocks/>
          </p:cNvCxnSpPr>
          <p:nvPr/>
        </p:nvCxnSpPr>
        <p:spPr>
          <a:xfrm>
            <a:off x="4352394" y="3619878"/>
            <a:ext cx="0" cy="1465311"/>
          </a:xfrm>
          <a:prstGeom prst="line">
            <a:avLst/>
          </a:prstGeom>
          <a:ln w="12700">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381611-D549-AFF4-4CF9-CB423F39D46A}"/>
              </a:ext>
            </a:extLst>
          </p:cNvPr>
          <p:cNvCxnSpPr>
            <a:cxnSpLocks/>
          </p:cNvCxnSpPr>
          <p:nvPr/>
        </p:nvCxnSpPr>
        <p:spPr>
          <a:xfrm>
            <a:off x="7093843" y="3619878"/>
            <a:ext cx="0" cy="1465311"/>
          </a:xfrm>
          <a:prstGeom prst="line">
            <a:avLst/>
          </a:prstGeom>
          <a:ln w="12700">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42A1DE3-D0B0-6BE9-BBCF-D8F8228CF8A1}"/>
              </a:ext>
            </a:extLst>
          </p:cNvPr>
          <p:cNvGrpSpPr/>
          <p:nvPr/>
        </p:nvGrpSpPr>
        <p:grpSpPr>
          <a:xfrm>
            <a:off x="3022600" y="2028296"/>
            <a:ext cx="5791200" cy="1013926"/>
            <a:chOff x="3200400" y="1264716"/>
            <a:chExt cx="5791200" cy="1013926"/>
          </a:xfrm>
          <a:solidFill>
            <a:schemeClr val="accent1"/>
          </a:solidFill>
        </p:grpSpPr>
        <p:sp>
          <p:nvSpPr>
            <p:cNvPr id="31" name="Rectangle: Rounded Corners 87">
              <a:extLst>
                <a:ext uri="{FF2B5EF4-FFF2-40B4-BE49-F238E27FC236}">
                  <a16:creationId xmlns:a16="http://schemas.microsoft.com/office/drawing/2014/main" id="{A9C27A26-8C60-102B-67B6-813D3E9C5DFC}"/>
                </a:ext>
              </a:extLst>
            </p:cNvPr>
            <p:cNvSpPr/>
            <p:nvPr/>
          </p:nvSpPr>
          <p:spPr>
            <a:xfrm>
              <a:off x="3200400" y="1264716"/>
              <a:ext cx="5791200" cy="1013926"/>
            </a:xfrm>
            <a:prstGeom prst="roundRect">
              <a:avLst>
                <a:gd name="adj" fmla="val 50000"/>
              </a:avLst>
            </a:prstGeom>
            <a:grpFill/>
            <a:ln>
              <a:solidFill>
                <a:schemeClr val="bg1">
                  <a:lumMod val="8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32" name="TextBox 31">
              <a:extLst>
                <a:ext uri="{FF2B5EF4-FFF2-40B4-BE49-F238E27FC236}">
                  <a16:creationId xmlns:a16="http://schemas.microsoft.com/office/drawing/2014/main" id="{33A0A04F-3BA4-115A-9A91-3658DF4EE5DE}"/>
                </a:ext>
              </a:extLst>
            </p:cNvPr>
            <p:cNvSpPr txBox="1"/>
            <p:nvPr/>
          </p:nvSpPr>
          <p:spPr>
            <a:xfrm>
              <a:off x="3453016" y="1417736"/>
              <a:ext cx="5285968" cy="707886"/>
            </a:xfrm>
            <a:prstGeom prst="rect">
              <a:avLst/>
            </a:prstGeom>
            <a:grpFill/>
          </p:spPr>
          <p:txBody>
            <a:bodyPr wrap="square" rtlCol="0">
              <a:spAutoFit/>
            </a:bodyPr>
            <a:lstStyle/>
            <a:p>
              <a:pPr algn="ctr" defTabSz="228600">
                <a:defRPr/>
              </a:pPr>
              <a:r>
                <a:rPr kumimoji="0" lang="en-US" sz="4000" b="1" i="0" u="none" strike="noStrike" kern="1200" cap="none" spc="0" normalizeH="0" baseline="0" noProof="0" dirty="0">
                  <a:ln>
                    <a:noFill/>
                  </a:ln>
                  <a:solidFill>
                    <a:srgbClr val="FFFFFF"/>
                  </a:solidFill>
                  <a:effectLst/>
                  <a:uLnTx/>
                  <a:uFillTx/>
                  <a:latin typeface="Helvetica Neue" panose="02000503040000020004" pitchFamily="2" charset="0"/>
                  <a:ea typeface="+mn-ea"/>
                  <a:cs typeface="Arial" panose="020B0604020202020204" pitchFamily="34" charset="0"/>
                </a:rPr>
                <a:t>Code: 1132 4024</a:t>
              </a:r>
              <a:endParaRPr kumimoji="0" lang="en-GB" sz="4000" b="1" i="0" u="none" strike="noStrike" kern="1200" cap="none" spc="0" normalizeH="0" baseline="0" noProof="0" dirty="0">
                <a:ln>
                  <a:noFill/>
                </a:ln>
                <a:solidFill>
                  <a:srgbClr val="FFFFFF"/>
                </a:solidFill>
                <a:effectLst/>
                <a:uLnTx/>
                <a:uFillTx/>
                <a:latin typeface="Helvetica Neue" panose="02000503040000020004" pitchFamily="2" charset="0"/>
                <a:ea typeface="+mn-ea"/>
                <a:cs typeface="+mn-cs"/>
              </a:endParaRPr>
            </a:p>
          </p:txBody>
        </p:sp>
      </p:grpSp>
      <p:sp>
        <p:nvSpPr>
          <p:cNvPr id="33" name="TextBox 32">
            <a:extLst>
              <a:ext uri="{FF2B5EF4-FFF2-40B4-BE49-F238E27FC236}">
                <a16:creationId xmlns:a16="http://schemas.microsoft.com/office/drawing/2014/main" id="{21CF581D-72E6-A619-1B72-CC9F8C44FE37}"/>
              </a:ext>
            </a:extLst>
          </p:cNvPr>
          <p:cNvSpPr txBox="1"/>
          <p:nvPr/>
        </p:nvSpPr>
        <p:spPr>
          <a:xfrm>
            <a:off x="2449713" y="5421430"/>
            <a:ext cx="1163780" cy="184666"/>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rPr>
              <a:t>Grab your phone</a:t>
            </a:r>
          </a:p>
        </p:txBody>
      </p:sp>
      <p:sp>
        <p:nvSpPr>
          <p:cNvPr id="34" name="TextBox 33">
            <a:extLst>
              <a:ext uri="{FF2B5EF4-FFF2-40B4-BE49-F238E27FC236}">
                <a16:creationId xmlns:a16="http://schemas.microsoft.com/office/drawing/2014/main" id="{12A11305-3832-2976-A21C-7447555F69BC}"/>
              </a:ext>
            </a:extLst>
          </p:cNvPr>
          <p:cNvSpPr txBox="1"/>
          <p:nvPr/>
        </p:nvSpPr>
        <p:spPr>
          <a:xfrm>
            <a:off x="4789431" y="5391048"/>
            <a:ext cx="1550104" cy="184666"/>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Go to </a:t>
            </a:r>
            <a:r>
              <a:rPr kumimoji="0" lang="en-US" sz="1200" b="0" i="0" u="none" strike="noStrike" kern="1200" cap="none" spc="0" normalizeH="0" baseline="0" noProof="0" dirty="0" err="1">
                <a:ln>
                  <a:noFill/>
                </a:ln>
                <a:solidFill>
                  <a:srgbClr val="000000"/>
                </a:solidFill>
                <a:effectLst/>
                <a:uLnTx/>
                <a:uFillTx/>
                <a:latin typeface="Helvetica Neue" panose="02000503040000020004" pitchFamily="2" charset="0"/>
                <a:ea typeface="+mn-ea"/>
                <a:cs typeface="Arial" panose="020B0604020202020204" pitchFamily="34" charset="0"/>
              </a:rPr>
              <a:t>www.menti.com</a:t>
            </a:r>
            <a:endPar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endParaRPr>
          </a:p>
        </p:txBody>
      </p:sp>
      <p:sp>
        <p:nvSpPr>
          <p:cNvPr id="35" name="TextBox 34">
            <a:extLst>
              <a:ext uri="{FF2B5EF4-FFF2-40B4-BE49-F238E27FC236}">
                <a16:creationId xmlns:a16="http://schemas.microsoft.com/office/drawing/2014/main" id="{4E6BA447-C11C-A60B-4A45-1FA82A7196A3}"/>
              </a:ext>
            </a:extLst>
          </p:cNvPr>
          <p:cNvSpPr txBox="1"/>
          <p:nvPr/>
        </p:nvSpPr>
        <p:spPr>
          <a:xfrm>
            <a:off x="7646079" y="5400233"/>
            <a:ext cx="1806220" cy="369332"/>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Enter the code provided above and respond!</a:t>
            </a:r>
          </a:p>
        </p:txBody>
      </p:sp>
      <p:sp>
        <p:nvSpPr>
          <p:cNvPr id="36" name="TextBox 35">
            <a:extLst>
              <a:ext uri="{FF2B5EF4-FFF2-40B4-BE49-F238E27FC236}">
                <a16:creationId xmlns:a16="http://schemas.microsoft.com/office/drawing/2014/main" id="{0C4FB1C3-CA6B-82C8-4C38-02DF4E20C195}"/>
              </a:ext>
            </a:extLst>
          </p:cNvPr>
          <p:cNvSpPr txBox="1"/>
          <p:nvPr/>
        </p:nvSpPr>
        <p:spPr>
          <a:xfrm>
            <a:off x="507996" y="1038660"/>
            <a:ext cx="10721658" cy="815608"/>
          </a:xfrm>
          <a:prstGeom prst="rect">
            <a:avLst/>
          </a:prstGeom>
          <a:noFill/>
        </p:spPr>
        <p:txBody>
          <a:bodyPr wrap="square" lIns="0">
            <a:spAutoFit/>
          </a:bodyPr>
          <a:lstStyle/>
          <a:p>
            <a:pPr marL="0" marR="0" lvl="1" indent="0" algn="l" defTabSz="228600" rtl="0" eaLnBrk="1" fontAlgn="auto" latinLnBrk="0" hangingPunct="1">
              <a:lnSpc>
                <a:spcPct val="100000"/>
              </a:lnSpc>
              <a:spcBef>
                <a:spcPts val="600"/>
              </a:spcBef>
              <a:spcAft>
                <a:spcPts val="12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Visit </a:t>
            </a: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hlinkClick r:id="rId6">
                  <a:extLst>
                    <a:ext uri="{A12FA001-AC4F-418D-AE19-62706E023703}">
                      <ahyp:hlinkClr xmlns:ahyp="http://schemas.microsoft.com/office/drawing/2018/hyperlinkcolor" val="tx"/>
                    </a:ext>
                  </a:extLst>
                </a:hlinkClick>
              </a:rPr>
              <a:t>www.menti.com</a:t>
            </a: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 on your phone or computer and enter the code</a:t>
            </a:r>
            <a:r>
              <a:rPr kumimoji="0" lang="en-GB" sz="14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a:t>
            </a:r>
          </a:p>
          <a:p>
            <a:pPr marL="342900" marR="0" lvl="1" indent="-342900" algn="l" defTabSz="914400" rtl="0" eaLnBrk="1" fontAlgn="auto" latinLnBrk="0" hangingPunct="1">
              <a:lnSpc>
                <a:spcPct val="100000"/>
              </a:lnSpc>
              <a:spcBef>
                <a:spcPts val="600"/>
              </a:spcBef>
              <a:spcAft>
                <a:spcPts val="1200"/>
              </a:spcAft>
              <a:buClrTx/>
              <a:buSzTx/>
              <a:buFont typeface="+mj-lt"/>
              <a:buAutoNum type="arabicPeriod"/>
              <a:tabLst/>
              <a:defRPr/>
            </a:pPr>
            <a:endParaRPr kumimoji="0" lang="en-US"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endParaRPr>
          </a:p>
        </p:txBody>
      </p:sp>
    </p:spTree>
    <p:extLst>
      <p:ext uri="{BB962C8B-B14F-4D97-AF65-F5344CB8AC3E}">
        <p14:creationId xmlns:p14="http://schemas.microsoft.com/office/powerpoint/2010/main" val="21440266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01E3-36BD-BDD2-1812-3FD1EABE0A91}"/>
              </a:ext>
            </a:extLst>
          </p:cNvPr>
          <p:cNvSpPr>
            <a:spLocks noGrp="1"/>
          </p:cNvSpPr>
          <p:nvPr>
            <p:ph type="title"/>
          </p:nvPr>
        </p:nvSpPr>
        <p:spPr/>
        <p:txBody>
          <a:bodyPr/>
          <a:lstStyle/>
          <a:p>
            <a:r>
              <a:rPr lang="en-US"/>
              <a:t>AI Agents in Action</a:t>
            </a:r>
          </a:p>
        </p:txBody>
      </p:sp>
      <p:sp>
        <p:nvSpPr>
          <p:cNvPr id="3" name="Text Placeholder 2">
            <a:extLst>
              <a:ext uri="{FF2B5EF4-FFF2-40B4-BE49-F238E27FC236}">
                <a16:creationId xmlns:a16="http://schemas.microsoft.com/office/drawing/2014/main" id="{00E64F85-58EA-4FB9-DB8F-65AF7FCEBDD1}"/>
              </a:ext>
            </a:extLst>
          </p:cNvPr>
          <p:cNvSpPr>
            <a:spLocks noGrp="1"/>
          </p:cNvSpPr>
          <p:nvPr>
            <p:ph type="body" sz="quarter" idx="10"/>
          </p:nvPr>
        </p:nvSpPr>
        <p:spPr>
          <a:xfrm>
            <a:off x="384175" y="1231900"/>
            <a:ext cx="4572241" cy="4957763"/>
          </a:xfrm>
        </p:spPr>
        <p:txBody>
          <a:bodyPr/>
          <a:lstStyle/>
          <a:p>
            <a:pPr marL="0" indent="0">
              <a:buNone/>
            </a:pPr>
            <a:r>
              <a:rPr lang="en-US" sz="1800"/>
              <a:t>Today we are building </a:t>
            </a:r>
            <a:r>
              <a:rPr lang="en-US" sz="1800" i="1"/>
              <a:t>intelligent digital workers</a:t>
            </a:r>
            <a:r>
              <a:rPr lang="en-US" sz="1800"/>
              <a:t> across financial services.</a:t>
            </a:r>
            <a:br>
              <a:rPr lang="en-US" sz="1800"/>
            </a:br>
            <a:endParaRPr lang="en-US" sz="1800"/>
          </a:p>
          <a:p>
            <a:pPr marL="0" indent="0">
              <a:buNone/>
            </a:pPr>
            <a:r>
              <a:rPr lang="en-US" sz="1800"/>
              <a:t>AI can hold full conversations, diagnose issues and most importantly </a:t>
            </a:r>
            <a:r>
              <a:rPr lang="en-US" sz="1800" b="1"/>
              <a:t>take action</a:t>
            </a:r>
            <a:r>
              <a:rPr lang="en-US" sz="1800" i="1"/>
              <a:t> </a:t>
            </a:r>
            <a:r>
              <a:rPr lang="en-US" sz="1800"/>
              <a:t>to resolve issues. </a:t>
            </a:r>
          </a:p>
          <a:p>
            <a:pPr marL="0" indent="0">
              <a:buNone/>
            </a:pPr>
            <a:endParaRPr lang="en-US" sz="1800"/>
          </a:p>
        </p:txBody>
      </p:sp>
      <p:pic>
        <p:nvPicPr>
          <p:cNvPr id="5" name="Graphic 4" descr="Abacus with solid fill">
            <a:extLst>
              <a:ext uri="{FF2B5EF4-FFF2-40B4-BE49-F238E27FC236}">
                <a16:creationId xmlns:a16="http://schemas.microsoft.com/office/drawing/2014/main" id="{CAEF1BC7-B4D3-484F-7013-AC3B40FFCD7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923076" y="3820065"/>
            <a:ext cx="914400" cy="914400"/>
          </a:xfrm>
          <a:prstGeom prst="rect">
            <a:avLst/>
          </a:prstGeom>
        </p:spPr>
      </p:pic>
      <p:grpSp>
        <p:nvGrpSpPr>
          <p:cNvPr id="24" name="Group 23">
            <a:extLst>
              <a:ext uri="{FF2B5EF4-FFF2-40B4-BE49-F238E27FC236}">
                <a16:creationId xmlns:a16="http://schemas.microsoft.com/office/drawing/2014/main" id="{759990A9-1A60-17E6-8170-9842A97B05AB}"/>
              </a:ext>
            </a:extLst>
          </p:cNvPr>
          <p:cNvGrpSpPr/>
          <p:nvPr/>
        </p:nvGrpSpPr>
        <p:grpSpPr>
          <a:xfrm>
            <a:off x="9162120" y="4335686"/>
            <a:ext cx="914400" cy="1711957"/>
            <a:chOff x="9788774" y="3429000"/>
            <a:chExt cx="914400" cy="1711957"/>
          </a:xfrm>
        </p:grpSpPr>
        <p:pic>
          <p:nvPicPr>
            <p:cNvPr id="9" name="Graphic 8" descr="Artificial Intelligence outline">
              <a:extLst>
                <a:ext uri="{FF2B5EF4-FFF2-40B4-BE49-F238E27FC236}">
                  <a16:creationId xmlns:a16="http://schemas.microsoft.com/office/drawing/2014/main" id="{E325894C-8CE9-7E39-4222-1774275DD7C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88774" y="3429000"/>
              <a:ext cx="914400" cy="914400"/>
            </a:xfrm>
            <a:prstGeom prst="rect">
              <a:avLst/>
            </a:prstGeom>
          </p:spPr>
        </p:pic>
        <p:pic>
          <p:nvPicPr>
            <p:cNvPr id="15" name="Graphic 14" descr="Database outline">
              <a:extLst>
                <a:ext uri="{FF2B5EF4-FFF2-40B4-BE49-F238E27FC236}">
                  <a16:creationId xmlns:a16="http://schemas.microsoft.com/office/drawing/2014/main" id="{BF95502D-2441-66C1-1FBD-6A433378AB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88774" y="4226557"/>
              <a:ext cx="914400" cy="914400"/>
            </a:xfrm>
            <a:prstGeom prst="rect">
              <a:avLst/>
            </a:prstGeom>
          </p:spPr>
        </p:pic>
      </p:grpSp>
      <p:pic>
        <p:nvPicPr>
          <p:cNvPr id="19" name="Graphic 18" descr="Customer review outline">
            <a:extLst>
              <a:ext uri="{FF2B5EF4-FFF2-40B4-BE49-F238E27FC236}">
                <a16:creationId xmlns:a16="http://schemas.microsoft.com/office/drawing/2014/main" id="{89DACF1D-7470-BAA4-5366-0ED9B0BD4BF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89369" y="2435894"/>
            <a:ext cx="914400" cy="914400"/>
          </a:xfrm>
          <a:prstGeom prst="rect">
            <a:avLst/>
          </a:prstGeom>
        </p:spPr>
      </p:pic>
      <p:pic>
        <p:nvPicPr>
          <p:cNvPr id="21" name="Graphic 20" descr="Typewriter outline">
            <a:extLst>
              <a:ext uri="{FF2B5EF4-FFF2-40B4-BE49-F238E27FC236}">
                <a16:creationId xmlns:a16="http://schemas.microsoft.com/office/drawing/2014/main" id="{58FE3DD1-E276-909D-150A-049E7CBAAF8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097709" y="3304289"/>
            <a:ext cx="914400" cy="914400"/>
          </a:xfrm>
          <a:prstGeom prst="rect">
            <a:avLst/>
          </a:prstGeom>
        </p:spPr>
      </p:pic>
      <p:pic>
        <p:nvPicPr>
          <p:cNvPr id="23" name="Graphic 22" descr="Man with solid fill">
            <a:extLst>
              <a:ext uri="{FF2B5EF4-FFF2-40B4-BE49-F238E27FC236}">
                <a16:creationId xmlns:a16="http://schemas.microsoft.com/office/drawing/2014/main" id="{A1B194AD-EDD6-CA6E-F8CB-30E50E19D80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837476" y="3820065"/>
            <a:ext cx="914400" cy="914400"/>
          </a:xfrm>
          <a:prstGeom prst="rect">
            <a:avLst/>
          </a:prstGeom>
        </p:spPr>
      </p:pic>
      <p:grpSp>
        <p:nvGrpSpPr>
          <p:cNvPr id="25" name="Group 24">
            <a:extLst>
              <a:ext uri="{FF2B5EF4-FFF2-40B4-BE49-F238E27FC236}">
                <a16:creationId xmlns:a16="http://schemas.microsoft.com/office/drawing/2014/main" id="{45320BA2-7354-AF47-D3DC-C8FB3F670CF9}"/>
              </a:ext>
            </a:extLst>
          </p:cNvPr>
          <p:cNvGrpSpPr/>
          <p:nvPr/>
        </p:nvGrpSpPr>
        <p:grpSpPr>
          <a:xfrm>
            <a:off x="9909352" y="4335686"/>
            <a:ext cx="914400" cy="1711957"/>
            <a:chOff x="9788774" y="3429000"/>
            <a:chExt cx="914400" cy="1711957"/>
          </a:xfrm>
        </p:grpSpPr>
        <p:pic>
          <p:nvPicPr>
            <p:cNvPr id="26" name="Graphic 25" descr="Artificial Intelligence outline">
              <a:extLst>
                <a:ext uri="{FF2B5EF4-FFF2-40B4-BE49-F238E27FC236}">
                  <a16:creationId xmlns:a16="http://schemas.microsoft.com/office/drawing/2014/main" id="{D0EEC239-1F9E-CC7C-D2C1-D43F7B1D845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88774" y="3429000"/>
              <a:ext cx="914400" cy="914400"/>
            </a:xfrm>
            <a:prstGeom prst="rect">
              <a:avLst/>
            </a:prstGeom>
          </p:spPr>
        </p:pic>
        <p:pic>
          <p:nvPicPr>
            <p:cNvPr id="27" name="Graphic 26" descr="Database outline">
              <a:extLst>
                <a:ext uri="{FF2B5EF4-FFF2-40B4-BE49-F238E27FC236}">
                  <a16:creationId xmlns:a16="http://schemas.microsoft.com/office/drawing/2014/main" id="{7884AC83-DAA8-41B9-1EEC-DFAFC50F653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88774" y="4226557"/>
              <a:ext cx="914400" cy="914400"/>
            </a:xfrm>
            <a:prstGeom prst="rect">
              <a:avLst/>
            </a:prstGeom>
          </p:spPr>
        </p:pic>
      </p:grpSp>
      <p:grpSp>
        <p:nvGrpSpPr>
          <p:cNvPr id="28" name="Group 27">
            <a:extLst>
              <a:ext uri="{FF2B5EF4-FFF2-40B4-BE49-F238E27FC236}">
                <a16:creationId xmlns:a16="http://schemas.microsoft.com/office/drawing/2014/main" id="{7768577A-B6BA-09A2-B2E1-95F681A8D741}"/>
              </a:ext>
            </a:extLst>
          </p:cNvPr>
          <p:cNvGrpSpPr/>
          <p:nvPr/>
        </p:nvGrpSpPr>
        <p:grpSpPr>
          <a:xfrm>
            <a:off x="8414888" y="4335686"/>
            <a:ext cx="914400" cy="1711957"/>
            <a:chOff x="9788774" y="3429000"/>
            <a:chExt cx="914400" cy="1711957"/>
          </a:xfrm>
        </p:grpSpPr>
        <p:pic>
          <p:nvPicPr>
            <p:cNvPr id="29" name="Graphic 28" descr="Artificial Intelligence outline">
              <a:extLst>
                <a:ext uri="{FF2B5EF4-FFF2-40B4-BE49-F238E27FC236}">
                  <a16:creationId xmlns:a16="http://schemas.microsoft.com/office/drawing/2014/main" id="{A993E05C-2606-3946-FBA0-FCF3104C6CA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88774" y="3429000"/>
              <a:ext cx="914400" cy="914400"/>
            </a:xfrm>
            <a:prstGeom prst="rect">
              <a:avLst/>
            </a:prstGeom>
          </p:spPr>
        </p:pic>
        <p:pic>
          <p:nvPicPr>
            <p:cNvPr id="30" name="Graphic 29" descr="Database outline">
              <a:extLst>
                <a:ext uri="{FF2B5EF4-FFF2-40B4-BE49-F238E27FC236}">
                  <a16:creationId xmlns:a16="http://schemas.microsoft.com/office/drawing/2014/main" id="{3F8CD919-C16A-A4BF-E5E7-F5F05C1F43E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88774" y="4226557"/>
              <a:ext cx="914400" cy="914400"/>
            </a:xfrm>
            <a:prstGeom prst="rect">
              <a:avLst/>
            </a:prstGeom>
          </p:spPr>
        </p:pic>
      </p:grpSp>
      <p:sp>
        <p:nvSpPr>
          <p:cNvPr id="31" name="Oval Callout 30">
            <a:extLst>
              <a:ext uri="{FF2B5EF4-FFF2-40B4-BE49-F238E27FC236}">
                <a16:creationId xmlns:a16="http://schemas.microsoft.com/office/drawing/2014/main" id="{F931CE93-4F22-19BB-35EF-9D2D429755CB}"/>
              </a:ext>
            </a:extLst>
          </p:cNvPr>
          <p:cNvSpPr/>
          <p:nvPr/>
        </p:nvSpPr>
        <p:spPr>
          <a:xfrm>
            <a:off x="2907785" y="5191665"/>
            <a:ext cx="4168019" cy="1048706"/>
          </a:xfrm>
          <a:prstGeom prst="wedgeEllipseCallout">
            <a:avLst>
              <a:gd name="adj1" fmla="val 26675"/>
              <a:gd name="adj2" fmla="val -6905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Why is monthly budget variance coming from?</a:t>
            </a:r>
          </a:p>
        </p:txBody>
      </p:sp>
      <p:cxnSp>
        <p:nvCxnSpPr>
          <p:cNvPr id="35" name="Curved Connector 34">
            <a:extLst>
              <a:ext uri="{FF2B5EF4-FFF2-40B4-BE49-F238E27FC236}">
                <a16:creationId xmlns:a16="http://schemas.microsoft.com/office/drawing/2014/main" id="{093FB4E9-FD05-A2C7-3C45-35608ADF40FF}"/>
              </a:ext>
            </a:extLst>
          </p:cNvPr>
          <p:cNvCxnSpPr>
            <a:cxnSpLocks/>
            <a:stCxn id="5" idx="0"/>
            <a:endCxn id="19" idx="0"/>
          </p:cNvCxnSpPr>
          <p:nvPr/>
        </p:nvCxnSpPr>
        <p:spPr>
          <a:xfrm rot="5400000" flipH="1" flipV="1">
            <a:off x="6721337" y="1094834"/>
            <a:ext cx="1384171" cy="4066293"/>
          </a:xfrm>
          <a:prstGeom prst="curvedConnector3">
            <a:avLst>
              <a:gd name="adj1" fmla="val 116515"/>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9919FC5A-FEAA-B3AF-D130-C0E63F15189E}"/>
              </a:ext>
            </a:extLst>
          </p:cNvPr>
          <p:cNvCxnSpPr>
            <a:cxnSpLocks/>
            <a:endCxn id="29" idx="0"/>
          </p:cNvCxnSpPr>
          <p:nvPr/>
        </p:nvCxnSpPr>
        <p:spPr>
          <a:xfrm flipH="1">
            <a:off x="8872088" y="3350294"/>
            <a:ext cx="574481" cy="985392"/>
          </a:xfrm>
          <a:prstGeom prst="straightConnector1">
            <a:avLst/>
          </a:prstGeom>
          <a:ln>
            <a:headEnd type="triangle"/>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D761ABD0-8A90-AEC6-40B7-E4486322E138}"/>
              </a:ext>
            </a:extLst>
          </p:cNvPr>
          <p:cNvCxnSpPr>
            <a:cxnSpLocks/>
            <a:endCxn id="9" idx="0"/>
          </p:cNvCxnSpPr>
          <p:nvPr/>
        </p:nvCxnSpPr>
        <p:spPr>
          <a:xfrm>
            <a:off x="9446569" y="3350294"/>
            <a:ext cx="172751" cy="985392"/>
          </a:xfrm>
          <a:prstGeom prst="straightConnector1">
            <a:avLst/>
          </a:prstGeom>
          <a:ln>
            <a:headEnd type="triangle"/>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76266B7E-66DC-AACB-22F9-7AB3EC4698A0}"/>
              </a:ext>
            </a:extLst>
          </p:cNvPr>
          <p:cNvCxnSpPr>
            <a:cxnSpLocks/>
            <a:endCxn id="26" idx="0"/>
          </p:cNvCxnSpPr>
          <p:nvPr/>
        </p:nvCxnSpPr>
        <p:spPr>
          <a:xfrm>
            <a:off x="9446569" y="3362865"/>
            <a:ext cx="919983" cy="972821"/>
          </a:xfrm>
          <a:prstGeom prst="straightConnector1">
            <a:avLst/>
          </a:prstGeom>
          <a:ln>
            <a:headEnd type="triangle"/>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55" name="Curved Connector 54">
            <a:extLst>
              <a:ext uri="{FF2B5EF4-FFF2-40B4-BE49-F238E27FC236}">
                <a16:creationId xmlns:a16="http://schemas.microsoft.com/office/drawing/2014/main" id="{34AF85B4-EDDE-8C9C-BAF1-591314918C20}"/>
              </a:ext>
            </a:extLst>
          </p:cNvPr>
          <p:cNvCxnSpPr>
            <a:cxnSpLocks/>
            <a:stCxn id="21" idx="0"/>
          </p:cNvCxnSpPr>
          <p:nvPr/>
        </p:nvCxnSpPr>
        <p:spPr>
          <a:xfrm rot="5400000" flipH="1" flipV="1">
            <a:off x="8066542" y="2381462"/>
            <a:ext cx="411194" cy="1434460"/>
          </a:xfrm>
          <a:prstGeom prst="curvedConnector2">
            <a:avLst/>
          </a:prstGeom>
          <a:ln>
            <a:headEnd type="triangle"/>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59" name="Oval Callout 58">
            <a:extLst>
              <a:ext uri="{FF2B5EF4-FFF2-40B4-BE49-F238E27FC236}">
                <a16:creationId xmlns:a16="http://schemas.microsoft.com/office/drawing/2014/main" id="{A7E4F441-3839-CAC2-A6A1-5FEECC9064F4}"/>
              </a:ext>
            </a:extLst>
          </p:cNvPr>
          <p:cNvSpPr/>
          <p:nvPr/>
        </p:nvSpPr>
        <p:spPr>
          <a:xfrm>
            <a:off x="4850833" y="668337"/>
            <a:ext cx="7128110" cy="1048706"/>
          </a:xfrm>
          <a:prstGeom prst="wedgeEllipseCallout">
            <a:avLst>
              <a:gd name="adj1" fmla="val 12831"/>
              <a:gd name="adj2" fmla="val 10317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Your variance is coming from new branch expenses. Look at report ABC-762. Would you like me to schedule a meeting with the team responsible?</a:t>
            </a:r>
          </a:p>
        </p:txBody>
      </p:sp>
    </p:spTree>
    <p:extLst>
      <p:ext uri="{BB962C8B-B14F-4D97-AF65-F5344CB8AC3E}">
        <p14:creationId xmlns:p14="http://schemas.microsoft.com/office/powerpoint/2010/main" val="21706290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0F0B4-877E-DAE5-9821-4583DA14111A}"/>
              </a:ext>
            </a:extLst>
          </p:cNvPr>
          <p:cNvSpPr>
            <a:spLocks noGrp="1"/>
          </p:cNvSpPr>
          <p:nvPr>
            <p:ph type="title"/>
          </p:nvPr>
        </p:nvSpPr>
        <p:spPr/>
        <p:txBody>
          <a:bodyPr/>
          <a:lstStyle/>
          <a:p>
            <a:r>
              <a:rPr lang="en-US" dirty="0"/>
              <a:t>Anti-Money Laundering (AML) Compliance</a:t>
            </a:r>
          </a:p>
        </p:txBody>
      </p:sp>
      <p:grpSp>
        <p:nvGrpSpPr>
          <p:cNvPr id="29" name="Group 28">
            <a:extLst>
              <a:ext uri="{FF2B5EF4-FFF2-40B4-BE49-F238E27FC236}">
                <a16:creationId xmlns:a16="http://schemas.microsoft.com/office/drawing/2014/main" id="{88B74145-CA03-795B-2D5D-E7CE7C219B23}"/>
              </a:ext>
            </a:extLst>
          </p:cNvPr>
          <p:cNvGrpSpPr>
            <a:grpSpLocks noChangeAspect="1"/>
          </p:cNvGrpSpPr>
          <p:nvPr/>
        </p:nvGrpSpPr>
        <p:grpSpPr>
          <a:xfrm>
            <a:off x="1367616" y="1009433"/>
            <a:ext cx="10099853" cy="5233975"/>
            <a:chOff x="1433996" y="1753196"/>
            <a:chExt cx="6592638" cy="3416453"/>
          </a:xfrm>
        </p:grpSpPr>
        <p:sp>
          <p:nvSpPr>
            <p:cNvPr id="3" name="Rounded Rectangle 1">
              <a:extLst>
                <a:ext uri="{FF2B5EF4-FFF2-40B4-BE49-F238E27FC236}">
                  <a16:creationId xmlns:a16="http://schemas.microsoft.com/office/drawing/2014/main" id="{0A1C20BC-DD6E-4007-1789-A4E09C4FC5AA}"/>
                </a:ext>
              </a:extLst>
            </p:cNvPr>
            <p:cNvSpPr/>
            <p:nvPr/>
          </p:nvSpPr>
          <p:spPr>
            <a:xfrm>
              <a:off x="4439452" y="4142380"/>
              <a:ext cx="2129050" cy="709683"/>
            </a:xfrm>
            <a:custGeom>
              <a:avLst/>
              <a:gdLst/>
              <a:ahLst/>
              <a:cxnLst/>
              <a:rect l="0" t="0" r="0" b="0"/>
              <a:pathLst>
                <a:path w="2129050" h="709683">
                  <a:moveTo>
                    <a:pt x="0" y="620973"/>
                  </a:moveTo>
                  <a:lnTo>
                    <a:pt x="1862919" y="620973"/>
                  </a:lnTo>
                  <a:lnTo>
                    <a:pt x="1862919" y="709683"/>
                  </a:lnTo>
                  <a:lnTo>
                    <a:pt x="2129050" y="354841"/>
                  </a:lnTo>
                  <a:lnTo>
                    <a:pt x="1862919" y="0"/>
                  </a:lnTo>
                  <a:lnTo>
                    <a:pt x="1862919" y="88710"/>
                  </a:lnTo>
                  <a:lnTo>
                    <a:pt x="1064525" y="88710"/>
                  </a:lnTo>
                  <a:cubicBezTo>
                    <a:pt x="956734" y="232428"/>
                    <a:pt x="820608" y="353289"/>
                    <a:pt x="663975" y="443478"/>
                  </a:cubicBezTo>
                  <a:cubicBezTo>
                    <a:pt x="462004" y="559770"/>
                    <a:pt x="233042" y="620973"/>
                    <a:pt x="0" y="620973"/>
                  </a:cubicBezTo>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4" name="Rounded Rectangle 2">
              <a:extLst>
                <a:ext uri="{FF2B5EF4-FFF2-40B4-BE49-F238E27FC236}">
                  <a16:creationId xmlns:a16="http://schemas.microsoft.com/office/drawing/2014/main" id="{FBC812CF-49A6-7E9F-1D08-7F127382F973}"/>
                </a:ext>
              </a:extLst>
            </p:cNvPr>
            <p:cNvSpPr/>
            <p:nvPr/>
          </p:nvSpPr>
          <p:spPr>
            <a:xfrm>
              <a:off x="4439452" y="4142380"/>
              <a:ext cx="2129050" cy="709683"/>
            </a:xfrm>
            <a:custGeom>
              <a:avLst/>
              <a:gdLst/>
              <a:ahLst/>
              <a:cxnLst/>
              <a:rect l="0" t="0" r="0" b="0"/>
              <a:pathLst>
                <a:path w="2129050" h="709683">
                  <a:moveTo>
                    <a:pt x="0" y="620973"/>
                  </a:moveTo>
                  <a:lnTo>
                    <a:pt x="1862919" y="620973"/>
                  </a:lnTo>
                  <a:lnTo>
                    <a:pt x="1862919" y="709683"/>
                  </a:lnTo>
                  <a:lnTo>
                    <a:pt x="2129050" y="354841"/>
                  </a:lnTo>
                  <a:lnTo>
                    <a:pt x="1862919" y="0"/>
                  </a:lnTo>
                  <a:lnTo>
                    <a:pt x="1862919" y="88710"/>
                  </a:lnTo>
                  <a:lnTo>
                    <a:pt x="1064526" y="88710"/>
                  </a:lnTo>
                </a:path>
              </a:pathLst>
            </a:custGeom>
            <a:noFill/>
            <a:ln w="554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3">
              <a:extLst>
                <a:ext uri="{FF2B5EF4-FFF2-40B4-BE49-F238E27FC236}">
                  <a16:creationId xmlns:a16="http://schemas.microsoft.com/office/drawing/2014/main" id="{71E5BED5-CD24-9C13-9E30-AA3F303C5170}"/>
                </a:ext>
              </a:extLst>
            </p:cNvPr>
            <p:cNvSpPr/>
            <p:nvPr/>
          </p:nvSpPr>
          <p:spPr>
            <a:xfrm>
              <a:off x="3108796" y="2767368"/>
              <a:ext cx="1298188" cy="1463722"/>
            </a:xfrm>
            <a:custGeom>
              <a:avLst/>
              <a:gdLst/>
              <a:ahLst/>
              <a:cxnLst/>
              <a:rect l="0" t="0" r="0" b="0"/>
              <a:pathLst>
                <a:path w="1298188" h="1463722">
                  <a:moveTo>
                    <a:pt x="266131" y="1463722"/>
                  </a:moveTo>
                  <a:cubicBezTo>
                    <a:pt x="234306" y="1421289"/>
                    <a:pt x="204958" y="1376867"/>
                    <a:pt x="178271" y="1330656"/>
                  </a:cubicBezTo>
                  <a:cubicBezTo>
                    <a:pt x="61483" y="1128374"/>
                    <a:pt x="0" y="898910"/>
                    <a:pt x="0" y="665328"/>
                  </a:cubicBezTo>
                  <a:cubicBezTo>
                    <a:pt x="0" y="431746"/>
                    <a:pt x="61483" y="202281"/>
                    <a:pt x="178271" y="0"/>
                  </a:cubicBezTo>
                  <a:lnTo>
                    <a:pt x="638656" y="265798"/>
                  </a:lnTo>
                  <a:cubicBezTo>
                    <a:pt x="568523" y="387272"/>
                    <a:pt x="531604" y="525062"/>
                    <a:pt x="531604" y="665328"/>
                  </a:cubicBezTo>
                  <a:cubicBezTo>
                    <a:pt x="531604" y="805594"/>
                    <a:pt x="568523" y="943383"/>
                    <a:pt x="638656" y="1064858"/>
                  </a:cubicBezTo>
                  <a:cubicBezTo>
                    <a:pt x="708789" y="1186324"/>
                    <a:pt x="809660" y="1287195"/>
                    <a:pt x="931127" y="1357328"/>
                  </a:cubicBezTo>
                  <a:cubicBezTo>
                    <a:pt x="1043212" y="1422043"/>
                    <a:pt x="1169188" y="1458473"/>
                    <a:pt x="1298188" y="1463722"/>
                  </a:cubicBezTo>
                  <a:lnTo>
                    <a:pt x="266131" y="1463722"/>
                  </a:lnTo>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6" name="Rounded Rectangle 4">
              <a:extLst>
                <a:ext uri="{FF2B5EF4-FFF2-40B4-BE49-F238E27FC236}">
                  <a16:creationId xmlns:a16="http://schemas.microsoft.com/office/drawing/2014/main" id="{AD146EE6-4A5A-8F88-2C55-C6CAB59FAB76}"/>
                </a:ext>
              </a:extLst>
            </p:cNvPr>
            <p:cNvSpPr/>
            <p:nvPr/>
          </p:nvSpPr>
          <p:spPr>
            <a:xfrm>
              <a:off x="3108796" y="2767368"/>
              <a:ext cx="1298186" cy="1463722"/>
            </a:xfrm>
            <a:custGeom>
              <a:avLst/>
              <a:gdLst/>
              <a:ahLst/>
              <a:cxnLst/>
              <a:rect l="0" t="0" r="0" b="0"/>
              <a:pathLst>
                <a:path w="1298186" h="1463722">
                  <a:moveTo>
                    <a:pt x="266130" y="1463722"/>
                  </a:moveTo>
                  <a:cubicBezTo>
                    <a:pt x="234307" y="1421292"/>
                    <a:pt x="204955" y="1376869"/>
                    <a:pt x="178273" y="1330656"/>
                  </a:cubicBezTo>
                  <a:cubicBezTo>
                    <a:pt x="61484" y="1128371"/>
                    <a:pt x="0" y="898907"/>
                    <a:pt x="0" y="665328"/>
                  </a:cubicBezTo>
                  <a:cubicBezTo>
                    <a:pt x="0" y="431749"/>
                    <a:pt x="61484" y="202285"/>
                    <a:pt x="178273" y="0"/>
                  </a:cubicBezTo>
                  <a:moveTo>
                    <a:pt x="638656" y="265801"/>
                  </a:moveTo>
                  <a:cubicBezTo>
                    <a:pt x="568523" y="387272"/>
                    <a:pt x="531602" y="525065"/>
                    <a:pt x="531602" y="665328"/>
                  </a:cubicBezTo>
                  <a:cubicBezTo>
                    <a:pt x="531602" y="805592"/>
                    <a:pt x="568523" y="943383"/>
                    <a:pt x="638655" y="1064855"/>
                  </a:cubicBezTo>
                  <a:cubicBezTo>
                    <a:pt x="708786" y="1186327"/>
                    <a:pt x="809658" y="1287198"/>
                    <a:pt x="931129" y="1357329"/>
                  </a:cubicBezTo>
                  <a:cubicBezTo>
                    <a:pt x="1043213" y="1422041"/>
                    <a:pt x="1169191" y="1458477"/>
                    <a:pt x="1298186" y="1463722"/>
                  </a:cubicBezTo>
                </a:path>
              </a:pathLst>
            </a:custGeom>
            <a:noFill/>
            <a:ln w="554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7" name="Rounded Rectangle 5">
              <a:extLst>
                <a:ext uri="{FF2B5EF4-FFF2-40B4-BE49-F238E27FC236}">
                  <a16:creationId xmlns:a16="http://schemas.microsoft.com/office/drawing/2014/main" id="{96203873-8E4E-46E2-DAFB-04F7AE471771}"/>
                </a:ext>
              </a:extLst>
            </p:cNvPr>
            <p:cNvSpPr/>
            <p:nvPr/>
          </p:nvSpPr>
          <p:spPr>
            <a:xfrm>
              <a:off x="3286852" y="2101966"/>
              <a:ext cx="2304763" cy="931430"/>
            </a:xfrm>
            <a:custGeom>
              <a:avLst/>
              <a:gdLst/>
              <a:ahLst/>
              <a:cxnLst/>
              <a:rect l="0" t="0" r="0" b="0"/>
              <a:pathLst>
                <a:path w="2304763" h="931430">
                  <a:moveTo>
                    <a:pt x="0" y="665779"/>
                  </a:moveTo>
                  <a:cubicBezTo>
                    <a:pt x="116720" y="463452"/>
                    <a:pt x="284649" y="295420"/>
                    <a:pt x="486894" y="178566"/>
                  </a:cubicBezTo>
                  <a:cubicBezTo>
                    <a:pt x="689139" y="61712"/>
                    <a:pt x="918589" y="147"/>
                    <a:pt x="1152163" y="73"/>
                  </a:cubicBezTo>
                  <a:cubicBezTo>
                    <a:pt x="1385745" y="0"/>
                    <a:pt x="1615225" y="61409"/>
                    <a:pt x="1817551" y="178130"/>
                  </a:cubicBezTo>
                  <a:cubicBezTo>
                    <a:pt x="2019877" y="294851"/>
                    <a:pt x="2187910" y="462780"/>
                    <a:pt x="2304763" y="665025"/>
                  </a:cubicBezTo>
                  <a:lnTo>
                    <a:pt x="1844467" y="930979"/>
                  </a:lnTo>
                  <a:cubicBezTo>
                    <a:pt x="1774297" y="809527"/>
                    <a:pt x="1673396" y="708692"/>
                    <a:pt x="1551900" y="638596"/>
                  </a:cubicBezTo>
                  <a:cubicBezTo>
                    <a:pt x="1430404" y="568508"/>
                    <a:pt x="1292599" y="531634"/>
                    <a:pt x="1152341" y="531678"/>
                  </a:cubicBezTo>
                  <a:cubicBezTo>
                    <a:pt x="1012075" y="531723"/>
                    <a:pt x="874293" y="568685"/>
                    <a:pt x="752848" y="638863"/>
                  </a:cubicBezTo>
                  <a:cubicBezTo>
                    <a:pt x="631396" y="709033"/>
                    <a:pt x="530562" y="809933"/>
                    <a:pt x="460466" y="931430"/>
                  </a:cubicBezTo>
                  <a:lnTo>
                    <a:pt x="0" y="665779"/>
                  </a:lnTo>
                </a:path>
              </a:pathLst>
            </a:custGeom>
            <a:solidFill>
              <a:srgbClr val="329C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8" name="Rounded Rectangle 6">
              <a:extLst>
                <a:ext uri="{FF2B5EF4-FFF2-40B4-BE49-F238E27FC236}">
                  <a16:creationId xmlns:a16="http://schemas.microsoft.com/office/drawing/2014/main" id="{41D1982D-055D-1DBE-D611-DD7D6B34AE68}"/>
                </a:ext>
              </a:extLst>
            </p:cNvPr>
            <p:cNvSpPr/>
            <p:nvPr/>
          </p:nvSpPr>
          <p:spPr>
            <a:xfrm>
              <a:off x="3286852" y="2101964"/>
              <a:ext cx="2304764" cy="931432"/>
            </a:xfrm>
            <a:custGeom>
              <a:avLst/>
              <a:gdLst/>
              <a:ahLst/>
              <a:cxnLst/>
              <a:rect l="0" t="0" r="0" b="0"/>
              <a:pathLst>
                <a:path w="2304764" h="931432">
                  <a:moveTo>
                    <a:pt x="2304764" y="665028"/>
                  </a:moveTo>
                  <a:cubicBezTo>
                    <a:pt x="2187909" y="462780"/>
                    <a:pt x="2019874" y="294856"/>
                    <a:pt x="1817551" y="178132"/>
                  </a:cubicBezTo>
                  <a:cubicBezTo>
                    <a:pt x="1615228" y="61409"/>
                    <a:pt x="1385744" y="0"/>
                    <a:pt x="1152164" y="76"/>
                  </a:cubicBezTo>
                  <a:cubicBezTo>
                    <a:pt x="918586" y="152"/>
                    <a:pt x="689141" y="61712"/>
                    <a:pt x="486894" y="178568"/>
                  </a:cubicBezTo>
                  <a:cubicBezTo>
                    <a:pt x="284647" y="295423"/>
                    <a:pt x="116723" y="463457"/>
                    <a:pt x="0" y="665781"/>
                  </a:cubicBezTo>
                  <a:lnTo>
                    <a:pt x="460468" y="931432"/>
                  </a:lnTo>
                  <a:cubicBezTo>
                    <a:pt x="530560" y="809937"/>
                    <a:pt x="631398" y="709033"/>
                    <a:pt x="752847" y="638862"/>
                  </a:cubicBezTo>
                  <a:cubicBezTo>
                    <a:pt x="874295" y="568690"/>
                    <a:pt x="1012075" y="531724"/>
                    <a:pt x="1152339" y="531678"/>
                  </a:cubicBezTo>
                  <a:cubicBezTo>
                    <a:pt x="1292602" y="531632"/>
                    <a:pt x="1430406" y="568509"/>
                    <a:pt x="1551900" y="638601"/>
                  </a:cubicBezTo>
                  <a:cubicBezTo>
                    <a:pt x="1673395" y="708692"/>
                    <a:pt x="1774299" y="809530"/>
                    <a:pt x="1844470" y="930979"/>
                  </a:cubicBezTo>
                </a:path>
              </a:pathLst>
            </a:custGeom>
            <a:noFill/>
            <a:ln w="554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9" name="Rounded Rectangle 7">
              <a:extLst>
                <a:ext uri="{FF2B5EF4-FFF2-40B4-BE49-F238E27FC236}">
                  <a16:creationId xmlns:a16="http://schemas.microsoft.com/office/drawing/2014/main" id="{945BC75D-9C8D-CFDF-B602-317A29E068DE}"/>
                </a:ext>
              </a:extLst>
            </p:cNvPr>
            <p:cNvSpPr/>
            <p:nvPr/>
          </p:nvSpPr>
          <p:spPr>
            <a:xfrm>
              <a:off x="4437892" y="2768726"/>
              <a:ext cx="1332490" cy="1994905"/>
            </a:xfrm>
            <a:custGeom>
              <a:avLst/>
              <a:gdLst/>
              <a:ahLst/>
              <a:cxnLst/>
              <a:rect l="0" t="0" r="0" b="0"/>
              <a:pathLst>
                <a:path w="1332490" h="1994905">
                  <a:moveTo>
                    <a:pt x="1154729" y="0"/>
                  </a:moveTo>
                  <a:cubicBezTo>
                    <a:pt x="1271279" y="202422"/>
                    <a:pt x="1332490" y="431960"/>
                    <a:pt x="1332216" y="665535"/>
                  </a:cubicBezTo>
                  <a:cubicBezTo>
                    <a:pt x="1331943" y="899117"/>
                    <a:pt x="1270193" y="1128507"/>
                    <a:pt x="1153161" y="1330656"/>
                  </a:cubicBezTo>
                  <a:cubicBezTo>
                    <a:pt x="1036138" y="1532805"/>
                    <a:pt x="867957" y="1700586"/>
                    <a:pt x="665535" y="1817137"/>
                  </a:cubicBezTo>
                  <a:cubicBezTo>
                    <a:pt x="463112" y="1933688"/>
                    <a:pt x="233582" y="1994905"/>
                    <a:pt x="0" y="1994632"/>
                  </a:cubicBezTo>
                  <a:lnTo>
                    <a:pt x="620" y="1463027"/>
                  </a:lnTo>
                  <a:cubicBezTo>
                    <a:pt x="140886" y="1463190"/>
                    <a:pt x="278720" y="1426434"/>
                    <a:pt x="400276" y="1356441"/>
                  </a:cubicBezTo>
                  <a:cubicBezTo>
                    <a:pt x="521831" y="1286456"/>
                    <a:pt x="622821" y="1185703"/>
                    <a:pt x="693094" y="1064310"/>
                  </a:cubicBezTo>
                  <a:cubicBezTo>
                    <a:pt x="763368" y="942925"/>
                    <a:pt x="800449" y="805180"/>
                    <a:pt x="800619" y="664914"/>
                  </a:cubicBezTo>
                  <a:cubicBezTo>
                    <a:pt x="800781" y="524648"/>
                    <a:pt x="764018" y="386814"/>
                    <a:pt x="694033" y="265259"/>
                  </a:cubicBezTo>
                  <a:lnTo>
                    <a:pt x="1154729" y="0"/>
                  </a:lnTo>
                </a:path>
              </a:pathLst>
            </a:custGeom>
            <a:solidFill>
              <a:srgbClr val="0D8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0" name="Rounded Rectangle 8">
              <a:extLst>
                <a:ext uri="{FF2B5EF4-FFF2-40B4-BE49-F238E27FC236}">
                  <a16:creationId xmlns:a16="http://schemas.microsoft.com/office/drawing/2014/main" id="{56234287-6B7F-9C8C-9746-2712E0097767}"/>
                </a:ext>
              </a:extLst>
            </p:cNvPr>
            <p:cNvSpPr/>
            <p:nvPr/>
          </p:nvSpPr>
          <p:spPr>
            <a:xfrm>
              <a:off x="4437892" y="2768726"/>
              <a:ext cx="1332492" cy="1994905"/>
            </a:xfrm>
            <a:custGeom>
              <a:avLst/>
              <a:gdLst/>
              <a:ahLst/>
              <a:cxnLst/>
              <a:rect l="0" t="0" r="0" b="0"/>
              <a:pathLst>
                <a:path w="1332492" h="1994905">
                  <a:moveTo>
                    <a:pt x="0" y="1994630"/>
                  </a:moveTo>
                  <a:cubicBezTo>
                    <a:pt x="233579" y="1994905"/>
                    <a:pt x="463115" y="1933690"/>
                    <a:pt x="665537" y="1817138"/>
                  </a:cubicBezTo>
                  <a:cubicBezTo>
                    <a:pt x="867960" y="1700585"/>
                    <a:pt x="1036136" y="1532804"/>
                    <a:pt x="1153163" y="1330655"/>
                  </a:cubicBezTo>
                  <a:cubicBezTo>
                    <a:pt x="1270190" y="1128507"/>
                    <a:pt x="1331944" y="899116"/>
                    <a:pt x="1332218" y="665537"/>
                  </a:cubicBezTo>
                  <a:cubicBezTo>
                    <a:pt x="1332492" y="431958"/>
                    <a:pt x="1271277" y="202422"/>
                    <a:pt x="1154725" y="0"/>
                  </a:cubicBezTo>
                  <a:lnTo>
                    <a:pt x="694032" y="265260"/>
                  </a:lnTo>
                  <a:cubicBezTo>
                    <a:pt x="764020" y="386814"/>
                    <a:pt x="800781" y="524649"/>
                    <a:pt x="800616" y="664913"/>
                  </a:cubicBezTo>
                  <a:cubicBezTo>
                    <a:pt x="800451" y="805176"/>
                    <a:pt x="763368" y="942925"/>
                    <a:pt x="693093" y="1064314"/>
                  </a:cubicBezTo>
                  <a:cubicBezTo>
                    <a:pt x="622819" y="1185703"/>
                    <a:pt x="521831" y="1286455"/>
                    <a:pt x="400277" y="1356444"/>
                  </a:cubicBezTo>
                  <a:cubicBezTo>
                    <a:pt x="278723" y="1426433"/>
                    <a:pt x="140887" y="1463193"/>
                    <a:pt x="623" y="1463028"/>
                  </a:cubicBezTo>
                </a:path>
              </a:pathLst>
            </a:custGeom>
            <a:noFill/>
            <a:ln w="554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1" name="Rounded Rectangle 9">
              <a:extLst>
                <a:ext uri="{FF2B5EF4-FFF2-40B4-BE49-F238E27FC236}">
                  <a16:creationId xmlns:a16="http://schemas.microsoft.com/office/drawing/2014/main" id="{3947FBDD-B8A2-6C9D-878D-81E6CC26F23F}"/>
                </a:ext>
              </a:extLst>
            </p:cNvPr>
            <p:cNvSpPr/>
            <p:nvPr/>
          </p:nvSpPr>
          <p:spPr>
            <a:xfrm>
              <a:off x="2569140" y="4231091"/>
              <a:ext cx="1870311" cy="532262"/>
            </a:xfrm>
            <a:custGeom>
              <a:avLst/>
              <a:gdLst/>
              <a:ahLst/>
              <a:cxnLst/>
              <a:rect l="0" t="0" r="0" b="0"/>
              <a:pathLst>
                <a:path w="1870311" h="532262">
                  <a:moveTo>
                    <a:pt x="0" y="0"/>
                  </a:moveTo>
                  <a:lnTo>
                    <a:pt x="1870311" y="0"/>
                  </a:lnTo>
                  <a:lnTo>
                    <a:pt x="1870311" y="532262"/>
                  </a:lnTo>
                  <a:lnTo>
                    <a:pt x="0" y="532262"/>
                  </a:lnTo>
                  <a:lnTo>
                    <a:pt x="0" y="0"/>
                  </a:lnTo>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2" name="Rounded Rectangle 10">
              <a:extLst>
                <a:ext uri="{FF2B5EF4-FFF2-40B4-BE49-F238E27FC236}">
                  <a16:creationId xmlns:a16="http://schemas.microsoft.com/office/drawing/2014/main" id="{37CAE292-C286-4B2A-2728-A53C1088A2B0}"/>
                </a:ext>
              </a:extLst>
            </p:cNvPr>
            <p:cNvSpPr/>
            <p:nvPr/>
          </p:nvSpPr>
          <p:spPr>
            <a:xfrm>
              <a:off x="2569140" y="4231091"/>
              <a:ext cx="1870311" cy="532262"/>
            </a:xfrm>
            <a:custGeom>
              <a:avLst/>
              <a:gdLst/>
              <a:ahLst/>
              <a:cxnLst/>
              <a:rect l="0" t="0" r="0" b="0"/>
              <a:pathLst>
                <a:path w="1870311" h="532262">
                  <a:moveTo>
                    <a:pt x="0" y="0"/>
                  </a:moveTo>
                  <a:lnTo>
                    <a:pt x="1870311" y="0"/>
                  </a:lnTo>
                  <a:lnTo>
                    <a:pt x="1870311" y="532262"/>
                  </a:lnTo>
                  <a:lnTo>
                    <a:pt x="0" y="532262"/>
                  </a:lnTo>
                  <a:lnTo>
                    <a:pt x="0" y="0"/>
                  </a:lnTo>
                  <a:close/>
                </a:path>
              </a:pathLst>
            </a:custGeom>
            <a:noFill/>
            <a:ln w="554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13" name="TextBox 12">
              <a:extLst>
                <a:ext uri="{FF2B5EF4-FFF2-40B4-BE49-F238E27FC236}">
                  <a16:creationId xmlns:a16="http://schemas.microsoft.com/office/drawing/2014/main" id="{090F5383-631B-C459-633D-C44D5F1F8DF8}"/>
                </a:ext>
              </a:extLst>
            </p:cNvPr>
            <p:cNvSpPr txBox="1"/>
            <p:nvPr/>
          </p:nvSpPr>
          <p:spPr>
            <a:xfrm>
              <a:off x="1433996" y="2767367"/>
              <a:ext cx="1480848" cy="703149"/>
            </a:xfrm>
            <a:prstGeom prst="rect">
              <a:avLst/>
            </a:prstGeom>
            <a:noFill/>
            <a:ln>
              <a:noFill/>
            </a:ln>
          </p:spPr>
          <p:txBody>
            <a:bodyPr wrap="squar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1A1A1A"/>
                  </a:solidFill>
                  <a:effectLst/>
                  <a:uLnTx/>
                  <a:uFillTx/>
                  <a:latin typeface="Arial"/>
                  <a:ea typeface="+mn-ea"/>
                  <a:cs typeface="+mn-cs"/>
                </a:rPr>
                <a:t>Automate</a:t>
              </a:r>
              <a:r>
                <a:rPr kumimoji="0" lang="en-US" sz="1400" b="1" i="0" u="none" strike="noStrike" kern="1200" cap="none" spc="0" normalizeH="0" baseline="0" noProof="0" dirty="0">
                  <a:ln>
                    <a:noFill/>
                  </a:ln>
                  <a:solidFill>
                    <a:srgbClr val="1A1A1A"/>
                  </a:solidFill>
                  <a:effectLst/>
                  <a:uLnTx/>
                  <a:uFillTx/>
                  <a:latin typeface="Arial"/>
                  <a:ea typeface="+mn-ea"/>
                  <a:cs typeface="+mn-cs"/>
                </a:rPr>
                <a:t> </a:t>
              </a:r>
              <a:r>
                <a:rPr kumimoji="0" sz="1400" b="1" i="0" u="none" strike="noStrike" kern="1200" cap="none" spc="0" normalizeH="0" baseline="0" noProof="0" dirty="0">
                  <a:ln>
                    <a:noFill/>
                  </a:ln>
                  <a:solidFill>
                    <a:srgbClr val="1A1A1A"/>
                  </a:solidFill>
                  <a:effectLst/>
                  <a:uLnTx/>
                  <a:uFillTx/>
                  <a:latin typeface="Arial"/>
                  <a:ea typeface="+mn-ea"/>
                  <a:cs typeface="+mn-cs"/>
                </a:rPr>
                <a:t>Regulatory</a:t>
              </a:r>
              <a:r>
                <a:rPr kumimoji="0" lang="en-US" sz="1400" b="1" i="0" u="none" strike="noStrike" kern="1200" cap="none" spc="0" normalizeH="0" baseline="0" noProof="0" dirty="0">
                  <a:ln>
                    <a:noFill/>
                  </a:ln>
                  <a:solidFill>
                    <a:srgbClr val="1A1A1A"/>
                  </a:solidFill>
                  <a:effectLst/>
                  <a:uLnTx/>
                  <a:uFillTx/>
                  <a:latin typeface="Arial"/>
                  <a:ea typeface="+mn-ea"/>
                  <a:cs typeface="+mn-cs"/>
                </a:rPr>
                <a:t> </a:t>
              </a:r>
              <a:r>
                <a:rPr kumimoji="0" sz="1400" b="1" i="0" u="none" strike="noStrike" kern="1200" cap="none" spc="0" normalizeH="0" baseline="0" noProof="0" dirty="0">
                  <a:ln>
                    <a:noFill/>
                  </a:ln>
                  <a:solidFill>
                    <a:srgbClr val="1A1A1A"/>
                  </a:solidFill>
                  <a:effectLst/>
                  <a:uLnTx/>
                  <a:uFillTx/>
                  <a:latin typeface="Arial"/>
                  <a:ea typeface="+mn-ea"/>
                  <a:cs typeface="+mn-cs"/>
                </a:rPr>
                <a:t>Reporting</a:t>
              </a:r>
              <a:r>
                <a:rPr kumimoji="0" lang="en-US" sz="1400" b="1" i="0" u="none" strike="noStrike" kern="1200" cap="none" spc="0" normalizeH="0" baseline="0" noProof="0" dirty="0">
                  <a:ln>
                    <a:noFill/>
                  </a:ln>
                  <a:solidFill>
                    <a:srgbClr val="1A1A1A"/>
                  </a:solidFill>
                  <a:effectLst/>
                  <a:uLnTx/>
                  <a:uFillTx/>
                  <a:latin typeface="Arial"/>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1A1A"/>
                  </a:solidFill>
                  <a:effectLst/>
                  <a:uLnTx/>
                  <a:uFillTx/>
                  <a:latin typeface="Arial"/>
                  <a:ea typeface="+mn-ea"/>
                  <a:cs typeface="+mn-cs"/>
                </a:rPr>
                <a:t>Automate SARs, reduce manual errors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dirty="0">
                <a:ln>
                  <a:noFill/>
                </a:ln>
                <a:solidFill>
                  <a:srgbClr val="1A1A1A"/>
                </a:solidFill>
                <a:effectLst/>
                <a:uLnTx/>
                <a:uFillTx/>
                <a:latin typeface="Arial"/>
                <a:ea typeface="+mn-ea"/>
                <a:cs typeface="+mn-cs"/>
              </a:endParaRPr>
            </a:p>
          </p:txBody>
        </p:sp>
        <p:sp>
          <p:nvSpPr>
            <p:cNvPr id="14" name="TextBox 13">
              <a:extLst>
                <a:ext uri="{FF2B5EF4-FFF2-40B4-BE49-F238E27FC236}">
                  <a16:creationId xmlns:a16="http://schemas.microsoft.com/office/drawing/2014/main" id="{3B687F4A-CDF7-EF2E-86F8-4AA1B026C2F4}"/>
                </a:ext>
              </a:extLst>
            </p:cNvPr>
            <p:cNvSpPr txBox="1"/>
            <p:nvPr/>
          </p:nvSpPr>
          <p:spPr>
            <a:xfrm>
              <a:off x="5947529" y="2792585"/>
              <a:ext cx="2079105" cy="42188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1A1A1A"/>
                  </a:solidFill>
                  <a:effectLst/>
                  <a:uLnTx/>
                  <a:uFillTx/>
                  <a:latin typeface="Arial"/>
                  <a:ea typeface="+mn-ea"/>
                  <a:cs typeface="+mn-cs"/>
                </a:rPr>
                <a:t>Detect Hidden
Patterns</a:t>
              </a:r>
              <a:r>
                <a:rPr kumimoji="0" lang="en-US" sz="1400" b="1" i="0" u="none" strike="noStrike" kern="1200" cap="none" spc="0" normalizeH="0" baseline="0" noProof="0" dirty="0">
                  <a:ln>
                    <a:noFill/>
                  </a:ln>
                  <a:solidFill>
                    <a:srgbClr val="1A1A1A"/>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1A1A"/>
                  </a:solidFill>
                  <a:effectLst/>
                  <a:uLnTx/>
                  <a:uFillTx/>
                  <a:latin typeface="Arial"/>
                  <a:ea typeface="+mn-ea"/>
                  <a:cs typeface="+mn-cs"/>
                </a:rPr>
                <a:t>Analyze transactions, identify anomalies</a:t>
              </a:r>
            </a:p>
          </p:txBody>
        </p:sp>
        <p:sp>
          <p:nvSpPr>
            <p:cNvPr id="19" name="TextBox 18">
              <a:extLst>
                <a:ext uri="{FF2B5EF4-FFF2-40B4-BE49-F238E27FC236}">
                  <a16:creationId xmlns:a16="http://schemas.microsoft.com/office/drawing/2014/main" id="{05CD7D73-BC47-B876-D41B-96F28D92B347}"/>
                </a:ext>
              </a:extLst>
            </p:cNvPr>
            <p:cNvSpPr txBox="1"/>
            <p:nvPr/>
          </p:nvSpPr>
          <p:spPr>
            <a:xfrm>
              <a:off x="3472587" y="1753196"/>
              <a:ext cx="1868787" cy="281259"/>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1A1A1A"/>
                  </a:solidFill>
                  <a:effectLst/>
                  <a:uLnTx/>
                  <a:uFillTx/>
                  <a:latin typeface="Arial"/>
                  <a:ea typeface="+mn-ea"/>
                  <a:cs typeface="+mn-cs"/>
                </a:rPr>
                <a:t>Advanced</a:t>
              </a:r>
              <a:r>
                <a:rPr kumimoji="0" lang="en-US" sz="1400" b="1" i="0" u="none" strike="noStrike" kern="1200" cap="none" spc="0" normalizeH="0" baseline="0" noProof="0" dirty="0">
                  <a:ln>
                    <a:noFill/>
                  </a:ln>
                  <a:solidFill>
                    <a:srgbClr val="1A1A1A"/>
                  </a:solidFill>
                  <a:effectLst/>
                  <a:uLnTx/>
                  <a:uFillTx/>
                  <a:latin typeface="Arial"/>
                  <a:ea typeface="+mn-ea"/>
                  <a:cs typeface="+mn-cs"/>
                </a:rPr>
                <a:t> </a:t>
              </a:r>
              <a:r>
                <a:rPr kumimoji="0" sz="1400" b="1" i="0" u="none" strike="noStrike" kern="1200" cap="none" spc="0" normalizeH="0" baseline="0" noProof="0" dirty="0">
                  <a:ln>
                    <a:noFill/>
                  </a:ln>
                  <a:solidFill>
                    <a:srgbClr val="1A1A1A"/>
                  </a:solidFill>
                  <a:effectLst/>
                  <a:uLnTx/>
                  <a:uFillTx/>
                  <a:latin typeface="Arial"/>
                  <a:ea typeface="+mn-ea"/>
                  <a:cs typeface="+mn-cs"/>
                </a:rPr>
                <a:t>Risk Profiling</a:t>
              </a:r>
              <a:r>
                <a:rPr kumimoji="0" lang="en-US" sz="1400" b="1" i="0" u="none" strike="noStrike" kern="1200" cap="none" spc="0" normalizeH="0" baseline="0" noProof="0" dirty="0">
                  <a:ln>
                    <a:noFill/>
                  </a:ln>
                  <a:solidFill>
                    <a:srgbClr val="1A1A1A"/>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1A1A"/>
                  </a:solidFill>
                  <a:effectLst/>
                  <a:uLnTx/>
                  <a:uFillTx/>
                  <a:latin typeface="Arial"/>
                  <a:ea typeface="+mn-ea"/>
                  <a:cs typeface="+mn-cs"/>
                </a:rPr>
                <a:t>Integrate data, generate risk profiles</a:t>
              </a:r>
            </a:p>
          </p:txBody>
        </p:sp>
        <p:sp>
          <p:nvSpPr>
            <p:cNvPr id="20" name="TextBox 19">
              <a:extLst>
                <a:ext uri="{FF2B5EF4-FFF2-40B4-BE49-F238E27FC236}">
                  <a16:creationId xmlns:a16="http://schemas.microsoft.com/office/drawing/2014/main" id="{E9C53636-7C01-BB28-9840-957E0357C848}"/>
                </a:ext>
              </a:extLst>
            </p:cNvPr>
            <p:cNvSpPr txBox="1"/>
            <p:nvPr/>
          </p:nvSpPr>
          <p:spPr>
            <a:xfrm>
              <a:off x="2499691" y="4888390"/>
              <a:ext cx="1907290" cy="281259"/>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1A1A1A"/>
                  </a:solidFill>
                  <a:effectLst/>
                  <a:uLnTx/>
                  <a:uFillTx/>
                  <a:latin typeface="Arial"/>
                  <a:ea typeface="+mn-ea"/>
                  <a:cs typeface="+mn-cs"/>
                </a:rPr>
                <a:t>Inefficient</a:t>
              </a:r>
              <a:r>
                <a:rPr kumimoji="0" lang="en-US" sz="1400" b="1" i="0" u="none" strike="noStrike" kern="1200" cap="none" spc="0" normalizeH="0" baseline="0" noProof="0" dirty="0">
                  <a:ln>
                    <a:noFill/>
                  </a:ln>
                  <a:solidFill>
                    <a:srgbClr val="1A1A1A"/>
                  </a:solidFill>
                  <a:effectLst/>
                  <a:uLnTx/>
                  <a:uFillTx/>
                  <a:latin typeface="Arial"/>
                  <a:ea typeface="+mn-ea"/>
                  <a:cs typeface="+mn-cs"/>
                </a:rPr>
                <a:t> </a:t>
              </a:r>
              <a:r>
                <a:rPr kumimoji="0" sz="1400" b="1" i="0" u="none" strike="noStrike" kern="1200" cap="none" spc="0" normalizeH="0" baseline="0" noProof="0" dirty="0">
                  <a:ln>
                    <a:noFill/>
                  </a:ln>
                  <a:solidFill>
                    <a:srgbClr val="1A1A1A"/>
                  </a:solidFill>
                  <a:effectLst/>
                  <a:uLnTx/>
                  <a:uFillTx/>
                  <a:latin typeface="Arial"/>
                  <a:ea typeface="+mn-ea"/>
                  <a:cs typeface="+mn-cs"/>
                </a:rPr>
                <a:t>AML</a:t>
              </a:r>
              <a:r>
                <a:rPr kumimoji="0" lang="en-US" sz="1400" b="1" i="0" u="none" strike="noStrike" kern="1200" cap="none" spc="0" normalizeH="0" baseline="0" noProof="0" dirty="0">
                  <a:ln>
                    <a:noFill/>
                  </a:ln>
                  <a:solidFill>
                    <a:srgbClr val="1A1A1A"/>
                  </a:solidFill>
                  <a:effectLst/>
                  <a:uLnTx/>
                  <a:uFillTx/>
                  <a:latin typeface="Arial"/>
                  <a:ea typeface="+mn-ea"/>
                  <a:cs typeface="+mn-cs"/>
                </a:rPr>
                <a:t> </a:t>
              </a:r>
              <a:r>
                <a:rPr kumimoji="0" sz="1400" b="1" i="0" u="none" strike="noStrike" kern="1200" cap="none" spc="0" normalizeH="0" baseline="0" noProof="0" dirty="0">
                  <a:ln>
                    <a:noFill/>
                  </a:ln>
                  <a:solidFill>
                    <a:srgbClr val="1A1A1A"/>
                  </a:solidFill>
                  <a:effectLst/>
                  <a:uLnTx/>
                  <a:uFillTx/>
                  <a:latin typeface="Arial"/>
                  <a:ea typeface="+mn-ea"/>
                  <a:cs typeface="+mn-cs"/>
                </a:rPr>
                <a:t>Measures</a:t>
              </a:r>
              <a:r>
                <a:rPr kumimoji="0" lang="en-US" sz="1400" b="1" i="0" u="none" strike="noStrike" kern="1200" cap="none" spc="0" normalizeH="0" baseline="0" noProof="0" dirty="0">
                  <a:ln>
                    <a:noFill/>
                  </a:ln>
                  <a:solidFill>
                    <a:srgbClr val="1A1A1A"/>
                  </a:solidFill>
                  <a:effectLst/>
                  <a:uLnTx/>
                  <a:uFillTx/>
                  <a:latin typeface="Arial"/>
                  <a:ea typeface="+mn-ea"/>
                  <a:cs typeface="+mn-cs"/>
                </a:rPr>
                <a:t>: </a:t>
              </a:r>
              <a:r>
                <a:rPr kumimoji="0" lang="en-US" sz="1400" b="0" i="0" u="none" strike="noStrike" kern="1200" cap="none" spc="0" normalizeH="0" baseline="0" noProof="0" dirty="0">
                  <a:ln>
                    <a:noFill/>
                  </a:ln>
                  <a:solidFill>
                    <a:srgbClr val="1A1A1A"/>
                  </a:solidFill>
                  <a:effectLst/>
                  <a:uLnTx/>
                  <a:uFillTx/>
                  <a:latin typeface="Arial"/>
                  <a:ea typeface="+mn-ea"/>
                  <a:cs typeface="+mn-cs"/>
                </a:rPr>
                <a:t>Slow, inaccurate, manual processes</a:t>
              </a:r>
            </a:p>
          </p:txBody>
        </p:sp>
        <p:sp>
          <p:nvSpPr>
            <p:cNvPr id="21" name="TextBox 20">
              <a:extLst>
                <a:ext uri="{FF2B5EF4-FFF2-40B4-BE49-F238E27FC236}">
                  <a16:creationId xmlns:a16="http://schemas.microsoft.com/office/drawing/2014/main" id="{08713344-0E67-17B1-48A3-ADA4B6CB4364}"/>
                </a:ext>
              </a:extLst>
            </p:cNvPr>
            <p:cNvSpPr txBox="1"/>
            <p:nvPr/>
          </p:nvSpPr>
          <p:spPr>
            <a:xfrm>
              <a:off x="4737022" y="4888390"/>
              <a:ext cx="1907290" cy="281259"/>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1A1A1A"/>
                  </a:solidFill>
                  <a:effectLst/>
                  <a:uLnTx/>
                  <a:uFillTx/>
                  <a:latin typeface="Arial"/>
                  <a:ea typeface="+mn-ea"/>
                  <a:cs typeface="+mn-cs"/>
                </a:rPr>
                <a:t>Enhanced</a:t>
              </a:r>
              <a:r>
                <a:rPr kumimoji="0" lang="en-US" sz="1400" b="1" i="0" u="none" strike="noStrike" kern="1200" cap="none" spc="0" normalizeH="0" baseline="0" noProof="0" dirty="0">
                  <a:ln>
                    <a:noFill/>
                  </a:ln>
                  <a:solidFill>
                    <a:srgbClr val="1A1A1A"/>
                  </a:solidFill>
                  <a:effectLst/>
                  <a:uLnTx/>
                  <a:uFillTx/>
                  <a:latin typeface="Arial"/>
                  <a:ea typeface="+mn-ea"/>
                  <a:cs typeface="+mn-cs"/>
                </a:rPr>
                <a:t> </a:t>
              </a:r>
              <a:r>
                <a:rPr kumimoji="0" sz="1400" b="1" i="0" u="none" strike="noStrike" kern="1200" cap="none" spc="0" normalizeH="0" baseline="0" noProof="0" dirty="0">
                  <a:ln>
                    <a:noFill/>
                  </a:ln>
                  <a:solidFill>
                    <a:srgbClr val="1A1A1A"/>
                  </a:solidFill>
                  <a:effectLst/>
                  <a:uLnTx/>
                  <a:uFillTx/>
                  <a:latin typeface="Arial"/>
                  <a:ea typeface="+mn-ea"/>
                  <a:cs typeface="+mn-cs"/>
                </a:rPr>
                <a:t>AML</a:t>
              </a:r>
              <a:r>
                <a:rPr kumimoji="0" lang="en-US" sz="1400" b="1" i="0" u="none" strike="noStrike" kern="1200" cap="none" spc="0" normalizeH="0" baseline="0" noProof="0" dirty="0">
                  <a:ln>
                    <a:noFill/>
                  </a:ln>
                  <a:solidFill>
                    <a:srgbClr val="1A1A1A"/>
                  </a:solidFill>
                  <a:effectLst/>
                  <a:uLnTx/>
                  <a:uFillTx/>
                  <a:latin typeface="Arial"/>
                  <a:ea typeface="+mn-ea"/>
                  <a:cs typeface="+mn-cs"/>
                </a:rPr>
                <a:t> </a:t>
              </a:r>
              <a:r>
                <a:rPr kumimoji="0" sz="1400" b="1" i="0" u="none" strike="noStrike" kern="1200" cap="none" spc="0" normalizeH="0" baseline="0" noProof="0" dirty="0">
                  <a:ln>
                    <a:noFill/>
                  </a:ln>
                  <a:solidFill>
                    <a:srgbClr val="1A1A1A"/>
                  </a:solidFill>
                  <a:effectLst/>
                  <a:uLnTx/>
                  <a:uFillTx/>
                  <a:latin typeface="Arial"/>
                  <a:ea typeface="+mn-ea"/>
                  <a:cs typeface="+mn-cs"/>
                </a:rPr>
                <a:t>Effectiveness</a:t>
              </a:r>
              <a:r>
                <a:rPr kumimoji="0" lang="en-US" sz="1400" b="1" i="0" u="none" strike="noStrike" kern="1200" cap="none" spc="0" normalizeH="0" baseline="0" noProof="0" dirty="0">
                  <a:ln>
                    <a:noFill/>
                  </a:ln>
                  <a:solidFill>
                    <a:srgbClr val="1A1A1A"/>
                  </a:solidFill>
                  <a:effectLst/>
                  <a:uLnTx/>
                  <a:uFillTx/>
                  <a:latin typeface="Arial"/>
                  <a:ea typeface="+mn-ea"/>
                  <a:cs typeface="+mn-cs"/>
                </a:rPr>
                <a:t>: </a:t>
              </a:r>
              <a:r>
                <a:rPr kumimoji="0" lang="en-US" sz="1400" b="0" i="0" u="none" strike="noStrike" kern="1200" cap="none" spc="0" normalizeH="0" baseline="0" noProof="0" dirty="0">
                  <a:ln>
                    <a:noFill/>
                  </a:ln>
                  <a:solidFill>
                    <a:srgbClr val="1A1A1A"/>
                  </a:solidFill>
                  <a:effectLst/>
                  <a:uLnTx/>
                  <a:uFillTx/>
                  <a:latin typeface="Arial"/>
                  <a:ea typeface="+mn-ea"/>
                  <a:cs typeface="+mn-cs"/>
                </a:rPr>
                <a:t>Fast, accurate, automated processes</a:t>
              </a:r>
            </a:p>
          </p:txBody>
        </p:sp>
        <p:sp>
          <p:nvSpPr>
            <p:cNvPr id="23" name="TextBox 22">
              <a:extLst>
                <a:ext uri="{FF2B5EF4-FFF2-40B4-BE49-F238E27FC236}">
                  <a16:creationId xmlns:a16="http://schemas.microsoft.com/office/drawing/2014/main" id="{37F91085-459F-CF40-4EA9-6BA8D6F50223}"/>
                </a:ext>
              </a:extLst>
            </p:cNvPr>
            <p:cNvSpPr txBox="1"/>
            <p:nvPr/>
          </p:nvSpPr>
          <p:spPr>
            <a:xfrm>
              <a:off x="3775783" y="3262668"/>
              <a:ext cx="1342095" cy="361619"/>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b="1" i="0" u="none" strike="noStrike" kern="1200" cap="none" spc="0" normalizeH="0" baseline="0" noProof="0" dirty="0">
                  <a:ln>
                    <a:noFill/>
                  </a:ln>
                  <a:solidFill>
                    <a:srgbClr val="1A1A1A"/>
                  </a:solidFill>
                  <a:effectLst/>
                  <a:uLnTx/>
                  <a:uFillTx/>
                  <a:latin typeface="Arial"/>
                  <a:ea typeface="+mn-ea"/>
                  <a:cs typeface="+mn-cs"/>
                </a:rPr>
                <a:t>Implement Agentic
AI</a:t>
              </a:r>
            </a:p>
          </p:txBody>
        </p:sp>
        <p:sp>
          <p:nvSpPr>
            <p:cNvPr id="24" name="Rounded Rectangle 23">
              <a:extLst>
                <a:ext uri="{FF2B5EF4-FFF2-40B4-BE49-F238E27FC236}">
                  <a16:creationId xmlns:a16="http://schemas.microsoft.com/office/drawing/2014/main" id="{9429D67B-9B05-E67C-137E-2FC7E05F1650}"/>
                </a:ext>
              </a:extLst>
            </p:cNvPr>
            <p:cNvSpPr/>
            <p:nvPr/>
          </p:nvSpPr>
          <p:spPr>
            <a:xfrm>
              <a:off x="4273120" y="2201839"/>
              <a:ext cx="332664" cy="332664"/>
            </a:xfrm>
            <a:custGeom>
              <a:avLst/>
              <a:gdLst/>
              <a:ahLst/>
              <a:cxnLst/>
              <a:rect l="0" t="0" r="0" b="0"/>
              <a:pathLst>
                <a:path w="332664" h="332664">
                  <a:moveTo>
                    <a:pt x="100094" y="123647"/>
                  </a:moveTo>
                  <a:cubicBezTo>
                    <a:pt x="100090" y="141860"/>
                    <a:pt x="114853" y="156626"/>
                    <a:pt x="133065" y="156626"/>
                  </a:cubicBezTo>
                  <a:cubicBezTo>
                    <a:pt x="151278" y="156626"/>
                    <a:pt x="166041" y="141860"/>
                    <a:pt x="166036" y="123647"/>
                  </a:cubicBezTo>
                  <a:cubicBezTo>
                    <a:pt x="166041" y="105435"/>
                    <a:pt x="151278" y="90668"/>
                    <a:pt x="133065" y="90668"/>
                  </a:cubicBezTo>
                  <a:cubicBezTo>
                    <a:pt x="114853" y="90668"/>
                    <a:pt x="100090" y="105435"/>
                    <a:pt x="100094" y="123647"/>
                  </a:cubicBezTo>
                  <a:moveTo>
                    <a:pt x="78996" y="210687"/>
                  </a:moveTo>
                  <a:cubicBezTo>
                    <a:pt x="78997" y="189969"/>
                    <a:pt x="90836" y="171074"/>
                    <a:pt x="109478" y="162036"/>
                  </a:cubicBezTo>
                  <a:cubicBezTo>
                    <a:pt x="128120" y="152998"/>
                    <a:pt x="150288" y="155407"/>
                    <a:pt x="166553" y="168239"/>
                  </a:cubicBezTo>
                  <a:moveTo>
                    <a:pt x="144154" y="251346"/>
                  </a:moveTo>
                  <a:lnTo>
                    <a:pt x="14785" y="251346"/>
                  </a:lnTo>
                  <a:cubicBezTo>
                    <a:pt x="6619" y="251346"/>
                    <a:pt x="0" y="244726"/>
                    <a:pt x="0" y="236561"/>
                  </a:cubicBezTo>
                  <a:lnTo>
                    <a:pt x="0" y="51747"/>
                  </a:lnTo>
                  <a:lnTo>
                    <a:pt x="266131" y="51747"/>
                  </a:lnTo>
                  <a:lnTo>
                    <a:pt x="266131" y="125673"/>
                  </a:lnTo>
                  <a:moveTo>
                    <a:pt x="14785" y="0"/>
                  </a:moveTo>
                  <a:lnTo>
                    <a:pt x="251346" y="0"/>
                  </a:lnTo>
                  <a:cubicBezTo>
                    <a:pt x="259511" y="0"/>
                    <a:pt x="266131" y="6619"/>
                    <a:pt x="266131" y="14785"/>
                  </a:cubicBezTo>
                  <a:lnTo>
                    <a:pt x="266131" y="51747"/>
                  </a:lnTo>
                  <a:lnTo>
                    <a:pt x="266131" y="51747"/>
                  </a:lnTo>
                  <a:lnTo>
                    <a:pt x="0" y="51747"/>
                  </a:lnTo>
                  <a:lnTo>
                    <a:pt x="0" y="51747"/>
                  </a:lnTo>
                  <a:lnTo>
                    <a:pt x="0" y="14785"/>
                  </a:lnTo>
                  <a:cubicBezTo>
                    <a:pt x="0" y="6619"/>
                    <a:pt x="6619" y="0"/>
                    <a:pt x="14785" y="0"/>
                  </a:cubicBezTo>
                  <a:close/>
                  <a:moveTo>
                    <a:pt x="283267" y="322610"/>
                  </a:moveTo>
                  <a:lnTo>
                    <a:pt x="261163" y="332664"/>
                  </a:lnTo>
                  <a:lnTo>
                    <a:pt x="239074" y="322610"/>
                  </a:lnTo>
                  <a:cubicBezTo>
                    <a:pt x="209719" y="310215"/>
                    <a:pt x="190378" y="281739"/>
                    <a:pt x="189677" y="249882"/>
                  </a:cubicBezTo>
                  <a:lnTo>
                    <a:pt x="189677" y="194423"/>
                  </a:lnTo>
                  <a:lnTo>
                    <a:pt x="261163" y="170028"/>
                  </a:lnTo>
                  <a:lnTo>
                    <a:pt x="332664" y="194423"/>
                  </a:lnTo>
                  <a:lnTo>
                    <a:pt x="332664" y="249882"/>
                  </a:lnTo>
                  <a:cubicBezTo>
                    <a:pt x="331956" y="281737"/>
                    <a:pt x="312617" y="310209"/>
                    <a:pt x="283267" y="322610"/>
                  </a:cubicBezTo>
                  <a:close/>
                  <a:moveTo>
                    <a:pt x="231489" y="250754"/>
                  </a:moveTo>
                  <a:lnTo>
                    <a:pt x="252943" y="272222"/>
                  </a:lnTo>
                  <a:lnTo>
                    <a:pt x="295878" y="218567"/>
                  </a:lnTo>
                </a:path>
              </a:pathLst>
            </a:custGeom>
            <a:noFill/>
            <a:ln w="554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25" name="Rounded Rectangle 24">
              <a:extLst>
                <a:ext uri="{FF2B5EF4-FFF2-40B4-BE49-F238E27FC236}">
                  <a16:creationId xmlns:a16="http://schemas.microsoft.com/office/drawing/2014/main" id="{798AFE90-634E-A2EE-7BDB-EDB973D2B2BD}"/>
                </a:ext>
              </a:extLst>
            </p:cNvPr>
            <p:cNvSpPr/>
            <p:nvPr/>
          </p:nvSpPr>
          <p:spPr>
            <a:xfrm>
              <a:off x="3209645" y="3357375"/>
              <a:ext cx="330564" cy="328072"/>
            </a:xfrm>
            <a:custGeom>
              <a:avLst/>
              <a:gdLst/>
              <a:ahLst/>
              <a:cxnLst/>
              <a:rect l="0" t="0" r="0" b="0"/>
              <a:pathLst>
                <a:path w="330564" h="328072">
                  <a:moveTo>
                    <a:pt x="132178" y="264526"/>
                  </a:moveTo>
                  <a:lnTo>
                    <a:pt x="54852" y="208934"/>
                  </a:lnTo>
                  <a:moveTo>
                    <a:pt x="92037" y="166590"/>
                  </a:moveTo>
                  <a:lnTo>
                    <a:pt x="155598" y="213710"/>
                  </a:lnTo>
                  <a:moveTo>
                    <a:pt x="0" y="162317"/>
                  </a:moveTo>
                  <a:cubicBezTo>
                    <a:pt x="0" y="187785"/>
                    <a:pt x="20646" y="208432"/>
                    <a:pt x="46114" y="208432"/>
                  </a:cubicBezTo>
                  <a:cubicBezTo>
                    <a:pt x="71583" y="208432"/>
                    <a:pt x="92229" y="187785"/>
                    <a:pt x="92229" y="162317"/>
                  </a:cubicBezTo>
                  <a:cubicBezTo>
                    <a:pt x="92229" y="136849"/>
                    <a:pt x="71583" y="116202"/>
                    <a:pt x="46114" y="116202"/>
                  </a:cubicBezTo>
                  <a:cubicBezTo>
                    <a:pt x="20646" y="116202"/>
                    <a:pt x="0" y="136849"/>
                    <a:pt x="0" y="162317"/>
                  </a:cubicBezTo>
                  <a:moveTo>
                    <a:pt x="88355" y="143821"/>
                  </a:moveTo>
                  <a:lnTo>
                    <a:pt x="157372" y="76608"/>
                  </a:lnTo>
                  <a:moveTo>
                    <a:pt x="136185" y="28142"/>
                  </a:moveTo>
                  <a:lnTo>
                    <a:pt x="43335" y="116291"/>
                  </a:lnTo>
                  <a:moveTo>
                    <a:pt x="134825" y="40385"/>
                  </a:moveTo>
                  <a:cubicBezTo>
                    <a:pt x="134821" y="62687"/>
                    <a:pt x="152900" y="80770"/>
                    <a:pt x="175203" y="80770"/>
                  </a:cubicBezTo>
                  <a:cubicBezTo>
                    <a:pt x="197506" y="80770"/>
                    <a:pt x="215585" y="62687"/>
                    <a:pt x="215581" y="40385"/>
                  </a:cubicBezTo>
                  <a:cubicBezTo>
                    <a:pt x="215585" y="18082"/>
                    <a:pt x="197506" y="0"/>
                    <a:pt x="175203" y="0"/>
                  </a:cubicBezTo>
                  <a:cubicBezTo>
                    <a:pt x="152900" y="0"/>
                    <a:pt x="134821" y="18082"/>
                    <a:pt x="134825" y="40385"/>
                  </a:cubicBezTo>
                  <a:moveTo>
                    <a:pt x="212594" y="55643"/>
                  </a:moveTo>
                  <a:lnTo>
                    <a:pt x="249172" y="93064"/>
                  </a:lnTo>
                  <a:cubicBezTo>
                    <a:pt x="256793" y="100847"/>
                    <a:pt x="256962" y="113241"/>
                    <a:pt x="249557" y="121229"/>
                  </a:cubicBezTo>
                  <a:lnTo>
                    <a:pt x="249557" y="121229"/>
                  </a:lnTo>
                  <a:cubicBezTo>
                    <a:pt x="245754" y="125324"/>
                    <a:pt x="240439" y="127681"/>
                    <a:pt x="234851" y="127751"/>
                  </a:cubicBezTo>
                  <a:cubicBezTo>
                    <a:pt x="229263" y="127821"/>
                    <a:pt x="223891" y="125597"/>
                    <a:pt x="219987" y="121599"/>
                  </a:cubicBezTo>
                  <a:lnTo>
                    <a:pt x="179771" y="80511"/>
                  </a:lnTo>
                  <a:moveTo>
                    <a:pt x="3858" y="328072"/>
                  </a:moveTo>
                  <a:lnTo>
                    <a:pt x="329130" y="328072"/>
                  </a:lnTo>
                  <a:moveTo>
                    <a:pt x="132178" y="292204"/>
                  </a:moveTo>
                  <a:lnTo>
                    <a:pt x="132178" y="251959"/>
                  </a:lnTo>
                  <a:cubicBezTo>
                    <a:pt x="132613" y="228504"/>
                    <a:pt x="151751" y="209717"/>
                    <a:pt x="175210" y="209717"/>
                  </a:cubicBezTo>
                  <a:cubicBezTo>
                    <a:pt x="198669" y="209717"/>
                    <a:pt x="217807" y="228504"/>
                    <a:pt x="218242" y="251959"/>
                  </a:cubicBezTo>
                  <a:lnTo>
                    <a:pt x="218242" y="291583"/>
                  </a:lnTo>
                  <a:moveTo>
                    <a:pt x="38722" y="159863"/>
                  </a:moveTo>
                  <a:cubicBezTo>
                    <a:pt x="38722" y="155780"/>
                    <a:pt x="42031" y="152470"/>
                    <a:pt x="46114" y="152470"/>
                  </a:cubicBezTo>
                  <a:cubicBezTo>
                    <a:pt x="50197" y="152470"/>
                    <a:pt x="53507" y="155780"/>
                    <a:pt x="53507" y="159863"/>
                  </a:cubicBezTo>
                  <a:cubicBezTo>
                    <a:pt x="53507" y="163945"/>
                    <a:pt x="50197" y="167255"/>
                    <a:pt x="46114" y="167255"/>
                  </a:cubicBezTo>
                  <a:cubicBezTo>
                    <a:pt x="42031" y="167255"/>
                    <a:pt x="38722" y="163945"/>
                    <a:pt x="38722" y="159863"/>
                  </a:cubicBezTo>
                  <a:moveTo>
                    <a:pt x="167810" y="251634"/>
                  </a:moveTo>
                  <a:cubicBezTo>
                    <a:pt x="167810" y="247551"/>
                    <a:pt x="171120" y="244241"/>
                    <a:pt x="175203" y="244241"/>
                  </a:cubicBezTo>
                  <a:cubicBezTo>
                    <a:pt x="179285" y="244241"/>
                    <a:pt x="182595" y="247551"/>
                    <a:pt x="182595" y="251634"/>
                  </a:cubicBezTo>
                  <a:cubicBezTo>
                    <a:pt x="182595" y="255716"/>
                    <a:pt x="179285" y="259026"/>
                    <a:pt x="175203" y="259026"/>
                  </a:cubicBezTo>
                  <a:cubicBezTo>
                    <a:pt x="171120" y="259026"/>
                    <a:pt x="167810" y="255716"/>
                    <a:pt x="167810" y="251634"/>
                  </a:cubicBezTo>
                  <a:moveTo>
                    <a:pt x="123573" y="292204"/>
                  </a:moveTo>
                  <a:lnTo>
                    <a:pt x="226137" y="292204"/>
                  </a:lnTo>
                  <a:cubicBezTo>
                    <a:pt x="234303" y="292204"/>
                    <a:pt x="240922" y="298823"/>
                    <a:pt x="240922" y="306989"/>
                  </a:cubicBezTo>
                  <a:lnTo>
                    <a:pt x="240922" y="328072"/>
                  </a:lnTo>
                  <a:lnTo>
                    <a:pt x="240922" y="328072"/>
                  </a:lnTo>
                  <a:lnTo>
                    <a:pt x="108788" y="328072"/>
                  </a:lnTo>
                  <a:lnTo>
                    <a:pt x="108788" y="328072"/>
                  </a:lnTo>
                  <a:lnTo>
                    <a:pt x="108788" y="306989"/>
                  </a:lnTo>
                  <a:cubicBezTo>
                    <a:pt x="108788" y="298823"/>
                    <a:pt x="115408" y="292204"/>
                    <a:pt x="123573" y="292204"/>
                  </a:cubicBezTo>
                  <a:close/>
                  <a:moveTo>
                    <a:pt x="245121" y="88761"/>
                  </a:moveTo>
                  <a:cubicBezTo>
                    <a:pt x="247924" y="85252"/>
                    <a:pt x="251907" y="82882"/>
                    <a:pt x="256328" y="82093"/>
                  </a:cubicBezTo>
                  <a:cubicBezTo>
                    <a:pt x="274682" y="78734"/>
                    <a:pt x="293579" y="83695"/>
                    <a:pt x="307916" y="95636"/>
                  </a:cubicBezTo>
                  <a:cubicBezTo>
                    <a:pt x="322252" y="107577"/>
                    <a:pt x="330549" y="125266"/>
                    <a:pt x="330564" y="143924"/>
                  </a:cubicBezTo>
                  <a:cubicBezTo>
                    <a:pt x="330564" y="154131"/>
                    <a:pt x="322290" y="162406"/>
                    <a:pt x="312083" y="162406"/>
                  </a:cubicBezTo>
                  <a:cubicBezTo>
                    <a:pt x="301876" y="162406"/>
                    <a:pt x="293602" y="154131"/>
                    <a:pt x="293602" y="143924"/>
                  </a:cubicBezTo>
                  <a:cubicBezTo>
                    <a:pt x="293591" y="136213"/>
                    <a:pt x="290147" y="128906"/>
                    <a:pt x="284205" y="123990"/>
                  </a:cubicBezTo>
                  <a:cubicBezTo>
                    <a:pt x="278263" y="119074"/>
                    <a:pt x="270441" y="117060"/>
                    <a:pt x="262863" y="118494"/>
                  </a:cubicBezTo>
                  <a:cubicBezTo>
                    <a:pt x="260042" y="118993"/>
                    <a:pt x="257143" y="118836"/>
                    <a:pt x="254392" y="118036"/>
                  </a:cubicBezTo>
                  <a:moveTo>
                    <a:pt x="241011" y="125975"/>
                  </a:moveTo>
                  <a:cubicBezTo>
                    <a:pt x="241635" y="129462"/>
                    <a:pt x="241245" y="133054"/>
                    <a:pt x="239887" y="136325"/>
                  </a:cubicBezTo>
                  <a:cubicBezTo>
                    <a:pt x="236853" y="143416"/>
                    <a:pt x="237137" y="151491"/>
                    <a:pt x="240662" y="158352"/>
                  </a:cubicBezTo>
                  <a:cubicBezTo>
                    <a:pt x="244186" y="165213"/>
                    <a:pt x="250585" y="170146"/>
                    <a:pt x="258117" y="171809"/>
                  </a:cubicBezTo>
                  <a:cubicBezTo>
                    <a:pt x="268087" y="174006"/>
                    <a:pt x="274389" y="183869"/>
                    <a:pt x="272193" y="193839"/>
                  </a:cubicBezTo>
                  <a:cubicBezTo>
                    <a:pt x="269996" y="203809"/>
                    <a:pt x="260133" y="210111"/>
                    <a:pt x="250163" y="207914"/>
                  </a:cubicBezTo>
                  <a:cubicBezTo>
                    <a:pt x="231962" y="203878"/>
                    <a:pt x="216490" y="191973"/>
                    <a:pt x="207925" y="175414"/>
                  </a:cubicBezTo>
                  <a:cubicBezTo>
                    <a:pt x="199360" y="158854"/>
                    <a:pt x="198584" y="139348"/>
                    <a:pt x="205808" y="122161"/>
                  </a:cubicBezTo>
                  <a:cubicBezTo>
                    <a:pt x="206836" y="119668"/>
                    <a:pt x="208401" y="117431"/>
                    <a:pt x="210391" y="115611"/>
                  </a:cubicBezTo>
                </a:path>
              </a:pathLst>
            </a:custGeom>
            <a:noFill/>
            <a:ln w="554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26" name="Rounded Rectangle 25">
              <a:extLst>
                <a:ext uri="{FF2B5EF4-FFF2-40B4-BE49-F238E27FC236}">
                  <a16:creationId xmlns:a16="http://schemas.microsoft.com/office/drawing/2014/main" id="{C1E44456-9664-571C-42E4-2C628BE0F6DC}"/>
                </a:ext>
              </a:extLst>
            </p:cNvPr>
            <p:cNvSpPr/>
            <p:nvPr/>
          </p:nvSpPr>
          <p:spPr>
            <a:xfrm>
              <a:off x="5341342" y="3351379"/>
              <a:ext cx="340056" cy="340056"/>
            </a:xfrm>
            <a:custGeom>
              <a:avLst/>
              <a:gdLst/>
              <a:ahLst/>
              <a:cxnLst/>
              <a:rect l="0" t="0" r="0" b="0"/>
              <a:pathLst>
                <a:path w="340056" h="340056">
                  <a:moveTo>
                    <a:pt x="310486" y="266131"/>
                  </a:moveTo>
                  <a:lnTo>
                    <a:pt x="21896" y="266131"/>
                  </a:lnTo>
                  <a:cubicBezTo>
                    <a:pt x="16619" y="266120"/>
                    <a:pt x="11748" y="263298"/>
                    <a:pt x="9114" y="258725"/>
                  </a:cubicBezTo>
                  <a:cubicBezTo>
                    <a:pt x="6481" y="254153"/>
                    <a:pt x="6483" y="248523"/>
                    <a:pt x="9122" y="243953"/>
                  </a:cubicBezTo>
                  <a:lnTo>
                    <a:pt x="43615" y="184813"/>
                  </a:lnTo>
                  <a:cubicBezTo>
                    <a:pt x="46251" y="180248"/>
                    <a:pt x="51118" y="177431"/>
                    <a:pt x="56390" y="177420"/>
                  </a:cubicBezTo>
                  <a:lnTo>
                    <a:pt x="275963" y="177420"/>
                  </a:lnTo>
                  <a:cubicBezTo>
                    <a:pt x="281234" y="177431"/>
                    <a:pt x="286101" y="180248"/>
                    <a:pt x="288737" y="184813"/>
                  </a:cubicBezTo>
                  <a:lnTo>
                    <a:pt x="323231" y="243953"/>
                  </a:lnTo>
                  <a:cubicBezTo>
                    <a:pt x="325867" y="248519"/>
                    <a:pt x="325872" y="254142"/>
                    <a:pt x="323246" y="258713"/>
                  </a:cubicBezTo>
                  <a:cubicBezTo>
                    <a:pt x="320619" y="263283"/>
                    <a:pt x="315758" y="266110"/>
                    <a:pt x="310486" y="266131"/>
                  </a:cubicBezTo>
                  <a:close/>
                  <a:moveTo>
                    <a:pt x="59140" y="0"/>
                  </a:moveTo>
                  <a:lnTo>
                    <a:pt x="266131" y="0"/>
                  </a:lnTo>
                  <a:cubicBezTo>
                    <a:pt x="266131" y="0"/>
                    <a:pt x="280916" y="0"/>
                    <a:pt x="280916" y="14785"/>
                  </a:cubicBezTo>
                  <a:lnTo>
                    <a:pt x="280916" y="162635"/>
                  </a:lnTo>
                  <a:cubicBezTo>
                    <a:pt x="280916" y="162635"/>
                    <a:pt x="280916" y="177420"/>
                    <a:pt x="266131" y="177420"/>
                  </a:cubicBezTo>
                  <a:lnTo>
                    <a:pt x="59140" y="177420"/>
                  </a:lnTo>
                  <a:cubicBezTo>
                    <a:pt x="59140" y="177420"/>
                    <a:pt x="44355" y="177420"/>
                    <a:pt x="44355" y="162635"/>
                  </a:cubicBezTo>
                  <a:lnTo>
                    <a:pt x="44355" y="14785"/>
                  </a:lnTo>
                  <a:cubicBezTo>
                    <a:pt x="44355" y="14785"/>
                    <a:pt x="44355" y="0"/>
                    <a:pt x="59140" y="0"/>
                  </a:cubicBezTo>
                  <a:moveTo>
                    <a:pt x="0" y="340056"/>
                  </a:moveTo>
                  <a:lnTo>
                    <a:pt x="340056" y="340056"/>
                  </a:lnTo>
                  <a:moveTo>
                    <a:pt x="162635" y="266131"/>
                  </a:moveTo>
                  <a:lnTo>
                    <a:pt x="162635" y="340056"/>
                  </a:lnTo>
                  <a:moveTo>
                    <a:pt x="140458" y="236561"/>
                  </a:moveTo>
                  <a:lnTo>
                    <a:pt x="184813" y="236561"/>
                  </a:lnTo>
                </a:path>
              </a:pathLst>
            </a:custGeom>
            <a:noFill/>
            <a:ln w="554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27" name="Rounded Rectangle 26">
              <a:extLst>
                <a:ext uri="{FF2B5EF4-FFF2-40B4-BE49-F238E27FC236}">
                  <a16:creationId xmlns:a16="http://schemas.microsoft.com/office/drawing/2014/main" id="{9551D174-AAC5-401B-D9CE-B2412490D6B0}"/>
                </a:ext>
              </a:extLst>
            </p:cNvPr>
            <p:cNvSpPr/>
            <p:nvPr/>
          </p:nvSpPr>
          <p:spPr>
            <a:xfrm>
              <a:off x="3363720" y="4327194"/>
              <a:ext cx="318115" cy="340056"/>
            </a:xfrm>
            <a:custGeom>
              <a:avLst/>
              <a:gdLst/>
              <a:ahLst/>
              <a:cxnLst/>
              <a:rect l="0" t="0" r="0" b="0"/>
              <a:pathLst>
                <a:path w="318115" h="340056">
                  <a:moveTo>
                    <a:pt x="69460" y="313768"/>
                  </a:moveTo>
                  <a:lnTo>
                    <a:pt x="15391" y="313768"/>
                  </a:lnTo>
                  <a:cubicBezTo>
                    <a:pt x="6890" y="313768"/>
                    <a:pt x="0" y="306877"/>
                    <a:pt x="0" y="298377"/>
                  </a:cubicBezTo>
                  <a:lnTo>
                    <a:pt x="0" y="15391"/>
                  </a:lnTo>
                  <a:cubicBezTo>
                    <a:pt x="0" y="6890"/>
                    <a:pt x="6890" y="0"/>
                    <a:pt x="15391" y="0"/>
                  </a:cubicBezTo>
                  <a:lnTo>
                    <a:pt x="220992" y="0"/>
                  </a:lnTo>
                  <a:cubicBezTo>
                    <a:pt x="229492" y="0"/>
                    <a:pt x="236383" y="6890"/>
                    <a:pt x="236383" y="15391"/>
                  </a:cubicBezTo>
                  <a:lnTo>
                    <a:pt x="236383" y="56878"/>
                  </a:lnTo>
                  <a:moveTo>
                    <a:pt x="135165" y="140975"/>
                  </a:moveTo>
                  <a:cubicBezTo>
                    <a:pt x="135161" y="121825"/>
                    <a:pt x="150685" y="106298"/>
                    <a:pt x="169836" y="106298"/>
                  </a:cubicBezTo>
                  <a:cubicBezTo>
                    <a:pt x="188986" y="106298"/>
                    <a:pt x="204510" y="121825"/>
                    <a:pt x="204507" y="140975"/>
                  </a:cubicBezTo>
                  <a:cubicBezTo>
                    <a:pt x="204510" y="160126"/>
                    <a:pt x="188986" y="175652"/>
                    <a:pt x="169836" y="175652"/>
                  </a:cubicBezTo>
                  <a:cubicBezTo>
                    <a:pt x="150685" y="175652"/>
                    <a:pt x="135161" y="160126"/>
                    <a:pt x="135165" y="140975"/>
                  </a:cubicBezTo>
                  <a:moveTo>
                    <a:pt x="243953" y="248980"/>
                  </a:moveTo>
                  <a:cubicBezTo>
                    <a:pt x="222382" y="177110"/>
                    <a:pt x="115072" y="180791"/>
                    <a:pt x="93559" y="252499"/>
                  </a:cubicBezTo>
                  <a:moveTo>
                    <a:pt x="48361" y="190697"/>
                  </a:moveTo>
                  <a:cubicBezTo>
                    <a:pt x="48361" y="257190"/>
                    <a:pt x="102264" y="311092"/>
                    <a:pt x="168756" y="311092"/>
                  </a:cubicBezTo>
                  <a:cubicBezTo>
                    <a:pt x="235249" y="311092"/>
                    <a:pt x="289151" y="257190"/>
                    <a:pt x="289151" y="190697"/>
                  </a:cubicBezTo>
                  <a:cubicBezTo>
                    <a:pt x="289151" y="124205"/>
                    <a:pt x="235249" y="70303"/>
                    <a:pt x="168756" y="70303"/>
                  </a:cubicBezTo>
                  <a:cubicBezTo>
                    <a:pt x="102264" y="70303"/>
                    <a:pt x="48361" y="124205"/>
                    <a:pt x="48361" y="190697"/>
                  </a:cubicBezTo>
                  <a:moveTo>
                    <a:pt x="253874" y="275830"/>
                  </a:moveTo>
                  <a:lnTo>
                    <a:pt x="318115" y="340056"/>
                  </a:lnTo>
                  <a:moveTo>
                    <a:pt x="168756" y="224688"/>
                  </a:moveTo>
                  <a:lnTo>
                    <a:pt x="168756" y="243894"/>
                  </a:lnTo>
                  <a:moveTo>
                    <a:pt x="204507" y="140975"/>
                  </a:moveTo>
                  <a:cubicBezTo>
                    <a:pt x="179963" y="147643"/>
                    <a:pt x="154297" y="140975"/>
                    <a:pt x="144169" y="117763"/>
                  </a:cubicBezTo>
                </a:path>
              </a:pathLst>
            </a:custGeom>
            <a:noFill/>
            <a:ln w="554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sp>
          <p:nvSpPr>
            <p:cNvPr id="28" name="Rounded Rectangle 27">
              <a:extLst>
                <a:ext uri="{FF2B5EF4-FFF2-40B4-BE49-F238E27FC236}">
                  <a16:creationId xmlns:a16="http://schemas.microsoft.com/office/drawing/2014/main" id="{D4AFFF7C-6FAC-F66B-4DA1-8BFC5FC5F074}"/>
                </a:ext>
              </a:extLst>
            </p:cNvPr>
            <p:cNvSpPr/>
            <p:nvPr/>
          </p:nvSpPr>
          <p:spPr>
            <a:xfrm>
              <a:off x="5607473" y="4327194"/>
              <a:ext cx="340056" cy="340056"/>
            </a:xfrm>
            <a:custGeom>
              <a:avLst/>
              <a:gdLst/>
              <a:ahLst/>
              <a:cxnLst/>
              <a:rect l="0" t="0" r="0" b="0"/>
              <a:pathLst>
                <a:path w="340056" h="340056">
                  <a:moveTo>
                    <a:pt x="258738" y="96102"/>
                  </a:moveTo>
                  <a:lnTo>
                    <a:pt x="164410" y="224141"/>
                  </a:lnTo>
                  <a:cubicBezTo>
                    <a:pt x="162010" y="227407"/>
                    <a:pt x="158376" y="229545"/>
                    <a:pt x="154356" y="230055"/>
                  </a:cubicBezTo>
                  <a:cubicBezTo>
                    <a:pt x="150392" y="230561"/>
                    <a:pt x="146392" y="229441"/>
                    <a:pt x="143267" y="226950"/>
                  </a:cubicBezTo>
                  <a:lnTo>
                    <a:pt x="81317" y="177420"/>
                  </a:lnTo>
                  <a:moveTo>
                    <a:pt x="0" y="170028"/>
                  </a:moveTo>
                  <a:cubicBezTo>
                    <a:pt x="0" y="263932"/>
                    <a:pt x="76124" y="340056"/>
                    <a:pt x="170028" y="340056"/>
                  </a:cubicBezTo>
                  <a:cubicBezTo>
                    <a:pt x="263932" y="340056"/>
                    <a:pt x="340056" y="263932"/>
                    <a:pt x="340056" y="170028"/>
                  </a:cubicBezTo>
                  <a:cubicBezTo>
                    <a:pt x="340056" y="76124"/>
                    <a:pt x="263932" y="0"/>
                    <a:pt x="170028" y="0"/>
                  </a:cubicBezTo>
                  <a:cubicBezTo>
                    <a:pt x="76124" y="0"/>
                    <a:pt x="0" y="76124"/>
                    <a:pt x="0" y="170028"/>
                  </a:cubicBezTo>
                </a:path>
              </a:pathLst>
            </a:custGeom>
            <a:noFill/>
            <a:ln w="554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31F20"/>
                </a:solidFill>
                <a:effectLst/>
                <a:uLnTx/>
                <a:uFillTx/>
                <a:latin typeface="Arial"/>
                <a:ea typeface="+mn-ea"/>
                <a:cs typeface="+mn-cs"/>
              </a:endParaRPr>
            </a:p>
          </p:txBody>
        </p:sp>
      </p:grpSp>
    </p:spTree>
    <p:extLst>
      <p:ext uri="{BB962C8B-B14F-4D97-AF65-F5344CB8AC3E}">
        <p14:creationId xmlns:p14="http://schemas.microsoft.com/office/powerpoint/2010/main" val="31551211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949F9-5E8D-CA08-A037-B7094DC4A429}"/>
              </a:ext>
            </a:extLst>
          </p:cNvPr>
          <p:cNvSpPr>
            <a:spLocks noGrp="1"/>
          </p:cNvSpPr>
          <p:nvPr>
            <p:ph type="title"/>
          </p:nvPr>
        </p:nvSpPr>
        <p:spPr/>
        <p:txBody>
          <a:bodyPr/>
          <a:lstStyle/>
          <a:p>
            <a:r>
              <a:rPr lang="en-US" dirty="0"/>
              <a:t>Broader Financial Services Applications</a:t>
            </a:r>
          </a:p>
        </p:txBody>
      </p:sp>
      <p:grpSp>
        <p:nvGrpSpPr>
          <p:cNvPr id="35" name="Group 34">
            <a:extLst>
              <a:ext uri="{FF2B5EF4-FFF2-40B4-BE49-F238E27FC236}">
                <a16:creationId xmlns:a16="http://schemas.microsoft.com/office/drawing/2014/main" id="{DF3CA718-832F-E2B4-2ADC-FC9CE3DB4A4D}"/>
              </a:ext>
            </a:extLst>
          </p:cNvPr>
          <p:cNvGrpSpPr>
            <a:grpSpLocks noChangeAspect="1"/>
          </p:cNvGrpSpPr>
          <p:nvPr/>
        </p:nvGrpSpPr>
        <p:grpSpPr>
          <a:xfrm>
            <a:off x="780819" y="1106397"/>
            <a:ext cx="10801351" cy="4937760"/>
            <a:chOff x="879230" y="1740877"/>
            <a:chExt cx="7385539" cy="3376246"/>
          </a:xfrm>
        </p:grpSpPr>
        <p:sp>
          <p:nvSpPr>
            <p:cNvPr id="3" name="Rounded Rectangle 1">
              <a:extLst>
                <a:ext uri="{FF2B5EF4-FFF2-40B4-BE49-F238E27FC236}">
                  <a16:creationId xmlns:a16="http://schemas.microsoft.com/office/drawing/2014/main" id="{AF92D4E0-62C4-DA66-56DE-5B5751E92EA6}"/>
                </a:ext>
              </a:extLst>
            </p:cNvPr>
            <p:cNvSpPr/>
            <p:nvPr/>
          </p:nvSpPr>
          <p:spPr>
            <a:xfrm>
              <a:off x="879230" y="1740877"/>
              <a:ext cx="1688123" cy="1582615"/>
            </a:xfrm>
            <a:custGeom>
              <a:avLst/>
              <a:gdLst/>
              <a:ahLst/>
              <a:cxnLst/>
              <a:rect l="0" t="0" r="0" b="0"/>
              <a:pathLst>
                <a:path w="1688123" h="1582615">
                  <a:moveTo>
                    <a:pt x="1688123" y="1160584"/>
                  </a:moveTo>
                  <a:cubicBezTo>
                    <a:pt x="1688123" y="1450730"/>
                    <a:pt x="1626576" y="1529861"/>
                    <a:pt x="1626576" y="1529861"/>
                  </a:cubicBezTo>
                  <a:cubicBezTo>
                    <a:pt x="1406769" y="1582615"/>
                    <a:pt x="1166906" y="1582615"/>
                    <a:pt x="941374" y="1582615"/>
                  </a:cubicBezTo>
                  <a:lnTo>
                    <a:pt x="0" y="1582615"/>
                  </a:lnTo>
                  <a:lnTo>
                    <a:pt x="0" y="422030"/>
                  </a:lnTo>
                  <a:cubicBezTo>
                    <a:pt x="0" y="188946"/>
                    <a:pt x="0" y="0"/>
                    <a:pt x="0" y="0"/>
                  </a:cubicBezTo>
                  <a:lnTo>
                    <a:pt x="1688123" y="0"/>
                  </a:lnTo>
                  <a:lnTo>
                    <a:pt x="1688123" y="1160584"/>
                  </a:lnTo>
                </a:path>
              </a:pathLst>
            </a:custGeom>
            <a:solidFill>
              <a:srgbClr val="1072CE"/>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4" name="Rounded Rectangle 2">
              <a:extLst>
                <a:ext uri="{FF2B5EF4-FFF2-40B4-BE49-F238E27FC236}">
                  <a16:creationId xmlns:a16="http://schemas.microsoft.com/office/drawing/2014/main" id="{C22279B4-5D3F-B4CF-07C4-FA58DCDAC0AD}"/>
                </a:ext>
              </a:extLst>
            </p:cNvPr>
            <p:cNvSpPr/>
            <p:nvPr/>
          </p:nvSpPr>
          <p:spPr>
            <a:xfrm>
              <a:off x="879230" y="1740877"/>
              <a:ext cx="1688123" cy="1582615"/>
            </a:xfrm>
            <a:custGeom>
              <a:avLst/>
              <a:gdLst/>
              <a:ahLst/>
              <a:cxnLst/>
              <a:rect l="0" t="0" r="0" b="0"/>
              <a:pathLst>
                <a:path w="1688123" h="1582615">
                  <a:moveTo>
                    <a:pt x="1688123" y="422030"/>
                  </a:moveTo>
                  <a:lnTo>
                    <a:pt x="1688123" y="0"/>
                  </a:lnTo>
                  <a:lnTo>
                    <a:pt x="0" y="0"/>
                  </a:lnTo>
                  <a:lnTo>
                    <a:pt x="0" y="422029"/>
                  </a:lnTo>
                  <a:moveTo>
                    <a:pt x="1688123" y="1160584"/>
                  </a:moveTo>
                  <a:lnTo>
                    <a:pt x="1688123" y="422030"/>
                  </a:lnTo>
                  <a:moveTo>
                    <a:pt x="0" y="1160584"/>
                  </a:moveTo>
                  <a:lnTo>
                    <a:pt x="0" y="422030"/>
                  </a:lnTo>
                  <a:moveTo>
                    <a:pt x="0" y="1160584"/>
                  </a:moveTo>
                  <a:lnTo>
                    <a:pt x="0" y="1582615"/>
                  </a:lnTo>
                  <a:lnTo>
                    <a:pt x="941377" y="1582615"/>
                  </a:lnTo>
                  <a:cubicBezTo>
                    <a:pt x="1166907" y="1582615"/>
                    <a:pt x="1406769" y="1582615"/>
                    <a:pt x="1626576" y="1529861"/>
                  </a:cubicBezTo>
                  <a:cubicBezTo>
                    <a:pt x="1626576" y="1529861"/>
                    <a:pt x="1688123" y="1450730"/>
                    <a:pt x="1688123" y="1160584"/>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3">
              <a:extLst>
                <a:ext uri="{FF2B5EF4-FFF2-40B4-BE49-F238E27FC236}">
                  <a16:creationId xmlns:a16="http://schemas.microsoft.com/office/drawing/2014/main" id="{0A1B8A0F-63F4-621E-00FC-274233A7C3BB}"/>
                </a:ext>
              </a:extLst>
            </p:cNvPr>
            <p:cNvSpPr/>
            <p:nvPr/>
          </p:nvSpPr>
          <p:spPr>
            <a:xfrm>
              <a:off x="879230" y="3534508"/>
              <a:ext cx="1688123" cy="1477107"/>
            </a:xfrm>
            <a:custGeom>
              <a:avLst/>
              <a:gdLst/>
              <a:ahLst/>
              <a:cxnLst/>
              <a:rect l="0" t="0" r="0" b="0"/>
              <a:pathLst>
                <a:path w="1688123" h="1477107">
                  <a:moveTo>
                    <a:pt x="1688123" y="1078209"/>
                  </a:moveTo>
                  <a:cubicBezTo>
                    <a:pt x="1688123" y="1116860"/>
                    <a:pt x="1686232" y="1167574"/>
                    <a:pt x="1684157" y="1211711"/>
                  </a:cubicBezTo>
                  <a:cubicBezTo>
                    <a:pt x="1681221" y="1274084"/>
                    <a:pt x="1652953" y="1310053"/>
                    <a:pt x="1622180" y="1340826"/>
                  </a:cubicBezTo>
                  <a:lnTo>
                    <a:pt x="1521069" y="1424353"/>
                  </a:lnTo>
                  <a:cubicBezTo>
                    <a:pt x="1456331" y="1471550"/>
                    <a:pt x="1298922" y="1477107"/>
                    <a:pt x="1208942" y="1477107"/>
                  </a:cubicBezTo>
                  <a:lnTo>
                    <a:pt x="0" y="1477107"/>
                  </a:lnTo>
                  <a:lnTo>
                    <a:pt x="0" y="422030"/>
                  </a:lnTo>
                  <a:cubicBezTo>
                    <a:pt x="0" y="188946"/>
                    <a:pt x="0" y="0"/>
                    <a:pt x="0" y="0"/>
                  </a:cubicBezTo>
                  <a:lnTo>
                    <a:pt x="1688123" y="0"/>
                  </a:lnTo>
                  <a:lnTo>
                    <a:pt x="1688123" y="1078209"/>
                  </a:lnTo>
                </a:path>
              </a:pathLst>
            </a:custGeom>
            <a:solidFill>
              <a:srgbClr val="2E9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6" name="Rounded Rectangle 4">
              <a:extLst>
                <a:ext uri="{FF2B5EF4-FFF2-40B4-BE49-F238E27FC236}">
                  <a16:creationId xmlns:a16="http://schemas.microsoft.com/office/drawing/2014/main" id="{08BBBDF6-E17A-256C-AFD6-99B0416F0C53}"/>
                </a:ext>
              </a:extLst>
            </p:cNvPr>
            <p:cNvSpPr/>
            <p:nvPr/>
          </p:nvSpPr>
          <p:spPr>
            <a:xfrm>
              <a:off x="879230" y="3534508"/>
              <a:ext cx="1688123" cy="1477107"/>
            </a:xfrm>
            <a:custGeom>
              <a:avLst/>
              <a:gdLst/>
              <a:ahLst/>
              <a:cxnLst/>
              <a:rect l="0" t="0" r="0" b="0"/>
              <a:pathLst>
                <a:path w="1688123" h="1477107">
                  <a:moveTo>
                    <a:pt x="1688123" y="422030"/>
                  </a:moveTo>
                  <a:lnTo>
                    <a:pt x="1688123" y="0"/>
                  </a:lnTo>
                  <a:lnTo>
                    <a:pt x="0" y="0"/>
                  </a:lnTo>
                  <a:lnTo>
                    <a:pt x="0" y="422029"/>
                  </a:lnTo>
                  <a:moveTo>
                    <a:pt x="1688123" y="1055076"/>
                  </a:moveTo>
                  <a:lnTo>
                    <a:pt x="1688123" y="422030"/>
                  </a:lnTo>
                  <a:moveTo>
                    <a:pt x="0" y="1055076"/>
                  </a:moveTo>
                  <a:lnTo>
                    <a:pt x="0" y="422030"/>
                  </a:lnTo>
                  <a:moveTo>
                    <a:pt x="0" y="1055076"/>
                  </a:moveTo>
                  <a:lnTo>
                    <a:pt x="0" y="1477107"/>
                  </a:lnTo>
                  <a:lnTo>
                    <a:pt x="1208942" y="1477107"/>
                  </a:lnTo>
                  <a:cubicBezTo>
                    <a:pt x="1298923" y="1477107"/>
                    <a:pt x="1456327" y="1471548"/>
                    <a:pt x="1521069" y="1424353"/>
                  </a:cubicBezTo>
                  <a:lnTo>
                    <a:pt x="1622180" y="1340826"/>
                  </a:lnTo>
                  <a:cubicBezTo>
                    <a:pt x="1652953" y="1310053"/>
                    <a:pt x="1681220" y="1274081"/>
                    <a:pt x="1684157" y="1211708"/>
                  </a:cubicBezTo>
                  <a:cubicBezTo>
                    <a:pt x="1686236" y="1167570"/>
                    <a:pt x="1688123" y="1116858"/>
                    <a:pt x="1688123" y="1078206"/>
                  </a:cubicBezTo>
                  <a:lnTo>
                    <a:pt x="1688123" y="1055076"/>
                  </a:lnTo>
                  <a:moveTo>
                    <a:pt x="1683726" y="1222130"/>
                  </a:moveTo>
                  <a:cubicBezTo>
                    <a:pt x="1670538" y="1336430"/>
                    <a:pt x="1534257" y="1323242"/>
                    <a:pt x="1534257" y="1323242"/>
                  </a:cubicBezTo>
                  <a:cubicBezTo>
                    <a:pt x="1503484" y="1402373"/>
                    <a:pt x="1481503" y="1450730"/>
                    <a:pt x="1367203" y="1468315"/>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7" name="Rounded Rectangle 5">
              <a:extLst>
                <a:ext uri="{FF2B5EF4-FFF2-40B4-BE49-F238E27FC236}">
                  <a16:creationId xmlns:a16="http://schemas.microsoft.com/office/drawing/2014/main" id="{CA22663B-09F0-C33F-F3EE-8777419C535D}"/>
                </a:ext>
              </a:extLst>
            </p:cNvPr>
            <p:cNvSpPr/>
            <p:nvPr/>
          </p:nvSpPr>
          <p:spPr>
            <a:xfrm>
              <a:off x="2778369" y="1846385"/>
              <a:ext cx="1688123" cy="1793630"/>
            </a:xfrm>
            <a:custGeom>
              <a:avLst/>
              <a:gdLst/>
              <a:ahLst/>
              <a:cxnLst/>
              <a:rect l="0" t="0" r="0" b="0"/>
              <a:pathLst>
                <a:path w="1688123" h="1793630">
                  <a:moveTo>
                    <a:pt x="1688123" y="1793630"/>
                  </a:moveTo>
                  <a:lnTo>
                    <a:pt x="479180" y="1793630"/>
                  </a:lnTo>
                  <a:cubicBezTo>
                    <a:pt x="389200" y="1793630"/>
                    <a:pt x="231791" y="1788074"/>
                    <a:pt x="167053" y="1740876"/>
                  </a:cubicBezTo>
                  <a:lnTo>
                    <a:pt x="65942" y="1657350"/>
                  </a:lnTo>
                  <a:cubicBezTo>
                    <a:pt x="35169" y="1626576"/>
                    <a:pt x="6901" y="1590607"/>
                    <a:pt x="3965" y="1528234"/>
                  </a:cubicBezTo>
                  <a:cubicBezTo>
                    <a:pt x="1890" y="1484097"/>
                    <a:pt x="0" y="1433383"/>
                    <a:pt x="0" y="1394732"/>
                  </a:cubicBezTo>
                  <a:lnTo>
                    <a:pt x="0" y="422030"/>
                  </a:lnTo>
                  <a:cubicBezTo>
                    <a:pt x="0" y="188946"/>
                    <a:pt x="0" y="0"/>
                    <a:pt x="0" y="0"/>
                  </a:cubicBezTo>
                  <a:lnTo>
                    <a:pt x="1688123" y="0"/>
                  </a:lnTo>
                  <a:lnTo>
                    <a:pt x="1688123" y="1793630"/>
                  </a:lnTo>
                </a:path>
              </a:pathLst>
            </a:custGeom>
            <a:solidFill>
              <a:srgbClr val="048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8" name="Rounded Rectangle 6">
              <a:extLst>
                <a:ext uri="{FF2B5EF4-FFF2-40B4-BE49-F238E27FC236}">
                  <a16:creationId xmlns:a16="http://schemas.microsoft.com/office/drawing/2014/main" id="{31BD4FCD-E063-E129-3696-C1585F7E2B50}"/>
                </a:ext>
              </a:extLst>
            </p:cNvPr>
            <p:cNvSpPr/>
            <p:nvPr/>
          </p:nvSpPr>
          <p:spPr>
            <a:xfrm>
              <a:off x="2778369" y="1846385"/>
              <a:ext cx="1688123" cy="1793630"/>
            </a:xfrm>
            <a:custGeom>
              <a:avLst/>
              <a:gdLst/>
              <a:ahLst/>
              <a:cxnLst/>
              <a:rect l="0" t="0" r="0" b="0"/>
              <a:pathLst>
                <a:path w="1688123" h="1793630">
                  <a:moveTo>
                    <a:pt x="1688123" y="422030"/>
                  </a:moveTo>
                  <a:lnTo>
                    <a:pt x="1688123" y="0"/>
                  </a:lnTo>
                  <a:lnTo>
                    <a:pt x="0" y="0"/>
                  </a:lnTo>
                  <a:lnTo>
                    <a:pt x="0" y="422029"/>
                  </a:lnTo>
                  <a:moveTo>
                    <a:pt x="1688123" y="1371600"/>
                  </a:moveTo>
                  <a:lnTo>
                    <a:pt x="1688123" y="422030"/>
                  </a:lnTo>
                  <a:moveTo>
                    <a:pt x="0" y="1371600"/>
                  </a:moveTo>
                  <a:lnTo>
                    <a:pt x="0" y="422030"/>
                  </a:lnTo>
                  <a:moveTo>
                    <a:pt x="1688123" y="1371600"/>
                  </a:moveTo>
                  <a:lnTo>
                    <a:pt x="1688123" y="1793630"/>
                  </a:lnTo>
                  <a:lnTo>
                    <a:pt x="479180" y="1793630"/>
                  </a:lnTo>
                  <a:cubicBezTo>
                    <a:pt x="389199" y="1793630"/>
                    <a:pt x="231795" y="1788071"/>
                    <a:pt x="167053" y="1740876"/>
                  </a:cubicBezTo>
                  <a:lnTo>
                    <a:pt x="65942" y="1657350"/>
                  </a:lnTo>
                  <a:cubicBezTo>
                    <a:pt x="35169" y="1626576"/>
                    <a:pt x="6902" y="1590604"/>
                    <a:pt x="3965" y="1528231"/>
                  </a:cubicBezTo>
                  <a:cubicBezTo>
                    <a:pt x="1886" y="1484094"/>
                    <a:pt x="0" y="1433381"/>
                    <a:pt x="0" y="1394729"/>
                  </a:cubicBezTo>
                  <a:lnTo>
                    <a:pt x="0" y="1371600"/>
                  </a:lnTo>
                  <a:moveTo>
                    <a:pt x="4396" y="1538653"/>
                  </a:moveTo>
                  <a:cubicBezTo>
                    <a:pt x="17584" y="1652953"/>
                    <a:pt x="153865" y="1639765"/>
                    <a:pt x="153865" y="1639765"/>
                  </a:cubicBezTo>
                  <a:cubicBezTo>
                    <a:pt x="184638" y="1718896"/>
                    <a:pt x="206619" y="1767253"/>
                    <a:pt x="320919" y="1784838"/>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9" name="Rounded Rectangle 7">
              <a:extLst>
                <a:ext uri="{FF2B5EF4-FFF2-40B4-BE49-F238E27FC236}">
                  <a16:creationId xmlns:a16="http://schemas.microsoft.com/office/drawing/2014/main" id="{D65C1612-1E79-932E-B9FA-FADE1BE0D825}"/>
                </a:ext>
              </a:extLst>
            </p:cNvPr>
            <p:cNvSpPr/>
            <p:nvPr/>
          </p:nvSpPr>
          <p:spPr>
            <a:xfrm>
              <a:off x="2778369" y="3851031"/>
              <a:ext cx="1688123" cy="1266092"/>
            </a:xfrm>
            <a:custGeom>
              <a:avLst/>
              <a:gdLst/>
              <a:ahLst/>
              <a:cxnLst/>
              <a:rect l="0" t="0" r="0" b="0"/>
              <a:pathLst>
                <a:path w="1688123" h="1266092">
                  <a:moveTo>
                    <a:pt x="1688123" y="1266092"/>
                  </a:moveTo>
                  <a:lnTo>
                    <a:pt x="746748" y="1266092"/>
                  </a:lnTo>
                  <a:cubicBezTo>
                    <a:pt x="531081" y="1266092"/>
                    <a:pt x="316232" y="1239645"/>
                    <a:pt x="107011" y="1187339"/>
                  </a:cubicBezTo>
                  <a:lnTo>
                    <a:pt x="79922" y="1180560"/>
                  </a:lnTo>
                  <a:cubicBezTo>
                    <a:pt x="32953" y="1168823"/>
                    <a:pt x="0" y="1126619"/>
                    <a:pt x="0" y="1078209"/>
                  </a:cubicBezTo>
                  <a:lnTo>
                    <a:pt x="0" y="422030"/>
                  </a:lnTo>
                  <a:cubicBezTo>
                    <a:pt x="0" y="188946"/>
                    <a:pt x="0" y="0"/>
                    <a:pt x="0" y="0"/>
                  </a:cubicBezTo>
                  <a:lnTo>
                    <a:pt x="1688123" y="0"/>
                  </a:lnTo>
                  <a:lnTo>
                    <a:pt x="1688123" y="1266092"/>
                  </a:lnTo>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10" name="Rounded Rectangle 8">
              <a:extLst>
                <a:ext uri="{FF2B5EF4-FFF2-40B4-BE49-F238E27FC236}">
                  <a16:creationId xmlns:a16="http://schemas.microsoft.com/office/drawing/2014/main" id="{13CC632E-2111-032C-3ED0-1326EF1A03B6}"/>
                </a:ext>
              </a:extLst>
            </p:cNvPr>
            <p:cNvSpPr/>
            <p:nvPr/>
          </p:nvSpPr>
          <p:spPr>
            <a:xfrm>
              <a:off x="2778369" y="3851031"/>
              <a:ext cx="1688123" cy="1266092"/>
            </a:xfrm>
            <a:custGeom>
              <a:avLst/>
              <a:gdLst/>
              <a:ahLst/>
              <a:cxnLst/>
              <a:rect l="0" t="0" r="0" b="0"/>
              <a:pathLst>
                <a:path w="1688123" h="1266092">
                  <a:moveTo>
                    <a:pt x="1688123" y="422030"/>
                  </a:moveTo>
                  <a:lnTo>
                    <a:pt x="1688123" y="0"/>
                  </a:lnTo>
                  <a:lnTo>
                    <a:pt x="0" y="0"/>
                  </a:lnTo>
                  <a:lnTo>
                    <a:pt x="0" y="422029"/>
                  </a:lnTo>
                  <a:moveTo>
                    <a:pt x="1688123" y="844061"/>
                  </a:moveTo>
                  <a:lnTo>
                    <a:pt x="1688123" y="422030"/>
                  </a:lnTo>
                  <a:moveTo>
                    <a:pt x="0" y="844061"/>
                  </a:moveTo>
                  <a:lnTo>
                    <a:pt x="0" y="422030"/>
                  </a:lnTo>
                  <a:moveTo>
                    <a:pt x="1688123" y="844061"/>
                  </a:moveTo>
                  <a:lnTo>
                    <a:pt x="1688123" y="1266092"/>
                  </a:lnTo>
                  <a:lnTo>
                    <a:pt x="746745" y="1266092"/>
                  </a:lnTo>
                  <a:cubicBezTo>
                    <a:pt x="531083" y="1266092"/>
                    <a:pt x="316234" y="1239643"/>
                    <a:pt x="107011" y="1187337"/>
                  </a:cubicBezTo>
                  <a:lnTo>
                    <a:pt x="79918" y="1180564"/>
                  </a:lnTo>
                  <a:cubicBezTo>
                    <a:pt x="32950" y="1168822"/>
                    <a:pt x="0" y="1126620"/>
                    <a:pt x="0" y="1078206"/>
                  </a:cubicBezTo>
                  <a:lnTo>
                    <a:pt x="0" y="844061"/>
                  </a:lnTo>
                  <a:moveTo>
                    <a:pt x="61546" y="1173773"/>
                  </a:moveTo>
                  <a:cubicBezTo>
                    <a:pt x="145073" y="1204546"/>
                    <a:pt x="171450" y="1116623"/>
                    <a:pt x="171450" y="1116623"/>
                  </a:cubicBezTo>
                  <a:cubicBezTo>
                    <a:pt x="342411" y="1222697"/>
                    <a:pt x="562924" y="1243591"/>
                    <a:pt x="712176" y="1266091"/>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11" name="Rounded Rectangle 9">
              <a:extLst>
                <a:ext uri="{FF2B5EF4-FFF2-40B4-BE49-F238E27FC236}">
                  <a16:creationId xmlns:a16="http://schemas.microsoft.com/office/drawing/2014/main" id="{E3C54A6A-3AD6-74C3-7FB9-55EE4107BA35}"/>
                </a:ext>
              </a:extLst>
            </p:cNvPr>
            <p:cNvSpPr/>
            <p:nvPr/>
          </p:nvSpPr>
          <p:spPr>
            <a:xfrm>
              <a:off x="4677507" y="1740877"/>
              <a:ext cx="1688123" cy="1582615"/>
            </a:xfrm>
            <a:custGeom>
              <a:avLst/>
              <a:gdLst/>
              <a:ahLst/>
              <a:cxnLst/>
              <a:rect l="0" t="0" r="0" b="0"/>
              <a:pathLst>
                <a:path w="1688123" h="1582615">
                  <a:moveTo>
                    <a:pt x="0" y="187882"/>
                  </a:moveTo>
                  <a:cubicBezTo>
                    <a:pt x="0" y="139472"/>
                    <a:pt x="32953" y="97269"/>
                    <a:pt x="79922" y="85531"/>
                  </a:cubicBezTo>
                  <a:lnTo>
                    <a:pt x="107011" y="78752"/>
                  </a:lnTo>
                  <a:cubicBezTo>
                    <a:pt x="316232" y="26447"/>
                    <a:pt x="531081" y="0"/>
                    <a:pt x="746748" y="0"/>
                  </a:cubicBezTo>
                  <a:lnTo>
                    <a:pt x="1688123" y="0"/>
                  </a:lnTo>
                  <a:lnTo>
                    <a:pt x="1688123" y="1160584"/>
                  </a:lnTo>
                  <a:cubicBezTo>
                    <a:pt x="1688123" y="1393668"/>
                    <a:pt x="1688123" y="1582615"/>
                    <a:pt x="1688123" y="1582615"/>
                  </a:cubicBezTo>
                  <a:lnTo>
                    <a:pt x="0" y="1582615"/>
                  </a:lnTo>
                  <a:lnTo>
                    <a:pt x="0" y="187882"/>
                  </a:lnTo>
                </a:path>
              </a:pathLst>
            </a:custGeom>
            <a:solidFill>
              <a:srgbClr val="128D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12" name="Rounded Rectangle 10">
              <a:extLst>
                <a:ext uri="{FF2B5EF4-FFF2-40B4-BE49-F238E27FC236}">
                  <a16:creationId xmlns:a16="http://schemas.microsoft.com/office/drawing/2014/main" id="{98760BDE-0723-B79C-6155-73FE84AE4A92}"/>
                </a:ext>
              </a:extLst>
            </p:cNvPr>
            <p:cNvSpPr/>
            <p:nvPr/>
          </p:nvSpPr>
          <p:spPr>
            <a:xfrm>
              <a:off x="4677507" y="1740877"/>
              <a:ext cx="1688123" cy="1582615"/>
            </a:xfrm>
            <a:custGeom>
              <a:avLst/>
              <a:gdLst/>
              <a:ahLst/>
              <a:cxnLst/>
              <a:rect l="0" t="0" r="0" b="0"/>
              <a:pathLst>
                <a:path w="1688123" h="1582615">
                  <a:moveTo>
                    <a:pt x="0" y="1160584"/>
                  </a:moveTo>
                  <a:lnTo>
                    <a:pt x="0" y="1582615"/>
                  </a:lnTo>
                  <a:lnTo>
                    <a:pt x="1688123" y="1582615"/>
                  </a:lnTo>
                  <a:lnTo>
                    <a:pt x="1688123" y="1160585"/>
                  </a:lnTo>
                  <a:moveTo>
                    <a:pt x="1688123" y="1160584"/>
                  </a:moveTo>
                  <a:lnTo>
                    <a:pt x="1688123" y="422030"/>
                  </a:lnTo>
                  <a:moveTo>
                    <a:pt x="0" y="1160584"/>
                  </a:moveTo>
                  <a:lnTo>
                    <a:pt x="0" y="422030"/>
                  </a:lnTo>
                  <a:moveTo>
                    <a:pt x="1688123" y="422030"/>
                  </a:moveTo>
                  <a:lnTo>
                    <a:pt x="1688123" y="0"/>
                  </a:lnTo>
                  <a:lnTo>
                    <a:pt x="746745" y="0"/>
                  </a:lnTo>
                  <a:cubicBezTo>
                    <a:pt x="531083" y="0"/>
                    <a:pt x="316234" y="26449"/>
                    <a:pt x="107011" y="78754"/>
                  </a:cubicBezTo>
                  <a:lnTo>
                    <a:pt x="79918" y="85528"/>
                  </a:lnTo>
                  <a:cubicBezTo>
                    <a:pt x="32950" y="97270"/>
                    <a:pt x="0" y="139471"/>
                    <a:pt x="0" y="187885"/>
                  </a:cubicBezTo>
                  <a:lnTo>
                    <a:pt x="0" y="422030"/>
                  </a:lnTo>
                  <a:moveTo>
                    <a:pt x="61546" y="92319"/>
                  </a:moveTo>
                  <a:cubicBezTo>
                    <a:pt x="145073" y="61546"/>
                    <a:pt x="171450" y="149469"/>
                    <a:pt x="171450" y="149469"/>
                  </a:cubicBezTo>
                  <a:cubicBezTo>
                    <a:pt x="342411" y="43394"/>
                    <a:pt x="562924" y="22501"/>
                    <a:pt x="712176" y="1"/>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13" name="Rounded Rectangle 11">
              <a:extLst>
                <a:ext uri="{FF2B5EF4-FFF2-40B4-BE49-F238E27FC236}">
                  <a16:creationId xmlns:a16="http://schemas.microsoft.com/office/drawing/2014/main" id="{DA24D7D4-2A38-1FBE-5AF8-B39EA62131EF}"/>
                </a:ext>
              </a:extLst>
            </p:cNvPr>
            <p:cNvSpPr/>
            <p:nvPr/>
          </p:nvSpPr>
          <p:spPr>
            <a:xfrm>
              <a:off x="4677507" y="3534508"/>
              <a:ext cx="1688123" cy="1582615"/>
            </a:xfrm>
            <a:custGeom>
              <a:avLst/>
              <a:gdLst/>
              <a:ahLst/>
              <a:cxnLst/>
              <a:rect l="0" t="0" r="0" b="0"/>
              <a:pathLst>
                <a:path w="1688123" h="1582615">
                  <a:moveTo>
                    <a:pt x="0" y="398898"/>
                  </a:moveTo>
                  <a:cubicBezTo>
                    <a:pt x="0" y="360247"/>
                    <a:pt x="1890" y="309533"/>
                    <a:pt x="3965" y="265395"/>
                  </a:cubicBezTo>
                  <a:cubicBezTo>
                    <a:pt x="6901" y="203023"/>
                    <a:pt x="35169" y="167053"/>
                    <a:pt x="65942" y="136280"/>
                  </a:cubicBezTo>
                  <a:lnTo>
                    <a:pt x="167053" y="52753"/>
                  </a:lnTo>
                  <a:cubicBezTo>
                    <a:pt x="231791" y="5556"/>
                    <a:pt x="389200" y="0"/>
                    <a:pt x="479180" y="0"/>
                  </a:cubicBezTo>
                  <a:lnTo>
                    <a:pt x="1688123" y="0"/>
                  </a:lnTo>
                  <a:lnTo>
                    <a:pt x="1688123" y="1160584"/>
                  </a:lnTo>
                  <a:cubicBezTo>
                    <a:pt x="1688123" y="1393668"/>
                    <a:pt x="1688123" y="1582615"/>
                    <a:pt x="1688123" y="1582615"/>
                  </a:cubicBezTo>
                  <a:lnTo>
                    <a:pt x="0" y="1582615"/>
                  </a:lnTo>
                  <a:lnTo>
                    <a:pt x="0" y="398898"/>
                  </a:lnTo>
                </a:path>
              </a:pathLst>
            </a:custGeom>
            <a:solidFill>
              <a:srgbClr val="63B4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14" name="Rounded Rectangle 12">
              <a:extLst>
                <a:ext uri="{FF2B5EF4-FFF2-40B4-BE49-F238E27FC236}">
                  <a16:creationId xmlns:a16="http://schemas.microsoft.com/office/drawing/2014/main" id="{B3AC50E3-0C82-A666-371A-1467CE3280AF}"/>
                </a:ext>
              </a:extLst>
            </p:cNvPr>
            <p:cNvSpPr/>
            <p:nvPr/>
          </p:nvSpPr>
          <p:spPr>
            <a:xfrm>
              <a:off x="4677507" y="3534508"/>
              <a:ext cx="1688123" cy="1582615"/>
            </a:xfrm>
            <a:custGeom>
              <a:avLst/>
              <a:gdLst/>
              <a:ahLst/>
              <a:cxnLst/>
              <a:rect l="0" t="0" r="0" b="0"/>
              <a:pathLst>
                <a:path w="1688123" h="1582615">
                  <a:moveTo>
                    <a:pt x="0" y="1160584"/>
                  </a:moveTo>
                  <a:lnTo>
                    <a:pt x="0" y="1582615"/>
                  </a:lnTo>
                  <a:lnTo>
                    <a:pt x="1688123" y="1582615"/>
                  </a:lnTo>
                  <a:lnTo>
                    <a:pt x="1688123" y="1160585"/>
                  </a:lnTo>
                  <a:moveTo>
                    <a:pt x="1688123" y="1160584"/>
                  </a:moveTo>
                  <a:lnTo>
                    <a:pt x="1688123" y="422030"/>
                  </a:lnTo>
                  <a:moveTo>
                    <a:pt x="0" y="1160584"/>
                  </a:moveTo>
                  <a:lnTo>
                    <a:pt x="0" y="422030"/>
                  </a:lnTo>
                  <a:moveTo>
                    <a:pt x="1688123" y="422030"/>
                  </a:moveTo>
                  <a:lnTo>
                    <a:pt x="1688123" y="0"/>
                  </a:lnTo>
                  <a:lnTo>
                    <a:pt x="479180" y="0"/>
                  </a:lnTo>
                  <a:cubicBezTo>
                    <a:pt x="389199" y="0"/>
                    <a:pt x="231795" y="5559"/>
                    <a:pt x="167053" y="52753"/>
                  </a:cubicBezTo>
                  <a:lnTo>
                    <a:pt x="65942" y="136280"/>
                  </a:lnTo>
                  <a:cubicBezTo>
                    <a:pt x="35169" y="167053"/>
                    <a:pt x="6902" y="203025"/>
                    <a:pt x="3965" y="265399"/>
                  </a:cubicBezTo>
                  <a:cubicBezTo>
                    <a:pt x="1886" y="309536"/>
                    <a:pt x="0" y="360248"/>
                    <a:pt x="0" y="398900"/>
                  </a:cubicBezTo>
                  <a:lnTo>
                    <a:pt x="0" y="422030"/>
                  </a:lnTo>
                  <a:moveTo>
                    <a:pt x="4396" y="254977"/>
                  </a:moveTo>
                  <a:cubicBezTo>
                    <a:pt x="17584" y="140677"/>
                    <a:pt x="153865" y="153865"/>
                    <a:pt x="153865" y="153865"/>
                  </a:cubicBezTo>
                  <a:cubicBezTo>
                    <a:pt x="184638" y="74734"/>
                    <a:pt x="206619" y="26377"/>
                    <a:pt x="320919" y="8792"/>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15" name="Rounded Rectangle 13">
              <a:extLst>
                <a:ext uri="{FF2B5EF4-FFF2-40B4-BE49-F238E27FC236}">
                  <a16:creationId xmlns:a16="http://schemas.microsoft.com/office/drawing/2014/main" id="{A0255E21-F724-3B3F-8AAF-A1AA4169DD96}"/>
                </a:ext>
              </a:extLst>
            </p:cNvPr>
            <p:cNvSpPr/>
            <p:nvPr/>
          </p:nvSpPr>
          <p:spPr>
            <a:xfrm>
              <a:off x="6576646" y="1846385"/>
              <a:ext cx="1688123" cy="1582615"/>
            </a:xfrm>
            <a:custGeom>
              <a:avLst/>
              <a:gdLst/>
              <a:ahLst/>
              <a:cxnLst/>
              <a:rect l="0" t="0" r="0" b="0"/>
              <a:pathLst>
                <a:path w="1688123" h="1582615">
                  <a:moveTo>
                    <a:pt x="0" y="0"/>
                  </a:moveTo>
                  <a:lnTo>
                    <a:pt x="941374" y="0"/>
                  </a:lnTo>
                  <a:cubicBezTo>
                    <a:pt x="1166906" y="0"/>
                    <a:pt x="1406769" y="0"/>
                    <a:pt x="1626576" y="52753"/>
                  </a:cubicBezTo>
                  <a:cubicBezTo>
                    <a:pt x="1626576" y="52753"/>
                    <a:pt x="1688123" y="131884"/>
                    <a:pt x="1688123" y="422030"/>
                  </a:cubicBezTo>
                  <a:lnTo>
                    <a:pt x="1688123" y="1160584"/>
                  </a:lnTo>
                  <a:cubicBezTo>
                    <a:pt x="1688123" y="1393668"/>
                    <a:pt x="1688123" y="1582615"/>
                    <a:pt x="1688123" y="1582615"/>
                  </a:cubicBezTo>
                  <a:lnTo>
                    <a:pt x="0" y="1582615"/>
                  </a:lnTo>
                  <a:lnTo>
                    <a:pt x="0" y="0"/>
                  </a:lnTo>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16" name="Rounded Rectangle 14">
              <a:extLst>
                <a:ext uri="{FF2B5EF4-FFF2-40B4-BE49-F238E27FC236}">
                  <a16:creationId xmlns:a16="http://schemas.microsoft.com/office/drawing/2014/main" id="{A90883BE-97DD-26EC-A7FD-66289D92E744}"/>
                </a:ext>
              </a:extLst>
            </p:cNvPr>
            <p:cNvSpPr/>
            <p:nvPr/>
          </p:nvSpPr>
          <p:spPr>
            <a:xfrm>
              <a:off x="6576646" y="1846385"/>
              <a:ext cx="1688123" cy="1582615"/>
            </a:xfrm>
            <a:custGeom>
              <a:avLst/>
              <a:gdLst/>
              <a:ahLst/>
              <a:cxnLst/>
              <a:rect l="0" t="0" r="0" b="0"/>
              <a:pathLst>
                <a:path w="1688123" h="1582615">
                  <a:moveTo>
                    <a:pt x="0" y="1160584"/>
                  </a:moveTo>
                  <a:lnTo>
                    <a:pt x="0" y="1582615"/>
                  </a:lnTo>
                  <a:lnTo>
                    <a:pt x="1688123" y="1582615"/>
                  </a:lnTo>
                  <a:lnTo>
                    <a:pt x="1688123" y="1160585"/>
                  </a:lnTo>
                  <a:moveTo>
                    <a:pt x="1688123" y="1160584"/>
                  </a:moveTo>
                  <a:lnTo>
                    <a:pt x="1688123" y="422030"/>
                  </a:lnTo>
                  <a:moveTo>
                    <a:pt x="0" y="1160584"/>
                  </a:moveTo>
                  <a:lnTo>
                    <a:pt x="0" y="422030"/>
                  </a:lnTo>
                  <a:moveTo>
                    <a:pt x="0" y="422030"/>
                  </a:moveTo>
                  <a:lnTo>
                    <a:pt x="0" y="0"/>
                  </a:lnTo>
                  <a:lnTo>
                    <a:pt x="941377" y="0"/>
                  </a:lnTo>
                  <a:cubicBezTo>
                    <a:pt x="1166907" y="0"/>
                    <a:pt x="1406769" y="0"/>
                    <a:pt x="1626576" y="52753"/>
                  </a:cubicBezTo>
                  <a:cubicBezTo>
                    <a:pt x="1626576" y="52753"/>
                    <a:pt x="1688123" y="131884"/>
                    <a:pt x="1688123" y="422030"/>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17" name="Rounded Rectangle 15">
              <a:extLst>
                <a:ext uri="{FF2B5EF4-FFF2-40B4-BE49-F238E27FC236}">
                  <a16:creationId xmlns:a16="http://schemas.microsoft.com/office/drawing/2014/main" id="{C20CF15E-FDA4-F675-47B3-F3B39B005BBF}"/>
                </a:ext>
              </a:extLst>
            </p:cNvPr>
            <p:cNvSpPr/>
            <p:nvPr/>
          </p:nvSpPr>
          <p:spPr>
            <a:xfrm>
              <a:off x="6576646" y="3640016"/>
              <a:ext cx="1688123" cy="1477107"/>
            </a:xfrm>
            <a:custGeom>
              <a:avLst/>
              <a:gdLst/>
              <a:ahLst/>
              <a:cxnLst/>
              <a:rect l="0" t="0" r="0" b="0"/>
              <a:pathLst>
                <a:path w="1688123" h="1477107">
                  <a:moveTo>
                    <a:pt x="0" y="0"/>
                  </a:moveTo>
                  <a:lnTo>
                    <a:pt x="941374" y="0"/>
                  </a:lnTo>
                  <a:cubicBezTo>
                    <a:pt x="1157041" y="0"/>
                    <a:pt x="1371890" y="26447"/>
                    <a:pt x="1581111" y="78752"/>
                  </a:cubicBezTo>
                  <a:lnTo>
                    <a:pt x="1608200" y="85531"/>
                  </a:lnTo>
                  <a:cubicBezTo>
                    <a:pt x="1655169" y="97269"/>
                    <a:pt x="1688123" y="139472"/>
                    <a:pt x="1688123" y="187882"/>
                  </a:cubicBezTo>
                  <a:lnTo>
                    <a:pt x="1688123" y="1055076"/>
                  </a:lnTo>
                  <a:cubicBezTo>
                    <a:pt x="1688123" y="1288161"/>
                    <a:pt x="1688123" y="1477107"/>
                    <a:pt x="1688123" y="1477107"/>
                  </a:cubicBezTo>
                  <a:lnTo>
                    <a:pt x="0" y="1477107"/>
                  </a:lnTo>
                  <a:lnTo>
                    <a:pt x="0" y="0"/>
                  </a:lnTo>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18" name="Rounded Rectangle 16">
              <a:extLst>
                <a:ext uri="{FF2B5EF4-FFF2-40B4-BE49-F238E27FC236}">
                  <a16:creationId xmlns:a16="http://schemas.microsoft.com/office/drawing/2014/main" id="{F11EEFEA-3651-B15E-B845-385407AFDD0E}"/>
                </a:ext>
              </a:extLst>
            </p:cNvPr>
            <p:cNvSpPr/>
            <p:nvPr/>
          </p:nvSpPr>
          <p:spPr>
            <a:xfrm>
              <a:off x="6576646" y="3640016"/>
              <a:ext cx="1688123" cy="1477107"/>
            </a:xfrm>
            <a:custGeom>
              <a:avLst/>
              <a:gdLst/>
              <a:ahLst/>
              <a:cxnLst/>
              <a:rect l="0" t="0" r="0" b="0"/>
              <a:pathLst>
                <a:path w="1688123" h="1477107">
                  <a:moveTo>
                    <a:pt x="0" y="1055076"/>
                  </a:moveTo>
                  <a:lnTo>
                    <a:pt x="0" y="1477107"/>
                  </a:lnTo>
                  <a:lnTo>
                    <a:pt x="1688123" y="1477107"/>
                  </a:lnTo>
                  <a:lnTo>
                    <a:pt x="1688123" y="1055077"/>
                  </a:lnTo>
                  <a:moveTo>
                    <a:pt x="1688123" y="1055076"/>
                  </a:moveTo>
                  <a:lnTo>
                    <a:pt x="1688123" y="422030"/>
                  </a:lnTo>
                  <a:moveTo>
                    <a:pt x="0" y="1055076"/>
                  </a:moveTo>
                  <a:lnTo>
                    <a:pt x="0" y="422030"/>
                  </a:lnTo>
                  <a:moveTo>
                    <a:pt x="0" y="422030"/>
                  </a:moveTo>
                  <a:lnTo>
                    <a:pt x="0" y="0"/>
                  </a:lnTo>
                  <a:lnTo>
                    <a:pt x="941377" y="0"/>
                  </a:lnTo>
                  <a:cubicBezTo>
                    <a:pt x="1157039" y="0"/>
                    <a:pt x="1371888" y="26449"/>
                    <a:pt x="1581111" y="78754"/>
                  </a:cubicBezTo>
                  <a:lnTo>
                    <a:pt x="1608204" y="85528"/>
                  </a:lnTo>
                  <a:cubicBezTo>
                    <a:pt x="1655173" y="97270"/>
                    <a:pt x="1688123" y="139471"/>
                    <a:pt x="1688123" y="187885"/>
                  </a:cubicBezTo>
                  <a:lnTo>
                    <a:pt x="1688123" y="422030"/>
                  </a:lnTo>
                  <a:moveTo>
                    <a:pt x="1626576" y="92319"/>
                  </a:moveTo>
                  <a:cubicBezTo>
                    <a:pt x="1543050" y="61546"/>
                    <a:pt x="1516673" y="149469"/>
                    <a:pt x="1516673" y="149469"/>
                  </a:cubicBezTo>
                  <a:cubicBezTo>
                    <a:pt x="1345711" y="43394"/>
                    <a:pt x="1125198" y="22501"/>
                    <a:pt x="975946" y="1"/>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231F20"/>
                </a:solidFill>
                <a:effectLst/>
                <a:uLnTx/>
                <a:uFillTx/>
                <a:latin typeface="Arial"/>
                <a:ea typeface="+mn-ea"/>
                <a:cs typeface="+mn-cs"/>
              </a:endParaRPr>
            </a:p>
          </p:txBody>
        </p:sp>
        <p:sp>
          <p:nvSpPr>
            <p:cNvPr id="19" name="TextBox 18">
              <a:extLst>
                <a:ext uri="{FF2B5EF4-FFF2-40B4-BE49-F238E27FC236}">
                  <a16:creationId xmlns:a16="http://schemas.microsoft.com/office/drawing/2014/main" id="{C13DE98C-15C9-0DED-D890-199186476959}"/>
                </a:ext>
              </a:extLst>
            </p:cNvPr>
            <p:cNvSpPr txBox="1"/>
            <p:nvPr/>
          </p:nvSpPr>
          <p:spPr>
            <a:xfrm>
              <a:off x="1274511" y="2483827"/>
              <a:ext cx="897481" cy="51022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FFFFFF"/>
                  </a:solidFill>
                  <a:effectLst/>
                  <a:uLnTx/>
                  <a:uFillTx/>
                  <a:latin typeface="Arial"/>
                  <a:ea typeface="+mn-ea"/>
                  <a:cs typeface="+mn-cs"/>
                </a:rPr>
                <a:t>Automating
repetitive tasks like
underwriting and
claims processing.</a:t>
              </a:r>
            </a:p>
          </p:txBody>
        </p:sp>
        <p:sp>
          <p:nvSpPr>
            <p:cNvPr id="20" name="TextBox 19">
              <a:extLst>
                <a:ext uri="{FF2B5EF4-FFF2-40B4-BE49-F238E27FC236}">
                  <a16:creationId xmlns:a16="http://schemas.microsoft.com/office/drawing/2014/main" id="{61492F97-863E-4761-9C0B-78AA9C1F8B62}"/>
                </a:ext>
              </a:extLst>
            </p:cNvPr>
            <p:cNvSpPr txBox="1"/>
            <p:nvPr/>
          </p:nvSpPr>
          <p:spPr>
            <a:xfrm>
              <a:off x="3183332" y="2615712"/>
              <a:ext cx="878154" cy="637779"/>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FFFFFF"/>
                  </a:solidFill>
                  <a:effectLst/>
                  <a:uLnTx/>
                  <a:uFillTx/>
                  <a:latin typeface="Arial"/>
                  <a:ea typeface="+mn-ea"/>
                  <a:cs typeface="+mn-cs"/>
                </a:rPr>
                <a:t>Providing
personalized
experiences and
real-time customer
support.</a:t>
              </a:r>
            </a:p>
          </p:txBody>
        </p:sp>
        <p:sp>
          <p:nvSpPr>
            <p:cNvPr id="21" name="TextBox 20">
              <a:extLst>
                <a:ext uri="{FF2B5EF4-FFF2-40B4-BE49-F238E27FC236}">
                  <a16:creationId xmlns:a16="http://schemas.microsoft.com/office/drawing/2014/main" id="{1B5B776D-A8EE-921A-BF67-9FB279CE6D99}"/>
                </a:ext>
              </a:extLst>
            </p:cNvPr>
            <p:cNvSpPr txBox="1"/>
            <p:nvPr/>
          </p:nvSpPr>
          <p:spPr>
            <a:xfrm>
              <a:off x="5086159" y="2483827"/>
              <a:ext cx="870907" cy="51022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FFFFFF"/>
                  </a:solidFill>
                  <a:effectLst/>
                  <a:uLnTx/>
                  <a:uFillTx/>
                  <a:latin typeface="Arial"/>
                  <a:ea typeface="+mn-ea"/>
                  <a:cs typeface="+mn-cs"/>
                </a:rPr>
                <a:t>Strengthening
financial resilience
through real-time
data analysis.</a:t>
              </a:r>
            </a:p>
          </p:txBody>
        </p:sp>
        <p:sp>
          <p:nvSpPr>
            <p:cNvPr id="22" name="TextBox 21">
              <a:extLst>
                <a:ext uri="{FF2B5EF4-FFF2-40B4-BE49-F238E27FC236}">
                  <a16:creationId xmlns:a16="http://schemas.microsoft.com/office/drawing/2014/main" id="{AE2149C6-A251-2636-9715-27B22D87A2D3}"/>
                </a:ext>
              </a:extLst>
            </p:cNvPr>
            <p:cNvSpPr txBox="1"/>
            <p:nvPr/>
          </p:nvSpPr>
          <p:spPr>
            <a:xfrm>
              <a:off x="7004554" y="2589335"/>
              <a:ext cx="832254" cy="51022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FFFFFF"/>
                  </a:solidFill>
                  <a:effectLst/>
                  <a:uLnTx/>
                  <a:uFillTx/>
                  <a:latin typeface="Arial"/>
                  <a:ea typeface="+mn-ea"/>
                  <a:cs typeface="+mn-cs"/>
                </a:rPr>
                <a:t>Autonomously
scanning markets
and adjusting
portfolios.</a:t>
              </a:r>
            </a:p>
          </p:txBody>
        </p:sp>
        <p:sp>
          <p:nvSpPr>
            <p:cNvPr id="23" name="TextBox 22">
              <a:extLst>
                <a:ext uri="{FF2B5EF4-FFF2-40B4-BE49-F238E27FC236}">
                  <a16:creationId xmlns:a16="http://schemas.microsoft.com/office/drawing/2014/main" id="{1C924694-93BA-09A5-2FA3-D889312C04D8}"/>
                </a:ext>
              </a:extLst>
            </p:cNvPr>
            <p:cNvSpPr txBox="1"/>
            <p:nvPr/>
          </p:nvSpPr>
          <p:spPr>
            <a:xfrm>
              <a:off x="6874712" y="2066193"/>
              <a:ext cx="1091955" cy="41745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rial"/>
                  <a:ea typeface="+mn-ea"/>
                  <a:cs typeface="+mn-cs"/>
                </a:rPr>
                <a:t>Investment &amp;
Trading</a:t>
              </a:r>
            </a:p>
          </p:txBody>
        </p:sp>
        <p:sp>
          <p:nvSpPr>
            <p:cNvPr id="24" name="TextBox 23">
              <a:extLst>
                <a:ext uri="{FF2B5EF4-FFF2-40B4-BE49-F238E27FC236}">
                  <a16:creationId xmlns:a16="http://schemas.microsoft.com/office/drawing/2014/main" id="{722089CC-BE4E-694B-D23B-88372ADCA6B5}"/>
                </a:ext>
              </a:extLst>
            </p:cNvPr>
            <p:cNvSpPr txBox="1"/>
            <p:nvPr/>
          </p:nvSpPr>
          <p:spPr>
            <a:xfrm>
              <a:off x="4990129" y="1960685"/>
              <a:ext cx="1062966" cy="41745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rial"/>
                  <a:ea typeface="+mn-ea"/>
                  <a:cs typeface="+mn-cs"/>
                </a:rPr>
                <a:t>Risk
Management</a:t>
              </a:r>
            </a:p>
          </p:txBody>
        </p:sp>
        <p:sp>
          <p:nvSpPr>
            <p:cNvPr id="25" name="TextBox 24">
              <a:extLst>
                <a:ext uri="{FF2B5EF4-FFF2-40B4-BE49-F238E27FC236}">
                  <a16:creationId xmlns:a16="http://schemas.microsoft.com/office/drawing/2014/main" id="{0026AE2B-34A6-D0F9-C1A7-7C93D12E2437}"/>
                </a:ext>
              </a:extLst>
            </p:cNvPr>
            <p:cNvSpPr txBox="1"/>
            <p:nvPr/>
          </p:nvSpPr>
          <p:spPr>
            <a:xfrm>
              <a:off x="1186995" y="3754316"/>
              <a:ext cx="1072629" cy="41745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rial"/>
                  <a:ea typeface="+mn-ea"/>
                  <a:cs typeface="+mn-cs"/>
                </a:rPr>
                <a:t>Credit
Underwriting</a:t>
              </a:r>
            </a:p>
          </p:txBody>
        </p:sp>
        <p:sp>
          <p:nvSpPr>
            <p:cNvPr id="26" name="TextBox 25">
              <a:extLst>
                <a:ext uri="{FF2B5EF4-FFF2-40B4-BE49-F238E27FC236}">
                  <a16:creationId xmlns:a16="http://schemas.microsoft.com/office/drawing/2014/main" id="{0152E28E-EE32-0633-5109-23234374A2F4}"/>
                </a:ext>
              </a:extLst>
            </p:cNvPr>
            <p:cNvSpPr txBox="1"/>
            <p:nvPr/>
          </p:nvSpPr>
          <p:spPr>
            <a:xfrm>
              <a:off x="5149504" y="3754316"/>
              <a:ext cx="744075" cy="208728"/>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rial"/>
                  <a:ea typeface="+mn-ea"/>
                  <a:cs typeface="+mn-cs"/>
                </a:rPr>
                <a:t>Advisory</a:t>
              </a:r>
            </a:p>
          </p:txBody>
        </p:sp>
        <p:sp>
          <p:nvSpPr>
            <p:cNvPr id="27" name="TextBox 26">
              <a:extLst>
                <a:ext uri="{FF2B5EF4-FFF2-40B4-BE49-F238E27FC236}">
                  <a16:creationId xmlns:a16="http://schemas.microsoft.com/office/drawing/2014/main" id="{44E3835C-BF2C-B96E-56D7-977DFEEA6DA1}"/>
                </a:ext>
              </a:extLst>
            </p:cNvPr>
            <p:cNvSpPr txBox="1"/>
            <p:nvPr/>
          </p:nvSpPr>
          <p:spPr>
            <a:xfrm>
              <a:off x="3158565" y="2066193"/>
              <a:ext cx="927678" cy="41745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rial"/>
                  <a:ea typeface="+mn-ea"/>
                  <a:cs typeface="+mn-cs"/>
                </a:rPr>
                <a:t>Customer
Experience</a:t>
              </a:r>
            </a:p>
          </p:txBody>
        </p:sp>
        <p:sp>
          <p:nvSpPr>
            <p:cNvPr id="28" name="TextBox 27">
              <a:extLst>
                <a:ext uri="{FF2B5EF4-FFF2-40B4-BE49-F238E27FC236}">
                  <a16:creationId xmlns:a16="http://schemas.microsoft.com/office/drawing/2014/main" id="{85D98BA1-6EF9-7FEA-EDD9-CEBA5FA70E35}"/>
                </a:ext>
              </a:extLst>
            </p:cNvPr>
            <p:cNvSpPr txBox="1"/>
            <p:nvPr/>
          </p:nvSpPr>
          <p:spPr>
            <a:xfrm>
              <a:off x="1240140" y="1960685"/>
              <a:ext cx="966332" cy="41745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rial"/>
                  <a:ea typeface="+mn-ea"/>
                  <a:cs typeface="+mn-cs"/>
                </a:rPr>
                <a:t>Operational
Efficiency</a:t>
              </a:r>
            </a:p>
          </p:txBody>
        </p:sp>
        <p:sp>
          <p:nvSpPr>
            <p:cNvPr id="29" name="TextBox 28">
              <a:extLst>
                <a:ext uri="{FF2B5EF4-FFF2-40B4-BE49-F238E27FC236}">
                  <a16:creationId xmlns:a16="http://schemas.microsoft.com/office/drawing/2014/main" id="{E1B37A93-CE3F-374F-6040-0E77B86B252C}"/>
                </a:ext>
              </a:extLst>
            </p:cNvPr>
            <p:cNvSpPr txBox="1"/>
            <p:nvPr/>
          </p:nvSpPr>
          <p:spPr>
            <a:xfrm>
              <a:off x="6884370" y="3859824"/>
              <a:ext cx="1072628" cy="417455"/>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rial"/>
                  <a:ea typeface="+mn-ea"/>
                  <a:cs typeface="+mn-cs"/>
                </a:rPr>
                <a:t>Autonomous
Finance</a:t>
              </a:r>
            </a:p>
          </p:txBody>
        </p:sp>
        <p:sp>
          <p:nvSpPr>
            <p:cNvPr id="30" name="TextBox 29">
              <a:extLst>
                <a:ext uri="{FF2B5EF4-FFF2-40B4-BE49-F238E27FC236}">
                  <a16:creationId xmlns:a16="http://schemas.microsoft.com/office/drawing/2014/main" id="{43897E53-5AD4-6635-33E2-E7356D583777}"/>
                </a:ext>
              </a:extLst>
            </p:cNvPr>
            <p:cNvSpPr txBox="1"/>
            <p:nvPr/>
          </p:nvSpPr>
          <p:spPr>
            <a:xfrm>
              <a:off x="6988903" y="4409343"/>
              <a:ext cx="863659" cy="382667"/>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FFFFFF"/>
                  </a:solidFill>
                  <a:effectLst/>
                  <a:uLnTx/>
                  <a:uFillTx/>
                  <a:latin typeface="Arial"/>
                  <a:ea typeface="+mn-ea"/>
                  <a:cs typeface="+mn-cs"/>
                </a:rPr>
                <a:t>Actively managing
routine financial
tasks.</a:t>
              </a:r>
            </a:p>
          </p:txBody>
        </p:sp>
        <p:sp>
          <p:nvSpPr>
            <p:cNvPr id="31" name="TextBox 30">
              <a:extLst>
                <a:ext uri="{FF2B5EF4-FFF2-40B4-BE49-F238E27FC236}">
                  <a16:creationId xmlns:a16="http://schemas.microsoft.com/office/drawing/2014/main" id="{6D7A44FA-E6D9-9B87-DD20-F6B913B7F298}"/>
                </a:ext>
              </a:extLst>
            </p:cNvPr>
            <p:cNvSpPr txBox="1"/>
            <p:nvPr/>
          </p:nvSpPr>
          <p:spPr>
            <a:xfrm>
              <a:off x="5054066" y="4092820"/>
              <a:ext cx="934926" cy="637779"/>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FFFFFF"/>
                  </a:solidFill>
                  <a:effectLst/>
                  <a:uLnTx/>
                  <a:uFillTx/>
                  <a:latin typeface="Arial"/>
                  <a:ea typeface="+mn-ea"/>
                  <a:cs typeface="+mn-cs"/>
                </a:rPr>
                <a:t>Providing
personalized
financial advice and
portfolio
management.</a:t>
              </a:r>
            </a:p>
          </p:txBody>
        </p:sp>
        <p:sp>
          <p:nvSpPr>
            <p:cNvPr id="32" name="TextBox 31">
              <a:extLst>
                <a:ext uri="{FF2B5EF4-FFF2-40B4-BE49-F238E27FC236}">
                  <a16:creationId xmlns:a16="http://schemas.microsoft.com/office/drawing/2014/main" id="{3481D851-0438-A2F6-7B4D-B625B3E7A63A}"/>
                </a:ext>
              </a:extLst>
            </p:cNvPr>
            <p:cNvSpPr txBox="1"/>
            <p:nvPr/>
          </p:nvSpPr>
          <p:spPr>
            <a:xfrm>
              <a:off x="1250407" y="4303835"/>
              <a:ext cx="945797" cy="382667"/>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FFFFFF"/>
                  </a:solidFill>
                  <a:effectLst/>
                  <a:uLnTx/>
                  <a:uFillTx/>
                  <a:latin typeface="Arial"/>
                  <a:ea typeface="+mn-ea"/>
                  <a:cs typeface="+mn-cs"/>
                </a:rPr>
                <a:t>Evaluating borrower
solvency in real-
time.</a:t>
              </a:r>
            </a:p>
          </p:txBody>
        </p:sp>
        <p:sp>
          <p:nvSpPr>
            <p:cNvPr id="33" name="TextBox 32">
              <a:extLst>
                <a:ext uri="{FF2B5EF4-FFF2-40B4-BE49-F238E27FC236}">
                  <a16:creationId xmlns:a16="http://schemas.microsoft.com/office/drawing/2014/main" id="{687015C3-7EBF-18F3-9C32-9C37B3046020}"/>
                </a:ext>
              </a:extLst>
            </p:cNvPr>
            <p:cNvSpPr txBox="1"/>
            <p:nvPr/>
          </p:nvSpPr>
          <p:spPr>
            <a:xfrm>
              <a:off x="3149545" y="4409343"/>
              <a:ext cx="945797" cy="382667"/>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FFFFFF"/>
                  </a:solidFill>
                  <a:effectLst/>
                  <a:uLnTx/>
                  <a:uFillTx/>
                  <a:latin typeface="Arial"/>
                  <a:ea typeface="+mn-ea"/>
                  <a:cs typeface="+mn-cs"/>
                </a:rPr>
                <a:t>Pre-screening deals
and identifying red
flags.</a:t>
              </a:r>
            </a:p>
          </p:txBody>
        </p:sp>
        <p:sp>
          <p:nvSpPr>
            <p:cNvPr id="34" name="TextBox 33">
              <a:extLst>
                <a:ext uri="{FF2B5EF4-FFF2-40B4-BE49-F238E27FC236}">
                  <a16:creationId xmlns:a16="http://schemas.microsoft.com/office/drawing/2014/main" id="{05C46A43-5333-2B94-9647-C36A3686123D}"/>
                </a:ext>
              </a:extLst>
            </p:cNvPr>
            <p:cNvSpPr txBox="1"/>
            <p:nvPr/>
          </p:nvSpPr>
          <p:spPr>
            <a:xfrm>
              <a:off x="3070009" y="4070839"/>
              <a:ext cx="1104808" cy="208728"/>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FFFF"/>
                  </a:solidFill>
                  <a:effectLst/>
                  <a:uLnTx/>
                  <a:uFillTx/>
                  <a:latin typeface="Arial"/>
                  <a:ea typeface="+mn-ea"/>
                  <a:cs typeface="+mn-cs"/>
                </a:rPr>
                <a:t>M&amp;A Support</a:t>
              </a:r>
            </a:p>
          </p:txBody>
        </p:sp>
      </p:grpSp>
    </p:spTree>
    <p:extLst>
      <p:ext uri="{BB962C8B-B14F-4D97-AF65-F5344CB8AC3E}">
        <p14:creationId xmlns:p14="http://schemas.microsoft.com/office/powerpoint/2010/main" val="2700698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FA148-F7BA-7DB8-76E5-4D30D7AB1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99B10B-D0E7-2D79-7AAC-D5020B0FA085}"/>
              </a:ext>
            </a:extLst>
          </p:cNvPr>
          <p:cNvSpPr>
            <a:spLocks noGrp="1"/>
          </p:cNvSpPr>
          <p:nvPr>
            <p:ph type="title"/>
          </p:nvPr>
        </p:nvSpPr>
        <p:spPr/>
        <p:txBody>
          <a:bodyPr/>
          <a:lstStyle/>
          <a:p>
            <a:r>
              <a:rPr lang="en-US" dirty="0"/>
              <a:t>Knowledge Check</a:t>
            </a:r>
          </a:p>
        </p:txBody>
      </p:sp>
      <p:sp>
        <p:nvSpPr>
          <p:cNvPr id="5" name="Rectangle: Rounded Corners 59">
            <a:extLst>
              <a:ext uri="{FF2B5EF4-FFF2-40B4-BE49-F238E27FC236}">
                <a16:creationId xmlns:a16="http://schemas.microsoft.com/office/drawing/2014/main" id="{AA018EF8-59FC-FF8D-DA05-D285F5F48F10}"/>
              </a:ext>
            </a:extLst>
          </p:cNvPr>
          <p:cNvSpPr/>
          <p:nvPr/>
        </p:nvSpPr>
        <p:spPr>
          <a:xfrm>
            <a:off x="1816100" y="2624581"/>
            <a:ext cx="8204200" cy="3354304"/>
          </a:xfrm>
          <a:prstGeom prst="roundRect">
            <a:avLst>
              <a:gd name="adj" fmla="val 4548"/>
            </a:avLst>
          </a:prstGeom>
          <a:solidFill>
            <a:schemeClr val="bg1"/>
          </a:solidFill>
          <a:ln w="9525">
            <a:solidFill>
              <a:schemeClr val="bg1">
                <a:lumMod val="75000"/>
                <a:alpha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6" name="TextBox 5">
            <a:extLst>
              <a:ext uri="{FF2B5EF4-FFF2-40B4-BE49-F238E27FC236}">
                <a16:creationId xmlns:a16="http://schemas.microsoft.com/office/drawing/2014/main" id="{4026BC91-7AB5-A559-CD10-80E07322B7BF}"/>
              </a:ext>
            </a:extLst>
          </p:cNvPr>
          <p:cNvSpPr txBox="1"/>
          <p:nvPr/>
        </p:nvSpPr>
        <p:spPr>
          <a:xfrm>
            <a:off x="4392950" y="3122327"/>
            <a:ext cx="3050500" cy="461665"/>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How to Respond</a:t>
            </a:r>
          </a:p>
        </p:txBody>
      </p:sp>
      <p:pic>
        <p:nvPicPr>
          <p:cNvPr id="7" name="Graphic 6">
            <a:extLst>
              <a:ext uri="{FF2B5EF4-FFF2-40B4-BE49-F238E27FC236}">
                <a16:creationId xmlns:a16="http://schemas.microsoft.com/office/drawing/2014/main" id="{C9E61231-C2BB-4A65-117A-4FE570ACCC38}"/>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2295693" y="3787651"/>
            <a:ext cx="1606294" cy="1160959"/>
          </a:xfrm>
          <a:prstGeom prst="rect">
            <a:avLst/>
          </a:prstGeom>
        </p:spPr>
      </p:pic>
      <p:sp>
        <p:nvSpPr>
          <p:cNvPr id="8" name="Oval 7">
            <a:extLst>
              <a:ext uri="{FF2B5EF4-FFF2-40B4-BE49-F238E27FC236}">
                <a16:creationId xmlns:a16="http://schemas.microsoft.com/office/drawing/2014/main" id="{273CB22C-F21B-3396-9062-1E8DE120675B}"/>
              </a:ext>
            </a:extLst>
          </p:cNvPr>
          <p:cNvSpPr/>
          <p:nvPr/>
        </p:nvSpPr>
        <p:spPr>
          <a:xfrm>
            <a:off x="2460303" y="4999401"/>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1</a:t>
            </a:r>
          </a:p>
        </p:txBody>
      </p:sp>
      <p:grpSp>
        <p:nvGrpSpPr>
          <p:cNvPr id="9" name="Group 8">
            <a:extLst>
              <a:ext uri="{FF2B5EF4-FFF2-40B4-BE49-F238E27FC236}">
                <a16:creationId xmlns:a16="http://schemas.microsoft.com/office/drawing/2014/main" id="{493C214E-2FA4-CC35-7701-0B9B6FA4A7CB}"/>
              </a:ext>
            </a:extLst>
          </p:cNvPr>
          <p:cNvGrpSpPr/>
          <p:nvPr/>
        </p:nvGrpSpPr>
        <p:grpSpPr>
          <a:xfrm>
            <a:off x="4814636" y="3969002"/>
            <a:ext cx="1828800" cy="307777"/>
            <a:chOff x="7255294" y="3880953"/>
            <a:chExt cx="1828800" cy="307777"/>
          </a:xfrm>
        </p:grpSpPr>
        <p:grpSp>
          <p:nvGrpSpPr>
            <p:cNvPr id="10" name="Group 9">
              <a:extLst>
                <a:ext uri="{FF2B5EF4-FFF2-40B4-BE49-F238E27FC236}">
                  <a16:creationId xmlns:a16="http://schemas.microsoft.com/office/drawing/2014/main" id="{438A6938-982A-CE67-BB20-CD5245ADD36E}"/>
                </a:ext>
              </a:extLst>
            </p:cNvPr>
            <p:cNvGrpSpPr/>
            <p:nvPr/>
          </p:nvGrpSpPr>
          <p:grpSpPr>
            <a:xfrm>
              <a:off x="7255294" y="3904103"/>
              <a:ext cx="1828800" cy="274320"/>
              <a:chOff x="7438174" y="3962400"/>
              <a:chExt cx="2194560" cy="329184"/>
            </a:xfrm>
          </p:grpSpPr>
          <p:sp>
            <p:nvSpPr>
              <p:cNvPr id="13" name="Rectangle 12">
                <a:extLst>
                  <a:ext uri="{FF2B5EF4-FFF2-40B4-BE49-F238E27FC236}">
                    <a16:creationId xmlns:a16="http://schemas.microsoft.com/office/drawing/2014/main" id="{B56825B2-71C8-AAC6-0FBE-3AE6FE591E0E}"/>
                  </a:ext>
                </a:extLst>
              </p:cNvPr>
              <p:cNvSpPr/>
              <p:nvPr/>
            </p:nvSpPr>
            <p:spPr>
              <a:xfrm>
                <a:off x="7438174" y="3962400"/>
                <a:ext cx="1780032"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14" name="Rectangle 13">
                <a:extLst>
                  <a:ext uri="{FF2B5EF4-FFF2-40B4-BE49-F238E27FC236}">
                    <a16:creationId xmlns:a16="http://schemas.microsoft.com/office/drawing/2014/main" id="{09F3EBE4-D624-075E-46C3-282C7DF58683}"/>
                  </a:ext>
                </a:extLst>
              </p:cNvPr>
              <p:cNvSpPr/>
              <p:nvPr/>
            </p:nvSpPr>
            <p:spPr>
              <a:xfrm>
                <a:off x="9218206" y="3962400"/>
                <a:ext cx="414528"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pic>
          <p:nvPicPr>
            <p:cNvPr id="11" name="Graphic 10" descr="Play">
              <a:extLst>
                <a:ext uri="{FF2B5EF4-FFF2-40B4-BE49-F238E27FC236}">
                  <a16:creationId xmlns:a16="http://schemas.microsoft.com/office/drawing/2014/main" id="{79FEAE4B-65AE-42B2-9D89-C6D3EF1D6B5A}"/>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19851" y="3931152"/>
              <a:ext cx="220222" cy="220222"/>
            </a:xfrm>
            <a:prstGeom prst="rect">
              <a:avLst/>
            </a:prstGeom>
          </p:spPr>
        </p:pic>
        <p:sp>
          <p:nvSpPr>
            <p:cNvPr id="12" name="TextBox 11">
              <a:extLst>
                <a:ext uri="{FF2B5EF4-FFF2-40B4-BE49-F238E27FC236}">
                  <a16:creationId xmlns:a16="http://schemas.microsoft.com/office/drawing/2014/main" id="{9EAD0613-2DF7-B227-DF17-9D420C62A9E4}"/>
                </a:ext>
              </a:extLst>
            </p:cNvPr>
            <p:cNvSpPr txBox="1"/>
            <p:nvPr/>
          </p:nvSpPr>
          <p:spPr>
            <a:xfrm>
              <a:off x="7265888" y="3880953"/>
              <a:ext cx="1491114" cy="307777"/>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Helvetica Neue" panose="02000503040000020004" pitchFamily="2" charset="0"/>
                  <a:ea typeface="+mn-ea"/>
                  <a:cs typeface="Arial" panose="020B0604020202020204" pitchFamily="34" charset="0"/>
                </a:rPr>
                <a:t>www.menti.com</a:t>
              </a:r>
              <a:endParaRPr kumimoji="0" lang="en-US" sz="14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endParaRPr>
            </a:p>
          </p:txBody>
        </p:sp>
      </p:grpSp>
      <p:sp>
        <p:nvSpPr>
          <p:cNvPr id="15" name="Oval 14">
            <a:extLst>
              <a:ext uri="{FF2B5EF4-FFF2-40B4-BE49-F238E27FC236}">
                <a16:creationId xmlns:a16="http://schemas.microsoft.com/office/drawing/2014/main" id="{0CDC85BD-2E0F-6CCB-4416-33BCA0217D56}"/>
              </a:ext>
            </a:extLst>
          </p:cNvPr>
          <p:cNvSpPr/>
          <p:nvPr/>
        </p:nvSpPr>
        <p:spPr>
          <a:xfrm>
            <a:off x="4802801" y="4969019"/>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2</a:t>
            </a:r>
          </a:p>
        </p:txBody>
      </p:sp>
      <p:grpSp>
        <p:nvGrpSpPr>
          <p:cNvPr id="16" name="Group 15">
            <a:extLst>
              <a:ext uri="{FF2B5EF4-FFF2-40B4-BE49-F238E27FC236}">
                <a16:creationId xmlns:a16="http://schemas.microsoft.com/office/drawing/2014/main" id="{036B7FED-27FF-BBB6-B96A-28F232FFF6B6}"/>
              </a:ext>
            </a:extLst>
          </p:cNvPr>
          <p:cNvGrpSpPr/>
          <p:nvPr/>
        </p:nvGrpSpPr>
        <p:grpSpPr>
          <a:xfrm>
            <a:off x="7544251" y="3503084"/>
            <a:ext cx="1908048" cy="1653119"/>
            <a:chOff x="9509760" y="3429000"/>
            <a:chExt cx="1908048" cy="1653119"/>
          </a:xfrm>
        </p:grpSpPr>
        <p:pic>
          <p:nvPicPr>
            <p:cNvPr id="17" name="Graphic 16">
              <a:extLst>
                <a:ext uri="{FF2B5EF4-FFF2-40B4-BE49-F238E27FC236}">
                  <a16:creationId xmlns:a16="http://schemas.microsoft.com/office/drawing/2014/main" id="{828BDE78-82AB-1174-76C1-918F856E231F}"/>
                </a:ext>
              </a:extLst>
            </p:cNvPr>
            <p:cNvPicPr>
              <a:picLocks noChangeAspect="1"/>
            </p:cNvPicPr>
            <p:nvPr/>
          </p:nvPicPr>
          <p:blipFill rotWithShape="1">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50649"/>
            <a:stretch/>
          </p:blipFill>
          <p:spPr>
            <a:xfrm>
              <a:off x="9657944" y="3429000"/>
              <a:ext cx="1586401" cy="1589299"/>
            </a:xfrm>
            <a:prstGeom prst="rect">
              <a:avLst/>
            </a:prstGeom>
          </p:spPr>
        </p:pic>
        <p:sp>
          <p:nvSpPr>
            <p:cNvPr id="18" name="Rectangle 17">
              <a:extLst>
                <a:ext uri="{FF2B5EF4-FFF2-40B4-BE49-F238E27FC236}">
                  <a16:creationId xmlns:a16="http://schemas.microsoft.com/office/drawing/2014/main" id="{934B3186-7961-791B-09A5-446387DE6873}"/>
                </a:ext>
              </a:extLst>
            </p:cNvPr>
            <p:cNvSpPr/>
            <p:nvPr/>
          </p:nvSpPr>
          <p:spPr>
            <a:xfrm>
              <a:off x="9509760" y="3734254"/>
              <a:ext cx="1908048" cy="1347865"/>
            </a:xfrm>
            <a:prstGeom prst="rect">
              <a:avLst/>
            </a:prstGeom>
            <a:gradFill flip="none" rotWithShape="1">
              <a:gsLst>
                <a:gs pos="26000">
                  <a:schemeClr val="bg1"/>
                </a:gs>
                <a:gs pos="85000">
                  <a:srgbClr val="F5F5F4">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sp>
        <p:nvSpPr>
          <p:cNvPr id="19" name="TextBox 18">
            <a:extLst>
              <a:ext uri="{FF2B5EF4-FFF2-40B4-BE49-F238E27FC236}">
                <a16:creationId xmlns:a16="http://schemas.microsoft.com/office/drawing/2014/main" id="{E50F5506-3792-7608-4709-534623735DAF}"/>
              </a:ext>
            </a:extLst>
          </p:cNvPr>
          <p:cNvSpPr txBox="1"/>
          <p:nvPr/>
        </p:nvSpPr>
        <p:spPr>
          <a:xfrm>
            <a:off x="7829196" y="3808338"/>
            <a:ext cx="1314784" cy="230832"/>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65000"/>
                  </a:srgbClr>
                </a:solidFill>
                <a:effectLst/>
                <a:uLnTx/>
                <a:uFillTx/>
                <a:latin typeface="Helvetica Neue" panose="02000503040000020004" pitchFamily="2" charset="0"/>
                <a:ea typeface="+mn-ea"/>
                <a:cs typeface="Arial" panose="020B0604020202020204" pitchFamily="34" charset="0"/>
              </a:rPr>
              <a:t>Please enter the code</a:t>
            </a:r>
          </a:p>
        </p:txBody>
      </p:sp>
      <p:grpSp>
        <p:nvGrpSpPr>
          <p:cNvPr id="20" name="Group 19">
            <a:extLst>
              <a:ext uri="{FF2B5EF4-FFF2-40B4-BE49-F238E27FC236}">
                <a16:creationId xmlns:a16="http://schemas.microsoft.com/office/drawing/2014/main" id="{075A0A8A-55BC-6F61-48CE-810C3F17BC36}"/>
              </a:ext>
            </a:extLst>
          </p:cNvPr>
          <p:cNvGrpSpPr/>
          <p:nvPr/>
        </p:nvGrpSpPr>
        <p:grpSpPr>
          <a:xfrm>
            <a:off x="7916568" y="4122891"/>
            <a:ext cx="1196144" cy="200055"/>
            <a:chOff x="7255294" y="3880953"/>
            <a:chExt cx="1828800" cy="305867"/>
          </a:xfrm>
        </p:grpSpPr>
        <p:grpSp>
          <p:nvGrpSpPr>
            <p:cNvPr id="21" name="Group 20">
              <a:extLst>
                <a:ext uri="{FF2B5EF4-FFF2-40B4-BE49-F238E27FC236}">
                  <a16:creationId xmlns:a16="http://schemas.microsoft.com/office/drawing/2014/main" id="{B64E18A6-0A22-84F0-F049-1B21EEFA37E3}"/>
                </a:ext>
              </a:extLst>
            </p:cNvPr>
            <p:cNvGrpSpPr/>
            <p:nvPr/>
          </p:nvGrpSpPr>
          <p:grpSpPr>
            <a:xfrm>
              <a:off x="7255294" y="3904103"/>
              <a:ext cx="1828800" cy="274320"/>
              <a:chOff x="7438174" y="3962400"/>
              <a:chExt cx="2194560" cy="329184"/>
            </a:xfrm>
          </p:grpSpPr>
          <p:sp>
            <p:nvSpPr>
              <p:cNvPr id="23" name="Rectangle 22">
                <a:extLst>
                  <a:ext uri="{FF2B5EF4-FFF2-40B4-BE49-F238E27FC236}">
                    <a16:creationId xmlns:a16="http://schemas.microsoft.com/office/drawing/2014/main" id="{E4DF1239-AC69-3837-63EA-6D4926CA0DE8}"/>
                  </a:ext>
                </a:extLst>
              </p:cNvPr>
              <p:cNvSpPr/>
              <p:nvPr/>
            </p:nvSpPr>
            <p:spPr>
              <a:xfrm>
                <a:off x="7438174" y="3962400"/>
                <a:ext cx="1780032"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24" name="Rectangle 23">
                <a:extLst>
                  <a:ext uri="{FF2B5EF4-FFF2-40B4-BE49-F238E27FC236}">
                    <a16:creationId xmlns:a16="http://schemas.microsoft.com/office/drawing/2014/main" id="{E54733F5-6594-2272-ED60-0127E56A8B1D}"/>
                  </a:ext>
                </a:extLst>
              </p:cNvPr>
              <p:cNvSpPr/>
              <p:nvPr/>
            </p:nvSpPr>
            <p:spPr>
              <a:xfrm>
                <a:off x="9218206" y="3962400"/>
                <a:ext cx="414528"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sp>
          <p:nvSpPr>
            <p:cNvPr id="22" name="TextBox 21">
              <a:extLst>
                <a:ext uri="{FF2B5EF4-FFF2-40B4-BE49-F238E27FC236}">
                  <a16:creationId xmlns:a16="http://schemas.microsoft.com/office/drawing/2014/main" id="{78159527-266D-B9B2-C641-90445F787DAA}"/>
                </a:ext>
              </a:extLst>
            </p:cNvPr>
            <p:cNvSpPr txBox="1"/>
            <p:nvPr/>
          </p:nvSpPr>
          <p:spPr>
            <a:xfrm>
              <a:off x="7265888" y="3880953"/>
              <a:ext cx="929363" cy="305867"/>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rPr>
                <a:t>2790 4530</a:t>
              </a:r>
            </a:p>
          </p:txBody>
        </p:sp>
      </p:grpSp>
      <p:sp>
        <p:nvSpPr>
          <p:cNvPr id="25" name="Rectangle: Rounded Corners 81">
            <a:extLst>
              <a:ext uri="{FF2B5EF4-FFF2-40B4-BE49-F238E27FC236}">
                <a16:creationId xmlns:a16="http://schemas.microsoft.com/office/drawing/2014/main" id="{D9DD5152-BF0B-A383-43D1-55278C01E474}"/>
              </a:ext>
            </a:extLst>
          </p:cNvPr>
          <p:cNvSpPr/>
          <p:nvPr/>
        </p:nvSpPr>
        <p:spPr>
          <a:xfrm>
            <a:off x="8140063" y="4420727"/>
            <a:ext cx="749454" cy="200055"/>
          </a:xfrm>
          <a:prstGeom prst="roundRect">
            <a:avLst>
              <a:gd name="adj" fmla="val 50000"/>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lumMod val="75000"/>
                  </a:srgbClr>
                </a:solidFill>
                <a:effectLst/>
                <a:uLnTx/>
                <a:uFillTx/>
                <a:latin typeface="Helvetica Neue" panose="02000503040000020004" pitchFamily="2" charset="0"/>
                <a:ea typeface="+mn-ea"/>
                <a:cs typeface="Arial" panose="020B0604020202020204" pitchFamily="34" charset="0"/>
              </a:rPr>
              <a:t>SUBMIT</a:t>
            </a:r>
          </a:p>
        </p:txBody>
      </p:sp>
      <p:sp>
        <p:nvSpPr>
          <p:cNvPr id="26" name="Oval 25">
            <a:extLst>
              <a:ext uri="{FF2B5EF4-FFF2-40B4-BE49-F238E27FC236}">
                <a16:creationId xmlns:a16="http://schemas.microsoft.com/office/drawing/2014/main" id="{B13D5784-114C-AC8D-12A5-BE1EA8905EF4}"/>
              </a:ext>
            </a:extLst>
          </p:cNvPr>
          <p:cNvSpPr/>
          <p:nvPr/>
        </p:nvSpPr>
        <p:spPr>
          <a:xfrm>
            <a:off x="7673940" y="4978204"/>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3</a:t>
            </a:r>
          </a:p>
        </p:txBody>
      </p:sp>
      <p:pic>
        <p:nvPicPr>
          <p:cNvPr id="27" name="Graphic 26" descr="Key">
            <a:extLst>
              <a:ext uri="{FF2B5EF4-FFF2-40B4-BE49-F238E27FC236}">
                <a16:creationId xmlns:a16="http://schemas.microsoft.com/office/drawing/2014/main" id="{4D3D98F2-C260-B26D-B084-1DCE114172E7}"/>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0610922">
            <a:off x="8906485" y="4138497"/>
            <a:ext cx="193830" cy="193830"/>
          </a:xfrm>
          <a:prstGeom prst="rect">
            <a:avLst/>
          </a:prstGeom>
        </p:spPr>
      </p:pic>
      <p:cxnSp>
        <p:nvCxnSpPr>
          <p:cNvPr id="28" name="Straight Connector 27">
            <a:extLst>
              <a:ext uri="{FF2B5EF4-FFF2-40B4-BE49-F238E27FC236}">
                <a16:creationId xmlns:a16="http://schemas.microsoft.com/office/drawing/2014/main" id="{3545B039-A470-C5C7-0744-B9EE2CA4D5E0}"/>
              </a:ext>
            </a:extLst>
          </p:cNvPr>
          <p:cNvCxnSpPr>
            <a:cxnSpLocks/>
          </p:cNvCxnSpPr>
          <p:nvPr/>
        </p:nvCxnSpPr>
        <p:spPr>
          <a:xfrm>
            <a:off x="4352394" y="3619878"/>
            <a:ext cx="0" cy="1465311"/>
          </a:xfrm>
          <a:prstGeom prst="line">
            <a:avLst/>
          </a:prstGeom>
          <a:ln w="12700">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BF1F43B-0DE2-C16E-09B2-89E1EE898CBB}"/>
              </a:ext>
            </a:extLst>
          </p:cNvPr>
          <p:cNvCxnSpPr>
            <a:cxnSpLocks/>
          </p:cNvCxnSpPr>
          <p:nvPr/>
        </p:nvCxnSpPr>
        <p:spPr>
          <a:xfrm>
            <a:off x="7093843" y="3619878"/>
            <a:ext cx="0" cy="1465311"/>
          </a:xfrm>
          <a:prstGeom prst="line">
            <a:avLst/>
          </a:prstGeom>
          <a:ln w="12700">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7A37AFB-90C8-D26C-2BFA-0A8745FB8CA4}"/>
              </a:ext>
            </a:extLst>
          </p:cNvPr>
          <p:cNvGrpSpPr/>
          <p:nvPr/>
        </p:nvGrpSpPr>
        <p:grpSpPr>
          <a:xfrm>
            <a:off x="3022600" y="2028296"/>
            <a:ext cx="5791200" cy="1013926"/>
            <a:chOff x="3200400" y="1264716"/>
            <a:chExt cx="5791200" cy="1013926"/>
          </a:xfrm>
          <a:solidFill>
            <a:schemeClr val="accent1"/>
          </a:solidFill>
        </p:grpSpPr>
        <p:sp>
          <p:nvSpPr>
            <p:cNvPr id="31" name="Rectangle: Rounded Corners 87">
              <a:extLst>
                <a:ext uri="{FF2B5EF4-FFF2-40B4-BE49-F238E27FC236}">
                  <a16:creationId xmlns:a16="http://schemas.microsoft.com/office/drawing/2014/main" id="{8523475C-DB06-D272-BEEF-07BBCB8FA7E5}"/>
                </a:ext>
              </a:extLst>
            </p:cNvPr>
            <p:cNvSpPr/>
            <p:nvPr/>
          </p:nvSpPr>
          <p:spPr>
            <a:xfrm>
              <a:off x="3200400" y="1264716"/>
              <a:ext cx="5791200" cy="1013926"/>
            </a:xfrm>
            <a:prstGeom prst="roundRect">
              <a:avLst>
                <a:gd name="adj" fmla="val 50000"/>
              </a:avLst>
            </a:prstGeom>
            <a:grpFill/>
            <a:ln>
              <a:solidFill>
                <a:schemeClr val="bg1">
                  <a:lumMod val="8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32" name="TextBox 31">
              <a:extLst>
                <a:ext uri="{FF2B5EF4-FFF2-40B4-BE49-F238E27FC236}">
                  <a16:creationId xmlns:a16="http://schemas.microsoft.com/office/drawing/2014/main" id="{B42A68F7-3166-B16A-7D4B-0EA0940EA174}"/>
                </a:ext>
              </a:extLst>
            </p:cNvPr>
            <p:cNvSpPr txBox="1"/>
            <p:nvPr/>
          </p:nvSpPr>
          <p:spPr>
            <a:xfrm>
              <a:off x="3453016" y="1417736"/>
              <a:ext cx="5285968" cy="707886"/>
            </a:xfrm>
            <a:prstGeom prst="rect">
              <a:avLst/>
            </a:prstGeom>
            <a:grpFill/>
          </p:spPr>
          <p:txBody>
            <a:bodyPr wrap="square" rtlCol="0">
              <a:spAutoFit/>
            </a:bodyPr>
            <a:lstStyle/>
            <a:p>
              <a:pPr algn="ctr" defTabSz="228600">
                <a:defRPr/>
              </a:pPr>
              <a:r>
                <a:rPr kumimoji="0" lang="en-US" sz="4000" b="1" i="0" u="none" strike="noStrike" kern="1200" cap="none" spc="0" normalizeH="0" baseline="0" noProof="0" dirty="0">
                  <a:ln>
                    <a:noFill/>
                  </a:ln>
                  <a:solidFill>
                    <a:srgbClr val="FFFFFF"/>
                  </a:solidFill>
                  <a:effectLst/>
                  <a:uLnTx/>
                  <a:uFillTx/>
                  <a:latin typeface="Helvetica Neue" panose="02000503040000020004" pitchFamily="2" charset="0"/>
                  <a:ea typeface="+mn-ea"/>
                  <a:cs typeface="Arial" panose="020B0604020202020204" pitchFamily="34" charset="0"/>
                </a:rPr>
                <a:t>Code: 3527 9556</a:t>
              </a:r>
              <a:endParaRPr kumimoji="0" lang="en-GB" sz="4000" b="1" i="0" u="none" strike="noStrike" kern="1200" cap="none" spc="0" normalizeH="0" baseline="0" noProof="0" dirty="0">
                <a:ln>
                  <a:noFill/>
                </a:ln>
                <a:solidFill>
                  <a:srgbClr val="FFFFFF"/>
                </a:solidFill>
                <a:effectLst/>
                <a:uLnTx/>
                <a:uFillTx/>
                <a:latin typeface="Helvetica Neue" panose="02000503040000020004" pitchFamily="2" charset="0"/>
                <a:ea typeface="+mn-ea"/>
                <a:cs typeface="+mn-cs"/>
              </a:endParaRPr>
            </a:p>
          </p:txBody>
        </p:sp>
      </p:grpSp>
      <p:sp>
        <p:nvSpPr>
          <p:cNvPr id="33" name="TextBox 32">
            <a:extLst>
              <a:ext uri="{FF2B5EF4-FFF2-40B4-BE49-F238E27FC236}">
                <a16:creationId xmlns:a16="http://schemas.microsoft.com/office/drawing/2014/main" id="{3AAAAF27-2EE9-8F8C-E1A9-29D0DC17708B}"/>
              </a:ext>
            </a:extLst>
          </p:cNvPr>
          <p:cNvSpPr txBox="1"/>
          <p:nvPr/>
        </p:nvSpPr>
        <p:spPr>
          <a:xfrm>
            <a:off x="2449713" y="5421430"/>
            <a:ext cx="1163780" cy="184666"/>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rPr>
              <a:t>Grab your phone</a:t>
            </a:r>
          </a:p>
        </p:txBody>
      </p:sp>
      <p:sp>
        <p:nvSpPr>
          <p:cNvPr id="34" name="TextBox 33">
            <a:extLst>
              <a:ext uri="{FF2B5EF4-FFF2-40B4-BE49-F238E27FC236}">
                <a16:creationId xmlns:a16="http://schemas.microsoft.com/office/drawing/2014/main" id="{51A55E03-C0B8-08BF-704C-B5E3531C9DD6}"/>
              </a:ext>
            </a:extLst>
          </p:cNvPr>
          <p:cNvSpPr txBox="1"/>
          <p:nvPr/>
        </p:nvSpPr>
        <p:spPr>
          <a:xfrm>
            <a:off x="4789431" y="5391048"/>
            <a:ext cx="1550104" cy="184666"/>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Go to </a:t>
            </a:r>
            <a:r>
              <a:rPr kumimoji="0" lang="en-US" sz="1200" b="0" i="0" u="none" strike="noStrike" kern="1200" cap="none" spc="0" normalizeH="0" baseline="0" noProof="0" dirty="0" err="1">
                <a:ln>
                  <a:noFill/>
                </a:ln>
                <a:solidFill>
                  <a:srgbClr val="000000"/>
                </a:solidFill>
                <a:effectLst/>
                <a:uLnTx/>
                <a:uFillTx/>
                <a:latin typeface="Helvetica Neue" panose="02000503040000020004" pitchFamily="2" charset="0"/>
                <a:ea typeface="+mn-ea"/>
                <a:cs typeface="Arial" panose="020B0604020202020204" pitchFamily="34" charset="0"/>
              </a:rPr>
              <a:t>www.menti.com</a:t>
            </a:r>
            <a:endPar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endParaRPr>
          </a:p>
        </p:txBody>
      </p:sp>
      <p:sp>
        <p:nvSpPr>
          <p:cNvPr id="35" name="TextBox 34">
            <a:extLst>
              <a:ext uri="{FF2B5EF4-FFF2-40B4-BE49-F238E27FC236}">
                <a16:creationId xmlns:a16="http://schemas.microsoft.com/office/drawing/2014/main" id="{7BFB600F-D825-00C4-26AE-5BF661CE23D8}"/>
              </a:ext>
            </a:extLst>
          </p:cNvPr>
          <p:cNvSpPr txBox="1"/>
          <p:nvPr/>
        </p:nvSpPr>
        <p:spPr>
          <a:xfrm>
            <a:off x="7646079" y="5400233"/>
            <a:ext cx="1806220" cy="369332"/>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Enter the code provided above and respond!</a:t>
            </a:r>
          </a:p>
        </p:txBody>
      </p:sp>
      <p:sp>
        <p:nvSpPr>
          <p:cNvPr id="36" name="TextBox 35">
            <a:extLst>
              <a:ext uri="{FF2B5EF4-FFF2-40B4-BE49-F238E27FC236}">
                <a16:creationId xmlns:a16="http://schemas.microsoft.com/office/drawing/2014/main" id="{F1611EB0-982C-65E0-6EDE-BAD0A5E64C35}"/>
              </a:ext>
            </a:extLst>
          </p:cNvPr>
          <p:cNvSpPr txBox="1"/>
          <p:nvPr/>
        </p:nvSpPr>
        <p:spPr>
          <a:xfrm>
            <a:off x="507996" y="1038660"/>
            <a:ext cx="10721658" cy="815608"/>
          </a:xfrm>
          <a:prstGeom prst="rect">
            <a:avLst/>
          </a:prstGeom>
          <a:noFill/>
        </p:spPr>
        <p:txBody>
          <a:bodyPr wrap="square" lIns="0">
            <a:spAutoFit/>
          </a:bodyPr>
          <a:lstStyle/>
          <a:p>
            <a:pPr marL="0" marR="0" lvl="1" indent="0" algn="l" defTabSz="228600" rtl="0" eaLnBrk="1" fontAlgn="auto" latinLnBrk="0" hangingPunct="1">
              <a:lnSpc>
                <a:spcPct val="100000"/>
              </a:lnSpc>
              <a:spcBef>
                <a:spcPts val="600"/>
              </a:spcBef>
              <a:spcAft>
                <a:spcPts val="12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Visit </a:t>
            </a: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hlinkClick r:id="rId6">
                  <a:extLst>
                    <a:ext uri="{A12FA001-AC4F-418D-AE19-62706E023703}">
                      <ahyp:hlinkClr xmlns:ahyp="http://schemas.microsoft.com/office/drawing/2018/hyperlinkcolor" val="tx"/>
                    </a:ext>
                  </a:extLst>
                </a:hlinkClick>
              </a:rPr>
              <a:t>www.menti.com</a:t>
            </a: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 on your phone or computer and enter the code</a:t>
            </a:r>
            <a:r>
              <a:rPr kumimoji="0" lang="en-GB" sz="14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a:t>
            </a:r>
          </a:p>
          <a:p>
            <a:pPr marL="342900" marR="0" lvl="1" indent="-342900" algn="l" defTabSz="914400" rtl="0" eaLnBrk="1" fontAlgn="auto" latinLnBrk="0" hangingPunct="1">
              <a:lnSpc>
                <a:spcPct val="100000"/>
              </a:lnSpc>
              <a:spcBef>
                <a:spcPts val="600"/>
              </a:spcBef>
              <a:spcAft>
                <a:spcPts val="1200"/>
              </a:spcAft>
              <a:buClrTx/>
              <a:buSzTx/>
              <a:buFont typeface="+mj-lt"/>
              <a:buAutoNum type="arabicPeriod"/>
              <a:tabLst/>
              <a:defRPr/>
            </a:pPr>
            <a:endParaRPr kumimoji="0" lang="en-US"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endParaRPr>
          </a:p>
        </p:txBody>
      </p:sp>
    </p:spTree>
    <p:extLst>
      <p:ext uri="{BB962C8B-B14F-4D97-AF65-F5344CB8AC3E}">
        <p14:creationId xmlns:p14="http://schemas.microsoft.com/office/powerpoint/2010/main" val="2211719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E55AE-D34B-F88C-7CA1-5EB229CB8203}"/>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3DBCE5D-BF63-37BD-FA44-8FBB1EED83C2}"/>
              </a:ext>
            </a:extLst>
          </p:cNvPr>
          <p:cNvPicPr>
            <a:picLocks noGrp="1" noChangeAspect="1"/>
          </p:cNvPicPr>
          <p:nvPr>
            <p:ph sz="quarter" idx="11"/>
          </p:nvPr>
        </p:nvPicPr>
        <p:blipFill>
          <a:blip r:embed="rId2">
            <a:alphaModFix amt="17000"/>
          </a:blip>
          <a:stretch>
            <a:fillRect/>
          </a:stretch>
        </p:blipFill>
        <p:spPr>
          <a:xfrm>
            <a:off x="0" y="0"/>
            <a:ext cx="12058650" cy="6732299"/>
          </a:xfrm>
        </p:spPr>
      </p:pic>
      <p:sp>
        <p:nvSpPr>
          <p:cNvPr id="2" name="Text Placeholder 1">
            <a:extLst>
              <a:ext uri="{FF2B5EF4-FFF2-40B4-BE49-F238E27FC236}">
                <a16:creationId xmlns:a16="http://schemas.microsoft.com/office/drawing/2014/main" id="{580FC5A8-EE50-AB9C-0351-3ECD9708530F}"/>
              </a:ext>
            </a:extLst>
          </p:cNvPr>
          <p:cNvSpPr>
            <a:spLocks noGrp="1"/>
          </p:cNvSpPr>
          <p:nvPr>
            <p:ph type="body" sz="quarter" idx="10"/>
          </p:nvPr>
        </p:nvSpPr>
        <p:spPr>
          <a:xfrm>
            <a:off x="422950" y="3063694"/>
            <a:ext cx="11346099" cy="604909"/>
          </a:xfrm>
        </p:spPr>
        <p:txBody>
          <a:bodyPr anchor="ctr"/>
          <a:lstStyle/>
          <a:p>
            <a:pPr marL="0" indent="0">
              <a:buNone/>
            </a:pPr>
            <a:r>
              <a:rPr lang="en-US" sz="4800" b="1" dirty="0"/>
              <a:t>Navigating Challenges and the Road Ahead</a:t>
            </a:r>
          </a:p>
        </p:txBody>
      </p:sp>
    </p:spTree>
    <p:extLst>
      <p:ext uri="{BB962C8B-B14F-4D97-AF65-F5344CB8AC3E}">
        <p14:creationId xmlns:p14="http://schemas.microsoft.com/office/powerpoint/2010/main" val="2861145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F8DA-0EDE-1D76-168D-F041A9A5A373}"/>
              </a:ext>
            </a:extLst>
          </p:cNvPr>
          <p:cNvSpPr>
            <a:spLocks noGrp="1"/>
          </p:cNvSpPr>
          <p:nvPr>
            <p:ph type="title"/>
          </p:nvPr>
        </p:nvSpPr>
        <p:spPr/>
        <p:txBody>
          <a:bodyPr/>
          <a:lstStyle/>
          <a:p>
            <a:r>
              <a:rPr lang="en-US" dirty="0"/>
              <a:t>Ethical and Operational Challenges</a:t>
            </a:r>
          </a:p>
        </p:txBody>
      </p:sp>
      <p:grpSp>
        <p:nvGrpSpPr>
          <p:cNvPr id="68" name="Group 67">
            <a:extLst>
              <a:ext uri="{FF2B5EF4-FFF2-40B4-BE49-F238E27FC236}">
                <a16:creationId xmlns:a16="http://schemas.microsoft.com/office/drawing/2014/main" id="{3B6828A8-324C-5A3E-EC68-1B9F6D7B443D}"/>
              </a:ext>
            </a:extLst>
          </p:cNvPr>
          <p:cNvGrpSpPr>
            <a:grpSpLocks noChangeAspect="1"/>
          </p:cNvGrpSpPr>
          <p:nvPr/>
        </p:nvGrpSpPr>
        <p:grpSpPr>
          <a:xfrm>
            <a:off x="1213790" y="984612"/>
            <a:ext cx="9764419" cy="5303520"/>
            <a:chOff x="775921" y="1367169"/>
            <a:chExt cx="7592157" cy="4123661"/>
          </a:xfrm>
        </p:grpSpPr>
        <p:sp>
          <p:nvSpPr>
            <p:cNvPr id="3" name="Rounded Rectangle 1">
              <a:extLst>
                <a:ext uri="{FF2B5EF4-FFF2-40B4-BE49-F238E27FC236}">
                  <a16:creationId xmlns:a16="http://schemas.microsoft.com/office/drawing/2014/main" id="{874A908B-1513-ADE9-7B98-156D1F1DCD05}"/>
                </a:ext>
              </a:extLst>
            </p:cNvPr>
            <p:cNvSpPr/>
            <p:nvPr/>
          </p:nvSpPr>
          <p:spPr>
            <a:xfrm>
              <a:off x="1356213" y="1419923"/>
              <a:ext cx="949569" cy="949569"/>
            </a:xfrm>
            <a:custGeom>
              <a:avLst/>
              <a:gdLst/>
              <a:ahLst/>
              <a:cxnLst/>
              <a:rect l="0" t="0" r="0" b="0"/>
              <a:pathLst>
                <a:path w="949569" h="949569">
                  <a:moveTo>
                    <a:pt x="949569" y="474784"/>
                  </a:moveTo>
                  <a:cubicBezTo>
                    <a:pt x="949569" y="736997"/>
                    <a:pt x="736997" y="949569"/>
                    <a:pt x="474784" y="949569"/>
                  </a:cubicBezTo>
                  <a:cubicBezTo>
                    <a:pt x="212571" y="949569"/>
                    <a:pt x="0" y="736997"/>
                    <a:pt x="0" y="474784"/>
                  </a:cubicBezTo>
                  <a:cubicBezTo>
                    <a:pt x="0" y="212571"/>
                    <a:pt x="212571" y="0"/>
                    <a:pt x="474784" y="0"/>
                  </a:cubicBezTo>
                  <a:cubicBezTo>
                    <a:pt x="736997" y="0"/>
                    <a:pt x="949569" y="212571"/>
                    <a:pt x="949569" y="474784"/>
                  </a:cubicBezTo>
                  <a:moveTo>
                    <a:pt x="422030" y="946711"/>
                  </a:moveTo>
                  <a:cubicBezTo>
                    <a:pt x="439360" y="948593"/>
                    <a:pt x="456953" y="949569"/>
                    <a:pt x="474784" y="949569"/>
                  </a:cubicBezTo>
                  <a:cubicBezTo>
                    <a:pt x="492615" y="949569"/>
                    <a:pt x="510208" y="948593"/>
                    <a:pt x="527538" y="946711"/>
                  </a:cubicBezTo>
                  <a:lnTo>
                    <a:pt x="422030" y="946711"/>
                  </a:lnTo>
                </a:path>
              </a:pathLst>
            </a:custGeom>
            <a:solidFill>
              <a:srgbClr val="048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4" name="Rounded Rectangle 2">
              <a:extLst>
                <a:ext uri="{FF2B5EF4-FFF2-40B4-BE49-F238E27FC236}">
                  <a16:creationId xmlns:a16="http://schemas.microsoft.com/office/drawing/2014/main" id="{989F3FBB-4010-C314-E2B4-3DF225876AF2}"/>
                </a:ext>
              </a:extLst>
            </p:cNvPr>
            <p:cNvSpPr/>
            <p:nvPr/>
          </p:nvSpPr>
          <p:spPr>
            <a:xfrm>
              <a:off x="1356213" y="1419923"/>
              <a:ext cx="949569" cy="949569"/>
            </a:xfrm>
            <a:custGeom>
              <a:avLst/>
              <a:gdLst/>
              <a:ahLst/>
              <a:cxnLst/>
              <a:rect l="0" t="0" r="0" b="0"/>
              <a:pathLst>
                <a:path w="949569" h="949569">
                  <a:moveTo>
                    <a:pt x="457200" y="114300"/>
                  </a:moveTo>
                  <a:cubicBezTo>
                    <a:pt x="457200" y="124011"/>
                    <a:pt x="465072" y="131884"/>
                    <a:pt x="474784" y="131884"/>
                  </a:cubicBezTo>
                  <a:cubicBezTo>
                    <a:pt x="484496" y="131884"/>
                    <a:pt x="492369" y="124011"/>
                    <a:pt x="492369" y="114300"/>
                  </a:cubicBezTo>
                  <a:cubicBezTo>
                    <a:pt x="492369" y="104588"/>
                    <a:pt x="484496" y="96715"/>
                    <a:pt x="474784" y="96715"/>
                  </a:cubicBezTo>
                  <a:cubicBezTo>
                    <a:pt x="465072" y="96715"/>
                    <a:pt x="457200" y="104588"/>
                    <a:pt x="457200" y="114300"/>
                  </a:cubicBezTo>
                  <a:moveTo>
                    <a:pt x="457200" y="835269"/>
                  </a:moveTo>
                  <a:cubicBezTo>
                    <a:pt x="457200" y="844980"/>
                    <a:pt x="465072" y="852853"/>
                    <a:pt x="474784" y="852853"/>
                  </a:cubicBezTo>
                  <a:cubicBezTo>
                    <a:pt x="484496" y="852853"/>
                    <a:pt x="492369" y="844980"/>
                    <a:pt x="492369" y="835269"/>
                  </a:cubicBezTo>
                  <a:cubicBezTo>
                    <a:pt x="492369" y="825557"/>
                    <a:pt x="484496" y="817684"/>
                    <a:pt x="474784" y="817684"/>
                  </a:cubicBezTo>
                  <a:cubicBezTo>
                    <a:pt x="465072" y="817684"/>
                    <a:pt x="457200" y="825557"/>
                    <a:pt x="457200" y="835269"/>
                  </a:cubicBezTo>
                  <a:moveTo>
                    <a:pt x="949569" y="474784"/>
                  </a:moveTo>
                  <a:cubicBezTo>
                    <a:pt x="949569" y="737001"/>
                    <a:pt x="737001" y="949569"/>
                    <a:pt x="474784" y="949569"/>
                  </a:cubicBezTo>
                  <a:cubicBezTo>
                    <a:pt x="212568" y="949569"/>
                    <a:pt x="0" y="737001"/>
                    <a:pt x="0" y="474784"/>
                  </a:cubicBezTo>
                  <a:cubicBezTo>
                    <a:pt x="0" y="212568"/>
                    <a:pt x="212568" y="0"/>
                    <a:pt x="474784" y="0"/>
                  </a:cubicBezTo>
                  <a:cubicBezTo>
                    <a:pt x="737001" y="0"/>
                    <a:pt x="949569" y="212568"/>
                    <a:pt x="949569" y="474784"/>
                  </a:cubicBezTo>
                  <a:close/>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3">
              <a:extLst>
                <a:ext uri="{FF2B5EF4-FFF2-40B4-BE49-F238E27FC236}">
                  <a16:creationId xmlns:a16="http://schemas.microsoft.com/office/drawing/2014/main" id="{4F2C35DF-2336-A45C-C4C4-091118397E7D}"/>
                </a:ext>
              </a:extLst>
            </p:cNvPr>
            <p:cNvSpPr/>
            <p:nvPr/>
          </p:nvSpPr>
          <p:spPr>
            <a:xfrm>
              <a:off x="1778244" y="2378285"/>
              <a:ext cx="105507" cy="140676"/>
            </a:xfrm>
            <a:custGeom>
              <a:avLst/>
              <a:gdLst/>
              <a:ahLst/>
              <a:cxnLst/>
              <a:rect l="0" t="0" r="0" b="0"/>
              <a:pathLst>
                <a:path w="105507" h="140676">
                  <a:moveTo>
                    <a:pt x="0" y="0"/>
                  </a:moveTo>
                  <a:lnTo>
                    <a:pt x="0" y="140676"/>
                  </a:lnTo>
                  <a:lnTo>
                    <a:pt x="105507" y="140676"/>
                  </a:lnTo>
                  <a:lnTo>
                    <a:pt x="105507" y="0"/>
                  </a:lnTo>
                  <a:lnTo>
                    <a:pt x="0" y="0"/>
                  </a:lnTo>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6" name="Rounded Rectangle 4">
              <a:extLst>
                <a:ext uri="{FF2B5EF4-FFF2-40B4-BE49-F238E27FC236}">
                  <a16:creationId xmlns:a16="http://schemas.microsoft.com/office/drawing/2014/main" id="{DBBD9E73-0363-15B4-D083-95E23E8FFA43}"/>
                </a:ext>
              </a:extLst>
            </p:cNvPr>
            <p:cNvSpPr/>
            <p:nvPr/>
          </p:nvSpPr>
          <p:spPr>
            <a:xfrm>
              <a:off x="1778244" y="2378285"/>
              <a:ext cx="105507" cy="140676"/>
            </a:xfrm>
            <a:custGeom>
              <a:avLst/>
              <a:gdLst/>
              <a:ahLst/>
              <a:cxnLst/>
              <a:rect l="0" t="0" r="0" b="0"/>
              <a:pathLst>
                <a:path w="105507" h="140676">
                  <a:moveTo>
                    <a:pt x="0" y="0"/>
                  </a:moveTo>
                  <a:lnTo>
                    <a:pt x="0" y="140676"/>
                  </a:lnTo>
                  <a:moveTo>
                    <a:pt x="105507" y="0"/>
                  </a:moveTo>
                  <a:lnTo>
                    <a:pt x="105507" y="140676"/>
                  </a:ln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7" name="Rounded Rectangle 5">
              <a:extLst>
                <a:ext uri="{FF2B5EF4-FFF2-40B4-BE49-F238E27FC236}">
                  <a16:creationId xmlns:a16="http://schemas.microsoft.com/office/drawing/2014/main" id="{BA48991B-ED15-1E69-A964-937B74372481}"/>
                </a:ext>
              </a:extLst>
            </p:cNvPr>
            <p:cNvSpPr/>
            <p:nvPr/>
          </p:nvSpPr>
          <p:spPr>
            <a:xfrm>
              <a:off x="1092444" y="2527754"/>
              <a:ext cx="1477107" cy="1055076"/>
            </a:xfrm>
            <a:custGeom>
              <a:avLst/>
              <a:gdLst/>
              <a:ahLst/>
              <a:cxnLst/>
              <a:rect l="0" t="0" r="0" b="0"/>
              <a:pathLst>
                <a:path w="1477107" h="1055076">
                  <a:moveTo>
                    <a:pt x="1477107" y="1002323"/>
                  </a:moveTo>
                  <a:cubicBezTo>
                    <a:pt x="1477107" y="1031460"/>
                    <a:pt x="1453491" y="1055076"/>
                    <a:pt x="1424353" y="1055076"/>
                  </a:cubicBezTo>
                  <a:lnTo>
                    <a:pt x="52753" y="1055076"/>
                  </a:lnTo>
                  <a:cubicBezTo>
                    <a:pt x="23616" y="1055076"/>
                    <a:pt x="0" y="1031460"/>
                    <a:pt x="0" y="1002323"/>
                  </a:cubicBezTo>
                  <a:lnTo>
                    <a:pt x="0" y="52753"/>
                  </a:lnTo>
                  <a:cubicBezTo>
                    <a:pt x="0" y="23616"/>
                    <a:pt x="23616" y="0"/>
                    <a:pt x="52753" y="0"/>
                  </a:cubicBezTo>
                  <a:lnTo>
                    <a:pt x="1424353" y="0"/>
                  </a:lnTo>
                  <a:cubicBezTo>
                    <a:pt x="1453491" y="0"/>
                    <a:pt x="1477107" y="23616"/>
                    <a:pt x="1477107" y="52753"/>
                  </a:cubicBezTo>
                  <a:lnTo>
                    <a:pt x="1477107" y="1002323"/>
                  </a:lnTo>
                </a:path>
              </a:pathLst>
            </a:custGeom>
            <a:solidFill>
              <a:srgbClr val="048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8" name="Rounded Rectangle 6">
              <a:extLst>
                <a:ext uri="{FF2B5EF4-FFF2-40B4-BE49-F238E27FC236}">
                  <a16:creationId xmlns:a16="http://schemas.microsoft.com/office/drawing/2014/main" id="{41E6A050-451B-DF2E-7A83-ADA872161ACA}"/>
                </a:ext>
              </a:extLst>
            </p:cNvPr>
            <p:cNvSpPr/>
            <p:nvPr/>
          </p:nvSpPr>
          <p:spPr>
            <a:xfrm>
              <a:off x="1092444" y="2527754"/>
              <a:ext cx="1477107" cy="1055076"/>
            </a:xfrm>
            <a:custGeom>
              <a:avLst/>
              <a:gdLst/>
              <a:ahLst/>
              <a:cxnLst/>
              <a:rect l="0" t="0" r="0" b="0"/>
              <a:pathLst>
                <a:path w="1477107" h="1055076">
                  <a:moveTo>
                    <a:pt x="0" y="52753"/>
                  </a:moveTo>
                  <a:cubicBezTo>
                    <a:pt x="0" y="23618"/>
                    <a:pt x="23618" y="0"/>
                    <a:pt x="52753" y="0"/>
                  </a:cubicBezTo>
                  <a:lnTo>
                    <a:pt x="1424353" y="0"/>
                  </a:lnTo>
                  <a:cubicBezTo>
                    <a:pt x="1453488" y="0"/>
                    <a:pt x="1477107" y="23618"/>
                    <a:pt x="1477107" y="52753"/>
                  </a:cubicBezTo>
                  <a:moveTo>
                    <a:pt x="0" y="52753"/>
                  </a:moveTo>
                  <a:lnTo>
                    <a:pt x="0" y="1002323"/>
                  </a:lnTo>
                  <a:moveTo>
                    <a:pt x="1477107" y="52753"/>
                  </a:moveTo>
                  <a:lnTo>
                    <a:pt x="1477107" y="1002323"/>
                  </a:lnTo>
                  <a:moveTo>
                    <a:pt x="1477107" y="1002323"/>
                  </a:moveTo>
                  <a:cubicBezTo>
                    <a:pt x="1477107" y="1031458"/>
                    <a:pt x="1453488" y="1055076"/>
                    <a:pt x="1424353" y="1055076"/>
                  </a:cubicBezTo>
                  <a:lnTo>
                    <a:pt x="52753" y="1055076"/>
                  </a:lnTo>
                  <a:cubicBezTo>
                    <a:pt x="23618" y="1055076"/>
                    <a:pt x="0" y="1031458"/>
                    <a:pt x="0" y="1002323"/>
                  </a:cubicBezTo>
                  <a:moveTo>
                    <a:pt x="720969" y="52753"/>
                  </a:moveTo>
                  <a:cubicBezTo>
                    <a:pt x="720969" y="62465"/>
                    <a:pt x="728842" y="70338"/>
                    <a:pt x="738553" y="70338"/>
                  </a:cubicBezTo>
                  <a:cubicBezTo>
                    <a:pt x="748265" y="70338"/>
                    <a:pt x="756138" y="62465"/>
                    <a:pt x="756138" y="52753"/>
                  </a:cubicBezTo>
                  <a:cubicBezTo>
                    <a:pt x="756138" y="43042"/>
                    <a:pt x="748265" y="35169"/>
                    <a:pt x="738553" y="35169"/>
                  </a:cubicBezTo>
                  <a:cubicBezTo>
                    <a:pt x="728842" y="35169"/>
                    <a:pt x="720969" y="43042"/>
                    <a:pt x="720969" y="52753"/>
                  </a:cubicBezTo>
                  <a:moveTo>
                    <a:pt x="720969" y="1002323"/>
                  </a:moveTo>
                  <a:cubicBezTo>
                    <a:pt x="720969" y="1012034"/>
                    <a:pt x="728842" y="1019907"/>
                    <a:pt x="738553" y="1019907"/>
                  </a:cubicBezTo>
                  <a:cubicBezTo>
                    <a:pt x="748265" y="1019907"/>
                    <a:pt x="756138" y="1012034"/>
                    <a:pt x="756138" y="1002323"/>
                  </a:cubicBezTo>
                  <a:cubicBezTo>
                    <a:pt x="756138" y="992611"/>
                    <a:pt x="748265" y="984738"/>
                    <a:pt x="738553" y="984738"/>
                  </a:cubicBezTo>
                  <a:cubicBezTo>
                    <a:pt x="728842" y="984738"/>
                    <a:pt x="720969" y="992611"/>
                    <a:pt x="720969" y="1002323"/>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9" name="Rounded Rectangle 7">
              <a:extLst>
                <a:ext uri="{FF2B5EF4-FFF2-40B4-BE49-F238E27FC236}">
                  <a16:creationId xmlns:a16="http://schemas.microsoft.com/office/drawing/2014/main" id="{12068C1A-CE92-BD37-D662-C6C60E32421E}"/>
                </a:ext>
              </a:extLst>
            </p:cNvPr>
            <p:cNvSpPr/>
            <p:nvPr/>
          </p:nvSpPr>
          <p:spPr>
            <a:xfrm>
              <a:off x="1777351" y="3591623"/>
              <a:ext cx="105507" cy="1679330"/>
            </a:xfrm>
            <a:custGeom>
              <a:avLst/>
              <a:gdLst/>
              <a:ahLst/>
              <a:cxnLst/>
              <a:rect l="0" t="0" r="0" b="0"/>
              <a:pathLst>
                <a:path w="105507" h="1679330">
                  <a:moveTo>
                    <a:pt x="0" y="0"/>
                  </a:moveTo>
                  <a:lnTo>
                    <a:pt x="0" y="1679330"/>
                  </a:lnTo>
                  <a:lnTo>
                    <a:pt x="105507" y="1679330"/>
                  </a:lnTo>
                  <a:lnTo>
                    <a:pt x="105507" y="0"/>
                  </a:lnTo>
                  <a:lnTo>
                    <a:pt x="0" y="0"/>
                  </a:lnTo>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0" name="Rounded Rectangle 8">
              <a:extLst>
                <a:ext uri="{FF2B5EF4-FFF2-40B4-BE49-F238E27FC236}">
                  <a16:creationId xmlns:a16="http://schemas.microsoft.com/office/drawing/2014/main" id="{B976DE20-3F19-1FE7-9FF8-9B9A87BFFCE5}"/>
                </a:ext>
              </a:extLst>
            </p:cNvPr>
            <p:cNvSpPr/>
            <p:nvPr/>
          </p:nvSpPr>
          <p:spPr>
            <a:xfrm>
              <a:off x="1777351" y="3591623"/>
              <a:ext cx="105507" cy="1679330"/>
            </a:xfrm>
            <a:custGeom>
              <a:avLst/>
              <a:gdLst/>
              <a:ahLst/>
              <a:cxnLst/>
              <a:rect l="0" t="0" r="0" b="0"/>
              <a:pathLst>
                <a:path w="105507" h="1679330">
                  <a:moveTo>
                    <a:pt x="0" y="0"/>
                  </a:moveTo>
                  <a:lnTo>
                    <a:pt x="0" y="1679330"/>
                  </a:lnTo>
                  <a:moveTo>
                    <a:pt x="105507" y="0"/>
                  </a:moveTo>
                  <a:lnTo>
                    <a:pt x="105507" y="1679330"/>
                  </a:ln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1" name="Rounded Rectangle 9">
              <a:extLst>
                <a:ext uri="{FF2B5EF4-FFF2-40B4-BE49-F238E27FC236}">
                  <a16:creationId xmlns:a16="http://schemas.microsoft.com/office/drawing/2014/main" id="{36F7441A-6793-ED8D-DF98-C091BF34FBFB}"/>
                </a:ext>
              </a:extLst>
            </p:cNvPr>
            <p:cNvSpPr/>
            <p:nvPr/>
          </p:nvSpPr>
          <p:spPr>
            <a:xfrm>
              <a:off x="1559913" y="5279746"/>
              <a:ext cx="541623" cy="211015"/>
            </a:xfrm>
            <a:custGeom>
              <a:avLst/>
              <a:gdLst/>
              <a:ahLst/>
              <a:cxnLst/>
              <a:rect l="0" t="0" r="0" b="0"/>
              <a:pathLst>
                <a:path w="541623" h="211015">
                  <a:moveTo>
                    <a:pt x="499051" y="0"/>
                  </a:moveTo>
                  <a:lnTo>
                    <a:pt x="43126" y="0"/>
                  </a:lnTo>
                  <a:cubicBezTo>
                    <a:pt x="17312" y="0"/>
                    <a:pt x="0" y="26060"/>
                    <a:pt x="10366" y="49298"/>
                  </a:cubicBezTo>
                  <a:lnTo>
                    <a:pt x="82524" y="211015"/>
                  </a:lnTo>
                  <a:lnTo>
                    <a:pt x="466484" y="211015"/>
                  </a:lnTo>
                  <a:lnTo>
                    <a:pt x="532295" y="48155"/>
                  </a:lnTo>
                  <a:cubicBezTo>
                    <a:pt x="541623" y="25066"/>
                    <a:pt x="524320" y="0"/>
                    <a:pt x="499051" y="0"/>
                  </a:cubicBezTo>
                </a:path>
              </a:pathLst>
            </a:custGeom>
            <a:solidFill>
              <a:srgbClr val="048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2" name="Rounded Rectangle 10">
              <a:extLst>
                <a:ext uri="{FF2B5EF4-FFF2-40B4-BE49-F238E27FC236}">
                  <a16:creationId xmlns:a16="http://schemas.microsoft.com/office/drawing/2014/main" id="{24BA31FA-EFE2-03AD-6885-16CE65343D06}"/>
                </a:ext>
              </a:extLst>
            </p:cNvPr>
            <p:cNvSpPr/>
            <p:nvPr/>
          </p:nvSpPr>
          <p:spPr>
            <a:xfrm>
              <a:off x="1559912" y="5279746"/>
              <a:ext cx="541622" cy="211015"/>
            </a:xfrm>
            <a:custGeom>
              <a:avLst/>
              <a:gdLst/>
              <a:ahLst/>
              <a:cxnLst/>
              <a:rect l="0" t="0" r="0" b="0"/>
              <a:pathLst>
                <a:path w="541622" h="211015">
                  <a:moveTo>
                    <a:pt x="499049" y="0"/>
                  </a:moveTo>
                  <a:lnTo>
                    <a:pt x="43125" y="0"/>
                  </a:lnTo>
                  <a:cubicBezTo>
                    <a:pt x="17314" y="0"/>
                    <a:pt x="0" y="26058"/>
                    <a:pt x="10369" y="49298"/>
                  </a:cubicBezTo>
                  <a:lnTo>
                    <a:pt x="82529" y="211015"/>
                  </a:lnTo>
                  <a:lnTo>
                    <a:pt x="466483" y="211015"/>
                  </a:lnTo>
                  <a:lnTo>
                    <a:pt x="532292" y="48154"/>
                  </a:lnTo>
                  <a:cubicBezTo>
                    <a:pt x="541622" y="25064"/>
                    <a:pt x="524319" y="0"/>
                    <a:pt x="499049" y="0"/>
                  </a:cubicBezTo>
                  <a:close/>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3" name="Rounded Rectangle 11">
              <a:extLst>
                <a:ext uri="{FF2B5EF4-FFF2-40B4-BE49-F238E27FC236}">
                  <a16:creationId xmlns:a16="http://schemas.microsoft.com/office/drawing/2014/main" id="{677D8915-67B8-2508-02D0-D9008EA77477}"/>
                </a:ext>
              </a:extLst>
            </p:cNvPr>
            <p:cNvSpPr/>
            <p:nvPr/>
          </p:nvSpPr>
          <p:spPr>
            <a:xfrm>
              <a:off x="775921" y="5285516"/>
              <a:ext cx="7592157" cy="205314"/>
            </a:xfrm>
            <a:custGeom>
              <a:avLst/>
              <a:gdLst/>
              <a:ahLst/>
              <a:cxnLst/>
              <a:rect l="0" t="0" r="0" b="0"/>
              <a:pathLst>
                <a:path w="7592157" h="205314">
                  <a:moveTo>
                    <a:pt x="0" y="205314"/>
                  </a:moveTo>
                  <a:lnTo>
                    <a:pt x="180996" y="205314"/>
                  </a:lnTo>
                  <a:cubicBezTo>
                    <a:pt x="180996" y="205314"/>
                    <a:pt x="212024" y="188667"/>
                    <a:pt x="212024" y="149823"/>
                  </a:cubicBezTo>
                  <a:cubicBezTo>
                    <a:pt x="237882" y="177568"/>
                    <a:pt x="248224" y="205314"/>
                    <a:pt x="248224" y="205314"/>
                  </a:cubicBezTo>
                  <a:cubicBezTo>
                    <a:pt x="248224" y="205314"/>
                    <a:pt x="227539" y="61039"/>
                    <a:pt x="279252" y="0"/>
                  </a:cubicBezTo>
                  <a:cubicBezTo>
                    <a:pt x="268910" y="122078"/>
                    <a:pt x="320623" y="205314"/>
                    <a:pt x="320623" y="205314"/>
                  </a:cubicBezTo>
                  <a:cubicBezTo>
                    <a:pt x="320623" y="205314"/>
                    <a:pt x="320623" y="166470"/>
                    <a:pt x="341308" y="133177"/>
                  </a:cubicBezTo>
                  <a:cubicBezTo>
                    <a:pt x="351651" y="194215"/>
                    <a:pt x="372336" y="205314"/>
                    <a:pt x="372336" y="205314"/>
                  </a:cubicBezTo>
                  <a:lnTo>
                    <a:pt x="413707" y="205314"/>
                  </a:lnTo>
                  <a:cubicBezTo>
                    <a:pt x="413707" y="205314"/>
                    <a:pt x="455078" y="155373"/>
                    <a:pt x="444736" y="27745"/>
                  </a:cubicBezTo>
                  <a:cubicBezTo>
                    <a:pt x="486106" y="83235"/>
                    <a:pt x="475764" y="205314"/>
                    <a:pt x="475764" y="205314"/>
                  </a:cubicBezTo>
                  <a:cubicBezTo>
                    <a:pt x="475764" y="205314"/>
                    <a:pt x="475764" y="188667"/>
                    <a:pt x="506792" y="166470"/>
                  </a:cubicBezTo>
                  <a:cubicBezTo>
                    <a:pt x="506792" y="199764"/>
                    <a:pt x="537820" y="205314"/>
                    <a:pt x="537820" y="205314"/>
                  </a:cubicBezTo>
                  <a:lnTo>
                    <a:pt x="1943415" y="205314"/>
                  </a:lnTo>
                  <a:cubicBezTo>
                    <a:pt x="1943415" y="205314"/>
                    <a:pt x="1958929" y="183118"/>
                    <a:pt x="1948587" y="149823"/>
                  </a:cubicBezTo>
                  <a:cubicBezTo>
                    <a:pt x="1984786" y="166470"/>
                    <a:pt x="1984786" y="205314"/>
                    <a:pt x="1984786" y="205314"/>
                  </a:cubicBezTo>
                  <a:cubicBezTo>
                    <a:pt x="1984786" y="205314"/>
                    <a:pt x="2010643" y="65201"/>
                    <a:pt x="2041671" y="43004"/>
                  </a:cubicBezTo>
                  <a:cubicBezTo>
                    <a:pt x="2026157" y="98494"/>
                    <a:pt x="2041671" y="205314"/>
                    <a:pt x="2041671" y="205314"/>
                  </a:cubicBezTo>
                  <a:lnTo>
                    <a:pt x="2124413" y="205314"/>
                  </a:lnTo>
                  <a:cubicBezTo>
                    <a:pt x="2124413" y="205314"/>
                    <a:pt x="2160612" y="166470"/>
                    <a:pt x="2145098" y="127627"/>
                  </a:cubicBezTo>
                  <a:cubicBezTo>
                    <a:pt x="2186469" y="149823"/>
                    <a:pt x="2170955" y="205314"/>
                    <a:pt x="2170955" y="205314"/>
                  </a:cubicBezTo>
                  <a:lnTo>
                    <a:pt x="3756477" y="205314"/>
                  </a:lnTo>
                  <a:cubicBezTo>
                    <a:pt x="3756477" y="205314"/>
                    <a:pt x="3815511" y="133177"/>
                    <a:pt x="3771991" y="5548"/>
                  </a:cubicBezTo>
                  <a:cubicBezTo>
                    <a:pt x="3854733" y="88784"/>
                    <a:pt x="3823705" y="205314"/>
                    <a:pt x="3823705" y="205314"/>
                  </a:cubicBezTo>
                  <a:cubicBezTo>
                    <a:pt x="3823705" y="205314"/>
                    <a:pt x="3839219" y="149823"/>
                    <a:pt x="3870247" y="116529"/>
                  </a:cubicBezTo>
                  <a:cubicBezTo>
                    <a:pt x="3859904" y="160922"/>
                    <a:pt x="3896103" y="205314"/>
                    <a:pt x="3911617" y="205314"/>
                  </a:cubicBezTo>
                  <a:cubicBezTo>
                    <a:pt x="3927131" y="205314"/>
                    <a:pt x="3942645" y="177568"/>
                    <a:pt x="3942645" y="133177"/>
                  </a:cubicBezTo>
                  <a:cubicBezTo>
                    <a:pt x="3984017" y="160922"/>
                    <a:pt x="3968503" y="205314"/>
                    <a:pt x="3968503" y="205314"/>
                  </a:cubicBezTo>
                  <a:lnTo>
                    <a:pt x="5418050" y="205314"/>
                  </a:lnTo>
                  <a:cubicBezTo>
                    <a:pt x="5418050" y="205314"/>
                    <a:pt x="5433564" y="155373"/>
                    <a:pt x="5464592" y="133177"/>
                  </a:cubicBezTo>
                  <a:cubicBezTo>
                    <a:pt x="5454249" y="183118"/>
                    <a:pt x="5474934" y="205314"/>
                    <a:pt x="5474934" y="205314"/>
                  </a:cubicBezTo>
                  <a:lnTo>
                    <a:pt x="5568018" y="205314"/>
                  </a:lnTo>
                  <a:cubicBezTo>
                    <a:pt x="5568018" y="205314"/>
                    <a:pt x="5605087" y="94333"/>
                    <a:pt x="5562847" y="16647"/>
                  </a:cubicBezTo>
                  <a:cubicBezTo>
                    <a:pt x="5630075" y="83235"/>
                    <a:pt x="5624904" y="205314"/>
                    <a:pt x="5624904" y="205314"/>
                  </a:cubicBezTo>
                  <a:cubicBezTo>
                    <a:pt x="5624904" y="205314"/>
                    <a:pt x="5630075" y="172019"/>
                    <a:pt x="5666274" y="138725"/>
                  </a:cubicBezTo>
                  <a:cubicBezTo>
                    <a:pt x="5655932" y="183118"/>
                    <a:pt x="5671446" y="205314"/>
                    <a:pt x="5671446" y="205314"/>
                  </a:cubicBezTo>
                  <a:cubicBezTo>
                    <a:pt x="5671446" y="205314"/>
                    <a:pt x="5712816" y="177569"/>
                    <a:pt x="5717987" y="77686"/>
                  </a:cubicBezTo>
                  <a:cubicBezTo>
                    <a:pt x="5754187" y="155373"/>
                    <a:pt x="5728330" y="205314"/>
                    <a:pt x="5728330" y="205314"/>
                  </a:cubicBezTo>
                  <a:cubicBezTo>
                    <a:pt x="5728330" y="205314"/>
                    <a:pt x="5749016" y="183118"/>
                    <a:pt x="5769702" y="172019"/>
                  </a:cubicBezTo>
                  <a:cubicBezTo>
                    <a:pt x="5764530" y="199764"/>
                    <a:pt x="5769702" y="205314"/>
                    <a:pt x="5769702" y="205314"/>
                  </a:cubicBezTo>
                  <a:lnTo>
                    <a:pt x="7071310" y="205314"/>
                  </a:lnTo>
                  <a:cubicBezTo>
                    <a:pt x="7071310" y="205314"/>
                    <a:pt x="7097166" y="171094"/>
                    <a:pt x="7071310" y="111212"/>
                  </a:cubicBezTo>
                  <a:cubicBezTo>
                    <a:pt x="7117852" y="153985"/>
                    <a:pt x="7123023" y="205314"/>
                    <a:pt x="7123023" y="205314"/>
                  </a:cubicBezTo>
                  <a:cubicBezTo>
                    <a:pt x="7123023" y="205314"/>
                    <a:pt x="7112680" y="85547"/>
                    <a:pt x="7169565" y="17109"/>
                  </a:cubicBezTo>
                  <a:cubicBezTo>
                    <a:pt x="7154051" y="145430"/>
                    <a:pt x="7185080" y="205314"/>
                    <a:pt x="7185080" y="205314"/>
                  </a:cubicBezTo>
                  <a:lnTo>
                    <a:pt x="7236792" y="205314"/>
                  </a:lnTo>
                  <a:cubicBezTo>
                    <a:pt x="7236792" y="205314"/>
                    <a:pt x="7278164" y="171094"/>
                    <a:pt x="7267820" y="85547"/>
                  </a:cubicBezTo>
                  <a:cubicBezTo>
                    <a:pt x="7304020" y="171094"/>
                    <a:pt x="7283335" y="205314"/>
                    <a:pt x="7283335" y="205314"/>
                  </a:cubicBezTo>
                  <a:lnTo>
                    <a:pt x="7592157" y="205314"/>
                  </a:ln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4" name="Rounded Rectangle 12">
              <a:extLst>
                <a:ext uri="{FF2B5EF4-FFF2-40B4-BE49-F238E27FC236}">
                  <a16:creationId xmlns:a16="http://schemas.microsoft.com/office/drawing/2014/main" id="{6EC72837-E7E8-A9DE-7A3C-63B853D169AD}"/>
                </a:ext>
              </a:extLst>
            </p:cNvPr>
            <p:cNvSpPr/>
            <p:nvPr/>
          </p:nvSpPr>
          <p:spPr>
            <a:xfrm>
              <a:off x="3237767" y="1789200"/>
              <a:ext cx="844061" cy="844061"/>
            </a:xfrm>
            <a:custGeom>
              <a:avLst/>
              <a:gdLst/>
              <a:ahLst/>
              <a:cxnLst/>
              <a:rect l="0" t="0" r="0" b="0"/>
              <a:pathLst>
                <a:path w="844061" h="844061">
                  <a:moveTo>
                    <a:pt x="0" y="52753"/>
                  </a:moveTo>
                  <a:cubicBezTo>
                    <a:pt x="0" y="23616"/>
                    <a:pt x="23616" y="0"/>
                    <a:pt x="52753" y="0"/>
                  </a:cubicBezTo>
                  <a:lnTo>
                    <a:pt x="791307" y="0"/>
                  </a:lnTo>
                  <a:cubicBezTo>
                    <a:pt x="820445" y="0"/>
                    <a:pt x="844061" y="23616"/>
                    <a:pt x="844061" y="52753"/>
                  </a:cubicBezTo>
                  <a:lnTo>
                    <a:pt x="844061" y="791307"/>
                  </a:lnTo>
                  <a:cubicBezTo>
                    <a:pt x="844061" y="820445"/>
                    <a:pt x="820445" y="844061"/>
                    <a:pt x="791307" y="844061"/>
                  </a:cubicBezTo>
                  <a:lnTo>
                    <a:pt x="52753" y="844061"/>
                  </a:lnTo>
                  <a:cubicBezTo>
                    <a:pt x="23616" y="844061"/>
                    <a:pt x="0" y="820445"/>
                    <a:pt x="0" y="791307"/>
                  </a:cubicBezTo>
                  <a:lnTo>
                    <a:pt x="0" y="52753"/>
                  </a:lnTo>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5" name="Rounded Rectangle 13">
              <a:extLst>
                <a:ext uri="{FF2B5EF4-FFF2-40B4-BE49-F238E27FC236}">
                  <a16:creationId xmlns:a16="http://schemas.microsoft.com/office/drawing/2014/main" id="{2F57D082-820F-965D-FE50-8B569641B0E3}"/>
                </a:ext>
              </a:extLst>
            </p:cNvPr>
            <p:cNvSpPr/>
            <p:nvPr/>
          </p:nvSpPr>
          <p:spPr>
            <a:xfrm>
              <a:off x="3237767" y="1789200"/>
              <a:ext cx="844061" cy="844061"/>
            </a:xfrm>
            <a:custGeom>
              <a:avLst/>
              <a:gdLst/>
              <a:ahLst/>
              <a:cxnLst/>
              <a:rect l="0" t="0" r="0" b="0"/>
              <a:pathLst>
                <a:path w="844061" h="844061">
                  <a:moveTo>
                    <a:pt x="0" y="52753"/>
                  </a:moveTo>
                  <a:cubicBezTo>
                    <a:pt x="0" y="23618"/>
                    <a:pt x="23618" y="0"/>
                    <a:pt x="52753" y="0"/>
                  </a:cubicBezTo>
                  <a:lnTo>
                    <a:pt x="791307" y="0"/>
                  </a:lnTo>
                  <a:cubicBezTo>
                    <a:pt x="820442" y="0"/>
                    <a:pt x="844061" y="23618"/>
                    <a:pt x="844061" y="52753"/>
                  </a:cubicBezTo>
                  <a:lnTo>
                    <a:pt x="844061" y="791307"/>
                  </a:lnTo>
                  <a:cubicBezTo>
                    <a:pt x="844061" y="820442"/>
                    <a:pt x="820442" y="844061"/>
                    <a:pt x="791307" y="844061"/>
                  </a:cubicBezTo>
                  <a:lnTo>
                    <a:pt x="52753" y="844061"/>
                  </a:lnTo>
                  <a:cubicBezTo>
                    <a:pt x="23618" y="844061"/>
                    <a:pt x="0" y="820442"/>
                    <a:pt x="0" y="791307"/>
                  </a:cubicBezTo>
                  <a:lnTo>
                    <a:pt x="0" y="52753"/>
                  </a:lnTo>
                  <a:close/>
                  <a:moveTo>
                    <a:pt x="404446" y="61546"/>
                  </a:moveTo>
                  <a:cubicBezTo>
                    <a:pt x="404446" y="71257"/>
                    <a:pt x="412319" y="79130"/>
                    <a:pt x="422030" y="79130"/>
                  </a:cubicBezTo>
                  <a:cubicBezTo>
                    <a:pt x="431742" y="79130"/>
                    <a:pt x="439615" y="71257"/>
                    <a:pt x="439615" y="61546"/>
                  </a:cubicBezTo>
                  <a:cubicBezTo>
                    <a:pt x="439615" y="51834"/>
                    <a:pt x="431742" y="43961"/>
                    <a:pt x="422030" y="43961"/>
                  </a:cubicBezTo>
                  <a:cubicBezTo>
                    <a:pt x="412319" y="43961"/>
                    <a:pt x="404446" y="51834"/>
                    <a:pt x="404446" y="61546"/>
                  </a:cubicBezTo>
                  <a:moveTo>
                    <a:pt x="404446" y="782515"/>
                  </a:moveTo>
                  <a:cubicBezTo>
                    <a:pt x="404446" y="792227"/>
                    <a:pt x="412319" y="800100"/>
                    <a:pt x="422030" y="800100"/>
                  </a:cubicBezTo>
                  <a:cubicBezTo>
                    <a:pt x="431742" y="800100"/>
                    <a:pt x="439615" y="792227"/>
                    <a:pt x="439615" y="782515"/>
                  </a:cubicBezTo>
                  <a:cubicBezTo>
                    <a:pt x="439615" y="772803"/>
                    <a:pt x="431742" y="764930"/>
                    <a:pt x="422030" y="764930"/>
                  </a:cubicBezTo>
                  <a:cubicBezTo>
                    <a:pt x="412319" y="764930"/>
                    <a:pt x="404446" y="772803"/>
                    <a:pt x="404446" y="782515"/>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6" name="Rounded Rectangle 14">
              <a:extLst>
                <a:ext uri="{FF2B5EF4-FFF2-40B4-BE49-F238E27FC236}">
                  <a16:creationId xmlns:a16="http://schemas.microsoft.com/office/drawing/2014/main" id="{859693D4-D902-1C01-9861-BB62D9779DA2}"/>
                </a:ext>
              </a:extLst>
            </p:cNvPr>
            <p:cNvSpPr/>
            <p:nvPr/>
          </p:nvSpPr>
          <p:spPr>
            <a:xfrm>
              <a:off x="3606150" y="2642054"/>
              <a:ext cx="105507" cy="404446"/>
            </a:xfrm>
            <a:custGeom>
              <a:avLst/>
              <a:gdLst/>
              <a:ahLst/>
              <a:cxnLst/>
              <a:rect l="0" t="0" r="0" b="0"/>
              <a:pathLst>
                <a:path w="105507" h="404446">
                  <a:moveTo>
                    <a:pt x="0" y="0"/>
                  </a:moveTo>
                  <a:lnTo>
                    <a:pt x="0" y="404446"/>
                  </a:lnTo>
                  <a:lnTo>
                    <a:pt x="105507" y="404446"/>
                  </a:lnTo>
                  <a:lnTo>
                    <a:pt x="105507" y="0"/>
                  </a:lnTo>
                  <a:lnTo>
                    <a:pt x="0" y="0"/>
                  </a:lnTo>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7" name="Rounded Rectangle 15">
              <a:extLst>
                <a:ext uri="{FF2B5EF4-FFF2-40B4-BE49-F238E27FC236}">
                  <a16:creationId xmlns:a16="http://schemas.microsoft.com/office/drawing/2014/main" id="{71EFC054-577B-B4A0-DC42-DC11BD5B3D16}"/>
                </a:ext>
              </a:extLst>
            </p:cNvPr>
            <p:cNvSpPr/>
            <p:nvPr/>
          </p:nvSpPr>
          <p:spPr>
            <a:xfrm>
              <a:off x="3606150" y="2642054"/>
              <a:ext cx="105507" cy="404446"/>
            </a:xfrm>
            <a:custGeom>
              <a:avLst/>
              <a:gdLst/>
              <a:ahLst/>
              <a:cxnLst/>
              <a:rect l="0" t="0" r="0" b="0"/>
              <a:pathLst>
                <a:path w="105507" h="404446">
                  <a:moveTo>
                    <a:pt x="0" y="0"/>
                  </a:moveTo>
                  <a:lnTo>
                    <a:pt x="0" y="404446"/>
                  </a:lnTo>
                  <a:moveTo>
                    <a:pt x="105507" y="0"/>
                  </a:moveTo>
                  <a:lnTo>
                    <a:pt x="105507" y="404446"/>
                  </a:ln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8" name="Rounded Rectangle 16">
              <a:extLst>
                <a:ext uri="{FF2B5EF4-FFF2-40B4-BE49-F238E27FC236}">
                  <a16:creationId xmlns:a16="http://schemas.microsoft.com/office/drawing/2014/main" id="{DE833679-1DB0-DB3D-0F76-90C1BB9B8C86}"/>
                </a:ext>
              </a:extLst>
            </p:cNvPr>
            <p:cNvSpPr/>
            <p:nvPr/>
          </p:nvSpPr>
          <p:spPr>
            <a:xfrm>
              <a:off x="2921244" y="3055293"/>
              <a:ext cx="1477107" cy="633046"/>
            </a:xfrm>
            <a:custGeom>
              <a:avLst/>
              <a:gdLst/>
              <a:ahLst/>
              <a:cxnLst/>
              <a:rect l="0" t="0" r="0" b="0"/>
              <a:pathLst>
                <a:path w="1477107" h="633046">
                  <a:moveTo>
                    <a:pt x="1477107" y="580292"/>
                  </a:moveTo>
                  <a:cubicBezTo>
                    <a:pt x="1477107" y="609430"/>
                    <a:pt x="1453491" y="633046"/>
                    <a:pt x="1424353" y="633046"/>
                  </a:cubicBezTo>
                  <a:lnTo>
                    <a:pt x="52753" y="633046"/>
                  </a:lnTo>
                  <a:cubicBezTo>
                    <a:pt x="23616" y="633046"/>
                    <a:pt x="0" y="609430"/>
                    <a:pt x="0" y="580292"/>
                  </a:cubicBezTo>
                  <a:lnTo>
                    <a:pt x="0" y="52753"/>
                  </a:lnTo>
                  <a:cubicBezTo>
                    <a:pt x="0" y="23616"/>
                    <a:pt x="23616" y="0"/>
                    <a:pt x="52753" y="0"/>
                  </a:cubicBezTo>
                  <a:lnTo>
                    <a:pt x="1424353" y="0"/>
                  </a:lnTo>
                  <a:cubicBezTo>
                    <a:pt x="1453491" y="0"/>
                    <a:pt x="1477107" y="23616"/>
                    <a:pt x="1477107" y="52753"/>
                  </a:cubicBezTo>
                  <a:lnTo>
                    <a:pt x="1477107" y="580292"/>
                  </a:lnTo>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19" name="Rounded Rectangle 17">
              <a:extLst>
                <a:ext uri="{FF2B5EF4-FFF2-40B4-BE49-F238E27FC236}">
                  <a16:creationId xmlns:a16="http://schemas.microsoft.com/office/drawing/2014/main" id="{D1114B3D-F732-DD5B-C62F-DE04C3C43EE1}"/>
                </a:ext>
              </a:extLst>
            </p:cNvPr>
            <p:cNvSpPr/>
            <p:nvPr/>
          </p:nvSpPr>
          <p:spPr>
            <a:xfrm>
              <a:off x="2921244" y="3055293"/>
              <a:ext cx="1477107" cy="633046"/>
            </a:xfrm>
            <a:custGeom>
              <a:avLst/>
              <a:gdLst/>
              <a:ahLst/>
              <a:cxnLst/>
              <a:rect l="0" t="0" r="0" b="0"/>
              <a:pathLst>
                <a:path w="1477107" h="633046">
                  <a:moveTo>
                    <a:pt x="0" y="52753"/>
                  </a:moveTo>
                  <a:cubicBezTo>
                    <a:pt x="0" y="23618"/>
                    <a:pt x="23618" y="0"/>
                    <a:pt x="52753" y="0"/>
                  </a:cubicBezTo>
                  <a:lnTo>
                    <a:pt x="1424353" y="0"/>
                  </a:lnTo>
                  <a:cubicBezTo>
                    <a:pt x="1453488" y="0"/>
                    <a:pt x="1477107" y="23618"/>
                    <a:pt x="1477107" y="52753"/>
                  </a:cubicBezTo>
                  <a:moveTo>
                    <a:pt x="0" y="52753"/>
                  </a:moveTo>
                  <a:lnTo>
                    <a:pt x="0" y="580292"/>
                  </a:lnTo>
                  <a:moveTo>
                    <a:pt x="1477107" y="52753"/>
                  </a:moveTo>
                  <a:lnTo>
                    <a:pt x="1477107" y="580292"/>
                  </a:lnTo>
                  <a:moveTo>
                    <a:pt x="1477107" y="580292"/>
                  </a:moveTo>
                  <a:cubicBezTo>
                    <a:pt x="1477107" y="609427"/>
                    <a:pt x="1453488" y="633046"/>
                    <a:pt x="1424353" y="633046"/>
                  </a:cubicBezTo>
                  <a:lnTo>
                    <a:pt x="52753" y="633046"/>
                  </a:lnTo>
                  <a:cubicBezTo>
                    <a:pt x="23618" y="633046"/>
                    <a:pt x="0" y="609427"/>
                    <a:pt x="0" y="580292"/>
                  </a:cubicBezTo>
                  <a:moveTo>
                    <a:pt x="720969" y="52753"/>
                  </a:moveTo>
                  <a:cubicBezTo>
                    <a:pt x="720969" y="62465"/>
                    <a:pt x="728842" y="70338"/>
                    <a:pt x="738553" y="70338"/>
                  </a:cubicBezTo>
                  <a:cubicBezTo>
                    <a:pt x="748265" y="70338"/>
                    <a:pt x="756138" y="62465"/>
                    <a:pt x="756138" y="52753"/>
                  </a:cubicBezTo>
                  <a:cubicBezTo>
                    <a:pt x="756138" y="43042"/>
                    <a:pt x="748265" y="35169"/>
                    <a:pt x="738553" y="35169"/>
                  </a:cubicBezTo>
                  <a:cubicBezTo>
                    <a:pt x="728842" y="35169"/>
                    <a:pt x="720969" y="43042"/>
                    <a:pt x="720969" y="52753"/>
                  </a:cubicBezTo>
                  <a:moveTo>
                    <a:pt x="720969" y="580292"/>
                  </a:moveTo>
                  <a:cubicBezTo>
                    <a:pt x="720969" y="590004"/>
                    <a:pt x="728842" y="597876"/>
                    <a:pt x="738553" y="597876"/>
                  </a:cubicBezTo>
                  <a:cubicBezTo>
                    <a:pt x="748265" y="597876"/>
                    <a:pt x="756138" y="590004"/>
                    <a:pt x="756138" y="580292"/>
                  </a:cubicBezTo>
                  <a:cubicBezTo>
                    <a:pt x="756138" y="570580"/>
                    <a:pt x="748265" y="562707"/>
                    <a:pt x="738553" y="562707"/>
                  </a:cubicBezTo>
                  <a:cubicBezTo>
                    <a:pt x="728842" y="562707"/>
                    <a:pt x="720969" y="570580"/>
                    <a:pt x="720969" y="580292"/>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20" name="Rounded Rectangle 18">
              <a:extLst>
                <a:ext uri="{FF2B5EF4-FFF2-40B4-BE49-F238E27FC236}">
                  <a16:creationId xmlns:a16="http://schemas.microsoft.com/office/drawing/2014/main" id="{B0B61A23-9114-DAE7-2431-C8B96257EF6A}"/>
                </a:ext>
              </a:extLst>
            </p:cNvPr>
            <p:cNvSpPr/>
            <p:nvPr/>
          </p:nvSpPr>
          <p:spPr>
            <a:xfrm>
              <a:off x="3606150" y="3697131"/>
              <a:ext cx="105507" cy="87923"/>
            </a:xfrm>
            <a:custGeom>
              <a:avLst/>
              <a:gdLst/>
              <a:ahLst/>
              <a:cxnLst/>
              <a:rect l="0" t="0" r="0" b="0"/>
              <a:pathLst>
                <a:path w="105507" h="87923">
                  <a:moveTo>
                    <a:pt x="0" y="0"/>
                  </a:moveTo>
                  <a:lnTo>
                    <a:pt x="0" y="87923"/>
                  </a:lnTo>
                  <a:lnTo>
                    <a:pt x="105507" y="87923"/>
                  </a:lnTo>
                  <a:lnTo>
                    <a:pt x="105507" y="0"/>
                  </a:lnTo>
                  <a:lnTo>
                    <a:pt x="0" y="0"/>
                  </a:lnTo>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21" name="Rounded Rectangle 19">
              <a:extLst>
                <a:ext uri="{FF2B5EF4-FFF2-40B4-BE49-F238E27FC236}">
                  <a16:creationId xmlns:a16="http://schemas.microsoft.com/office/drawing/2014/main" id="{43FBF5D6-04AD-3447-985B-C9BB1DB57F49}"/>
                </a:ext>
              </a:extLst>
            </p:cNvPr>
            <p:cNvSpPr/>
            <p:nvPr/>
          </p:nvSpPr>
          <p:spPr>
            <a:xfrm>
              <a:off x="3606150" y="3697131"/>
              <a:ext cx="105507" cy="87923"/>
            </a:xfrm>
            <a:custGeom>
              <a:avLst/>
              <a:gdLst/>
              <a:ahLst/>
              <a:cxnLst/>
              <a:rect l="0" t="0" r="0" b="0"/>
              <a:pathLst>
                <a:path w="105507" h="87923">
                  <a:moveTo>
                    <a:pt x="0" y="0"/>
                  </a:moveTo>
                  <a:lnTo>
                    <a:pt x="0" y="87923"/>
                  </a:lnTo>
                  <a:moveTo>
                    <a:pt x="105507" y="0"/>
                  </a:moveTo>
                  <a:lnTo>
                    <a:pt x="105507" y="87923"/>
                  </a:ln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22" name="Rounded Rectangle 20">
              <a:extLst>
                <a:ext uri="{FF2B5EF4-FFF2-40B4-BE49-F238E27FC236}">
                  <a16:creationId xmlns:a16="http://schemas.microsoft.com/office/drawing/2014/main" id="{36FB2F4B-3CF8-2C1B-524E-2B07F1C2604B}"/>
                </a:ext>
              </a:extLst>
            </p:cNvPr>
            <p:cNvSpPr/>
            <p:nvPr/>
          </p:nvSpPr>
          <p:spPr>
            <a:xfrm>
              <a:off x="2921244" y="3793846"/>
              <a:ext cx="1477107" cy="527538"/>
            </a:xfrm>
            <a:custGeom>
              <a:avLst/>
              <a:gdLst/>
              <a:ahLst/>
              <a:cxnLst/>
              <a:rect l="0" t="0" r="0" b="0"/>
              <a:pathLst>
                <a:path w="1477107" h="527538">
                  <a:moveTo>
                    <a:pt x="1477107" y="474784"/>
                  </a:moveTo>
                  <a:cubicBezTo>
                    <a:pt x="1477107" y="503922"/>
                    <a:pt x="1453491" y="527538"/>
                    <a:pt x="1424353" y="527538"/>
                  </a:cubicBezTo>
                  <a:lnTo>
                    <a:pt x="52753" y="527538"/>
                  </a:lnTo>
                  <a:cubicBezTo>
                    <a:pt x="23616" y="527538"/>
                    <a:pt x="0" y="503922"/>
                    <a:pt x="0" y="474784"/>
                  </a:cubicBezTo>
                  <a:lnTo>
                    <a:pt x="0" y="52753"/>
                  </a:lnTo>
                  <a:cubicBezTo>
                    <a:pt x="0" y="23616"/>
                    <a:pt x="23616" y="0"/>
                    <a:pt x="52753" y="0"/>
                  </a:cubicBezTo>
                  <a:lnTo>
                    <a:pt x="1424353" y="0"/>
                  </a:lnTo>
                  <a:cubicBezTo>
                    <a:pt x="1453491" y="0"/>
                    <a:pt x="1477107" y="23616"/>
                    <a:pt x="1477107" y="52753"/>
                  </a:cubicBezTo>
                  <a:lnTo>
                    <a:pt x="1477107" y="474784"/>
                  </a:lnTo>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23" name="Rounded Rectangle 21">
              <a:extLst>
                <a:ext uri="{FF2B5EF4-FFF2-40B4-BE49-F238E27FC236}">
                  <a16:creationId xmlns:a16="http://schemas.microsoft.com/office/drawing/2014/main" id="{65932571-36D8-D9DB-9C3D-FE4446C28636}"/>
                </a:ext>
              </a:extLst>
            </p:cNvPr>
            <p:cNvSpPr/>
            <p:nvPr/>
          </p:nvSpPr>
          <p:spPr>
            <a:xfrm>
              <a:off x="2921244" y="3793846"/>
              <a:ext cx="1477107" cy="527538"/>
            </a:xfrm>
            <a:custGeom>
              <a:avLst/>
              <a:gdLst/>
              <a:ahLst/>
              <a:cxnLst/>
              <a:rect l="0" t="0" r="0" b="0"/>
              <a:pathLst>
                <a:path w="1477107" h="527538">
                  <a:moveTo>
                    <a:pt x="0" y="52753"/>
                  </a:moveTo>
                  <a:cubicBezTo>
                    <a:pt x="0" y="23618"/>
                    <a:pt x="23618" y="0"/>
                    <a:pt x="52753" y="0"/>
                  </a:cubicBezTo>
                  <a:lnTo>
                    <a:pt x="1424353" y="0"/>
                  </a:lnTo>
                  <a:cubicBezTo>
                    <a:pt x="1453488" y="0"/>
                    <a:pt x="1477107" y="23618"/>
                    <a:pt x="1477107" y="52753"/>
                  </a:cubicBezTo>
                  <a:moveTo>
                    <a:pt x="0" y="52753"/>
                  </a:moveTo>
                  <a:lnTo>
                    <a:pt x="0" y="474784"/>
                  </a:lnTo>
                  <a:moveTo>
                    <a:pt x="1477107" y="52753"/>
                  </a:moveTo>
                  <a:lnTo>
                    <a:pt x="1477107" y="474784"/>
                  </a:lnTo>
                  <a:moveTo>
                    <a:pt x="1477107" y="474784"/>
                  </a:moveTo>
                  <a:cubicBezTo>
                    <a:pt x="1477107" y="503919"/>
                    <a:pt x="1453488" y="527538"/>
                    <a:pt x="1424353" y="527538"/>
                  </a:cubicBezTo>
                  <a:lnTo>
                    <a:pt x="52753" y="527538"/>
                  </a:lnTo>
                  <a:cubicBezTo>
                    <a:pt x="23618" y="527538"/>
                    <a:pt x="0" y="503919"/>
                    <a:pt x="0" y="474784"/>
                  </a:cubicBezTo>
                  <a:moveTo>
                    <a:pt x="720969" y="52753"/>
                  </a:moveTo>
                  <a:cubicBezTo>
                    <a:pt x="720969" y="62465"/>
                    <a:pt x="728842" y="70338"/>
                    <a:pt x="738553" y="70338"/>
                  </a:cubicBezTo>
                  <a:cubicBezTo>
                    <a:pt x="748265" y="70338"/>
                    <a:pt x="756138" y="62465"/>
                    <a:pt x="756138" y="52753"/>
                  </a:cubicBezTo>
                  <a:cubicBezTo>
                    <a:pt x="756138" y="43042"/>
                    <a:pt x="748265" y="35169"/>
                    <a:pt x="738553" y="35169"/>
                  </a:cubicBezTo>
                  <a:cubicBezTo>
                    <a:pt x="728842" y="35169"/>
                    <a:pt x="720969" y="43042"/>
                    <a:pt x="720969" y="52753"/>
                  </a:cubicBezTo>
                  <a:moveTo>
                    <a:pt x="720969" y="474784"/>
                  </a:moveTo>
                  <a:cubicBezTo>
                    <a:pt x="720969" y="484496"/>
                    <a:pt x="728842" y="492369"/>
                    <a:pt x="738553" y="492369"/>
                  </a:cubicBezTo>
                  <a:cubicBezTo>
                    <a:pt x="748265" y="492369"/>
                    <a:pt x="756138" y="484496"/>
                    <a:pt x="756138" y="474784"/>
                  </a:cubicBezTo>
                  <a:cubicBezTo>
                    <a:pt x="756138" y="465072"/>
                    <a:pt x="748265" y="457200"/>
                    <a:pt x="738553" y="457200"/>
                  </a:cubicBezTo>
                  <a:cubicBezTo>
                    <a:pt x="728842" y="457200"/>
                    <a:pt x="720969" y="465072"/>
                    <a:pt x="720969" y="474784"/>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24" name="Rounded Rectangle 22">
              <a:extLst>
                <a:ext uri="{FF2B5EF4-FFF2-40B4-BE49-F238E27FC236}">
                  <a16:creationId xmlns:a16="http://schemas.microsoft.com/office/drawing/2014/main" id="{4D0F949C-CFD0-08E2-1168-E4FF54A7A525}"/>
                </a:ext>
              </a:extLst>
            </p:cNvPr>
            <p:cNvSpPr/>
            <p:nvPr/>
          </p:nvSpPr>
          <p:spPr>
            <a:xfrm>
              <a:off x="3606150" y="4330177"/>
              <a:ext cx="105507" cy="940776"/>
            </a:xfrm>
            <a:custGeom>
              <a:avLst/>
              <a:gdLst/>
              <a:ahLst/>
              <a:cxnLst/>
              <a:rect l="0" t="0" r="0" b="0"/>
              <a:pathLst>
                <a:path w="105507" h="940776">
                  <a:moveTo>
                    <a:pt x="0" y="0"/>
                  </a:moveTo>
                  <a:lnTo>
                    <a:pt x="0" y="940776"/>
                  </a:lnTo>
                  <a:lnTo>
                    <a:pt x="105507" y="940776"/>
                  </a:lnTo>
                  <a:lnTo>
                    <a:pt x="105507" y="0"/>
                  </a:lnTo>
                  <a:lnTo>
                    <a:pt x="0" y="0"/>
                  </a:lnTo>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25" name="Rounded Rectangle 23">
              <a:extLst>
                <a:ext uri="{FF2B5EF4-FFF2-40B4-BE49-F238E27FC236}">
                  <a16:creationId xmlns:a16="http://schemas.microsoft.com/office/drawing/2014/main" id="{014789D3-2940-4B9F-E663-DF7183212EEB}"/>
                </a:ext>
              </a:extLst>
            </p:cNvPr>
            <p:cNvSpPr/>
            <p:nvPr/>
          </p:nvSpPr>
          <p:spPr>
            <a:xfrm>
              <a:off x="3606150" y="4330177"/>
              <a:ext cx="105507" cy="940776"/>
            </a:xfrm>
            <a:custGeom>
              <a:avLst/>
              <a:gdLst/>
              <a:ahLst/>
              <a:cxnLst/>
              <a:rect l="0" t="0" r="0" b="0"/>
              <a:pathLst>
                <a:path w="105507" h="940776">
                  <a:moveTo>
                    <a:pt x="0" y="0"/>
                  </a:moveTo>
                  <a:lnTo>
                    <a:pt x="0" y="940776"/>
                  </a:lnTo>
                  <a:moveTo>
                    <a:pt x="105507" y="0"/>
                  </a:moveTo>
                  <a:lnTo>
                    <a:pt x="105507" y="940776"/>
                  </a:ln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26" name="Rounded Rectangle 24">
              <a:extLst>
                <a:ext uri="{FF2B5EF4-FFF2-40B4-BE49-F238E27FC236}">
                  <a16:creationId xmlns:a16="http://schemas.microsoft.com/office/drawing/2014/main" id="{DD9ADDAA-5E25-A0CB-9DAF-B12EA42A1981}"/>
                </a:ext>
              </a:extLst>
            </p:cNvPr>
            <p:cNvSpPr/>
            <p:nvPr/>
          </p:nvSpPr>
          <p:spPr>
            <a:xfrm>
              <a:off x="3388713" y="5279746"/>
              <a:ext cx="541623" cy="211015"/>
            </a:xfrm>
            <a:custGeom>
              <a:avLst/>
              <a:gdLst/>
              <a:ahLst/>
              <a:cxnLst/>
              <a:rect l="0" t="0" r="0" b="0"/>
              <a:pathLst>
                <a:path w="541623" h="211015">
                  <a:moveTo>
                    <a:pt x="499051" y="0"/>
                  </a:moveTo>
                  <a:lnTo>
                    <a:pt x="43126" y="0"/>
                  </a:lnTo>
                  <a:cubicBezTo>
                    <a:pt x="17312" y="0"/>
                    <a:pt x="0" y="26060"/>
                    <a:pt x="10366" y="49298"/>
                  </a:cubicBezTo>
                  <a:lnTo>
                    <a:pt x="82524" y="211015"/>
                  </a:lnTo>
                  <a:lnTo>
                    <a:pt x="466484" y="211015"/>
                  </a:lnTo>
                  <a:lnTo>
                    <a:pt x="532295" y="48155"/>
                  </a:lnTo>
                  <a:cubicBezTo>
                    <a:pt x="541623" y="25066"/>
                    <a:pt x="524320" y="0"/>
                    <a:pt x="499051" y="0"/>
                  </a:cubicBezTo>
                </a:path>
              </a:pathLst>
            </a:custGeom>
            <a:solidFill>
              <a:srgbClr val="2093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27" name="Rounded Rectangle 25">
              <a:extLst>
                <a:ext uri="{FF2B5EF4-FFF2-40B4-BE49-F238E27FC236}">
                  <a16:creationId xmlns:a16="http://schemas.microsoft.com/office/drawing/2014/main" id="{8EAD7866-24DA-8DE5-8D85-E61D5E75D4A8}"/>
                </a:ext>
              </a:extLst>
            </p:cNvPr>
            <p:cNvSpPr/>
            <p:nvPr/>
          </p:nvSpPr>
          <p:spPr>
            <a:xfrm>
              <a:off x="3388712" y="5279746"/>
              <a:ext cx="541622" cy="211015"/>
            </a:xfrm>
            <a:custGeom>
              <a:avLst/>
              <a:gdLst/>
              <a:ahLst/>
              <a:cxnLst/>
              <a:rect l="0" t="0" r="0" b="0"/>
              <a:pathLst>
                <a:path w="541622" h="211015">
                  <a:moveTo>
                    <a:pt x="499049" y="0"/>
                  </a:moveTo>
                  <a:lnTo>
                    <a:pt x="43125" y="0"/>
                  </a:lnTo>
                  <a:cubicBezTo>
                    <a:pt x="17314" y="0"/>
                    <a:pt x="0" y="26058"/>
                    <a:pt x="10369" y="49298"/>
                  </a:cubicBezTo>
                  <a:lnTo>
                    <a:pt x="82529" y="211015"/>
                  </a:lnTo>
                  <a:lnTo>
                    <a:pt x="466483" y="211015"/>
                  </a:lnTo>
                  <a:lnTo>
                    <a:pt x="532292" y="48154"/>
                  </a:lnTo>
                  <a:cubicBezTo>
                    <a:pt x="541622" y="25064"/>
                    <a:pt x="524319" y="0"/>
                    <a:pt x="499049" y="0"/>
                  </a:cubicBezTo>
                  <a:close/>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28" name="Rounded Rectangle 26">
              <a:extLst>
                <a:ext uri="{FF2B5EF4-FFF2-40B4-BE49-F238E27FC236}">
                  <a16:creationId xmlns:a16="http://schemas.microsoft.com/office/drawing/2014/main" id="{91398220-5120-D654-BE14-DB5316C20E31}"/>
                </a:ext>
              </a:extLst>
            </p:cNvPr>
            <p:cNvSpPr/>
            <p:nvPr/>
          </p:nvSpPr>
          <p:spPr>
            <a:xfrm>
              <a:off x="5471013" y="3152008"/>
              <a:ext cx="35169" cy="35169"/>
            </a:xfrm>
            <a:custGeom>
              <a:avLst/>
              <a:gdLst/>
              <a:ahLst/>
              <a:cxnLst/>
              <a:rect l="0" t="0" r="0" b="0"/>
              <a:pathLst>
                <a:path w="35169" h="35169">
                  <a:moveTo>
                    <a:pt x="0" y="17584"/>
                  </a:moveTo>
                  <a:cubicBezTo>
                    <a:pt x="0" y="27300"/>
                    <a:pt x="7869" y="35169"/>
                    <a:pt x="17584" y="35169"/>
                  </a:cubicBezTo>
                  <a:cubicBezTo>
                    <a:pt x="27300" y="35169"/>
                    <a:pt x="35169" y="27300"/>
                    <a:pt x="35169" y="17584"/>
                  </a:cubicBezTo>
                  <a:cubicBezTo>
                    <a:pt x="35169" y="7869"/>
                    <a:pt x="27300" y="0"/>
                    <a:pt x="17584" y="0"/>
                  </a:cubicBezTo>
                  <a:cubicBezTo>
                    <a:pt x="7869" y="0"/>
                    <a:pt x="0" y="7869"/>
                    <a:pt x="0" y="17584"/>
                  </a:cubicBezTo>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29" name="Rounded Rectangle 27">
              <a:extLst>
                <a:ext uri="{FF2B5EF4-FFF2-40B4-BE49-F238E27FC236}">
                  <a16:creationId xmlns:a16="http://schemas.microsoft.com/office/drawing/2014/main" id="{756D07C5-5C5D-4FBE-F5D0-9199E89975C7}"/>
                </a:ext>
              </a:extLst>
            </p:cNvPr>
            <p:cNvSpPr/>
            <p:nvPr/>
          </p:nvSpPr>
          <p:spPr>
            <a:xfrm>
              <a:off x="5471013" y="3152008"/>
              <a:ext cx="35169" cy="35169"/>
            </a:xfrm>
            <a:custGeom>
              <a:avLst/>
              <a:gdLst/>
              <a:ahLst/>
              <a:cxnLst/>
              <a:rect l="0" t="0" r="0" b="0"/>
              <a:pathLst>
                <a:path w="35169" h="35169">
                  <a:moveTo>
                    <a:pt x="0" y="17584"/>
                  </a:moveTo>
                  <a:cubicBezTo>
                    <a:pt x="0" y="27296"/>
                    <a:pt x="7872" y="35169"/>
                    <a:pt x="17584" y="35169"/>
                  </a:cubicBezTo>
                  <a:cubicBezTo>
                    <a:pt x="27296" y="35169"/>
                    <a:pt x="35169" y="27296"/>
                    <a:pt x="35169" y="17584"/>
                  </a:cubicBezTo>
                  <a:cubicBezTo>
                    <a:pt x="35169" y="7872"/>
                    <a:pt x="27296" y="0"/>
                    <a:pt x="17584" y="0"/>
                  </a:cubicBezTo>
                  <a:cubicBezTo>
                    <a:pt x="7872" y="0"/>
                    <a:pt x="0" y="7872"/>
                    <a:pt x="0" y="17584"/>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30" name="Rounded Rectangle 28">
              <a:extLst>
                <a:ext uri="{FF2B5EF4-FFF2-40B4-BE49-F238E27FC236}">
                  <a16:creationId xmlns:a16="http://schemas.microsoft.com/office/drawing/2014/main" id="{18CE2A23-3A9B-7016-62A6-F5416DACC450}"/>
                </a:ext>
              </a:extLst>
            </p:cNvPr>
            <p:cNvSpPr/>
            <p:nvPr/>
          </p:nvSpPr>
          <p:spPr>
            <a:xfrm>
              <a:off x="4948020" y="1367169"/>
              <a:ext cx="1081154" cy="949569"/>
            </a:xfrm>
            <a:custGeom>
              <a:avLst/>
              <a:gdLst/>
              <a:ahLst/>
              <a:cxnLst/>
              <a:rect l="0" t="0" r="0" b="0"/>
              <a:pathLst>
                <a:path w="1081154" h="949569">
                  <a:moveTo>
                    <a:pt x="494804" y="35169"/>
                  </a:moveTo>
                  <a:cubicBezTo>
                    <a:pt x="514912" y="0"/>
                    <a:pt x="565204" y="0"/>
                    <a:pt x="585312" y="35169"/>
                  </a:cubicBezTo>
                  <a:lnTo>
                    <a:pt x="1061038" y="870438"/>
                  </a:lnTo>
                  <a:cubicBezTo>
                    <a:pt x="1081154" y="905607"/>
                    <a:pt x="1056008" y="949569"/>
                    <a:pt x="1015784" y="949569"/>
                  </a:cubicBezTo>
                  <a:lnTo>
                    <a:pt x="65379" y="949569"/>
                  </a:lnTo>
                  <a:cubicBezTo>
                    <a:pt x="25145" y="949569"/>
                    <a:pt x="0" y="905607"/>
                    <a:pt x="20116" y="870438"/>
                  </a:cubicBezTo>
                  <a:lnTo>
                    <a:pt x="494804" y="35169"/>
                  </a:lnTo>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31" name="Rounded Rectangle 29">
              <a:extLst>
                <a:ext uri="{FF2B5EF4-FFF2-40B4-BE49-F238E27FC236}">
                  <a16:creationId xmlns:a16="http://schemas.microsoft.com/office/drawing/2014/main" id="{8B488094-845F-4446-E871-CF439B073846}"/>
                </a:ext>
              </a:extLst>
            </p:cNvPr>
            <p:cNvSpPr/>
            <p:nvPr/>
          </p:nvSpPr>
          <p:spPr>
            <a:xfrm>
              <a:off x="4948024" y="1367169"/>
              <a:ext cx="1081147" cy="949569"/>
            </a:xfrm>
            <a:custGeom>
              <a:avLst/>
              <a:gdLst/>
              <a:ahLst/>
              <a:cxnLst/>
              <a:rect l="0" t="0" r="0" b="0"/>
              <a:pathLst>
                <a:path w="1081147" h="949569">
                  <a:moveTo>
                    <a:pt x="494797" y="35169"/>
                  </a:moveTo>
                  <a:cubicBezTo>
                    <a:pt x="514911" y="0"/>
                    <a:pt x="565197" y="0"/>
                    <a:pt x="585311" y="35169"/>
                  </a:cubicBezTo>
                  <a:lnTo>
                    <a:pt x="1061032" y="870438"/>
                  </a:lnTo>
                  <a:cubicBezTo>
                    <a:pt x="1081147" y="905607"/>
                    <a:pt x="1056004" y="949569"/>
                    <a:pt x="1015775" y="949569"/>
                  </a:cubicBezTo>
                  <a:lnTo>
                    <a:pt x="65371" y="949569"/>
                  </a:lnTo>
                  <a:cubicBezTo>
                    <a:pt x="25143" y="949569"/>
                    <a:pt x="0" y="905607"/>
                    <a:pt x="20115" y="870438"/>
                  </a:cubicBezTo>
                  <a:lnTo>
                    <a:pt x="494797" y="35169"/>
                  </a:lnTo>
                  <a:close/>
                  <a:moveTo>
                    <a:pt x="522989" y="167053"/>
                  </a:moveTo>
                  <a:cubicBezTo>
                    <a:pt x="522989" y="176765"/>
                    <a:pt x="530862" y="184638"/>
                    <a:pt x="540573" y="184638"/>
                  </a:cubicBezTo>
                  <a:cubicBezTo>
                    <a:pt x="550285" y="184638"/>
                    <a:pt x="558158" y="176765"/>
                    <a:pt x="558158" y="167053"/>
                  </a:cubicBezTo>
                  <a:cubicBezTo>
                    <a:pt x="558158" y="157342"/>
                    <a:pt x="550285" y="149469"/>
                    <a:pt x="540573" y="149469"/>
                  </a:cubicBezTo>
                  <a:cubicBezTo>
                    <a:pt x="530862" y="149469"/>
                    <a:pt x="522989" y="157342"/>
                    <a:pt x="522989" y="167053"/>
                  </a:cubicBezTo>
                  <a:moveTo>
                    <a:pt x="522989" y="888023"/>
                  </a:moveTo>
                  <a:cubicBezTo>
                    <a:pt x="522989" y="897734"/>
                    <a:pt x="530862" y="905607"/>
                    <a:pt x="540573" y="905607"/>
                  </a:cubicBezTo>
                  <a:cubicBezTo>
                    <a:pt x="550285" y="905607"/>
                    <a:pt x="558158" y="897734"/>
                    <a:pt x="558158" y="888023"/>
                  </a:cubicBezTo>
                  <a:cubicBezTo>
                    <a:pt x="558158" y="878311"/>
                    <a:pt x="550285" y="870438"/>
                    <a:pt x="540573" y="870438"/>
                  </a:cubicBezTo>
                  <a:cubicBezTo>
                    <a:pt x="530862" y="870438"/>
                    <a:pt x="522989" y="878311"/>
                    <a:pt x="522989" y="888023"/>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32" name="Rounded Rectangle 30">
              <a:extLst>
                <a:ext uri="{FF2B5EF4-FFF2-40B4-BE49-F238E27FC236}">
                  <a16:creationId xmlns:a16="http://schemas.microsoft.com/office/drawing/2014/main" id="{2D0CF525-86A0-37B8-9026-6BEC14FF7138}"/>
                </a:ext>
              </a:extLst>
            </p:cNvPr>
            <p:cNvSpPr/>
            <p:nvPr/>
          </p:nvSpPr>
          <p:spPr>
            <a:xfrm>
              <a:off x="5434950" y="2325531"/>
              <a:ext cx="105507" cy="193430"/>
            </a:xfrm>
            <a:custGeom>
              <a:avLst/>
              <a:gdLst/>
              <a:ahLst/>
              <a:cxnLst/>
              <a:rect l="0" t="0" r="0" b="0"/>
              <a:pathLst>
                <a:path w="105507" h="193430">
                  <a:moveTo>
                    <a:pt x="0" y="0"/>
                  </a:moveTo>
                  <a:lnTo>
                    <a:pt x="0" y="193430"/>
                  </a:lnTo>
                  <a:lnTo>
                    <a:pt x="105507" y="193430"/>
                  </a:lnTo>
                  <a:lnTo>
                    <a:pt x="105507" y="0"/>
                  </a:lnTo>
                  <a:lnTo>
                    <a:pt x="0" y="0"/>
                  </a:lnTo>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33" name="Rounded Rectangle 31">
              <a:extLst>
                <a:ext uri="{FF2B5EF4-FFF2-40B4-BE49-F238E27FC236}">
                  <a16:creationId xmlns:a16="http://schemas.microsoft.com/office/drawing/2014/main" id="{E2C36346-8EF5-34D9-6E6B-2EF31E9B1339}"/>
                </a:ext>
              </a:extLst>
            </p:cNvPr>
            <p:cNvSpPr/>
            <p:nvPr/>
          </p:nvSpPr>
          <p:spPr>
            <a:xfrm>
              <a:off x="5434950" y="2325531"/>
              <a:ext cx="105507" cy="193430"/>
            </a:xfrm>
            <a:custGeom>
              <a:avLst/>
              <a:gdLst/>
              <a:ahLst/>
              <a:cxnLst/>
              <a:rect l="0" t="0" r="0" b="0"/>
              <a:pathLst>
                <a:path w="105507" h="193430">
                  <a:moveTo>
                    <a:pt x="0" y="0"/>
                  </a:moveTo>
                  <a:lnTo>
                    <a:pt x="0" y="193430"/>
                  </a:lnTo>
                  <a:moveTo>
                    <a:pt x="105507" y="0"/>
                  </a:moveTo>
                  <a:lnTo>
                    <a:pt x="105507" y="193430"/>
                  </a:ln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34" name="Rounded Rectangle 32">
              <a:extLst>
                <a:ext uri="{FF2B5EF4-FFF2-40B4-BE49-F238E27FC236}">
                  <a16:creationId xmlns:a16="http://schemas.microsoft.com/office/drawing/2014/main" id="{ED008902-259E-AD6A-1171-D874665E4567}"/>
                </a:ext>
              </a:extLst>
            </p:cNvPr>
            <p:cNvSpPr/>
            <p:nvPr/>
          </p:nvSpPr>
          <p:spPr>
            <a:xfrm>
              <a:off x="4750044" y="2527754"/>
              <a:ext cx="1477107" cy="1055076"/>
            </a:xfrm>
            <a:custGeom>
              <a:avLst/>
              <a:gdLst/>
              <a:ahLst/>
              <a:cxnLst/>
              <a:rect l="0" t="0" r="0" b="0"/>
              <a:pathLst>
                <a:path w="1477107" h="1055076">
                  <a:moveTo>
                    <a:pt x="1477107" y="1002323"/>
                  </a:moveTo>
                  <a:cubicBezTo>
                    <a:pt x="1477107" y="1031460"/>
                    <a:pt x="1453491" y="1055076"/>
                    <a:pt x="1424353" y="1055076"/>
                  </a:cubicBezTo>
                  <a:lnTo>
                    <a:pt x="52753" y="1055076"/>
                  </a:lnTo>
                  <a:cubicBezTo>
                    <a:pt x="23616" y="1055076"/>
                    <a:pt x="0" y="1031460"/>
                    <a:pt x="0" y="1002323"/>
                  </a:cubicBezTo>
                  <a:lnTo>
                    <a:pt x="0" y="52753"/>
                  </a:lnTo>
                  <a:cubicBezTo>
                    <a:pt x="0" y="23616"/>
                    <a:pt x="23616" y="0"/>
                    <a:pt x="52753" y="0"/>
                  </a:cubicBezTo>
                  <a:lnTo>
                    <a:pt x="1424353" y="0"/>
                  </a:lnTo>
                  <a:cubicBezTo>
                    <a:pt x="1453491" y="0"/>
                    <a:pt x="1477107" y="23616"/>
                    <a:pt x="1477107" y="52753"/>
                  </a:cubicBezTo>
                  <a:lnTo>
                    <a:pt x="1477107" y="1002323"/>
                  </a:lnTo>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35" name="Rounded Rectangle 33">
              <a:extLst>
                <a:ext uri="{FF2B5EF4-FFF2-40B4-BE49-F238E27FC236}">
                  <a16:creationId xmlns:a16="http://schemas.microsoft.com/office/drawing/2014/main" id="{775BDAE5-7B95-8CB0-1778-D2643E87C4B7}"/>
                </a:ext>
              </a:extLst>
            </p:cNvPr>
            <p:cNvSpPr/>
            <p:nvPr/>
          </p:nvSpPr>
          <p:spPr>
            <a:xfrm>
              <a:off x="4750044" y="2527754"/>
              <a:ext cx="1477107" cy="1055076"/>
            </a:xfrm>
            <a:custGeom>
              <a:avLst/>
              <a:gdLst/>
              <a:ahLst/>
              <a:cxnLst/>
              <a:rect l="0" t="0" r="0" b="0"/>
              <a:pathLst>
                <a:path w="1477107" h="1055076">
                  <a:moveTo>
                    <a:pt x="0" y="52753"/>
                  </a:moveTo>
                  <a:cubicBezTo>
                    <a:pt x="0" y="23618"/>
                    <a:pt x="23618" y="0"/>
                    <a:pt x="52753" y="0"/>
                  </a:cubicBezTo>
                  <a:lnTo>
                    <a:pt x="1424353" y="0"/>
                  </a:lnTo>
                  <a:cubicBezTo>
                    <a:pt x="1453488" y="0"/>
                    <a:pt x="1477107" y="23618"/>
                    <a:pt x="1477107" y="52753"/>
                  </a:cubicBezTo>
                  <a:moveTo>
                    <a:pt x="0" y="52753"/>
                  </a:moveTo>
                  <a:lnTo>
                    <a:pt x="0" y="1002323"/>
                  </a:lnTo>
                  <a:moveTo>
                    <a:pt x="1477107" y="52753"/>
                  </a:moveTo>
                  <a:lnTo>
                    <a:pt x="1477107" y="1002323"/>
                  </a:lnTo>
                  <a:moveTo>
                    <a:pt x="1477107" y="1002323"/>
                  </a:moveTo>
                  <a:cubicBezTo>
                    <a:pt x="1477107" y="1031458"/>
                    <a:pt x="1453488" y="1055076"/>
                    <a:pt x="1424353" y="1055076"/>
                  </a:cubicBezTo>
                  <a:lnTo>
                    <a:pt x="52753" y="1055076"/>
                  </a:lnTo>
                  <a:cubicBezTo>
                    <a:pt x="23618" y="1055076"/>
                    <a:pt x="0" y="1031458"/>
                    <a:pt x="0" y="1002323"/>
                  </a:cubicBezTo>
                  <a:moveTo>
                    <a:pt x="720969" y="52753"/>
                  </a:moveTo>
                  <a:cubicBezTo>
                    <a:pt x="720969" y="62465"/>
                    <a:pt x="728842" y="70338"/>
                    <a:pt x="738553" y="70338"/>
                  </a:cubicBezTo>
                  <a:cubicBezTo>
                    <a:pt x="748265" y="70338"/>
                    <a:pt x="756138" y="62465"/>
                    <a:pt x="756138" y="52753"/>
                  </a:cubicBezTo>
                  <a:cubicBezTo>
                    <a:pt x="756138" y="43042"/>
                    <a:pt x="748265" y="35169"/>
                    <a:pt x="738553" y="35169"/>
                  </a:cubicBezTo>
                  <a:cubicBezTo>
                    <a:pt x="728842" y="35169"/>
                    <a:pt x="720969" y="43042"/>
                    <a:pt x="720969" y="52753"/>
                  </a:cubicBezTo>
                  <a:moveTo>
                    <a:pt x="720969" y="1002323"/>
                  </a:moveTo>
                  <a:cubicBezTo>
                    <a:pt x="720969" y="1012034"/>
                    <a:pt x="728842" y="1019907"/>
                    <a:pt x="738553" y="1019907"/>
                  </a:cubicBezTo>
                  <a:cubicBezTo>
                    <a:pt x="748265" y="1019907"/>
                    <a:pt x="756138" y="1012034"/>
                    <a:pt x="756138" y="1002323"/>
                  </a:cubicBezTo>
                  <a:cubicBezTo>
                    <a:pt x="756138" y="992611"/>
                    <a:pt x="748265" y="984738"/>
                    <a:pt x="738553" y="984738"/>
                  </a:cubicBezTo>
                  <a:cubicBezTo>
                    <a:pt x="728842" y="984738"/>
                    <a:pt x="720969" y="992611"/>
                    <a:pt x="720969" y="1002323"/>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36" name="Rounded Rectangle 34">
              <a:extLst>
                <a:ext uri="{FF2B5EF4-FFF2-40B4-BE49-F238E27FC236}">
                  <a16:creationId xmlns:a16="http://schemas.microsoft.com/office/drawing/2014/main" id="{04EDDA42-E9B7-EFFB-C100-8A47B458D6C3}"/>
                </a:ext>
              </a:extLst>
            </p:cNvPr>
            <p:cNvSpPr/>
            <p:nvPr/>
          </p:nvSpPr>
          <p:spPr>
            <a:xfrm>
              <a:off x="5434951" y="3591623"/>
              <a:ext cx="105507" cy="1679330"/>
            </a:xfrm>
            <a:custGeom>
              <a:avLst/>
              <a:gdLst/>
              <a:ahLst/>
              <a:cxnLst/>
              <a:rect l="0" t="0" r="0" b="0"/>
              <a:pathLst>
                <a:path w="105507" h="1679330">
                  <a:moveTo>
                    <a:pt x="0" y="0"/>
                  </a:moveTo>
                  <a:lnTo>
                    <a:pt x="0" y="1679330"/>
                  </a:lnTo>
                  <a:lnTo>
                    <a:pt x="105507" y="1679330"/>
                  </a:lnTo>
                  <a:lnTo>
                    <a:pt x="105507" y="0"/>
                  </a:lnTo>
                  <a:lnTo>
                    <a:pt x="0" y="0"/>
                  </a:lnTo>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37" name="Rounded Rectangle 35">
              <a:extLst>
                <a:ext uri="{FF2B5EF4-FFF2-40B4-BE49-F238E27FC236}">
                  <a16:creationId xmlns:a16="http://schemas.microsoft.com/office/drawing/2014/main" id="{D9D477F3-96EC-3D53-8FEB-D7D274105FC2}"/>
                </a:ext>
              </a:extLst>
            </p:cNvPr>
            <p:cNvSpPr/>
            <p:nvPr/>
          </p:nvSpPr>
          <p:spPr>
            <a:xfrm>
              <a:off x="5434951" y="3591623"/>
              <a:ext cx="105507" cy="1679330"/>
            </a:xfrm>
            <a:custGeom>
              <a:avLst/>
              <a:gdLst/>
              <a:ahLst/>
              <a:cxnLst/>
              <a:rect l="0" t="0" r="0" b="0"/>
              <a:pathLst>
                <a:path w="105507" h="1679330">
                  <a:moveTo>
                    <a:pt x="0" y="0"/>
                  </a:moveTo>
                  <a:lnTo>
                    <a:pt x="0" y="1679330"/>
                  </a:lnTo>
                  <a:moveTo>
                    <a:pt x="105507" y="0"/>
                  </a:moveTo>
                  <a:lnTo>
                    <a:pt x="105507" y="1679330"/>
                  </a:ln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38" name="Rounded Rectangle 36">
              <a:extLst>
                <a:ext uri="{FF2B5EF4-FFF2-40B4-BE49-F238E27FC236}">
                  <a16:creationId xmlns:a16="http://schemas.microsoft.com/office/drawing/2014/main" id="{D0C3152C-8D84-D579-D326-08E4D64AA5F9}"/>
                </a:ext>
              </a:extLst>
            </p:cNvPr>
            <p:cNvSpPr/>
            <p:nvPr/>
          </p:nvSpPr>
          <p:spPr>
            <a:xfrm>
              <a:off x="5217513" y="5279746"/>
              <a:ext cx="541623" cy="211015"/>
            </a:xfrm>
            <a:custGeom>
              <a:avLst/>
              <a:gdLst/>
              <a:ahLst/>
              <a:cxnLst/>
              <a:rect l="0" t="0" r="0" b="0"/>
              <a:pathLst>
                <a:path w="541623" h="211015">
                  <a:moveTo>
                    <a:pt x="499051" y="0"/>
                  </a:moveTo>
                  <a:lnTo>
                    <a:pt x="43126" y="0"/>
                  </a:lnTo>
                  <a:cubicBezTo>
                    <a:pt x="17312" y="0"/>
                    <a:pt x="0" y="26060"/>
                    <a:pt x="10366" y="49298"/>
                  </a:cubicBezTo>
                  <a:lnTo>
                    <a:pt x="82533" y="211015"/>
                  </a:lnTo>
                  <a:lnTo>
                    <a:pt x="466484" y="211015"/>
                  </a:lnTo>
                  <a:lnTo>
                    <a:pt x="532295" y="48155"/>
                  </a:lnTo>
                  <a:cubicBezTo>
                    <a:pt x="541623" y="25066"/>
                    <a:pt x="524320" y="0"/>
                    <a:pt x="499051" y="0"/>
                  </a:cubicBezTo>
                </a:path>
              </a:pathLst>
            </a:custGeom>
            <a:solidFill>
              <a:srgbClr val="3CA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39" name="Rounded Rectangle 37">
              <a:extLst>
                <a:ext uri="{FF2B5EF4-FFF2-40B4-BE49-F238E27FC236}">
                  <a16:creationId xmlns:a16="http://schemas.microsoft.com/office/drawing/2014/main" id="{58069667-3EE7-24A3-7B54-ABF1E697A921}"/>
                </a:ext>
              </a:extLst>
            </p:cNvPr>
            <p:cNvSpPr/>
            <p:nvPr/>
          </p:nvSpPr>
          <p:spPr>
            <a:xfrm>
              <a:off x="5217512" y="5279746"/>
              <a:ext cx="541622" cy="211015"/>
            </a:xfrm>
            <a:custGeom>
              <a:avLst/>
              <a:gdLst/>
              <a:ahLst/>
              <a:cxnLst/>
              <a:rect l="0" t="0" r="0" b="0"/>
              <a:pathLst>
                <a:path w="541622" h="211015">
                  <a:moveTo>
                    <a:pt x="499049" y="0"/>
                  </a:moveTo>
                  <a:lnTo>
                    <a:pt x="43125" y="0"/>
                  </a:lnTo>
                  <a:cubicBezTo>
                    <a:pt x="17314" y="0"/>
                    <a:pt x="0" y="26058"/>
                    <a:pt x="10369" y="49298"/>
                  </a:cubicBezTo>
                  <a:lnTo>
                    <a:pt x="82529" y="211015"/>
                  </a:lnTo>
                  <a:lnTo>
                    <a:pt x="466483" y="211015"/>
                  </a:lnTo>
                  <a:lnTo>
                    <a:pt x="532292" y="48154"/>
                  </a:lnTo>
                  <a:cubicBezTo>
                    <a:pt x="541622" y="25064"/>
                    <a:pt x="524319" y="0"/>
                    <a:pt x="499049" y="0"/>
                  </a:cubicBezTo>
                  <a:close/>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40" name="Rounded Rectangle 38">
              <a:extLst>
                <a:ext uri="{FF2B5EF4-FFF2-40B4-BE49-F238E27FC236}">
                  <a16:creationId xmlns:a16="http://schemas.microsoft.com/office/drawing/2014/main" id="{02466C37-E998-C897-0EBB-6AA3DC0900BA}"/>
                </a:ext>
              </a:extLst>
            </p:cNvPr>
            <p:cNvSpPr/>
            <p:nvPr/>
          </p:nvSpPr>
          <p:spPr>
            <a:xfrm>
              <a:off x="7299813" y="3468531"/>
              <a:ext cx="35169" cy="35169"/>
            </a:xfrm>
            <a:custGeom>
              <a:avLst/>
              <a:gdLst/>
              <a:ahLst/>
              <a:cxnLst/>
              <a:rect l="0" t="0" r="0" b="0"/>
              <a:pathLst>
                <a:path w="35169" h="35169">
                  <a:moveTo>
                    <a:pt x="0" y="17584"/>
                  </a:moveTo>
                  <a:cubicBezTo>
                    <a:pt x="0" y="27300"/>
                    <a:pt x="7869" y="35169"/>
                    <a:pt x="17584" y="35169"/>
                  </a:cubicBezTo>
                  <a:cubicBezTo>
                    <a:pt x="27300" y="35169"/>
                    <a:pt x="35169" y="27300"/>
                    <a:pt x="35169" y="17584"/>
                  </a:cubicBezTo>
                  <a:cubicBezTo>
                    <a:pt x="35169" y="7869"/>
                    <a:pt x="27300" y="0"/>
                    <a:pt x="17584" y="0"/>
                  </a:cubicBezTo>
                  <a:cubicBezTo>
                    <a:pt x="7869" y="0"/>
                    <a:pt x="0" y="7869"/>
                    <a:pt x="0" y="17584"/>
                  </a:cubicBezTo>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41" name="Rounded Rectangle 39">
              <a:extLst>
                <a:ext uri="{FF2B5EF4-FFF2-40B4-BE49-F238E27FC236}">
                  <a16:creationId xmlns:a16="http://schemas.microsoft.com/office/drawing/2014/main" id="{CB154592-E407-D28D-6EE2-319597AC3AE5}"/>
                </a:ext>
              </a:extLst>
            </p:cNvPr>
            <p:cNvSpPr/>
            <p:nvPr/>
          </p:nvSpPr>
          <p:spPr>
            <a:xfrm>
              <a:off x="7299813" y="3468531"/>
              <a:ext cx="35169" cy="35169"/>
            </a:xfrm>
            <a:custGeom>
              <a:avLst/>
              <a:gdLst/>
              <a:ahLst/>
              <a:cxnLst/>
              <a:rect l="0" t="0" r="0" b="0"/>
              <a:pathLst>
                <a:path w="35169" h="35169">
                  <a:moveTo>
                    <a:pt x="0" y="17584"/>
                  </a:moveTo>
                  <a:cubicBezTo>
                    <a:pt x="0" y="27296"/>
                    <a:pt x="7872" y="35169"/>
                    <a:pt x="17584" y="35169"/>
                  </a:cubicBezTo>
                  <a:cubicBezTo>
                    <a:pt x="27296" y="35169"/>
                    <a:pt x="35169" y="27296"/>
                    <a:pt x="35169" y="17584"/>
                  </a:cubicBezTo>
                  <a:cubicBezTo>
                    <a:pt x="35169" y="7872"/>
                    <a:pt x="27296" y="0"/>
                    <a:pt x="17584" y="0"/>
                  </a:cubicBezTo>
                  <a:cubicBezTo>
                    <a:pt x="7872" y="0"/>
                    <a:pt x="0" y="7872"/>
                    <a:pt x="0" y="17584"/>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42" name="Rounded Rectangle 40">
              <a:extLst>
                <a:ext uri="{FF2B5EF4-FFF2-40B4-BE49-F238E27FC236}">
                  <a16:creationId xmlns:a16="http://schemas.microsoft.com/office/drawing/2014/main" id="{BF51F341-0330-F392-5DE8-D25771BAD548}"/>
                </a:ext>
              </a:extLst>
            </p:cNvPr>
            <p:cNvSpPr/>
            <p:nvPr/>
          </p:nvSpPr>
          <p:spPr>
            <a:xfrm>
              <a:off x="6822672" y="1789200"/>
              <a:ext cx="989451" cy="844061"/>
            </a:xfrm>
            <a:custGeom>
              <a:avLst/>
              <a:gdLst/>
              <a:ahLst/>
              <a:cxnLst/>
              <a:rect l="0" t="0" r="0" b="0"/>
              <a:pathLst>
                <a:path w="989451" h="844061">
                  <a:moveTo>
                    <a:pt x="9416" y="447677"/>
                  </a:moveTo>
                  <a:cubicBezTo>
                    <a:pt x="0" y="431807"/>
                    <a:pt x="0" y="412253"/>
                    <a:pt x="9416" y="396383"/>
                  </a:cubicBezTo>
                  <a:lnTo>
                    <a:pt x="229259" y="25647"/>
                  </a:lnTo>
                  <a:cubicBezTo>
                    <a:pt x="238667" y="9777"/>
                    <a:pt x="256058" y="0"/>
                    <a:pt x="274882" y="0"/>
                  </a:cubicBezTo>
                  <a:lnTo>
                    <a:pt x="714568" y="0"/>
                  </a:lnTo>
                  <a:cubicBezTo>
                    <a:pt x="733392" y="0"/>
                    <a:pt x="750783" y="9777"/>
                    <a:pt x="760191" y="25647"/>
                  </a:cubicBezTo>
                  <a:lnTo>
                    <a:pt x="980034" y="396383"/>
                  </a:lnTo>
                  <a:cubicBezTo>
                    <a:pt x="989451" y="412253"/>
                    <a:pt x="989451" y="431807"/>
                    <a:pt x="980034" y="447677"/>
                  </a:cubicBezTo>
                  <a:lnTo>
                    <a:pt x="760191" y="818414"/>
                  </a:lnTo>
                  <a:cubicBezTo>
                    <a:pt x="750783" y="834284"/>
                    <a:pt x="733392" y="844061"/>
                    <a:pt x="714568" y="844061"/>
                  </a:cubicBezTo>
                  <a:lnTo>
                    <a:pt x="274882" y="844061"/>
                  </a:lnTo>
                  <a:cubicBezTo>
                    <a:pt x="256058" y="844061"/>
                    <a:pt x="238667" y="834284"/>
                    <a:pt x="229259" y="818414"/>
                  </a:cubicBezTo>
                  <a:lnTo>
                    <a:pt x="9416" y="447677"/>
                  </a:lnTo>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43" name="Rounded Rectangle 41">
              <a:extLst>
                <a:ext uri="{FF2B5EF4-FFF2-40B4-BE49-F238E27FC236}">
                  <a16:creationId xmlns:a16="http://schemas.microsoft.com/office/drawing/2014/main" id="{E492D03E-680A-B474-704A-DF88DAF2D2D4}"/>
                </a:ext>
              </a:extLst>
            </p:cNvPr>
            <p:cNvSpPr/>
            <p:nvPr/>
          </p:nvSpPr>
          <p:spPr>
            <a:xfrm>
              <a:off x="6822675" y="1789200"/>
              <a:ext cx="989444" cy="844061"/>
            </a:xfrm>
            <a:custGeom>
              <a:avLst/>
              <a:gdLst/>
              <a:ahLst/>
              <a:cxnLst/>
              <a:rect l="0" t="0" r="0" b="0"/>
              <a:pathLst>
                <a:path w="989444" h="844061">
                  <a:moveTo>
                    <a:pt x="9411" y="447678"/>
                  </a:moveTo>
                  <a:cubicBezTo>
                    <a:pt x="0" y="431807"/>
                    <a:pt x="0" y="412253"/>
                    <a:pt x="9411" y="396382"/>
                  </a:cubicBezTo>
                  <a:lnTo>
                    <a:pt x="229253" y="25648"/>
                  </a:lnTo>
                  <a:cubicBezTo>
                    <a:pt x="238664" y="9777"/>
                    <a:pt x="256057" y="0"/>
                    <a:pt x="274880" y="0"/>
                  </a:cubicBezTo>
                  <a:lnTo>
                    <a:pt x="714563" y="0"/>
                  </a:lnTo>
                  <a:cubicBezTo>
                    <a:pt x="733386" y="0"/>
                    <a:pt x="750779" y="9777"/>
                    <a:pt x="760190" y="25648"/>
                  </a:cubicBezTo>
                  <a:lnTo>
                    <a:pt x="980032" y="396382"/>
                  </a:lnTo>
                  <a:cubicBezTo>
                    <a:pt x="989444" y="412253"/>
                    <a:pt x="989444" y="431807"/>
                    <a:pt x="980032" y="447678"/>
                  </a:cubicBezTo>
                  <a:lnTo>
                    <a:pt x="760190" y="818413"/>
                  </a:lnTo>
                  <a:cubicBezTo>
                    <a:pt x="750779" y="834284"/>
                    <a:pt x="733386" y="844061"/>
                    <a:pt x="714563" y="844061"/>
                  </a:cubicBezTo>
                  <a:lnTo>
                    <a:pt x="274880" y="844061"/>
                  </a:lnTo>
                  <a:cubicBezTo>
                    <a:pt x="256057" y="844061"/>
                    <a:pt x="238664" y="834284"/>
                    <a:pt x="229253" y="818413"/>
                  </a:cubicBezTo>
                  <a:lnTo>
                    <a:pt x="9411" y="447678"/>
                  </a:lnTo>
                  <a:close/>
                  <a:moveTo>
                    <a:pt x="477137" y="61546"/>
                  </a:moveTo>
                  <a:cubicBezTo>
                    <a:pt x="477137" y="71257"/>
                    <a:pt x="485010" y="79130"/>
                    <a:pt x="494722" y="79130"/>
                  </a:cubicBezTo>
                  <a:cubicBezTo>
                    <a:pt x="504433" y="79130"/>
                    <a:pt x="512306" y="71257"/>
                    <a:pt x="512306" y="61546"/>
                  </a:cubicBezTo>
                  <a:cubicBezTo>
                    <a:pt x="512306" y="51834"/>
                    <a:pt x="504433" y="43961"/>
                    <a:pt x="494722" y="43961"/>
                  </a:cubicBezTo>
                  <a:cubicBezTo>
                    <a:pt x="485010" y="43961"/>
                    <a:pt x="477137" y="51834"/>
                    <a:pt x="477137" y="61546"/>
                  </a:cubicBezTo>
                  <a:moveTo>
                    <a:pt x="477137" y="782515"/>
                  </a:moveTo>
                  <a:cubicBezTo>
                    <a:pt x="477137" y="792227"/>
                    <a:pt x="485010" y="800100"/>
                    <a:pt x="494722" y="800100"/>
                  </a:cubicBezTo>
                  <a:cubicBezTo>
                    <a:pt x="504433" y="800100"/>
                    <a:pt x="512306" y="792227"/>
                    <a:pt x="512306" y="782515"/>
                  </a:cubicBezTo>
                  <a:cubicBezTo>
                    <a:pt x="512306" y="772803"/>
                    <a:pt x="504433" y="764930"/>
                    <a:pt x="494722" y="764930"/>
                  </a:cubicBezTo>
                  <a:cubicBezTo>
                    <a:pt x="485010" y="764930"/>
                    <a:pt x="477137" y="772803"/>
                    <a:pt x="477137" y="782515"/>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44" name="Rounded Rectangle 42">
              <a:extLst>
                <a:ext uri="{FF2B5EF4-FFF2-40B4-BE49-F238E27FC236}">
                  <a16:creationId xmlns:a16="http://schemas.microsoft.com/office/drawing/2014/main" id="{66C4FD8A-F159-6442-B358-DB1AD70AFE61}"/>
                </a:ext>
              </a:extLst>
            </p:cNvPr>
            <p:cNvSpPr/>
            <p:nvPr/>
          </p:nvSpPr>
          <p:spPr>
            <a:xfrm>
              <a:off x="7263750" y="2642054"/>
              <a:ext cx="105507" cy="404446"/>
            </a:xfrm>
            <a:custGeom>
              <a:avLst/>
              <a:gdLst/>
              <a:ahLst/>
              <a:cxnLst/>
              <a:rect l="0" t="0" r="0" b="0"/>
              <a:pathLst>
                <a:path w="105507" h="404446">
                  <a:moveTo>
                    <a:pt x="0" y="0"/>
                  </a:moveTo>
                  <a:lnTo>
                    <a:pt x="0" y="404446"/>
                  </a:lnTo>
                  <a:lnTo>
                    <a:pt x="105507" y="404446"/>
                  </a:lnTo>
                  <a:lnTo>
                    <a:pt x="105507" y="0"/>
                  </a:lnTo>
                  <a:lnTo>
                    <a:pt x="0" y="0"/>
                  </a:lnTo>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45" name="Rounded Rectangle 43">
              <a:extLst>
                <a:ext uri="{FF2B5EF4-FFF2-40B4-BE49-F238E27FC236}">
                  <a16:creationId xmlns:a16="http://schemas.microsoft.com/office/drawing/2014/main" id="{22B5F5C0-7E86-2240-2C42-BEBF7E300DEE}"/>
                </a:ext>
              </a:extLst>
            </p:cNvPr>
            <p:cNvSpPr/>
            <p:nvPr/>
          </p:nvSpPr>
          <p:spPr>
            <a:xfrm>
              <a:off x="7263750" y="2642054"/>
              <a:ext cx="105507" cy="404446"/>
            </a:xfrm>
            <a:custGeom>
              <a:avLst/>
              <a:gdLst/>
              <a:ahLst/>
              <a:cxnLst/>
              <a:rect l="0" t="0" r="0" b="0"/>
              <a:pathLst>
                <a:path w="105507" h="404446">
                  <a:moveTo>
                    <a:pt x="0" y="0"/>
                  </a:moveTo>
                  <a:lnTo>
                    <a:pt x="0" y="404446"/>
                  </a:lnTo>
                  <a:moveTo>
                    <a:pt x="105507" y="0"/>
                  </a:moveTo>
                  <a:lnTo>
                    <a:pt x="105507" y="404446"/>
                  </a:ln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46" name="Rounded Rectangle 44">
              <a:extLst>
                <a:ext uri="{FF2B5EF4-FFF2-40B4-BE49-F238E27FC236}">
                  <a16:creationId xmlns:a16="http://schemas.microsoft.com/office/drawing/2014/main" id="{4DDFF4F7-CFCC-CA4F-12C4-453BCA2300AF}"/>
                </a:ext>
              </a:extLst>
            </p:cNvPr>
            <p:cNvSpPr/>
            <p:nvPr/>
          </p:nvSpPr>
          <p:spPr>
            <a:xfrm>
              <a:off x="6578844" y="3055293"/>
              <a:ext cx="1477107" cy="633046"/>
            </a:xfrm>
            <a:custGeom>
              <a:avLst/>
              <a:gdLst/>
              <a:ahLst/>
              <a:cxnLst/>
              <a:rect l="0" t="0" r="0" b="0"/>
              <a:pathLst>
                <a:path w="1477107" h="633046">
                  <a:moveTo>
                    <a:pt x="1477107" y="580292"/>
                  </a:moveTo>
                  <a:cubicBezTo>
                    <a:pt x="1477107" y="609430"/>
                    <a:pt x="1453491" y="633046"/>
                    <a:pt x="1424353" y="633046"/>
                  </a:cubicBezTo>
                  <a:lnTo>
                    <a:pt x="52753" y="633046"/>
                  </a:lnTo>
                  <a:cubicBezTo>
                    <a:pt x="23616" y="633046"/>
                    <a:pt x="0" y="609430"/>
                    <a:pt x="0" y="580292"/>
                  </a:cubicBezTo>
                  <a:lnTo>
                    <a:pt x="0" y="52753"/>
                  </a:lnTo>
                  <a:cubicBezTo>
                    <a:pt x="0" y="23616"/>
                    <a:pt x="23616" y="0"/>
                    <a:pt x="52753" y="0"/>
                  </a:cubicBezTo>
                  <a:lnTo>
                    <a:pt x="1424353" y="0"/>
                  </a:lnTo>
                  <a:cubicBezTo>
                    <a:pt x="1453491" y="0"/>
                    <a:pt x="1477107" y="23616"/>
                    <a:pt x="1477107" y="52753"/>
                  </a:cubicBezTo>
                  <a:lnTo>
                    <a:pt x="1477107" y="580292"/>
                  </a:lnTo>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47" name="Rounded Rectangle 45">
              <a:extLst>
                <a:ext uri="{FF2B5EF4-FFF2-40B4-BE49-F238E27FC236}">
                  <a16:creationId xmlns:a16="http://schemas.microsoft.com/office/drawing/2014/main" id="{B1B83C0A-D26E-9F6F-B4F3-CCB0FAADBF3A}"/>
                </a:ext>
              </a:extLst>
            </p:cNvPr>
            <p:cNvSpPr/>
            <p:nvPr/>
          </p:nvSpPr>
          <p:spPr>
            <a:xfrm>
              <a:off x="6578844" y="3055293"/>
              <a:ext cx="1477107" cy="633046"/>
            </a:xfrm>
            <a:custGeom>
              <a:avLst/>
              <a:gdLst/>
              <a:ahLst/>
              <a:cxnLst/>
              <a:rect l="0" t="0" r="0" b="0"/>
              <a:pathLst>
                <a:path w="1477107" h="633046">
                  <a:moveTo>
                    <a:pt x="0" y="52753"/>
                  </a:moveTo>
                  <a:cubicBezTo>
                    <a:pt x="0" y="23618"/>
                    <a:pt x="23618" y="0"/>
                    <a:pt x="52753" y="0"/>
                  </a:cubicBezTo>
                  <a:lnTo>
                    <a:pt x="1424353" y="0"/>
                  </a:lnTo>
                  <a:cubicBezTo>
                    <a:pt x="1453488" y="0"/>
                    <a:pt x="1477107" y="23618"/>
                    <a:pt x="1477107" y="52753"/>
                  </a:cubicBezTo>
                  <a:moveTo>
                    <a:pt x="0" y="52753"/>
                  </a:moveTo>
                  <a:lnTo>
                    <a:pt x="0" y="580292"/>
                  </a:lnTo>
                  <a:moveTo>
                    <a:pt x="1477107" y="52753"/>
                  </a:moveTo>
                  <a:lnTo>
                    <a:pt x="1477107" y="580292"/>
                  </a:lnTo>
                  <a:moveTo>
                    <a:pt x="1477107" y="580292"/>
                  </a:moveTo>
                  <a:cubicBezTo>
                    <a:pt x="1477107" y="609427"/>
                    <a:pt x="1453488" y="633046"/>
                    <a:pt x="1424353" y="633046"/>
                  </a:cubicBezTo>
                  <a:lnTo>
                    <a:pt x="52753" y="633046"/>
                  </a:lnTo>
                  <a:cubicBezTo>
                    <a:pt x="23618" y="633046"/>
                    <a:pt x="0" y="609427"/>
                    <a:pt x="0" y="580292"/>
                  </a:cubicBezTo>
                  <a:moveTo>
                    <a:pt x="720969" y="52753"/>
                  </a:moveTo>
                  <a:cubicBezTo>
                    <a:pt x="720969" y="62465"/>
                    <a:pt x="728842" y="70338"/>
                    <a:pt x="738553" y="70338"/>
                  </a:cubicBezTo>
                  <a:cubicBezTo>
                    <a:pt x="748265" y="70338"/>
                    <a:pt x="756138" y="62465"/>
                    <a:pt x="756138" y="52753"/>
                  </a:cubicBezTo>
                  <a:cubicBezTo>
                    <a:pt x="756138" y="43042"/>
                    <a:pt x="748265" y="35169"/>
                    <a:pt x="738553" y="35169"/>
                  </a:cubicBezTo>
                  <a:cubicBezTo>
                    <a:pt x="728842" y="35169"/>
                    <a:pt x="720969" y="43042"/>
                    <a:pt x="720969" y="52753"/>
                  </a:cubicBezTo>
                  <a:moveTo>
                    <a:pt x="720969" y="580292"/>
                  </a:moveTo>
                  <a:cubicBezTo>
                    <a:pt x="720969" y="590004"/>
                    <a:pt x="728842" y="597876"/>
                    <a:pt x="738553" y="597876"/>
                  </a:cubicBezTo>
                  <a:cubicBezTo>
                    <a:pt x="748265" y="597876"/>
                    <a:pt x="756138" y="590004"/>
                    <a:pt x="756138" y="580292"/>
                  </a:cubicBezTo>
                  <a:cubicBezTo>
                    <a:pt x="756138" y="570580"/>
                    <a:pt x="748265" y="562707"/>
                    <a:pt x="738553" y="562707"/>
                  </a:cubicBezTo>
                  <a:cubicBezTo>
                    <a:pt x="728842" y="562707"/>
                    <a:pt x="720969" y="570580"/>
                    <a:pt x="720969" y="580292"/>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48" name="Rounded Rectangle 46">
              <a:extLst>
                <a:ext uri="{FF2B5EF4-FFF2-40B4-BE49-F238E27FC236}">
                  <a16:creationId xmlns:a16="http://schemas.microsoft.com/office/drawing/2014/main" id="{6426BC05-2DA6-33AE-9E20-721C18861B4D}"/>
                </a:ext>
              </a:extLst>
            </p:cNvPr>
            <p:cNvSpPr/>
            <p:nvPr/>
          </p:nvSpPr>
          <p:spPr>
            <a:xfrm>
              <a:off x="7263750" y="3697131"/>
              <a:ext cx="105507" cy="87923"/>
            </a:xfrm>
            <a:custGeom>
              <a:avLst/>
              <a:gdLst/>
              <a:ahLst/>
              <a:cxnLst/>
              <a:rect l="0" t="0" r="0" b="0"/>
              <a:pathLst>
                <a:path w="105507" h="87923">
                  <a:moveTo>
                    <a:pt x="0" y="0"/>
                  </a:moveTo>
                  <a:lnTo>
                    <a:pt x="0" y="87923"/>
                  </a:lnTo>
                  <a:lnTo>
                    <a:pt x="105507" y="87923"/>
                  </a:lnTo>
                  <a:lnTo>
                    <a:pt x="105507" y="0"/>
                  </a:lnTo>
                  <a:lnTo>
                    <a:pt x="0" y="0"/>
                  </a:lnTo>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49" name="Rounded Rectangle 47">
              <a:extLst>
                <a:ext uri="{FF2B5EF4-FFF2-40B4-BE49-F238E27FC236}">
                  <a16:creationId xmlns:a16="http://schemas.microsoft.com/office/drawing/2014/main" id="{4C964E0C-E9B3-28AB-7ADD-CE9EA49325EC}"/>
                </a:ext>
              </a:extLst>
            </p:cNvPr>
            <p:cNvSpPr/>
            <p:nvPr/>
          </p:nvSpPr>
          <p:spPr>
            <a:xfrm>
              <a:off x="7263750" y="3697131"/>
              <a:ext cx="105507" cy="87923"/>
            </a:xfrm>
            <a:custGeom>
              <a:avLst/>
              <a:gdLst/>
              <a:ahLst/>
              <a:cxnLst/>
              <a:rect l="0" t="0" r="0" b="0"/>
              <a:pathLst>
                <a:path w="105507" h="87923">
                  <a:moveTo>
                    <a:pt x="0" y="0"/>
                  </a:moveTo>
                  <a:lnTo>
                    <a:pt x="0" y="87923"/>
                  </a:lnTo>
                  <a:moveTo>
                    <a:pt x="105507" y="0"/>
                  </a:moveTo>
                  <a:lnTo>
                    <a:pt x="105507" y="87923"/>
                  </a:ln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50" name="Rounded Rectangle 48">
              <a:extLst>
                <a:ext uri="{FF2B5EF4-FFF2-40B4-BE49-F238E27FC236}">
                  <a16:creationId xmlns:a16="http://schemas.microsoft.com/office/drawing/2014/main" id="{26E19A09-6E32-A5B8-5C12-2081B84480D4}"/>
                </a:ext>
              </a:extLst>
            </p:cNvPr>
            <p:cNvSpPr/>
            <p:nvPr/>
          </p:nvSpPr>
          <p:spPr>
            <a:xfrm>
              <a:off x="6578844" y="3793846"/>
              <a:ext cx="1477107" cy="527538"/>
            </a:xfrm>
            <a:custGeom>
              <a:avLst/>
              <a:gdLst/>
              <a:ahLst/>
              <a:cxnLst/>
              <a:rect l="0" t="0" r="0" b="0"/>
              <a:pathLst>
                <a:path w="1477107" h="527538">
                  <a:moveTo>
                    <a:pt x="1477107" y="474784"/>
                  </a:moveTo>
                  <a:cubicBezTo>
                    <a:pt x="1477107" y="503922"/>
                    <a:pt x="1453491" y="527538"/>
                    <a:pt x="1424353" y="527538"/>
                  </a:cubicBezTo>
                  <a:lnTo>
                    <a:pt x="52753" y="527538"/>
                  </a:lnTo>
                  <a:cubicBezTo>
                    <a:pt x="23616" y="527538"/>
                    <a:pt x="0" y="503922"/>
                    <a:pt x="0" y="474784"/>
                  </a:cubicBezTo>
                  <a:lnTo>
                    <a:pt x="0" y="52753"/>
                  </a:lnTo>
                  <a:cubicBezTo>
                    <a:pt x="0" y="23616"/>
                    <a:pt x="23616" y="0"/>
                    <a:pt x="52753" y="0"/>
                  </a:cubicBezTo>
                  <a:lnTo>
                    <a:pt x="1424353" y="0"/>
                  </a:lnTo>
                  <a:cubicBezTo>
                    <a:pt x="1453491" y="0"/>
                    <a:pt x="1477107" y="23616"/>
                    <a:pt x="1477107" y="52753"/>
                  </a:cubicBezTo>
                  <a:lnTo>
                    <a:pt x="1477107" y="474784"/>
                  </a:lnTo>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51" name="Rounded Rectangle 49">
              <a:extLst>
                <a:ext uri="{FF2B5EF4-FFF2-40B4-BE49-F238E27FC236}">
                  <a16:creationId xmlns:a16="http://schemas.microsoft.com/office/drawing/2014/main" id="{848BED71-C657-6DBF-98FA-B21BF54BA29F}"/>
                </a:ext>
              </a:extLst>
            </p:cNvPr>
            <p:cNvSpPr/>
            <p:nvPr/>
          </p:nvSpPr>
          <p:spPr>
            <a:xfrm>
              <a:off x="6578844" y="3793846"/>
              <a:ext cx="1477107" cy="527538"/>
            </a:xfrm>
            <a:custGeom>
              <a:avLst/>
              <a:gdLst/>
              <a:ahLst/>
              <a:cxnLst/>
              <a:rect l="0" t="0" r="0" b="0"/>
              <a:pathLst>
                <a:path w="1477107" h="527538">
                  <a:moveTo>
                    <a:pt x="0" y="52753"/>
                  </a:moveTo>
                  <a:cubicBezTo>
                    <a:pt x="0" y="23618"/>
                    <a:pt x="23618" y="0"/>
                    <a:pt x="52753" y="0"/>
                  </a:cubicBezTo>
                  <a:lnTo>
                    <a:pt x="1424353" y="0"/>
                  </a:lnTo>
                  <a:cubicBezTo>
                    <a:pt x="1453488" y="0"/>
                    <a:pt x="1477107" y="23618"/>
                    <a:pt x="1477107" y="52753"/>
                  </a:cubicBezTo>
                  <a:moveTo>
                    <a:pt x="0" y="52753"/>
                  </a:moveTo>
                  <a:lnTo>
                    <a:pt x="0" y="474784"/>
                  </a:lnTo>
                  <a:moveTo>
                    <a:pt x="1477107" y="52753"/>
                  </a:moveTo>
                  <a:lnTo>
                    <a:pt x="1477107" y="474784"/>
                  </a:lnTo>
                  <a:moveTo>
                    <a:pt x="1477107" y="474784"/>
                  </a:moveTo>
                  <a:cubicBezTo>
                    <a:pt x="1477107" y="503919"/>
                    <a:pt x="1453488" y="527538"/>
                    <a:pt x="1424353" y="527538"/>
                  </a:cubicBezTo>
                  <a:lnTo>
                    <a:pt x="52753" y="527538"/>
                  </a:lnTo>
                  <a:cubicBezTo>
                    <a:pt x="23618" y="527538"/>
                    <a:pt x="0" y="503919"/>
                    <a:pt x="0" y="474784"/>
                  </a:cubicBezTo>
                  <a:moveTo>
                    <a:pt x="720969" y="52753"/>
                  </a:moveTo>
                  <a:cubicBezTo>
                    <a:pt x="720969" y="62465"/>
                    <a:pt x="728842" y="70338"/>
                    <a:pt x="738553" y="70338"/>
                  </a:cubicBezTo>
                  <a:cubicBezTo>
                    <a:pt x="748265" y="70338"/>
                    <a:pt x="756138" y="62465"/>
                    <a:pt x="756138" y="52753"/>
                  </a:cubicBezTo>
                  <a:cubicBezTo>
                    <a:pt x="756138" y="43042"/>
                    <a:pt x="748265" y="35169"/>
                    <a:pt x="738553" y="35169"/>
                  </a:cubicBezTo>
                  <a:cubicBezTo>
                    <a:pt x="728842" y="35169"/>
                    <a:pt x="720969" y="43042"/>
                    <a:pt x="720969" y="52753"/>
                  </a:cubicBezTo>
                  <a:moveTo>
                    <a:pt x="720969" y="474784"/>
                  </a:moveTo>
                  <a:cubicBezTo>
                    <a:pt x="720969" y="484496"/>
                    <a:pt x="728842" y="492369"/>
                    <a:pt x="738553" y="492369"/>
                  </a:cubicBezTo>
                  <a:cubicBezTo>
                    <a:pt x="748265" y="492369"/>
                    <a:pt x="756138" y="484496"/>
                    <a:pt x="756138" y="474784"/>
                  </a:cubicBezTo>
                  <a:cubicBezTo>
                    <a:pt x="756138" y="465072"/>
                    <a:pt x="748265" y="457200"/>
                    <a:pt x="738553" y="457200"/>
                  </a:cubicBezTo>
                  <a:cubicBezTo>
                    <a:pt x="728842" y="457200"/>
                    <a:pt x="720969" y="465072"/>
                    <a:pt x="720969" y="474784"/>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52" name="Rounded Rectangle 50">
              <a:extLst>
                <a:ext uri="{FF2B5EF4-FFF2-40B4-BE49-F238E27FC236}">
                  <a16:creationId xmlns:a16="http://schemas.microsoft.com/office/drawing/2014/main" id="{B899392E-7CBB-A802-A31A-9D79C82156B2}"/>
                </a:ext>
              </a:extLst>
            </p:cNvPr>
            <p:cNvSpPr/>
            <p:nvPr/>
          </p:nvSpPr>
          <p:spPr>
            <a:xfrm>
              <a:off x="7263750" y="4330177"/>
              <a:ext cx="105507" cy="940776"/>
            </a:xfrm>
            <a:custGeom>
              <a:avLst/>
              <a:gdLst/>
              <a:ahLst/>
              <a:cxnLst/>
              <a:rect l="0" t="0" r="0" b="0"/>
              <a:pathLst>
                <a:path w="105507" h="940776">
                  <a:moveTo>
                    <a:pt x="0" y="0"/>
                  </a:moveTo>
                  <a:lnTo>
                    <a:pt x="0" y="940776"/>
                  </a:lnTo>
                  <a:lnTo>
                    <a:pt x="105507" y="940776"/>
                  </a:lnTo>
                  <a:lnTo>
                    <a:pt x="105507" y="0"/>
                  </a:lnTo>
                  <a:lnTo>
                    <a:pt x="0" y="0"/>
                  </a:lnTo>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53" name="Rounded Rectangle 51">
              <a:extLst>
                <a:ext uri="{FF2B5EF4-FFF2-40B4-BE49-F238E27FC236}">
                  <a16:creationId xmlns:a16="http://schemas.microsoft.com/office/drawing/2014/main" id="{7B1A26B1-5850-C38E-938C-B93F4773AAEF}"/>
                </a:ext>
              </a:extLst>
            </p:cNvPr>
            <p:cNvSpPr/>
            <p:nvPr/>
          </p:nvSpPr>
          <p:spPr>
            <a:xfrm>
              <a:off x="7263750" y="4330177"/>
              <a:ext cx="105507" cy="940776"/>
            </a:xfrm>
            <a:custGeom>
              <a:avLst/>
              <a:gdLst/>
              <a:ahLst/>
              <a:cxnLst/>
              <a:rect l="0" t="0" r="0" b="0"/>
              <a:pathLst>
                <a:path w="105507" h="940776">
                  <a:moveTo>
                    <a:pt x="0" y="0"/>
                  </a:moveTo>
                  <a:lnTo>
                    <a:pt x="0" y="940776"/>
                  </a:lnTo>
                  <a:moveTo>
                    <a:pt x="105507" y="0"/>
                  </a:moveTo>
                  <a:lnTo>
                    <a:pt x="105507" y="940776"/>
                  </a:ln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54" name="Rounded Rectangle 52">
              <a:extLst>
                <a:ext uri="{FF2B5EF4-FFF2-40B4-BE49-F238E27FC236}">
                  <a16:creationId xmlns:a16="http://schemas.microsoft.com/office/drawing/2014/main" id="{61FF6FE0-F722-521D-D6C6-28C8F9CABB03}"/>
                </a:ext>
              </a:extLst>
            </p:cNvPr>
            <p:cNvSpPr/>
            <p:nvPr/>
          </p:nvSpPr>
          <p:spPr>
            <a:xfrm>
              <a:off x="7046313" y="5279746"/>
              <a:ext cx="541623" cy="211015"/>
            </a:xfrm>
            <a:custGeom>
              <a:avLst/>
              <a:gdLst/>
              <a:ahLst/>
              <a:cxnLst/>
              <a:rect l="0" t="0" r="0" b="0"/>
              <a:pathLst>
                <a:path w="541623" h="211015">
                  <a:moveTo>
                    <a:pt x="499051" y="0"/>
                  </a:moveTo>
                  <a:lnTo>
                    <a:pt x="43126" y="0"/>
                  </a:lnTo>
                  <a:cubicBezTo>
                    <a:pt x="17312" y="0"/>
                    <a:pt x="0" y="26060"/>
                    <a:pt x="10366" y="49298"/>
                  </a:cubicBezTo>
                  <a:lnTo>
                    <a:pt x="82533" y="211015"/>
                  </a:lnTo>
                  <a:lnTo>
                    <a:pt x="466484" y="211015"/>
                  </a:lnTo>
                  <a:lnTo>
                    <a:pt x="532295" y="48155"/>
                  </a:lnTo>
                  <a:cubicBezTo>
                    <a:pt x="541623" y="25066"/>
                    <a:pt x="524320" y="0"/>
                    <a:pt x="499051" y="0"/>
                  </a:cubicBezTo>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55" name="Rounded Rectangle 53">
              <a:extLst>
                <a:ext uri="{FF2B5EF4-FFF2-40B4-BE49-F238E27FC236}">
                  <a16:creationId xmlns:a16="http://schemas.microsoft.com/office/drawing/2014/main" id="{544A74FF-DACE-5DC4-F35D-D0303A84FB3D}"/>
                </a:ext>
              </a:extLst>
            </p:cNvPr>
            <p:cNvSpPr/>
            <p:nvPr/>
          </p:nvSpPr>
          <p:spPr>
            <a:xfrm>
              <a:off x="7046312" y="5279746"/>
              <a:ext cx="541622" cy="211015"/>
            </a:xfrm>
            <a:custGeom>
              <a:avLst/>
              <a:gdLst/>
              <a:ahLst/>
              <a:cxnLst/>
              <a:rect l="0" t="0" r="0" b="0"/>
              <a:pathLst>
                <a:path w="541622" h="211015">
                  <a:moveTo>
                    <a:pt x="499049" y="0"/>
                  </a:moveTo>
                  <a:lnTo>
                    <a:pt x="43125" y="0"/>
                  </a:lnTo>
                  <a:cubicBezTo>
                    <a:pt x="17314" y="0"/>
                    <a:pt x="0" y="26058"/>
                    <a:pt x="10369" y="49298"/>
                  </a:cubicBezTo>
                  <a:lnTo>
                    <a:pt x="82529" y="211015"/>
                  </a:lnTo>
                  <a:lnTo>
                    <a:pt x="466483" y="211015"/>
                  </a:lnTo>
                  <a:lnTo>
                    <a:pt x="532292" y="48154"/>
                  </a:lnTo>
                  <a:cubicBezTo>
                    <a:pt x="541622" y="25064"/>
                    <a:pt x="524319" y="0"/>
                    <a:pt x="499049" y="0"/>
                  </a:cubicBezTo>
                  <a:close/>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56" name="TextBox 55">
              <a:extLst>
                <a:ext uri="{FF2B5EF4-FFF2-40B4-BE49-F238E27FC236}">
                  <a16:creationId xmlns:a16="http://schemas.microsoft.com/office/drawing/2014/main" id="{B17DCEC5-5FF5-2589-80C1-601DA9867C2D}"/>
                </a:ext>
              </a:extLst>
            </p:cNvPr>
            <p:cNvSpPr txBox="1"/>
            <p:nvPr/>
          </p:nvSpPr>
          <p:spPr>
            <a:xfrm>
              <a:off x="6699215" y="3169593"/>
              <a:ext cx="1236417" cy="430752"/>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mn-cs"/>
                </a:rPr>
                <a:t>Accountability
Diffusion</a:t>
              </a:r>
            </a:p>
          </p:txBody>
        </p:sp>
        <p:sp>
          <p:nvSpPr>
            <p:cNvPr id="57" name="TextBox 56">
              <a:extLst>
                <a:ext uri="{FF2B5EF4-FFF2-40B4-BE49-F238E27FC236}">
                  <a16:creationId xmlns:a16="http://schemas.microsoft.com/office/drawing/2014/main" id="{5F1B07CD-D8D6-C6AF-6109-4CD81C2C9E27}"/>
                </a:ext>
              </a:extLst>
            </p:cNvPr>
            <p:cNvSpPr txBox="1"/>
            <p:nvPr/>
          </p:nvSpPr>
          <p:spPr>
            <a:xfrm>
              <a:off x="3232329" y="3903750"/>
              <a:ext cx="855023" cy="263237"/>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Arial"/>
                  <a:ea typeface="+mn-ea"/>
                  <a:cs typeface="+mn-cs"/>
                </a:rPr>
                <a:t>Obscures AI
decision rationale</a:t>
              </a:r>
            </a:p>
          </p:txBody>
        </p:sp>
        <p:sp>
          <p:nvSpPr>
            <p:cNvPr id="58" name="TextBox 57">
              <a:extLst>
                <a:ext uri="{FF2B5EF4-FFF2-40B4-BE49-F238E27FC236}">
                  <a16:creationId xmlns:a16="http://schemas.microsoft.com/office/drawing/2014/main" id="{49C04810-49F7-A0DF-50A1-B0CA6F4A0B62}"/>
                </a:ext>
              </a:extLst>
            </p:cNvPr>
            <p:cNvSpPr txBox="1"/>
            <p:nvPr/>
          </p:nvSpPr>
          <p:spPr>
            <a:xfrm>
              <a:off x="5090338" y="3165196"/>
              <a:ext cx="796442" cy="263237"/>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Arial"/>
                  <a:ea typeface="+mn-ea"/>
                  <a:cs typeface="+mn-cs"/>
                </a:rPr>
                <a:t>Increases risk of
costly breaches</a:t>
              </a:r>
            </a:p>
          </p:txBody>
        </p:sp>
        <p:sp>
          <p:nvSpPr>
            <p:cNvPr id="59" name="TextBox 58">
              <a:extLst>
                <a:ext uri="{FF2B5EF4-FFF2-40B4-BE49-F238E27FC236}">
                  <a16:creationId xmlns:a16="http://schemas.microsoft.com/office/drawing/2014/main" id="{86E9BA38-07A6-C2EE-765E-2E854987CA2B}"/>
                </a:ext>
              </a:extLst>
            </p:cNvPr>
            <p:cNvSpPr txBox="1"/>
            <p:nvPr/>
          </p:nvSpPr>
          <p:spPr>
            <a:xfrm>
              <a:off x="3076454" y="3169593"/>
              <a:ext cx="1166669" cy="430752"/>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mn-cs"/>
                </a:rPr>
                <a:t>Lack of
Transparency</a:t>
              </a:r>
            </a:p>
          </p:txBody>
        </p:sp>
        <p:sp>
          <p:nvSpPr>
            <p:cNvPr id="60" name="TextBox 59">
              <a:extLst>
                <a:ext uri="{FF2B5EF4-FFF2-40B4-BE49-F238E27FC236}">
                  <a16:creationId xmlns:a16="http://schemas.microsoft.com/office/drawing/2014/main" id="{03EE7147-C762-7BB9-FBF0-F61C0E9ED183}"/>
                </a:ext>
              </a:extLst>
            </p:cNvPr>
            <p:cNvSpPr txBox="1"/>
            <p:nvPr/>
          </p:nvSpPr>
          <p:spPr>
            <a:xfrm>
              <a:off x="6859346" y="3903750"/>
              <a:ext cx="916095" cy="263237"/>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Arial"/>
                  <a:ea typeface="+mn-ea"/>
                  <a:cs typeface="+mn-cs"/>
                </a:rPr>
                <a:t>Blurs responsibility
for AI errors</a:t>
              </a:r>
            </a:p>
          </p:txBody>
        </p:sp>
        <p:sp>
          <p:nvSpPr>
            <p:cNvPr id="61" name="TextBox 60">
              <a:extLst>
                <a:ext uri="{FF2B5EF4-FFF2-40B4-BE49-F238E27FC236}">
                  <a16:creationId xmlns:a16="http://schemas.microsoft.com/office/drawing/2014/main" id="{BAB65E19-8947-AC22-93C1-9BAE3C5A236F}"/>
                </a:ext>
              </a:extLst>
            </p:cNvPr>
            <p:cNvSpPr txBox="1"/>
            <p:nvPr/>
          </p:nvSpPr>
          <p:spPr>
            <a:xfrm>
              <a:off x="1386064" y="3165196"/>
              <a:ext cx="889921" cy="263237"/>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Arial"/>
                  <a:ea typeface="+mn-ea"/>
                  <a:cs typeface="+mn-cs"/>
                </a:rPr>
                <a:t>Skews transaction
flagging accuracy</a:t>
              </a:r>
            </a:p>
          </p:txBody>
        </p:sp>
        <p:sp>
          <p:nvSpPr>
            <p:cNvPr id="62" name="TextBox 61">
              <a:extLst>
                <a:ext uri="{FF2B5EF4-FFF2-40B4-BE49-F238E27FC236}">
                  <a16:creationId xmlns:a16="http://schemas.microsoft.com/office/drawing/2014/main" id="{9669A517-8891-0F0C-8F01-F92ED684A17A}"/>
                </a:ext>
              </a:extLst>
            </p:cNvPr>
            <p:cNvSpPr txBox="1"/>
            <p:nvPr/>
          </p:nvSpPr>
          <p:spPr>
            <a:xfrm>
              <a:off x="4953485" y="2642054"/>
              <a:ext cx="1070199" cy="430752"/>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mn-cs"/>
                </a:rPr>
                <a:t>Data
Vulnerability</a:t>
              </a:r>
            </a:p>
          </p:txBody>
        </p:sp>
        <p:sp>
          <p:nvSpPr>
            <p:cNvPr id="63" name="TextBox 62">
              <a:extLst>
                <a:ext uri="{FF2B5EF4-FFF2-40B4-BE49-F238E27FC236}">
                  <a16:creationId xmlns:a16="http://schemas.microsoft.com/office/drawing/2014/main" id="{E2C83D66-8E0B-AE88-B2CC-9C79F7C12014}"/>
                </a:ext>
              </a:extLst>
            </p:cNvPr>
            <p:cNvSpPr txBox="1"/>
            <p:nvPr/>
          </p:nvSpPr>
          <p:spPr>
            <a:xfrm>
              <a:off x="1332477" y="2642054"/>
              <a:ext cx="997111" cy="430752"/>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mn-cs"/>
                </a:rPr>
                <a:t>Algorithmic
Bias</a:t>
              </a:r>
            </a:p>
          </p:txBody>
        </p:sp>
        <p:sp>
          <p:nvSpPr>
            <p:cNvPr id="64" name="Rounded Rectangle 62">
              <a:extLst>
                <a:ext uri="{FF2B5EF4-FFF2-40B4-BE49-F238E27FC236}">
                  <a16:creationId xmlns:a16="http://schemas.microsoft.com/office/drawing/2014/main" id="{EC24004C-BBED-8BFD-557F-CF5309C7FB52}"/>
                </a:ext>
              </a:extLst>
            </p:cNvPr>
            <p:cNvSpPr/>
            <p:nvPr/>
          </p:nvSpPr>
          <p:spPr>
            <a:xfrm>
              <a:off x="7115174" y="2008727"/>
              <a:ext cx="404446" cy="404446"/>
            </a:xfrm>
            <a:custGeom>
              <a:avLst/>
              <a:gdLst/>
              <a:ahLst/>
              <a:cxnLst/>
              <a:rect l="0" t="0" r="0" b="0"/>
              <a:pathLst>
                <a:path w="404446" h="404446">
                  <a:moveTo>
                    <a:pt x="334107" y="140676"/>
                  </a:moveTo>
                  <a:cubicBezTo>
                    <a:pt x="334107" y="150388"/>
                    <a:pt x="326234" y="158261"/>
                    <a:pt x="316523" y="158261"/>
                  </a:cubicBezTo>
                  <a:lnTo>
                    <a:pt x="246184" y="158261"/>
                  </a:lnTo>
                  <a:lnTo>
                    <a:pt x="193430" y="211015"/>
                  </a:lnTo>
                  <a:lnTo>
                    <a:pt x="193430" y="158261"/>
                  </a:lnTo>
                  <a:lnTo>
                    <a:pt x="70338" y="158261"/>
                  </a:lnTo>
                  <a:cubicBezTo>
                    <a:pt x="60626" y="158261"/>
                    <a:pt x="52753" y="150388"/>
                    <a:pt x="52753" y="140676"/>
                  </a:cubicBezTo>
                  <a:lnTo>
                    <a:pt x="52753" y="17584"/>
                  </a:lnTo>
                  <a:cubicBezTo>
                    <a:pt x="52753" y="7872"/>
                    <a:pt x="60626" y="0"/>
                    <a:pt x="70338" y="0"/>
                  </a:cubicBezTo>
                  <a:lnTo>
                    <a:pt x="316523" y="0"/>
                  </a:lnTo>
                  <a:cubicBezTo>
                    <a:pt x="326234" y="0"/>
                    <a:pt x="334107" y="7872"/>
                    <a:pt x="334107" y="17584"/>
                  </a:cubicBezTo>
                  <a:close/>
                  <a:moveTo>
                    <a:pt x="193430" y="404446"/>
                  </a:moveTo>
                  <a:cubicBezTo>
                    <a:pt x="193430" y="404446"/>
                    <a:pt x="157909" y="388760"/>
                    <a:pt x="133080" y="379563"/>
                  </a:cubicBezTo>
                  <a:cubicBezTo>
                    <a:pt x="116797" y="373514"/>
                    <a:pt x="119118" y="346030"/>
                    <a:pt x="128543" y="335707"/>
                  </a:cubicBezTo>
                  <a:cubicBezTo>
                    <a:pt x="145069" y="319510"/>
                    <a:pt x="153233" y="296615"/>
                    <a:pt x="150682" y="273616"/>
                  </a:cubicBezTo>
                  <a:cubicBezTo>
                    <a:pt x="152092" y="258583"/>
                    <a:pt x="146992" y="243666"/>
                    <a:pt x="136674" y="232641"/>
                  </a:cubicBezTo>
                  <a:cubicBezTo>
                    <a:pt x="126356" y="221617"/>
                    <a:pt x="111809" y="215543"/>
                    <a:pt x="96715" y="215956"/>
                  </a:cubicBezTo>
                  <a:cubicBezTo>
                    <a:pt x="81621" y="215543"/>
                    <a:pt x="67074" y="221617"/>
                    <a:pt x="56756" y="232641"/>
                  </a:cubicBezTo>
                  <a:cubicBezTo>
                    <a:pt x="46437" y="243666"/>
                    <a:pt x="41338" y="258583"/>
                    <a:pt x="42748" y="273616"/>
                  </a:cubicBezTo>
                  <a:cubicBezTo>
                    <a:pt x="40197" y="296615"/>
                    <a:pt x="48360" y="319510"/>
                    <a:pt x="64887" y="335707"/>
                  </a:cubicBezTo>
                  <a:cubicBezTo>
                    <a:pt x="74312" y="346047"/>
                    <a:pt x="76633" y="373514"/>
                    <a:pt x="60350" y="379563"/>
                  </a:cubicBezTo>
                  <a:cubicBezTo>
                    <a:pt x="35520" y="388760"/>
                    <a:pt x="0" y="404446"/>
                    <a:pt x="0" y="404446"/>
                  </a:cubicBezTo>
                  <a:moveTo>
                    <a:pt x="404446" y="404446"/>
                  </a:moveTo>
                  <a:cubicBezTo>
                    <a:pt x="404446" y="404446"/>
                    <a:pt x="368925" y="388760"/>
                    <a:pt x="344095" y="379563"/>
                  </a:cubicBezTo>
                  <a:cubicBezTo>
                    <a:pt x="327812" y="373514"/>
                    <a:pt x="330133" y="346030"/>
                    <a:pt x="339558" y="335707"/>
                  </a:cubicBezTo>
                  <a:cubicBezTo>
                    <a:pt x="356085" y="319510"/>
                    <a:pt x="364248" y="296615"/>
                    <a:pt x="361697" y="273616"/>
                  </a:cubicBezTo>
                  <a:cubicBezTo>
                    <a:pt x="363059" y="253466"/>
                    <a:pt x="353081" y="234235"/>
                    <a:pt x="335822" y="223746"/>
                  </a:cubicBezTo>
                  <a:cubicBezTo>
                    <a:pt x="318563" y="213257"/>
                    <a:pt x="296898" y="213257"/>
                    <a:pt x="279638" y="223746"/>
                  </a:cubicBezTo>
                  <a:cubicBezTo>
                    <a:pt x="262379" y="234235"/>
                    <a:pt x="252401" y="253466"/>
                    <a:pt x="253763" y="273616"/>
                  </a:cubicBezTo>
                  <a:cubicBezTo>
                    <a:pt x="251212" y="296615"/>
                    <a:pt x="259376" y="319510"/>
                    <a:pt x="275902" y="335707"/>
                  </a:cubicBezTo>
                  <a:cubicBezTo>
                    <a:pt x="285327" y="346047"/>
                    <a:pt x="287649" y="373514"/>
                    <a:pt x="271365" y="379563"/>
                  </a:cubicBezTo>
                  <a:cubicBezTo>
                    <a:pt x="246536" y="388760"/>
                    <a:pt x="211015" y="404446"/>
                    <a:pt x="211015" y="404446"/>
                  </a:cubicBezTo>
                  <a:moveTo>
                    <a:pt x="167053" y="61546"/>
                  </a:moveTo>
                  <a:cubicBezTo>
                    <a:pt x="167053" y="46978"/>
                    <a:pt x="178863" y="35169"/>
                    <a:pt x="193430" y="35169"/>
                  </a:cubicBezTo>
                  <a:cubicBezTo>
                    <a:pt x="207998" y="35169"/>
                    <a:pt x="219807" y="46978"/>
                    <a:pt x="219807" y="61546"/>
                  </a:cubicBezTo>
                  <a:cubicBezTo>
                    <a:pt x="219807" y="76113"/>
                    <a:pt x="207998" y="87923"/>
                    <a:pt x="193430" y="87923"/>
                  </a:cubicBezTo>
                  <a:moveTo>
                    <a:pt x="193430" y="114300"/>
                  </a:moveTo>
                  <a:cubicBezTo>
                    <a:pt x="191002" y="114300"/>
                    <a:pt x="189034" y="116268"/>
                    <a:pt x="189034" y="118696"/>
                  </a:cubicBezTo>
                  <a:cubicBezTo>
                    <a:pt x="189034" y="121124"/>
                    <a:pt x="191002" y="123092"/>
                    <a:pt x="193430" y="123092"/>
                  </a:cubicBezTo>
                  <a:cubicBezTo>
                    <a:pt x="195858" y="123092"/>
                    <a:pt x="197826" y="121124"/>
                    <a:pt x="197826" y="118696"/>
                  </a:cubicBezTo>
                  <a:cubicBezTo>
                    <a:pt x="197826" y="116268"/>
                    <a:pt x="195858" y="114300"/>
                    <a:pt x="193430" y="114300"/>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65" name="Rounded Rectangle 63">
              <a:extLst>
                <a:ext uri="{FF2B5EF4-FFF2-40B4-BE49-F238E27FC236}">
                  <a16:creationId xmlns:a16="http://schemas.microsoft.com/office/drawing/2014/main" id="{E5F52038-847A-0BEF-4528-4E8F2C6760DB}"/>
                </a:ext>
              </a:extLst>
            </p:cNvPr>
            <p:cNvSpPr/>
            <p:nvPr/>
          </p:nvSpPr>
          <p:spPr>
            <a:xfrm>
              <a:off x="3457574" y="2009002"/>
              <a:ext cx="404447" cy="404452"/>
            </a:xfrm>
            <a:custGeom>
              <a:avLst/>
              <a:gdLst/>
              <a:ahLst/>
              <a:cxnLst/>
              <a:rect l="0" t="0" r="0" b="0"/>
              <a:pathLst>
                <a:path w="404447" h="404452">
                  <a:moveTo>
                    <a:pt x="321798" y="7374"/>
                  </a:moveTo>
                  <a:cubicBezTo>
                    <a:pt x="318494" y="2745"/>
                    <a:pt x="313155" y="0"/>
                    <a:pt x="307467" y="6"/>
                  </a:cubicBezTo>
                  <a:lnTo>
                    <a:pt x="96979" y="6"/>
                  </a:lnTo>
                  <a:cubicBezTo>
                    <a:pt x="91292" y="0"/>
                    <a:pt x="85952" y="2745"/>
                    <a:pt x="82648" y="7374"/>
                  </a:cubicBezTo>
                  <a:lnTo>
                    <a:pt x="3271" y="118508"/>
                  </a:lnTo>
                  <a:cubicBezTo>
                    <a:pt x="1143" y="121490"/>
                    <a:pt x="0" y="125062"/>
                    <a:pt x="0" y="128725"/>
                  </a:cubicBezTo>
                  <a:lnTo>
                    <a:pt x="0" y="386867"/>
                  </a:lnTo>
                  <a:cubicBezTo>
                    <a:pt x="0" y="396579"/>
                    <a:pt x="7873" y="404452"/>
                    <a:pt x="17585" y="404452"/>
                  </a:cubicBezTo>
                  <a:lnTo>
                    <a:pt x="386862" y="404452"/>
                  </a:lnTo>
                  <a:cubicBezTo>
                    <a:pt x="396573" y="404452"/>
                    <a:pt x="404446" y="396579"/>
                    <a:pt x="404446" y="386867"/>
                  </a:cubicBezTo>
                  <a:lnTo>
                    <a:pt x="404446" y="128725"/>
                  </a:lnTo>
                  <a:cubicBezTo>
                    <a:pt x="404447" y="125062"/>
                    <a:pt x="403303" y="121490"/>
                    <a:pt x="401175" y="118508"/>
                  </a:cubicBezTo>
                  <a:close/>
                  <a:moveTo>
                    <a:pt x="202223" y="123098"/>
                  </a:moveTo>
                  <a:lnTo>
                    <a:pt x="202223" y="6"/>
                  </a:lnTo>
                  <a:moveTo>
                    <a:pt x="403514" y="123098"/>
                  </a:moveTo>
                  <a:lnTo>
                    <a:pt x="932" y="123098"/>
                  </a:lnTo>
                  <a:moveTo>
                    <a:pt x="202223" y="228606"/>
                  </a:moveTo>
                  <a:lnTo>
                    <a:pt x="202223" y="272567"/>
                  </a:lnTo>
                  <a:moveTo>
                    <a:pt x="287966" y="325690"/>
                  </a:moveTo>
                  <a:cubicBezTo>
                    <a:pt x="290936" y="331134"/>
                    <a:pt x="290820" y="337739"/>
                    <a:pt x="287660" y="343075"/>
                  </a:cubicBezTo>
                  <a:cubicBezTo>
                    <a:pt x="284499" y="348410"/>
                    <a:pt x="278763" y="351687"/>
                    <a:pt x="272562" y="351698"/>
                  </a:cubicBezTo>
                  <a:lnTo>
                    <a:pt x="131885" y="351698"/>
                  </a:lnTo>
                  <a:cubicBezTo>
                    <a:pt x="125671" y="351712"/>
                    <a:pt x="119911" y="348445"/>
                    <a:pt x="116734" y="343105"/>
                  </a:cubicBezTo>
                  <a:cubicBezTo>
                    <a:pt x="113557" y="337765"/>
                    <a:pt x="113434" y="331145"/>
                    <a:pt x="116410" y="325690"/>
                  </a:cubicBezTo>
                  <a:lnTo>
                    <a:pt x="186749" y="185013"/>
                  </a:lnTo>
                  <a:cubicBezTo>
                    <a:pt x="189829" y="179362"/>
                    <a:pt x="195752" y="175846"/>
                    <a:pt x="202188" y="175846"/>
                  </a:cubicBezTo>
                  <a:cubicBezTo>
                    <a:pt x="208624" y="175846"/>
                    <a:pt x="214546" y="179362"/>
                    <a:pt x="217627" y="185013"/>
                  </a:cubicBezTo>
                  <a:close/>
                  <a:moveTo>
                    <a:pt x="202223" y="303340"/>
                  </a:moveTo>
                  <a:cubicBezTo>
                    <a:pt x="204651" y="303340"/>
                    <a:pt x="206619" y="305309"/>
                    <a:pt x="206619" y="307737"/>
                  </a:cubicBezTo>
                  <a:cubicBezTo>
                    <a:pt x="206619" y="310164"/>
                    <a:pt x="204651" y="312133"/>
                    <a:pt x="202223" y="312133"/>
                  </a:cubicBezTo>
                  <a:cubicBezTo>
                    <a:pt x="199795" y="312133"/>
                    <a:pt x="197827" y="310164"/>
                    <a:pt x="197827" y="307737"/>
                  </a:cubicBezTo>
                  <a:cubicBezTo>
                    <a:pt x="197827" y="305309"/>
                    <a:pt x="199795" y="303340"/>
                    <a:pt x="202223" y="303340"/>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66" name="Rounded Rectangle 64">
              <a:extLst>
                <a:ext uri="{FF2B5EF4-FFF2-40B4-BE49-F238E27FC236}">
                  <a16:creationId xmlns:a16="http://schemas.microsoft.com/office/drawing/2014/main" id="{496D7D62-C71C-65D3-1B04-4C6328CDBC7D}"/>
                </a:ext>
              </a:extLst>
            </p:cNvPr>
            <p:cNvSpPr/>
            <p:nvPr/>
          </p:nvSpPr>
          <p:spPr>
            <a:xfrm>
              <a:off x="1637157" y="1715661"/>
              <a:ext cx="387680" cy="358093"/>
            </a:xfrm>
            <a:custGeom>
              <a:avLst/>
              <a:gdLst/>
              <a:ahLst/>
              <a:cxnLst/>
              <a:rect l="0" t="0" r="0" b="0"/>
              <a:pathLst>
                <a:path w="387680" h="358093">
                  <a:moveTo>
                    <a:pt x="193840" y="85531"/>
                  </a:moveTo>
                  <a:lnTo>
                    <a:pt x="193840" y="358093"/>
                  </a:lnTo>
                  <a:moveTo>
                    <a:pt x="149878" y="358093"/>
                  </a:moveTo>
                  <a:lnTo>
                    <a:pt x="237801" y="358093"/>
                  </a:lnTo>
                  <a:moveTo>
                    <a:pt x="409" y="252585"/>
                  </a:moveTo>
                  <a:lnTo>
                    <a:pt x="61955" y="121333"/>
                  </a:lnTo>
                  <a:lnTo>
                    <a:pt x="123501" y="252585"/>
                  </a:lnTo>
                  <a:moveTo>
                    <a:pt x="167463" y="59154"/>
                  </a:moveTo>
                  <a:cubicBezTo>
                    <a:pt x="167463" y="73722"/>
                    <a:pt x="179272" y="85531"/>
                    <a:pt x="193840" y="85531"/>
                  </a:cubicBezTo>
                  <a:cubicBezTo>
                    <a:pt x="208407" y="85531"/>
                    <a:pt x="220217" y="73722"/>
                    <a:pt x="220217" y="59154"/>
                  </a:cubicBezTo>
                  <a:cubicBezTo>
                    <a:pt x="220217" y="44587"/>
                    <a:pt x="208407" y="32777"/>
                    <a:pt x="193840" y="32777"/>
                  </a:cubicBezTo>
                  <a:cubicBezTo>
                    <a:pt x="179272" y="32777"/>
                    <a:pt x="167463" y="44587"/>
                    <a:pt x="167463" y="59154"/>
                  </a:cubicBezTo>
                  <a:close/>
                  <a:moveTo>
                    <a:pt x="61955" y="314131"/>
                  </a:moveTo>
                  <a:cubicBezTo>
                    <a:pt x="78400" y="314541"/>
                    <a:pt x="94294" y="308188"/>
                    <a:pt x="105926" y="296556"/>
                  </a:cubicBezTo>
                  <a:cubicBezTo>
                    <a:pt x="117558" y="284924"/>
                    <a:pt x="123911" y="269030"/>
                    <a:pt x="123501" y="252585"/>
                  </a:cubicBezTo>
                  <a:lnTo>
                    <a:pt x="409" y="252585"/>
                  </a:lnTo>
                  <a:cubicBezTo>
                    <a:pt x="0" y="269030"/>
                    <a:pt x="6352" y="284924"/>
                    <a:pt x="17984" y="296556"/>
                  </a:cubicBezTo>
                  <a:cubicBezTo>
                    <a:pt x="29616" y="308188"/>
                    <a:pt x="45510" y="314541"/>
                    <a:pt x="61955" y="314131"/>
                  </a:cubicBezTo>
                  <a:close/>
                  <a:moveTo>
                    <a:pt x="387271" y="147077"/>
                  </a:moveTo>
                  <a:lnTo>
                    <a:pt x="325725" y="14612"/>
                  </a:lnTo>
                  <a:lnTo>
                    <a:pt x="264178" y="147077"/>
                  </a:lnTo>
                  <a:moveTo>
                    <a:pt x="325725" y="208623"/>
                  </a:moveTo>
                  <a:cubicBezTo>
                    <a:pt x="309279" y="209033"/>
                    <a:pt x="293386" y="202680"/>
                    <a:pt x="281754" y="191048"/>
                  </a:cubicBezTo>
                  <a:cubicBezTo>
                    <a:pt x="270121" y="179416"/>
                    <a:pt x="263769" y="163522"/>
                    <a:pt x="264178" y="147077"/>
                  </a:cubicBezTo>
                  <a:lnTo>
                    <a:pt x="387271" y="147077"/>
                  </a:lnTo>
                  <a:cubicBezTo>
                    <a:pt x="387680" y="163522"/>
                    <a:pt x="381328" y="179416"/>
                    <a:pt x="369695" y="191048"/>
                  </a:cubicBezTo>
                  <a:cubicBezTo>
                    <a:pt x="358063" y="202680"/>
                    <a:pt x="342170" y="209033"/>
                    <a:pt x="325725" y="208623"/>
                  </a:cubicBezTo>
                  <a:close/>
                  <a:moveTo>
                    <a:pt x="220111" y="57325"/>
                  </a:moveTo>
                  <a:lnTo>
                    <a:pt x="361861" y="0"/>
                  </a:lnTo>
                  <a:moveTo>
                    <a:pt x="25836" y="135911"/>
                  </a:moveTo>
                  <a:lnTo>
                    <a:pt x="173881" y="76018"/>
                  </a:ln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sp>
          <p:nvSpPr>
            <p:cNvPr id="67" name="Rounded Rectangle 65">
              <a:extLst>
                <a:ext uri="{FF2B5EF4-FFF2-40B4-BE49-F238E27FC236}">
                  <a16:creationId xmlns:a16="http://schemas.microsoft.com/office/drawing/2014/main" id="{DDD4EE76-1151-E4A0-445D-1289491644C9}"/>
                </a:ext>
              </a:extLst>
            </p:cNvPr>
            <p:cNvSpPr/>
            <p:nvPr/>
          </p:nvSpPr>
          <p:spPr>
            <a:xfrm>
              <a:off x="5303959" y="1745239"/>
              <a:ext cx="369276" cy="404446"/>
            </a:xfrm>
            <a:custGeom>
              <a:avLst/>
              <a:gdLst/>
              <a:ahLst/>
              <a:cxnLst/>
              <a:rect l="0" t="0" r="0" b="0"/>
              <a:pathLst>
                <a:path w="369276" h="404446">
                  <a:moveTo>
                    <a:pt x="211015" y="192569"/>
                  </a:moveTo>
                  <a:lnTo>
                    <a:pt x="211015" y="386861"/>
                  </a:lnTo>
                  <a:cubicBezTo>
                    <a:pt x="211015" y="396573"/>
                    <a:pt x="203142" y="404446"/>
                    <a:pt x="193430" y="404446"/>
                  </a:cubicBezTo>
                  <a:lnTo>
                    <a:pt x="17584" y="404446"/>
                  </a:lnTo>
                  <a:cubicBezTo>
                    <a:pt x="7872" y="404446"/>
                    <a:pt x="0" y="396573"/>
                    <a:pt x="0" y="386861"/>
                  </a:cubicBezTo>
                  <a:lnTo>
                    <a:pt x="0" y="158261"/>
                  </a:lnTo>
                  <a:cubicBezTo>
                    <a:pt x="0" y="148549"/>
                    <a:pt x="7872" y="140676"/>
                    <a:pt x="17584" y="140676"/>
                  </a:cubicBezTo>
                  <a:lnTo>
                    <a:pt x="189140" y="140676"/>
                  </a:lnTo>
                  <a:moveTo>
                    <a:pt x="52753" y="211015"/>
                  </a:moveTo>
                  <a:lnTo>
                    <a:pt x="96715" y="211015"/>
                  </a:lnTo>
                  <a:moveTo>
                    <a:pt x="52753" y="272561"/>
                  </a:moveTo>
                  <a:lnTo>
                    <a:pt x="158261" y="272561"/>
                  </a:lnTo>
                  <a:moveTo>
                    <a:pt x="52753" y="334107"/>
                  </a:moveTo>
                  <a:lnTo>
                    <a:pt x="158261" y="334107"/>
                  </a:lnTo>
                  <a:moveTo>
                    <a:pt x="368890" y="0"/>
                  </a:moveTo>
                  <a:lnTo>
                    <a:pt x="291640" y="52753"/>
                  </a:lnTo>
                  <a:lnTo>
                    <a:pt x="191021" y="52753"/>
                  </a:lnTo>
                  <a:cubicBezTo>
                    <a:pt x="153636" y="52753"/>
                    <a:pt x="122441" y="113596"/>
                    <a:pt x="101691" y="140676"/>
                  </a:cubicBezTo>
                  <a:moveTo>
                    <a:pt x="217328" y="105507"/>
                  </a:moveTo>
                  <a:lnTo>
                    <a:pt x="164803" y="171045"/>
                  </a:lnTo>
                  <a:cubicBezTo>
                    <a:pt x="155660" y="180189"/>
                    <a:pt x="155660" y="195013"/>
                    <a:pt x="164803" y="204156"/>
                  </a:cubicBezTo>
                  <a:cubicBezTo>
                    <a:pt x="173947" y="213299"/>
                    <a:pt x="188771" y="213300"/>
                    <a:pt x="197914" y="204157"/>
                  </a:cubicBezTo>
                  <a:lnTo>
                    <a:pt x="269642" y="140676"/>
                  </a:lnTo>
                  <a:lnTo>
                    <a:pt x="314571" y="140676"/>
                  </a:lnTo>
                  <a:cubicBezTo>
                    <a:pt x="335866" y="140676"/>
                    <a:pt x="369276" y="110361"/>
                    <a:pt x="369276" y="110361"/>
                  </a:cubicBezTo>
                </a:path>
              </a:pathLst>
            </a:custGeom>
            <a:noFill/>
            <a:ln w="659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231F20"/>
                </a:solidFill>
                <a:effectLst/>
                <a:uLnTx/>
                <a:uFillTx/>
                <a:latin typeface="Arial"/>
                <a:ea typeface="+mn-ea"/>
                <a:cs typeface="+mn-cs"/>
              </a:endParaRPr>
            </a:p>
          </p:txBody>
        </p:sp>
      </p:grpSp>
    </p:spTree>
    <p:extLst>
      <p:ext uri="{BB962C8B-B14F-4D97-AF65-F5344CB8AC3E}">
        <p14:creationId xmlns:p14="http://schemas.microsoft.com/office/powerpoint/2010/main" val="34927068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D3D7-E76D-2C2E-4D02-BB492A6D3B19}"/>
              </a:ext>
            </a:extLst>
          </p:cNvPr>
          <p:cNvSpPr>
            <a:spLocks noGrp="1"/>
          </p:cNvSpPr>
          <p:nvPr>
            <p:ph type="title"/>
          </p:nvPr>
        </p:nvSpPr>
        <p:spPr/>
        <p:txBody>
          <a:bodyPr/>
          <a:lstStyle/>
          <a:p>
            <a:r>
              <a:rPr lang="en-US" dirty="0"/>
              <a:t>Broader Concerns and Challenges</a:t>
            </a:r>
          </a:p>
        </p:txBody>
      </p:sp>
      <p:grpSp>
        <p:nvGrpSpPr>
          <p:cNvPr id="112" name="Group 111">
            <a:extLst>
              <a:ext uri="{FF2B5EF4-FFF2-40B4-BE49-F238E27FC236}">
                <a16:creationId xmlns:a16="http://schemas.microsoft.com/office/drawing/2014/main" id="{25A45650-5AD0-BBBC-A159-E0B7F9A2BE28}"/>
              </a:ext>
            </a:extLst>
          </p:cNvPr>
          <p:cNvGrpSpPr/>
          <p:nvPr/>
        </p:nvGrpSpPr>
        <p:grpSpPr>
          <a:xfrm>
            <a:off x="1235856" y="990013"/>
            <a:ext cx="9720287" cy="5226522"/>
            <a:chOff x="926426" y="981221"/>
            <a:chExt cx="9720287" cy="5226522"/>
          </a:xfrm>
        </p:grpSpPr>
        <p:sp>
          <p:nvSpPr>
            <p:cNvPr id="55" name="Rounded Rectangle 1">
              <a:extLst>
                <a:ext uri="{FF2B5EF4-FFF2-40B4-BE49-F238E27FC236}">
                  <a16:creationId xmlns:a16="http://schemas.microsoft.com/office/drawing/2014/main" id="{F9410D12-CD6D-EA6E-61F7-776661345B64}"/>
                </a:ext>
              </a:extLst>
            </p:cNvPr>
            <p:cNvSpPr/>
            <p:nvPr/>
          </p:nvSpPr>
          <p:spPr>
            <a:xfrm>
              <a:off x="926426" y="981221"/>
              <a:ext cx="4818994" cy="337194"/>
            </a:xfrm>
            <a:custGeom>
              <a:avLst/>
              <a:gdLst/>
              <a:ahLst/>
              <a:cxnLst/>
              <a:rect l="0" t="0" r="0" b="0"/>
              <a:pathLst>
                <a:path w="1955636" h="306766">
                  <a:moveTo>
                    <a:pt x="1955636" y="268420"/>
                  </a:moveTo>
                  <a:cubicBezTo>
                    <a:pt x="1955636" y="289600"/>
                    <a:pt x="1938469" y="306766"/>
                    <a:pt x="1917290" y="306766"/>
                  </a:cubicBezTo>
                  <a:lnTo>
                    <a:pt x="1878944" y="306766"/>
                  </a:lnTo>
                  <a:lnTo>
                    <a:pt x="38345" y="306766"/>
                  </a:lnTo>
                  <a:cubicBezTo>
                    <a:pt x="17166" y="306766"/>
                    <a:pt x="0" y="289600"/>
                    <a:pt x="0" y="268420"/>
                  </a:cubicBezTo>
                  <a:lnTo>
                    <a:pt x="0" y="38345"/>
                  </a:lnTo>
                  <a:cubicBezTo>
                    <a:pt x="0" y="17166"/>
                    <a:pt x="17166" y="0"/>
                    <a:pt x="38345" y="0"/>
                  </a:cubicBezTo>
                  <a:lnTo>
                    <a:pt x="1917290" y="0"/>
                  </a:lnTo>
                  <a:cubicBezTo>
                    <a:pt x="1938469" y="0"/>
                    <a:pt x="1955636" y="17166"/>
                    <a:pt x="1955636" y="38345"/>
                  </a:cubicBezTo>
                  <a:lnTo>
                    <a:pt x="1955636" y="268420"/>
                  </a:lnTo>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56" name="Rounded Rectangle 2">
              <a:extLst>
                <a:ext uri="{FF2B5EF4-FFF2-40B4-BE49-F238E27FC236}">
                  <a16:creationId xmlns:a16="http://schemas.microsoft.com/office/drawing/2014/main" id="{BED52020-586D-D78C-DFEB-BCC36F17B8EA}"/>
                </a:ext>
              </a:extLst>
            </p:cNvPr>
            <p:cNvSpPr/>
            <p:nvPr/>
          </p:nvSpPr>
          <p:spPr>
            <a:xfrm>
              <a:off x="926426" y="981221"/>
              <a:ext cx="4818994" cy="337194"/>
            </a:xfrm>
            <a:custGeom>
              <a:avLst/>
              <a:gdLst/>
              <a:ahLst/>
              <a:cxnLst/>
              <a:rect l="0" t="0" r="0" b="0"/>
              <a:pathLst>
                <a:path w="1955636" h="306766">
                  <a:moveTo>
                    <a:pt x="0" y="76691"/>
                  </a:moveTo>
                  <a:lnTo>
                    <a:pt x="0" y="38345"/>
                  </a:lnTo>
                  <a:cubicBezTo>
                    <a:pt x="0" y="17168"/>
                    <a:pt x="17168" y="0"/>
                    <a:pt x="38345" y="0"/>
                  </a:cubicBezTo>
                  <a:lnTo>
                    <a:pt x="76691" y="0"/>
                  </a:lnTo>
                  <a:moveTo>
                    <a:pt x="1955636" y="76691"/>
                  </a:moveTo>
                  <a:lnTo>
                    <a:pt x="1955636" y="230074"/>
                  </a:lnTo>
                  <a:moveTo>
                    <a:pt x="0" y="230074"/>
                  </a:moveTo>
                  <a:lnTo>
                    <a:pt x="0" y="76691"/>
                  </a:lnTo>
                  <a:moveTo>
                    <a:pt x="76691" y="0"/>
                  </a:moveTo>
                  <a:lnTo>
                    <a:pt x="1878944" y="0"/>
                  </a:lnTo>
                  <a:moveTo>
                    <a:pt x="0" y="230074"/>
                  </a:moveTo>
                  <a:lnTo>
                    <a:pt x="0" y="268420"/>
                  </a:lnTo>
                  <a:cubicBezTo>
                    <a:pt x="0" y="289598"/>
                    <a:pt x="17168" y="306766"/>
                    <a:pt x="38345" y="306766"/>
                  </a:cubicBezTo>
                  <a:lnTo>
                    <a:pt x="76691" y="306766"/>
                  </a:lnTo>
                  <a:moveTo>
                    <a:pt x="1955636" y="76691"/>
                  </a:moveTo>
                  <a:lnTo>
                    <a:pt x="1955636" y="38345"/>
                  </a:lnTo>
                  <a:cubicBezTo>
                    <a:pt x="1955636" y="17168"/>
                    <a:pt x="1938468" y="0"/>
                    <a:pt x="1917290" y="0"/>
                  </a:cubicBezTo>
                  <a:lnTo>
                    <a:pt x="1878944" y="0"/>
                  </a:lnTo>
                  <a:moveTo>
                    <a:pt x="1878944" y="306766"/>
                  </a:moveTo>
                  <a:lnTo>
                    <a:pt x="76691" y="306766"/>
                  </a:lnTo>
                  <a:moveTo>
                    <a:pt x="1955636" y="230074"/>
                  </a:moveTo>
                  <a:lnTo>
                    <a:pt x="1955636" y="268420"/>
                  </a:lnTo>
                  <a:cubicBezTo>
                    <a:pt x="1955636" y="289598"/>
                    <a:pt x="1938468" y="306766"/>
                    <a:pt x="1917290" y="306766"/>
                  </a:cubicBezTo>
                  <a:lnTo>
                    <a:pt x="1878944" y="306766"/>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57" name="Rounded Rectangle 3">
              <a:extLst>
                <a:ext uri="{FF2B5EF4-FFF2-40B4-BE49-F238E27FC236}">
                  <a16:creationId xmlns:a16="http://schemas.microsoft.com/office/drawing/2014/main" id="{3880269E-248D-57A0-40CD-E5690545F00B}"/>
                </a:ext>
              </a:extLst>
            </p:cNvPr>
            <p:cNvSpPr/>
            <p:nvPr/>
          </p:nvSpPr>
          <p:spPr>
            <a:xfrm>
              <a:off x="926426" y="1402715"/>
              <a:ext cx="4818994" cy="674389"/>
            </a:xfrm>
            <a:custGeom>
              <a:avLst/>
              <a:gdLst/>
              <a:ahLst/>
              <a:cxnLst/>
              <a:rect l="0" t="0" r="0" b="0"/>
              <a:pathLst>
                <a:path w="1955636" h="613532">
                  <a:moveTo>
                    <a:pt x="1955636" y="575187"/>
                  </a:moveTo>
                  <a:cubicBezTo>
                    <a:pt x="1955636" y="596366"/>
                    <a:pt x="1938469" y="613532"/>
                    <a:pt x="1917290" y="613532"/>
                  </a:cubicBezTo>
                  <a:lnTo>
                    <a:pt x="1878944" y="613532"/>
                  </a:lnTo>
                  <a:lnTo>
                    <a:pt x="38345" y="613532"/>
                  </a:lnTo>
                  <a:cubicBezTo>
                    <a:pt x="17166" y="613532"/>
                    <a:pt x="0" y="596366"/>
                    <a:pt x="0" y="575187"/>
                  </a:cubicBezTo>
                  <a:lnTo>
                    <a:pt x="0" y="38345"/>
                  </a:lnTo>
                  <a:cubicBezTo>
                    <a:pt x="0" y="17166"/>
                    <a:pt x="17166" y="0"/>
                    <a:pt x="38345" y="0"/>
                  </a:cubicBezTo>
                  <a:lnTo>
                    <a:pt x="1917290" y="0"/>
                  </a:lnTo>
                  <a:cubicBezTo>
                    <a:pt x="1938469" y="0"/>
                    <a:pt x="1955636" y="17166"/>
                    <a:pt x="1955636" y="38345"/>
                  </a:cubicBezTo>
                  <a:lnTo>
                    <a:pt x="1955636" y="575187"/>
                  </a:lnTo>
                </a:path>
              </a:pathLst>
            </a:custGeom>
            <a:solidFill>
              <a:srgbClr val="0D75D6"/>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58" name="Rounded Rectangle 4">
              <a:extLst>
                <a:ext uri="{FF2B5EF4-FFF2-40B4-BE49-F238E27FC236}">
                  <a16:creationId xmlns:a16="http://schemas.microsoft.com/office/drawing/2014/main" id="{B5E4AF3C-5594-CEC3-7F8F-AC7F28CC3C25}"/>
                </a:ext>
              </a:extLst>
            </p:cNvPr>
            <p:cNvSpPr/>
            <p:nvPr/>
          </p:nvSpPr>
          <p:spPr>
            <a:xfrm>
              <a:off x="926426" y="1402715"/>
              <a:ext cx="4818994" cy="674389"/>
            </a:xfrm>
            <a:custGeom>
              <a:avLst/>
              <a:gdLst/>
              <a:ahLst/>
              <a:cxnLst/>
              <a:rect l="0" t="0" r="0" b="0"/>
              <a:pathLst>
                <a:path w="1955636" h="613532">
                  <a:moveTo>
                    <a:pt x="0" y="76691"/>
                  </a:moveTo>
                  <a:lnTo>
                    <a:pt x="0" y="38345"/>
                  </a:lnTo>
                  <a:cubicBezTo>
                    <a:pt x="0" y="17168"/>
                    <a:pt x="17168" y="0"/>
                    <a:pt x="38345" y="0"/>
                  </a:cubicBezTo>
                  <a:lnTo>
                    <a:pt x="76691" y="0"/>
                  </a:lnTo>
                  <a:moveTo>
                    <a:pt x="1955636" y="76691"/>
                  </a:moveTo>
                  <a:lnTo>
                    <a:pt x="1955636" y="536841"/>
                  </a:lnTo>
                  <a:moveTo>
                    <a:pt x="0" y="536841"/>
                  </a:moveTo>
                  <a:lnTo>
                    <a:pt x="0" y="76691"/>
                  </a:lnTo>
                  <a:moveTo>
                    <a:pt x="76691" y="0"/>
                  </a:moveTo>
                  <a:lnTo>
                    <a:pt x="1878944" y="0"/>
                  </a:lnTo>
                  <a:moveTo>
                    <a:pt x="0" y="536841"/>
                  </a:moveTo>
                  <a:lnTo>
                    <a:pt x="0" y="575187"/>
                  </a:lnTo>
                  <a:cubicBezTo>
                    <a:pt x="0" y="596364"/>
                    <a:pt x="17168" y="613532"/>
                    <a:pt x="38345" y="613532"/>
                  </a:cubicBezTo>
                  <a:lnTo>
                    <a:pt x="76691" y="613532"/>
                  </a:lnTo>
                  <a:moveTo>
                    <a:pt x="1955636" y="76691"/>
                  </a:moveTo>
                  <a:lnTo>
                    <a:pt x="1955636" y="38345"/>
                  </a:lnTo>
                  <a:cubicBezTo>
                    <a:pt x="1955636" y="17168"/>
                    <a:pt x="1938468" y="0"/>
                    <a:pt x="1917290" y="0"/>
                  </a:cubicBezTo>
                  <a:lnTo>
                    <a:pt x="1878944" y="0"/>
                  </a:lnTo>
                  <a:moveTo>
                    <a:pt x="1878944" y="613532"/>
                  </a:moveTo>
                  <a:lnTo>
                    <a:pt x="76691" y="613532"/>
                  </a:lnTo>
                  <a:moveTo>
                    <a:pt x="1955636" y="536841"/>
                  </a:moveTo>
                  <a:lnTo>
                    <a:pt x="1955636" y="575187"/>
                  </a:lnTo>
                  <a:cubicBezTo>
                    <a:pt x="1955636" y="596364"/>
                    <a:pt x="1938468" y="613532"/>
                    <a:pt x="1917290" y="613532"/>
                  </a:cubicBezTo>
                  <a:lnTo>
                    <a:pt x="1878944" y="613532"/>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59" name="Rounded Rectangle 5">
              <a:extLst>
                <a:ext uri="{FF2B5EF4-FFF2-40B4-BE49-F238E27FC236}">
                  <a16:creationId xmlns:a16="http://schemas.microsoft.com/office/drawing/2014/main" id="{E8E47181-EC45-492F-F40D-75BAD5462FD1}"/>
                </a:ext>
              </a:extLst>
            </p:cNvPr>
            <p:cNvSpPr/>
            <p:nvPr/>
          </p:nvSpPr>
          <p:spPr>
            <a:xfrm>
              <a:off x="926426" y="2161404"/>
              <a:ext cx="4818994" cy="590091"/>
            </a:xfrm>
            <a:custGeom>
              <a:avLst/>
              <a:gdLst/>
              <a:ahLst/>
              <a:cxnLst/>
              <a:rect l="0" t="0" r="0" b="0"/>
              <a:pathLst>
                <a:path w="1955636" h="536841">
                  <a:moveTo>
                    <a:pt x="1955636" y="498495"/>
                  </a:moveTo>
                  <a:cubicBezTo>
                    <a:pt x="1955636" y="519675"/>
                    <a:pt x="1938469" y="536841"/>
                    <a:pt x="1917290" y="536841"/>
                  </a:cubicBezTo>
                  <a:lnTo>
                    <a:pt x="1878944" y="536841"/>
                  </a:lnTo>
                  <a:lnTo>
                    <a:pt x="38345" y="536841"/>
                  </a:lnTo>
                  <a:cubicBezTo>
                    <a:pt x="17166" y="536841"/>
                    <a:pt x="0" y="519675"/>
                    <a:pt x="0" y="498495"/>
                  </a:cubicBezTo>
                  <a:lnTo>
                    <a:pt x="0" y="38345"/>
                  </a:lnTo>
                  <a:cubicBezTo>
                    <a:pt x="0" y="17166"/>
                    <a:pt x="17166" y="0"/>
                    <a:pt x="38345" y="0"/>
                  </a:cubicBezTo>
                  <a:lnTo>
                    <a:pt x="1917290" y="0"/>
                  </a:lnTo>
                  <a:cubicBezTo>
                    <a:pt x="1938469" y="0"/>
                    <a:pt x="1955636" y="17166"/>
                    <a:pt x="1955636" y="38345"/>
                  </a:cubicBezTo>
                  <a:lnTo>
                    <a:pt x="1955636" y="498495"/>
                  </a:lnTo>
                </a:path>
              </a:pathLst>
            </a:custGeom>
            <a:solidFill>
              <a:srgbClr val="0888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60" name="Rounded Rectangle 6">
              <a:extLst>
                <a:ext uri="{FF2B5EF4-FFF2-40B4-BE49-F238E27FC236}">
                  <a16:creationId xmlns:a16="http://schemas.microsoft.com/office/drawing/2014/main" id="{776B3883-CDF5-D76D-2B12-366A91E32728}"/>
                </a:ext>
              </a:extLst>
            </p:cNvPr>
            <p:cNvSpPr/>
            <p:nvPr/>
          </p:nvSpPr>
          <p:spPr>
            <a:xfrm>
              <a:off x="926426" y="2161404"/>
              <a:ext cx="4818994" cy="590091"/>
            </a:xfrm>
            <a:custGeom>
              <a:avLst/>
              <a:gdLst/>
              <a:ahLst/>
              <a:cxnLst/>
              <a:rect l="0" t="0" r="0" b="0"/>
              <a:pathLst>
                <a:path w="1955636" h="536841">
                  <a:moveTo>
                    <a:pt x="0" y="76691"/>
                  </a:moveTo>
                  <a:lnTo>
                    <a:pt x="0" y="38345"/>
                  </a:lnTo>
                  <a:cubicBezTo>
                    <a:pt x="0" y="17168"/>
                    <a:pt x="17168" y="0"/>
                    <a:pt x="38345" y="0"/>
                  </a:cubicBezTo>
                  <a:lnTo>
                    <a:pt x="76691" y="0"/>
                  </a:lnTo>
                  <a:moveTo>
                    <a:pt x="1955636" y="76691"/>
                  </a:moveTo>
                  <a:lnTo>
                    <a:pt x="1955636" y="460149"/>
                  </a:lnTo>
                  <a:moveTo>
                    <a:pt x="0" y="460149"/>
                  </a:moveTo>
                  <a:lnTo>
                    <a:pt x="0" y="76691"/>
                  </a:lnTo>
                  <a:moveTo>
                    <a:pt x="76691" y="0"/>
                  </a:moveTo>
                  <a:lnTo>
                    <a:pt x="1878944" y="0"/>
                  </a:lnTo>
                  <a:moveTo>
                    <a:pt x="0" y="460149"/>
                  </a:moveTo>
                  <a:lnTo>
                    <a:pt x="0" y="498495"/>
                  </a:lnTo>
                  <a:cubicBezTo>
                    <a:pt x="0" y="519673"/>
                    <a:pt x="17168" y="536841"/>
                    <a:pt x="38345" y="536841"/>
                  </a:cubicBezTo>
                  <a:lnTo>
                    <a:pt x="76691" y="536841"/>
                  </a:lnTo>
                  <a:moveTo>
                    <a:pt x="1955636" y="76691"/>
                  </a:moveTo>
                  <a:lnTo>
                    <a:pt x="1955636" y="38345"/>
                  </a:lnTo>
                  <a:cubicBezTo>
                    <a:pt x="1955636" y="17168"/>
                    <a:pt x="1938468" y="0"/>
                    <a:pt x="1917290" y="0"/>
                  </a:cubicBezTo>
                  <a:lnTo>
                    <a:pt x="1878944" y="0"/>
                  </a:lnTo>
                  <a:moveTo>
                    <a:pt x="1878944" y="536841"/>
                  </a:moveTo>
                  <a:lnTo>
                    <a:pt x="76691" y="536841"/>
                  </a:lnTo>
                  <a:moveTo>
                    <a:pt x="1955636" y="460149"/>
                  </a:moveTo>
                  <a:lnTo>
                    <a:pt x="1955636" y="498495"/>
                  </a:lnTo>
                  <a:cubicBezTo>
                    <a:pt x="1955636" y="519673"/>
                    <a:pt x="1938468" y="536841"/>
                    <a:pt x="1917290" y="536841"/>
                  </a:cubicBezTo>
                  <a:lnTo>
                    <a:pt x="1878944" y="536841"/>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61" name="Rounded Rectangle 7">
              <a:extLst>
                <a:ext uri="{FF2B5EF4-FFF2-40B4-BE49-F238E27FC236}">
                  <a16:creationId xmlns:a16="http://schemas.microsoft.com/office/drawing/2014/main" id="{FF2D43B4-9E67-F14A-B407-69695F9F066B}"/>
                </a:ext>
              </a:extLst>
            </p:cNvPr>
            <p:cNvSpPr/>
            <p:nvPr/>
          </p:nvSpPr>
          <p:spPr>
            <a:xfrm>
              <a:off x="926426" y="2835794"/>
              <a:ext cx="4818994" cy="590091"/>
            </a:xfrm>
            <a:custGeom>
              <a:avLst/>
              <a:gdLst/>
              <a:ahLst/>
              <a:cxnLst/>
              <a:rect l="0" t="0" r="0" b="0"/>
              <a:pathLst>
                <a:path w="1955636" h="536841">
                  <a:moveTo>
                    <a:pt x="1955636" y="498495"/>
                  </a:moveTo>
                  <a:cubicBezTo>
                    <a:pt x="1955636" y="519675"/>
                    <a:pt x="1938469" y="536841"/>
                    <a:pt x="1917290" y="536841"/>
                  </a:cubicBezTo>
                  <a:lnTo>
                    <a:pt x="1878944" y="536841"/>
                  </a:lnTo>
                  <a:lnTo>
                    <a:pt x="38345" y="536841"/>
                  </a:lnTo>
                  <a:cubicBezTo>
                    <a:pt x="17166" y="536841"/>
                    <a:pt x="0" y="519675"/>
                    <a:pt x="0" y="498495"/>
                  </a:cubicBezTo>
                  <a:lnTo>
                    <a:pt x="0" y="38345"/>
                  </a:lnTo>
                  <a:cubicBezTo>
                    <a:pt x="0" y="17166"/>
                    <a:pt x="17166" y="0"/>
                    <a:pt x="38345" y="0"/>
                  </a:cubicBezTo>
                  <a:lnTo>
                    <a:pt x="1917290" y="0"/>
                  </a:lnTo>
                  <a:cubicBezTo>
                    <a:pt x="1938469" y="0"/>
                    <a:pt x="1955636" y="17166"/>
                    <a:pt x="1955636" y="38345"/>
                  </a:cubicBezTo>
                  <a:lnTo>
                    <a:pt x="1955636" y="498495"/>
                  </a:lnTo>
                </a:path>
              </a:pathLst>
            </a:custGeom>
            <a:solidFill>
              <a:srgbClr val="1890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62" name="Rounded Rectangle 8">
              <a:extLst>
                <a:ext uri="{FF2B5EF4-FFF2-40B4-BE49-F238E27FC236}">
                  <a16:creationId xmlns:a16="http://schemas.microsoft.com/office/drawing/2014/main" id="{7E8C1569-C2A7-60EE-59C3-446C05C32524}"/>
                </a:ext>
              </a:extLst>
            </p:cNvPr>
            <p:cNvSpPr/>
            <p:nvPr/>
          </p:nvSpPr>
          <p:spPr>
            <a:xfrm>
              <a:off x="926426" y="2835794"/>
              <a:ext cx="4818994" cy="590091"/>
            </a:xfrm>
            <a:custGeom>
              <a:avLst/>
              <a:gdLst/>
              <a:ahLst/>
              <a:cxnLst/>
              <a:rect l="0" t="0" r="0" b="0"/>
              <a:pathLst>
                <a:path w="1955636" h="536841">
                  <a:moveTo>
                    <a:pt x="0" y="76691"/>
                  </a:moveTo>
                  <a:lnTo>
                    <a:pt x="0" y="38345"/>
                  </a:lnTo>
                  <a:cubicBezTo>
                    <a:pt x="0" y="17168"/>
                    <a:pt x="17168" y="0"/>
                    <a:pt x="38345" y="0"/>
                  </a:cubicBezTo>
                  <a:lnTo>
                    <a:pt x="76691" y="0"/>
                  </a:lnTo>
                  <a:moveTo>
                    <a:pt x="1955636" y="76691"/>
                  </a:moveTo>
                  <a:lnTo>
                    <a:pt x="1955636" y="460149"/>
                  </a:lnTo>
                  <a:moveTo>
                    <a:pt x="0" y="460149"/>
                  </a:moveTo>
                  <a:lnTo>
                    <a:pt x="0" y="76691"/>
                  </a:lnTo>
                  <a:moveTo>
                    <a:pt x="76691" y="0"/>
                  </a:moveTo>
                  <a:lnTo>
                    <a:pt x="1878944" y="0"/>
                  </a:lnTo>
                  <a:moveTo>
                    <a:pt x="0" y="460149"/>
                  </a:moveTo>
                  <a:lnTo>
                    <a:pt x="0" y="498495"/>
                  </a:lnTo>
                  <a:cubicBezTo>
                    <a:pt x="0" y="519673"/>
                    <a:pt x="17168" y="536841"/>
                    <a:pt x="38345" y="536841"/>
                  </a:cubicBezTo>
                  <a:lnTo>
                    <a:pt x="76691" y="536841"/>
                  </a:lnTo>
                  <a:moveTo>
                    <a:pt x="1955636" y="76691"/>
                  </a:moveTo>
                  <a:lnTo>
                    <a:pt x="1955636" y="38345"/>
                  </a:lnTo>
                  <a:cubicBezTo>
                    <a:pt x="1955636" y="17168"/>
                    <a:pt x="1938468" y="0"/>
                    <a:pt x="1917290" y="0"/>
                  </a:cubicBezTo>
                  <a:lnTo>
                    <a:pt x="1878944" y="0"/>
                  </a:lnTo>
                  <a:moveTo>
                    <a:pt x="1878944" y="536841"/>
                  </a:moveTo>
                  <a:lnTo>
                    <a:pt x="76691" y="536841"/>
                  </a:lnTo>
                  <a:moveTo>
                    <a:pt x="1955636" y="460149"/>
                  </a:moveTo>
                  <a:lnTo>
                    <a:pt x="1955636" y="498495"/>
                  </a:lnTo>
                  <a:cubicBezTo>
                    <a:pt x="1955636" y="519673"/>
                    <a:pt x="1938468" y="536841"/>
                    <a:pt x="1917290" y="536841"/>
                  </a:cubicBezTo>
                  <a:lnTo>
                    <a:pt x="1878944" y="536841"/>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63" name="Rounded Rectangle 9">
              <a:extLst>
                <a:ext uri="{FF2B5EF4-FFF2-40B4-BE49-F238E27FC236}">
                  <a16:creationId xmlns:a16="http://schemas.microsoft.com/office/drawing/2014/main" id="{68C81DBD-0C74-3E11-70AD-B9B787E1DD8C}"/>
                </a:ext>
              </a:extLst>
            </p:cNvPr>
            <p:cNvSpPr/>
            <p:nvPr/>
          </p:nvSpPr>
          <p:spPr>
            <a:xfrm>
              <a:off x="926426" y="3510183"/>
              <a:ext cx="4818994" cy="590091"/>
            </a:xfrm>
            <a:custGeom>
              <a:avLst/>
              <a:gdLst/>
              <a:ahLst/>
              <a:cxnLst/>
              <a:rect l="0" t="0" r="0" b="0"/>
              <a:pathLst>
                <a:path w="1955636" h="536841">
                  <a:moveTo>
                    <a:pt x="1955636" y="498495"/>
                  </a:moveTo>
                  <a:cubicBezTo>
                    <a:pt x="1955636" y="519675"/>
                    <a:pt x="1938469" y="536841"/>
                    <a:pt x="1917290" y="536841"/>
                  </a:cubicBezTo>
                  <a:lnTo>
                    <a:pt x="1878944" y="536841"/>
                  </a:lnTo>
                  <a:lnTo>
                    <a:pt x="38345" y="536841"/>
                  </a:lnTo>
                  <a:cubicBezTo>
                    <a:pt x="17166" y="536841"/>
                    <a:pt x="0" y="519675"/>
                    <a:pt x="0" y="498495"/>
                  </a:cubicBezTo>
                  <a:lnTo>
                    <a:pt x="0" y="38345"/>
                  </a:lnTo>
                  <a:cubicBezTo>
                    <a:pt x="0" y="17166"/>
                    <a:pt x="17166" y="0"/>
                    <a:pt x="38345" y="0"/>
                  </a:cubicBezTo>
                  <a:lnTo>
                    <a:pt x="1917290" y="0"/>
                  </a:lnTo>
                  <a:cubicBezTo>
                    <a:pt x="1938469" y="0"/>
                    <a:pt x="1955636" y="17166"/>
                    <a:pt x="1955636" y="38345"/>
                  </a:cubicBezTo>
                  <a:lnTo>
                    <a:pt x="1955636" y="498495"/>
                  </a:lnTo>
                </a:path>
              </a:pathLst>
            </a:custGeom>
            <a:solidFill>
              <a:srgbClr val="2897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64" name="Rounded Rectangle 10">
              <a:extLst>
                <a:ext uri="{FF2B5EF4-FFF2-40B4-BE49-F238E27FC236}">
                  <a16:creationId xmlns:a16="http://schemas.microsoft.com/office/drawing/2014/main" id="{3411B676-7CDB-79B6-DD46-3E58E6C1BF4A}"/>
                </a:ext>
              </a:extLst>
            </p:cNvPr>
            <p:cNvSpPr/>
            <p:nvPr/>
          </p:nvSpPr>
          <p:spPr>
            <a:xfrm>
              <a:off x="926426" y="3510183"/>
              <a:ext cx="4818994" cy="590091"/>
            </a:xfrm>
            <a:custGeom>
              <a:avLst/>
              <a:gdLst/>
              <a:ahLst/>
              <a:cxnLst/>
              <a:rect l="0" t="0" r="0" b="0"/>
              <a:pathLst>
                <a:path w="1955636" h="536841">
                  <a:moveTo>
                    <a:pt x="0" y="76691"/>
                  </a:moveTo>
                  <a:lnTo>
                    <a:pt x="0" y="38345"/>
                  </a:lnTo>
                  <a:cubicBezTo>
                    <a:pt x="0" y="17168"/>
                    <a:pt x="17168" y="0"/>
                    <a:pt x="38345" y="0"/>
                  </a:cubicBezTo>
                  <a:lnTo>
                    <a:pt x="76691" y="0"/>
                  </a:lnTo>
                  <a:moveTo>
                    <a:pt x="1955636" y="76691"/>
                  </a:moveTo>
                  <a:lnTo>
                    <a:pt x="1955636" y="460149"/>
                  </a:lnTo>
                  <a:moveTo>
                    <a:pt x="0" y="460149"/>
                  </a:moveTo>
                  <a:lnTo>
                    <a:pt x="0" y="76691"/>
                  </a:lnTo>
                  <a:moveTo>
                    <a:pt x="76691" y="0"/>
                  </a:moveTo>
                  <a:lnTo>
                    <a:pt x="1878944" y="0"/>
                  </a:lnTo>
                  <a:moveTo>
                    <a:pt x="0" y="460149"/>
                  </a:moveTo>
                  <a:lnTo>
                    <a:pt x="0" y="498495"/>
                  </a:lnTo>
                  <a:cubicBezTo>
                    <a:pt x="0" y="519673"/>
                    <a:pt x="17168" y="536841"/>
                    <a:pt x="38345" y="536841"/>
                  </a:cubicBezTo>
                  <a:lnTo>
                    <a:pt x="76691" y="536841"/>
                  </a:lnTo>
                  <a:moveTo>
                    <a:pt x="1955636" y="76691"/>
                  </a:moveTo>
                  <a:lnTo>
                    <a:pt x="1955636" y="38345"/>
                  </a:lnTo>
                  <a:cubicBezTo>
                    <a:pt x="1955636" y="17168"/>
                    <a:pt x="1938468" y="0"/>
                    <a:pt x="1917290" y="0"/>
                  </a:cubicBezTo>
                  <a:lnTo>
                    <a:pt x="1878944" y="0"/>
                  </a:lnTo>
                  <a:moveTo>
                    <a:pt x="1878944" y="536841"/>
                  </a:moveTo>
                  <a:lnTo>
                    <a:pt x="76691" y="536841"/>
                  </a:lnTo>
                  <a:moveTo>
                    <a:pt x="1955636" y="460149"/>
                  </a:moveTo>
                  <a:lnTo>
                    <a:pt x="1955636" y="498495"/>
                  </a:lnTo>
                  <a:cubicBezTo>
                    <a:pt x="1955636" y="519673"/>
                    <a:pt x="1938468" y="536841"/>
                    <a:pt x="1917290" y="536841"/>
                  </a:cubicBezTo>
                  <a:lnTo>
                    <a:pt x="1878944" y="536841"/>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65" name="Rounded Rectangle 11">
              <a:extLst>
                <a:ext uri="{FF2B5EF4-FFF2-40B4-BE49-F238E27FC236}">
                  <a16:creationId xmlns:a16="http://schemas.microsoft.com/office/drawing/2014/main" id="{3F67D042-050A-C04E-5EB5-E83715CB9EB1}"/>
                </a:ext>
              </a:extLst>
            </p:cNvPr>
            <p:cNvSpPr/>
            <p:nvPr/>
          </p:nvSpPr>
          <p:spPr>
            <a:xfrm>
              <a:off x="926426" y="4184573"/>
              <a:ext cx="4818994" cy="590091"/>
            </a:xfrm>
            <a:custGeom>
              <a:avLst/>
              <a:gdLst/>
              <a:ahLst/>
              <a:cxnLst/>
              <a:rect l="0" t="0" r="0" b="0"/>
              <a:pathLst>
                <a:path w="1955636" h="536841">
                  <a:moveTo>
                    <a:pt x="1955636" y="498495"/>
                  </a:moveTo>
                  <a:cubicBezTo>
                    <a:pt x="1955636" y="519675"/>
                    <a:pt x="1938469" y="536841"/>
                    <a:pt x="1917290" y="536841"/>
                  </a:cubicBezTo>
                  <a:lnTo>
                    <a:pt x="1878944" y="536841"/>
                  </a:lnTo>
                  <a:lnTo>
                    <a:pt x="38345" y="536841"/>
                  </a:lnTo>
                  <a:cubicBezTo>
                    <a:pt x="17166" y="536841"/>
                    <a:pt x="0" y="519675"/>
                    <a:pt x="0" y="498495"/>
                  </a:cubicBezTo>
                  <a:lnTo>
                    <a:pt x="0" y="38345"/>
                  </a:lnTo>
                  <a:cubicBezTo>
                    <a:pt x="0" y="17166"/>
                    <a:pt x="17166" y="0"/>
                    <a:pt x="38345" y="0"/>
                  </a:cubicBezTo>
                  <a:lnTo>
                    <a:pt x="1917290" y="0"/>
                  </a:lnTo>
                  <a:cubicBezTo>
                    <a:pt x="1938469" y="0"/>
                    <a:pt x="1955636" y="17166"/>
                    <a:pt x="1955636" y="38345"/>
                  </a:cubicBezTo>
                  <a:lnTo>
                    <a:pt x="1955636" y="498495"/>
                  </a:lnTo>
                </a:path>
              </a:pathLst>
            </a:custGeom>
            <a:solidFill>
              <a:srgbClr val="389F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66" name="Rounded Rectangle 12">
              <a:extLst>
                <a:ext uri="{FF2B5EF4-FFF2-40B4-BE49-F238E27FC236}">
                  <a16:creationId xmlns:a16="http://schemas.microsoft.com/office/drawing/2014/main" id="{F17871AD-2B7D-77E1-A575-6D3FD6664D94}"/>
                </a:ext>
              </a:extLst>
            </p:cNvPr>
            <p:cNvSpPr/>
            <p:nvPr/>
          </p:nvSpPr>
          <p:spPr>
            <a:xfrm>
              <a:off x="926426" y="4184573"/>
              <a:ext cx="4818994" cy="590091"/>
            </a:xfrm>
            <a:custGeom>
              <a:avLst/>
              <a:gdLst/>
              <a:ahLst/>
              <a:cxnLst/>
              <a:rect l="0" t="0" r="0" b="0"/>
              <a:pathLst>
                <a:path w="1955636" h="536841">
                  <a:moveTo>
                    <a:pt x="0" y="76691"/>
                  </a:moveTo>
                  <a:lnTo>
                    <a:pt x="0" y="38345"/>
                  </a:lnTo>
                  <a:cubicBezTo>
                    <a:pt x="0" y="17168"/>
                    <a:pt x="17168" y="0"/>
                    <a:pt x="38345" y="0"/>
                  </a:cubicBezTo>
                  <a:lnTo>
                    <a:pt x="76691" y="0"/>
                  </a:lnTo>
                  <a:moveTo>
                    <a:pt x="1955636" y="76691"/>
                  </a:moveTo>
                  <a:lnTo>
                    <a:pt x="1955636" y="460149"/>
                  </a:lnTo>
                  <a:moveTo>
                    <a:pt x="0" y="460149"/>
                  </a:moveTo>
                  <a:lnTo>
                    <a:pt x="0" y="76691"/>
                  </a:lnTo>
                  <a:moveTo>
                    <a:pt x="76691" y="0"/>
                  </a:moveTo>
                  <a:lnTo>
                    <a:pt x="1878944" y="0"/>
                  </a:lnTo>
                  <a:moveTo>
                    <a:pt x="0" y="460149"/>
                  </a:moveTo>
                  <a:lnTo>
                    <a:pt x="0" y="498495"/>
                  </a:lnTo>
                  <a:cubicBezTo>
                    <a:pt x="0" y="519673"/>
                    <a:pt x="17168" y="536841"/>
                    <a:pt x="38345" y="536841"/>
                  </a:cubicBezTo>
                  <a:lnTo>
                    <a:pt x="76691" y="536841"/>
                  </a:lnTo>
                  <a:moveTo>
                    <a:pt x="1955636" y="76691"/>
                  </a:moveTo>
                  <a:lnTo>
                    <a:pt x="1955636" y="38345"/>
                  </a:lnTo>
                  <a:cubicBezTo>
                    <a:pt x="1955636" y="17168"/>
                    <a:pt x="1938468" y="0"/>
                    <a:pt x="1917290" y="0"/>
                  </a:cubicBezTo>
                  <a:lnTo>
                    <a:pt x="1878944" y="0"/>
                  </a:lnTo>
                  <a:moveTo>
                    <a:pt x="1878944" y="536841"/>
                  </a:moveTo>
                  <a:lnTo>
                    <a:pt x="76691" y="536841"/>
                  </a:lnTo>
                  <a:moveTo>
                    <a:pt x="1955636" y="460149"/>
                  </a:moveTo>
                  <a:lnTo>
                    <a:pt x="1955636" y="498495"/>
                  </a:lnTo>
                  <a:cubicBezTo>
                    <a:pt x="1955636" y="519673"/>
                    <a:pt x="1938468" y="536841"/>
                    <a:pt x="1917290" y="536841"/>
                  </a:cubicBezTo>
                  <a:lnTo>
                    <a:pt x="1878944" y="536841"/>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67" name="Rounded Rectangle 13">
              <a:extLst>
                <a:ext uri="{FF2B5EF4-FFF2-40B4-BE49-F238E27FC236}">
                  <a16:creationId xmlns:a16="http://schemas.microsoft.com/office/drawing/2014/main" id="{7AE11D95-D2D3-5F58-9322-03ECA08550A9}"/>
                </a:ext>
              </a:extLst>
            </p:cNvPr>
            <p:cNvSpPr/>
            <p:nvPr/>
          </p:nvSpPr>
          <p:spPr>
            <a:xfrm>
              <a:off x="926426" y="4858963"/>
              <a:ext cx="4818994" cy="674389"/>
            </a:xfrm>
            <a:custGeom>
              <a:avLst/>
              <a:gdLst/>
              <a:ahLst/>
              <a:cxnLst/>
              <a:rect l="0" t="0" r="0" b="0"/>
              <a:pathLst>
                <a:path w="1955636" h="613532">
                  <a:moveTo>
                    <a:pt x="1955636" y="575187"/>
                  </a:moveTo>
                  <a:cubicBezTo>
                    <a:pt x="1955636" y="596366"/>
                    <a:pt x="1938469" y="613532"/>
                    <a:pt x="1917290" y="613532"/>
                  </a:cubicBezTo>
                  <a:lnTo>
                    <a:pt x="1878944" y="613532"/>
                  </a:lnTo>
                  <a:lnTo>
                    <a:pt x="38345" y="613532"/>
                  </a:lnTo>
                  <a:cubicBezTo>
                    <a:pt x="17166" y="613532"/>
                    <a:pt x="0" y="596366"/>
                    <a:pt x="0" y="575187"/>
                  </a:cubicBezTo>
                  <a:lnTo>
                    <a:pt x="0" y="38345"/>
                  </a:lnTo>
                  <a:cubicBezTo>
                    <a:pt x="0" y="17166"/>
                    <a:pt x="17166" y="0"/>
                    <a:pt x="38345" y="0"/>
                  </a:cubicBezTo>
                  <a:lnTo>
                    <a:pt x="1917290" y="0"/>
                  </a:lnTo>
                  <a:cubicBezTo>
                    <a:pt x="1938469" y="0"/>
                    <a:pt x="1955636" y="17166"/>
                    <a:pt x="1955636" y="38345"/>
                  </a:cubicBezTo>
                  <a:lnTo>
                    <a:pt x="1955636" y="575187"/>
                  </a:lnTo>
                </a:path>
              </a:pathLst>
            </a:custGeom>
            <a:solidFill>
              <a:srgbClr val="5DB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68" name="Rounded Rectangle 14">
              <a:extLst>
                <a:ext uri="{FF2B5EF4-FFF2-40B4-BE49-F238E27FC236}">
                  <a16:creationId xmlns:a16="http://schemas.microsoft.com/office/drawing/2014/main" id="{D64B2AB7-C1E1-FBBD-5203-46F5F387D7BD}"/>
                </a:ext>
              </a:extLst>
            </p:cNvPr>
            <p:cNvSpPr/>
            <p:nvPr/>
          </p:nvSpPr>
          <p:spPr>
            <a:xfrm>
              <a:off x="926426" y="4858963"/>
              <a:ext cx="4818994" cy="674389"/>
            </a:xfrm>
            <a:custGeom>
              <a:avLst/>
              <a:gdLst/>
              <a:ahLst/>
              <a:cxnLst/>
              <a:rect l="0" t="0" r="0" b="0"/>
              <a:pathLst>
                <a:path w="1955636" h="613532">
                  <a:moveTo>
                    <a:pt x="0" y="76691"/>
                  </a:moveTo>
                  <a:lnTo>
                    <a:pt x="0" y="38345"/>
                  </a:lnTo>
                  <a:cubicBezTo>
                    <a:pt x="0" y="17168"/>
                    <a:pt x="17168" y="0"/>
                    <a:pt x="38345" y="0"/>
                  </a:cubicBezTo>
                  <a:lnTo>
                    <a:pt x="76691" y="0"/>
                  </a:lnTo>
                  <a:moveTo>
                    <a:pt x="1955636" y="76691"/>
                  </a:moveTo>
                  <a:lnTo>
                    <a:pt x="1955636" y="536841"/>
                  </a:lnTo>
                  <a:moveTo>
                    <a:pt x="0" y="536841"/>
                  </a:moveTo>
                  <a:lnTo>
                    <a:pt x="0" y="76691"/>
                  </a:lnTo>
                  <a:moveTo>
                    <a:pt x="76691" y="0"/>
                  </a:moveTo>
                  <a:lnTo>
                    <a:pt x="1878944" y="0"/>
                  </a:lnTo>
                  <a:moveTo>
                    <a:pt x="0" y="536841"/>
                  </a:moveTo>
                  <a:lnTo>
                    <a:pt x="0" y="575187"/>
                  </a:lnTo>
                  <a:cubicBezTo>
                    <a:pt x="0" y="596364"/>
                    <a:pt x="17168" y="613532"/>
                    <a:pt x="38345" y="613532"/>
                  </a:cubicBezTo>
                  <a:lnTo>
                    <a:pt x="76691" y="613532"/>
                  </a:lnTo>
                  <a:moveTo>
                    <a:pt x="1955636" y="76691"/>
                  </a:moveTo>
                  <a:lnTo>
                    <a:pt x="1955636" y="38345"/>
                  </a:lnTo>
                  <a:cubicBezTo>
                    <a:pt x="1955636" y="17168"/>
                    <a:pt x="1938468" y="0"/>
                    <a:pt x="1917290" y="0"/>
                  </a:cubicBezTo>
                  <a:lnTo>
                    <a:pt x="1878944" y="0"/>
                  </a:lnTo>
                  <a:moveTo>
                    <a:pt x="1878944" y="613532"/>
                  </a:moveTo>
                  <a:lnTo>
                    <a:pt x="76691" y="613532"/>
                  </a:lnTo>
                  <a:moveTo>
                    <a:pt x="1955636" y="536841"/>
                  </a:moveTo>
                  <a:lnTo>
                    <a:pt x="1955636" y="575187"/>
                  </a:lnTo>
                  <a:cubicBezTo>
                    <a:pt x="1955636" y="596364"/>
                    <a:pt x="1938468" y="613532"/>
                    <a:pt x="1917290" y="613532"/>
                  </a:cubicBezTo>
                  <a:lnTo>
                    <a:pt x="1878944" y="613532"/>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69" name="Rounded Rectangle 15">
              <a:extLst>
                <a:ext uri="{FF2B5EF4-FFF2-40B4-BE49-F238E27FC236}">
                  <a16:creationId xmlns:a16="http://schemas.microsoft.com/office/drawing/2014/main" id="{D0A464CD-C15D-97B9-759F-5B5BC18A4A5A}"/>
                </a:ext>
              </a:extLst>
            </p:cNvPr>
            <p:cNvSpPr/>
            <p:nvPr/>
          </p:nvSpPr>
          <p:spPr>
            <a:xfrm>
              <a:off x="926426" y="5617652"/>
              <a:ext cx="4818994" cy="590091"/>
            </a:xfrm>
            <a:custGeom>
              <a:avLst/>
              <a:gdLst/>
              <a:ahLst/>
              <a:cxnLst/>
              <a:rect l="0" t="0" r="0" b="0"/>
              <a:pathLst>
                <a:path w="1955636" h="536841">
                  <a:moveTo>
                    <a:pt x="1955636" y="498495"/>
                  </a:moveTo>
                  <a:cubicBezTo>
                    <a:pt x="1955636" y="519675"/>
                    <a:pt x="1938469" y="536841"/>
                    <a:pt x="1917290" y="536841"/>
                  </a:cubicBezTo>
                  <a:lnTo>
                    <a:pt x="1878944" y="536841"/>
                  </a:lnTo>
                  <a:lnTo>
                    <a:pt x="38345" y="536841"/>
                  </a:lnTo>
                  <a:cubicBezTo>
                    <a:pt x="17166" y="536841"/>
                    <a:pt x="0" y="519675"/>
                    <a:pt x="0" y="498495"/>
                  </a:cubicBezTo>
                  <a:lnTo>
                    <a:pt x="0" y="38345"/>
                  </a:lnTo>
                  <a:cubicBezTo>
                    <a:pt x="0" y="17166"/>
                    <a:pt x="17166" y="0"/>
                    <a:pt x="38345" y="0"/>
                  </a:cubicBezTo>
                  <a:lnTo>
                    <a:pt x="1917290" y="0"/>
                  </a:lnTo>
                  <a:cubicBezTo>
                    <a:pt x="1938469" y="0"/>
                    <a:pt x="1955636" y="17166"/>
                    <a:pt x="1955636" y="38345"/>
                  </a:cubicBezTo>
                  <a:lnTo>
                    <a:pt x="1955636" y="498495"/>
                  </a:lnTo>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70" name="Rounded Rectangle 16">
              <a:extLst>
                <a:ext uri="{FF2B5EF4-FFF2-40B4-BE49-F238E27FC236}">
                  <a16:creationId xmlns:a16="http://schemas.microsoft.com/office/drawing/2014/main" id="{6F6BD6F3-B305-2CF6-C615-36EFF6283208}"/>
                </a:ext>
              </a:extLst>
            </p:cNvPr>
            <p:cNvSpPr/>
            <p:nvPr/>
          </p:nvSpPr>
          <p:spPr>
            <a:xfrm>
              <a:off x="926426" y="5617652"/>
              <a:ext cx="4818994" cy="590091"/>
            </a:xfrm>
            <a:custGeom>
              <a:avLst/>
              <a:gdLst/>
              <a:ahLst/>
              <a:cxnLst/>
              <a:rect l="0" t="0" r="0" b="0"/>
              <a:pathLst>
                <a:path w="1955636" h="536841">
                  <a:moveTo>
                    <a:pt x="0" y="76691"/>
                  </a:moveTo>
                  <a:lnTo>
                    <a:pt x="0" y="38345"/>
                  </a:lnTo>
                  <a:cubicBezTo>
                    <a:pt x="0" y="17168"/>
                    <a:pt x="17168" y="0"/>
                    <a:pt x="38345" y="0"/>
                  </a:cubicBezTo>
                  <a:lnTo>
                    <a:pt x="76691" y="0"/>
                  </a:lnTo>
                  <a:moveTo>
                    <a:pt x="1955636" y="76691"/>
                  </a:moveTo>
                  <a:lnTo>
                    <a:pt x="1955636" y="460149"/>
                  </a:lnTo>
                  <a:moveTo>
                    <a:pt x="0" y="460149"/>
                  </a:moveTo>
                  <a:lnTo>
                    <a:pt x="0" y="76691"/>
                  </a:lnTo>
                  <a:moveTo>
                    <a:pt x="76691" y="0"/>
                  </a:moveTo>
                  <a:lnTo>
                    <a:pt x="1878944" y="0"/>
                  </a:lnTo>
                  <a:moveTo>
                    <a:pt x="0" y="460149"/>
                  </a:moveTo>
                  <a:lnTo>
                    <a:pt x="0" y="498495"/>
                  </a:lnTo>
                  <a:cubicBezTo>
                    <a:pt x="0" y="519673"/>
                    <a:pt x="17168" y="536841"/>
                    <a:pt x="38345" y="536841"/>
                  </a:cubicBezTo>
                  <a:lnTo>
                    <a:pt x="76691" y="536841"/>
                  </a:lnTo>
                  <a:moveTo>
                    <a:pt x="1955636" y="76691"/>
                  </a:moveTo>
                  <a:lnTo>
                    <a:pt x="1955636" y="38345"/>
                  </a:lnTo>
                  <a:cubicBezTo>
                    <a:pt x="1955636" y="17168"/>
                    <a:pt x="1938468" y="0"/>
                    <a:pt x="1917290" y="0"/>
                  </a:cubicBezTo>
                  <a:lnTo>
                    <a:pt x="1878944" y="0"/>
                  </a:lnTo>
                  <a:moveTo>
                    <a:pt x="1878944" y="536841"/>
                  </a:moveTo>
                  <a:lnTo>
                    <a:pt x="76691" y="536841"/>
                  </a:lnTo>
                  <a:moveTo>
                    <a:pt x="1955636" y="460149"/>
                  </a:moveTo>
                  <a:lnTo>
                    <a:pt x="1955636" y="498495"/>
                  </a:lnTo>
                  <a:cubicBezTo>
                    <a:pt x="1955636" y="519673"/>
                    <a:pt x="1938468" y="536841"/>
                    <a:pt x="1917290" y="536841"/>
                  </a:cubicBezTo>
                  <a:lnTo>
                    <a:pt x="1878944" y="536841"/>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71" name="Rounded Rectangle 17">
              <a:extLst>
                <a:ext uri="{FF2B5EF4-FFF2-40B4-BE49-F238E27FC236}">
                  <a16:creationId xmlns:a16="http://schemas.microsoft.com/office/drawing/2014/main" id="{8697FFE1-CFCE-9B8C-DF5C-2BD1D1625F09}"/>
                </a:ext>
              </a:extLst>
            </p:cNvPr>
            <p:cNvSpPr/>
            <p:nvPr/>
          </p:nvSpPr>
          <p:spPr>
            <a:xfrm>
              <a:off x="5827720" y="981221"/>
              <a:ext cx="4818993" cy="337194"/>
            </a:xfrm>
            <a:custGeom>
              <a:avLst/>
              <a:gdLst/>
              <a:ahLst/>
              <a:cxnLst/>
              <a:rect l="0" t="0" r="0" b="0"/>
              <a:pathLst>
                <a:path w="1073682" h="306766">
                  <a:moveTo>
                    <a:pt x="1073682" y="268420"/>
                  </a:moveTo>
                  <a:cubicBezTo>
                    <a:pt x="1073682" y="289600"/>
                    <a:pt x="1056516" y="306766"/>
                    <a:pt x="1035336" y="306766"/>
                  </a:cubicBezTo>
                  <a:lnTo>
                    <a:pt x="996990" y="306766"/>
                  </a:lnTo>
                  <a:lnTo>
                    <a:pt x="38345" y="306766"/>
                  </a:lnTo>
                  <a:cubicBezTo>
                    <a:pt x="17166" y="306766"/>
                    <a:pt x="0" y="289600"/>
                    <a:pt x="0" y="268420"/>
                  </a:cubicBezTo>
                  <a:lnTo>
                    <a:pt x="0" y="38345"/>
                  </a:lnTo>
                  <a:cubicBezTo>
                    <a:pt x="0" y="17166"/>
                    <a:pt x="17166" y="0"/>
                    <a:pt x="38345" y="0"/>
                  </a:cubicBezTo>
                  <a:lnTo>
                    <a:pt x="1035336" y="0"/>
                  </a:lnTo>
                  <a:cubicBezTo>
                    <a:pt x="1056516" y="0"/>
                    <a:pt x="1073682" y="17166"/>
                    <a:pt x="1073682" y="38345"/>
                  </a:cubicBezTo>
                  <a:lnTo>
                    <a:pt x="1073682" y="268420"/>
                  </a:lnTo>
                </a:path>
              </a:pathLst>
            </a:custGeom>
            <a:solidFill>
              <a:srgbClr val="1A1A1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72" name="Rounded Rectangle 18">
              <a:extLst>
                <a:ext uri="{FF2B5EF4-FFF2-40B4-BE49-F238E27FC236}">
                  <a16:creationId xmlns:a16="http://schemas.microsoft.com/office/drawing/2014/main" id="{FE35DBB2-1A28-F6C1-59E8-AA4C707237C7}"/>
                </a:ext>
              </a:extLst>
            </p:cNvPr>
            <p:cNvSpPr/>
            <p:nvPr/>
          </p:nvSpPr>
          <p:spPr>
            <a:xfrm>
              <a:off x="5827720" y="981221"/>
              <a:ext cx="4818993" cy="337194"/>
            </a:xfrm>
            <a:custGeom>
              <a:avLst/>
              <a:gdLst/>
              <a:ahLst/>
              <a:cxnLst/>
              <a:rect l="0" t="0" r="0" b="0"/>
              <a:pathLst>
                <a:path w="1073682" h="306766">
                  <a:moveTo>
                    <a:pt x="0" y="76691"/>
                  </a:moveTo>
                  <a:lnTo>
                    <a:pt x="0" y="38345"/>
                  </a:lnTo>
                  <a:cubicBezTo>
                    <a:pt x="0" y="17168"/>
                    <a:pt x="17168" y="0"/>
                    <a:pt x="38345" y="0"/>
                  </a:cubicBezTo>
                  <a:lnTo>
                    <a:pt x="76691" y="0"/>
                  </a:lnTo>
                  <a:moveTo>
                    <a:pt x="1073682" y="76691"/>
                  </a:moveTo>
                  <a:lnTo>
                    <a:pt x="1073682" y="230074"/>
                  </a:lnTo>
                  <a:moveTo>
                    <a:pt x="0" y="230074"/>
                  </a:moveTo>
                  <a:lnTo>
                    <a:pt x="0" y="76691"/>
                  </a:lnTo>
                  <a:moveTo>
                    <a:pt x="76691" y="0"/>
                  </a:moveTo>
                  <a:lnTo>
                    <a:pt x="996990" y="0"/>
                  </a:lnTo>
                  <a:moveTo>
                    <a:pt x="0" y="230074"/>
                  </a:moveTo>
                  <a:lnTo>
                    <a:pt x="0" y="268420"/>
                  </a:lnTo>
                  <a:cubicBezTo>
                    <a:pt x="0" y="289598"/>
                    <a:pt x="17168" y="306766"/>
                    <a:pt x="38345" y="306766"/>
                  </a:cubicBezTo>
                  <a:lnTo>
                    <a:pt x="76691" y="306766"/>
                  </a:lnTo>
                  <a:moveTo>
                    <a:pt x="1073682" y="76691"/>
                  </a:moveTo>
                  <a:lnTo>
                    <a:pt x="1073682" y="38345"/>
                  </a:lnTo>
                  <a:cubicBezTo>
                    <a:pt x="1073682" y="17168"/>
                    <a:pt x="1056514" y="0"/>
                    <a:pt x="1035336" y="0"/>
                  </a:cubicBezTo>
                  <a:lnTo>
                    <a:pt x="996990" y="0"/>
                  </a:lnTo>
                  <a:moveTo>
                    <a:pt x="996990" y="306766"/>
                  </a:moveTo>
                  <a:lnTo>
                    <a:pt x="76691" y="306766"/>
                  </a:lnTo>
                  <a:moveTo>
                    <a:pt x="1073682" y="230074"/>
                  </a:moveTo>
                  <a:lnTo>
                    <a:pt x="1073682" y="268420"/>
                  </a:lnTo>
                  <a:cubicBezTo>
                    <a:pt x="1073682" y="289598"/>
                    <a:pt x="1056514" y="306766"/>
                    <a:pt x="1035336" y="306766"/>
                  </a:cubicBezTo>
                  <a:lnTo>
                    <a:pt x="996990" y="306766"/>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73" name="Rounded Rectangle 19">
              <a:extLst>
                <a:ext uri="{FF2B5EF4-FFF2-40B4-BE49-F238E27FC236}">
                  <a16:creationId xmlns:a16="http://schemas.microsoft.com/office/drawing/2014/main" id="{659BA2FD-EDAA-EAEE-7A31-7713223F0DB5}"/>
                </a:ext>
              </a:extLst>
            </p:cNvPr>
            <p:cNvSpPr/>
            <p:nvPr/>
          </p:nvSpPr>
          <p:spPr>
            <a:xfrm>
              <a:off x="5827720" y="1402715"/>
              <a:ext cx="4818993" cy="674389"/>
            </a:xfrm>
            <a:custGeom>
              <a:avLst/>
              <a:gdLst/>
              <a:ahLst/>
              <a:cxnLst/>
              <a:rect l="0" t="0" r="0" b="0"/>
              <a:pathLst>
                <a:path w="1073682" h="613532">
                  <a:moveTo>
                    <a:pt x="1073682" y="575187"/>
                  </a:moveTo>
                  <a:cubicBezTo>
                    <a:pt x="1073682" y="596366"/>
                    <a:pt x="1056516" y="613532"/>
                    <a:pt x="1035336" y="613532"/>
                  </a:cubicBezTo>
                  <a:lnTo>
                    <a:pt x="996990" y="613532"/>
                  </a:lnTo>
                  <a:lnTo>
                    <a:pt x="38345" y="613532"/>
                  </a:lnTo>
                  <a:cubicBezTo>
                    <a:pt x="17166" y="613532"/>
                    <a:pt x="0" y="596366"/>
                    <a:pt x="0" y="575187"/>
                  </a:cubicBezTo>
                  <a:lnTo>
                    <a:pt x="0" y="38345"/>
                  </a:lnTo>
                  <a:cubicBezTo>
                    <a:pt x="0" y="17166"/>
                    <a:pt x="17166" y="0"/>
                    <a:pt x="38345" y="0"/>
                  </a:cubicBezTo>
                  <a:lnTo>
                    <a:pt x="1035336" y="0"/>
                  </a:lnTo>
                  <a:cubicBezTo>
                    <a:pt x="1056516" y="0"/>
                    <a:pt x="1073682" y="17166"/>
                    <a:pt x="1073682" y="38345"/>
                  </a:cubicBezTo>
                  <a:lnTo>
                    <a:pt x="1073682" y="575187"/>
                  </a:lnTo>
                </a:path>
              </a:pathLst>
            </a:custGeom>
            <a:solidFill>
              <a:srgbClr val="0D75D6"/>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74" name="Rounded Rectangle 20">
              <a:extLst>
                <a:ext uri="{FF2B5EF4-FFF2-40B4-BE49-F238E27FC236}">
                  <a16:creationId xmlns:a16="http://schemas.microsoft.com/office/drawing/2014/main" id="{7350CF50-0DC9-DBFB-8402-31FD8C25D84F}"/>
                </a:ext>
              </a:extLst>
            </p:cNvPr>
            <p:cNvSpPr/>
            <p:nvPr/>
          </p:nvSpPr>
          <p:spPr>
            <a:xfrm>
              <a:off x="5827720" y="1402715"/>
              <a:ext cx="4818993" cy="674389"/>
            </a:xfrm>
            <a:custGeom>
              <a:avLst/>
              <a:gdLst/>
              <a:ahLst/>
              <a:cxnLst/>
              <a:rect l="0" t="0" r="0" b="0"/>
              <a:pathLst>
                <a:path w="1073682" h="613532">
                  <a:moveTo>
                    <a:pt x="0" y="76691"/>
                  </a:moveTo>
                  <a:lnTo>
                    <a:pt x="0" y="38345"/>
                  </a:lnTo>
                  <a:cubicBezTo>
                    <a:pt x="0" y="17168"/>
                    <a:pt x="17168" y="0"/>
                    <a:pt x="38345" y="0"/>
                  </a:cubicBezTo>
                  <a:lnTo>
                    <a:pt x="76691" y="0"/>
                  </a:lnTo>
                  <a:moveTo>
                    <a:pt x="1073682" y="76691"/>
                  </a:moveTo>
                  <a:lnTo>
                    <a:pt x="1073682" y="536841"/>
                  </a:lnTo>
                  <a:moveTo>
                    <a:pt x="0" y="536841"/>
                  </a:moveTo>
                  <a:lnTo>
                    <a:pt x="0" y="76691"/>
                  </a:lnTo>
                  <a:moveTo>
                    <a:pt x="76691" y="0"/>
                  </a:moveTo>
                  <a:lnTo>
                    <a:pt x="996990" y="0"/>
                  </a:lnTo>
                  <a:moveTo>
                    <a:pt x="0" y="536841"/>
                  </a:moveTo>
                  <a:lnTo>
                    <a:pt x="0" y="575187"/>
                  </a:lnTo>
                  <a:cubicBezTo>
                    <a:pt x="0" y="596364"/>
                    <a:pt x="17168" y="613532"/>
                    <a:pt x="38345" y="613532"/>
                  </a:cubicBezTo>
                  <a:lnTo>
                    <a:pt x="76691" y="613532"/>
                  </a:lnTo>
                  <a:moveTo>
                    <a:pt x="1073682" y="76691"/>
                  </a:moveTo>
                  <a:lnTo>
                    <a:pt x="1073682" y="38345"/>
                  </a:lnTo>
                  <a:cubicBezTo>
                    <a:pt x="1073682" y="17168"/>
                    <a:pt x="1056514" y="0"/>
                    <a:pt x="1035336" y="0"/>
                  </a:cubicBezTo>
                  <a:lnTo>
                    <a:pt x="996990" y="0"/>
                  </a:lnTo>
                  <a:moveTo>
                    <a:pt x="996990" y="613532"/>
                  </a:moveTo>
                  <a:lnTo>
                    <a:pt x="76691" y="613532"/>
                  </a:lnTo>
                  <a:moveTo>
                    <a:pt x="1073682" y="536841"/>
                  </a:moveTo>
                  <a:lnTo>
                    <a:pt x="1073682" y="575187"/>
                  </a:lnTo>
                  <a:cubicBezTo>
                    <a:pt x="1073682" y="596364"/>
                    <a:pt x="1056514" y="613532"/>
                    <a:pt x="1035336" y="613532"/>
                  </a:cubicBezTo>
                  <a:lnTo>
                    <a:pt x="996990" y="613532"/>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75" name="Rounded Rectangle 21">
              <a:extLst>
                <a:ext uri="{FF2B5EF4-FFF2-40B4-BE49-F238E27FC236}">
                  <a16:creationId xmlns:a16="http://schemas.microsoft.com/office/drawing/2014/main" id="{2CB43B21-4B53-E58E-DF9A-46A9816C55CC}"/>
                </a:ext>
              </a:extLst>
            </p:cNvPr>
            <p:cNvSpPr/>
            <p:nvPr/>
          </p:nvSpPr>
          <p:spPr>
            <a:xfrm>
              <a:off x="5827720" y="2161404"/>
              <a:ext cx="4818993" cy="590091"/>
            </a:xfrm>
            <a:custGeom>
              <a:avLst/>
              <a:gdLst/>
              <a:ahLst/>
              <a:cxnLst/>
              <a:rect l="0" t="0" r="0" b="0"/>
              <a:pathLst>
                <a:path w="1073682" h="536841">
                  <a:moveTo>
                    <a:pt x="1073682" y="498495"/>
                  </a:moveTo>
                  <a:cubicBezTo>
                    <a:pt x="1073682" y="519675"/>
                    <a:pt x="1056516" y="536841"/>
                    <a:pt x="1035336" y="536841"/>
                  </a:cubicBezTo>
                  <a:lnTo>
                    <a:pt x="996990" y="536841"/>
                  </a:lnTo>
                  <a:lnTo>
                    <a:pt x="38345" y="536841"/>
                  </a:lnTo>
                  <a:cubicBezTo>
                    <a:pt x="17166" y="536841"/>
                    <a:pt x="0" y="519675"/>
                    <a:pt x="0" y="498495"/>
                  </a:cubicBezTo>
                  <a:lnTo>
                    <a:pt x="0" y="38345"/>
                  </a:lnTo>
                  <a:cubicBezTo>
                    <a:pt x="0" y="17166"/>
                    <a:pt x="17166" y="0"/>
                    <a:pt x="38345" y="0"/>
                  </a:cubicBezTo>
                  <a:lnTo>
                    <a:pt x="1035336" y="0"/>
                  </a:lnTo>
                  <a:cubicBezTo>
                    <a:pt x="1056516" y="0"/>
                    <a:pt x="1073682" y="17166"/>
                    <a:pt x="1073682" y="38345"/>
                  </a:cubicBezTo>
                  <a:lnTo>
                    <a:pt x="1073682" y="498495"/>
                  </a:lnTo>
                </a:path>
              </a:pathLst>
            </a:custGeom>
            <a:solidFill>
              <a:srgbClr val="0888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76" name="Rounded Rectangle 22">
              <a:extLst>
                <a:ext uri="{FF2B5EF4-FFF2-40B4-BE49-F238E27FC236}">
                  <a16:creationId xmlns:a16="http://schemas.microsoft.com/office/drawing/2014/main" id="{8592080D-EACF-FC91-F485-B8780BA96F60}"/>
                </a:ext>
              </a:extLst>
            </p:cNvPr>
            <p:cNvSpPr/>
            <p:nvPr/>
          </p:nvSpPr>
          <p:spPr>
            <a:xfrm>
              <a:off x="5827720" y="2161404"/>
              <a:ext cx="4818993" cy="590091"/>
            </a:xfrm>
            <a:custGeom>
              <a:avLst/>
              <a:gdLst/>
              <a:ahLst/>
              <a:cxnLst/>
              <a:rect l="0" t="0" r="0" b="0"/>
              <a:pathLst>
                <a:path w="1073682" h="536841">
                  <a:moveTo>
                    <a:pt x="0" y="76691"/>
                  </a:moveTo>
                  <a:lnTo>
                    <a:pt x="0" y="38345"/>
                  </a:lnTo>
                  <a:cubicBezTo>
                    <a:pt x="0" y="17168"/>
                    <a:pt x="17168" y="0"/>
                    <a:pt x="38345" y="0"/>
                  </a:cubicBezTo>
                  <a:lnTo>
                    <a:pt x="76691" y="0"/>
                  </a:lnTo>
                  <a:moveTo>
                    <a:pt x="1073682" y="76691"/>
                  </a:moveTo>
                  <a:lnTo>
                    <a:pt x="1073682" y="460149"/>
                  </a:lnTo>
                  <a:moveTo>
                    <a:pt x="0" y="460149"/>
                  </a:moveTo>
                  <a:lnTo>
                    <a:pt x="0" y="76691"/>
                  </a:lnTo>
                  <a:moveTo>
                    <a:pt x="76691" y="0"/>
                  </a:moveTo>
                  <a:lnTo>
                    <a:pt x="996990" y="0"/>
                  </a:lnTo>
                  <a:moveTo>
                    <a:pt x="0" y="460149"/>
                  </a:moveTo>
                  <a:lnTo>
                    <a:pt x="0" y="498495"/>
                  </a:lnTo>
                  <a:cubicBezTo>
                    <a:pt x="0" y="519673"/>
                    <a:pt x="17168" y="536841"/>
                    <a:pt x="38345" y="536841"/>
                  </a:cubicBezTo>
                  <a:lnTo>
                    <a:pt x="76691" y="536841"/>
                  </a:lnTo>
                  <a:moveTo>
                    <a:pt x="1073682" y="76691"/>
                  </a:moveTo>
                  <a:lnTo>
                    <a:pt x="1073682" y="38345"/>
                  </a:lnTo>
                  <a:cubicBezTo>
                    <a:pt x="1073682" y="17168"/>
                    <a:pt x="1056514" y="0"/>
                    <a:pt x="1035336" y="0"/>
                  </a:cubicBezTo>
                  <a:lnTo>
                    <a:pt x="996990" y="0"/>
                  </a:lnTo>
                  <a:moveTo>
                    <a:pt x="996990" y="536841"/>
                  </a:moveTo>
                  <a:lnTo>
                    <a:pt x="76691" y="536841"/>
                  </a:lnTo>
                  <a:moveTo>
                    <a:pt x="1073682" y="460149"/>
                  </a:moveTo>
                  <a:lnTo>
                    <a:pt x="1073682" y="498495"/>
                  </a:lnTo>
                  <a:cubicBezTo>
                    <a:pt x="1073682" y="519673"/>
                    <a:pt x="1056514" y="536841"/>
                    <a:pt x="1035336" y="536841"/>
                  </a:cubicBezTo>
                  <a:lnTo>
                    <a:pt x="996990" y="536841"/>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77" name="Rounded Rectangle 23">
              <a:extLst>
                <a:ext uri="{FF2B5EF4-FFF2-40B4-BE49-F238E27FC236}">
                  <a16:creationId xmlns:a16="http://schemas.microsoft.com/office/drawing/2014/main" id="{A630A405-2B05-862D-3EFF-384FCDD7E2EF}"/>
                </a:ext>
              </a:extLst>
            </p:cNvPr>
            <p:cNvSpPr/>
            <p:nvPr/>
          </p:nvSpPr>
          <p:spPr>
            <a:xfrm>
              <a:off x="5827720" y="2835794"/>
              <a:ext cx="4818993" cy="590091"/>
            </a:xfrm>
            <a:custGeom>
              <a:avLst/>
              <a:gdLst/>
              <a:ahLst/>
              <a:cxnLst/>
              <a:rect l="0" t="0" r="0" b="0"/>
              <a:pathLst>
                <a:path w="1073682" h="536841">
                  <a:moveTo>
                    <a:pt x="1073682" y="498495"/>
                  </a:moveTo>
                  <a:cubicBezTo>
                    <a:pt x="1073682" y="519675"/>
                    <a:pt x="1056516" y="536841"/>
                    <a:pt x="1035336" y="536841"/>
                  </a:cubicBezTo>
                  <a:lnTo>
                    <a:pt x="996990" y="536841"/>
                  </a:lnTo>
                  <a:lnTo>
                    <a:pt x="38345" y="536841"/>
                  </a:lnTo>
                  <a:cubicBezTo>
                    <a:pt x="17166" y="536841"/>
                    <a:pt x="0" y="519675"/>
                    <a:pt x="0" y="498495"/>
                  </a:cubicBezTo>
                  <a:lnTo>
                    <a:pt x="0" y="38345"/>
                  </a:lnTo>
                  <a:cubicBezTo>
                    <a:pt x="0" y="17166"/>
                    <a:pt x="17166" y="0"/>
                    <a:pt x="38345" y="0"/>
                  </a:cubicBezTo>
                  <a:lnTo>
                    <a:pt x="1035336" y="0"/>
                  </a:lnTo>
                  <a:cubicBezTo>
                    <a:pt x="1056516" y="0"/>
                    <a:pt x="1073682" y="17166"/>
                    <a:pt x="1073682" y="38345"/>
                  </a:cubicBezTo>
                  <a:lnTo>
                    <a:pt x="1073682" y="498495"/>
                  </a:lnTo>
                </a:path>
              </a:pathLst>
            </a:custGeom>
            <a:solidFill>
              <a:srgbClr val="1890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78" name="Rounded Rectangle 24">
              <a:extLst>
                <a:ext uri="{FF2B5EF4-FFF2-40B4-BE49-F238E27FC236}">
                  <a16:creationId xmlns:a16="http://schemas.microsoft.com/office/drawing/2014/main" id="{31DD23CE-7C14-E303-525E-A2F3117964B7}"/>
                </a:ext>
              </a:extLst>
            </p:cNvPr>
            <p:cNvSpPr/>
            <p:nvPr/>
          </p:nvSpPr>
          <p:spPr>
            <a:xfrm>
              <a:off x="5827720" y="2835794"/>
              <a:ext cx="4818993" cy="590091"/>
            </a:xfrm>
            <a:custGeom>
              <a:avLst/>
              <a:gdLst/>
              <a:ahLst/>
              <a:cxnLst/>
              <a:rect l="0" t="0" r="0" b="0"/>
              <a:pathLst>
                <a:path w="1073682" h="536841">
                  <a:moveTo>
                    <a:pt x="0" y="76691"/>
                  </a:moveTo>
                  <a:lnTo>
                    <a:pt x="0" y="38345"/>
                  </a:lnTo>
                  <a:cubicBezTo>
                    <a:pt x="0" y="17168"/>
                    <a:pt x="17168" y="0"/>
                    <a:pt x="38345" y="0"/>
                  </a:cubicBezTo>
                  <a:lnTo>
                    <a:pt x="76691" y="0"/>
                  </a:lnTo>
                  <a:moveTo>
                    <a:pt x="1073682" y="76691"/>
                  </a:moveTo>
                  <a:lnTo>
                    <a:pt x="1073682" y="460149"/>
                  </a:lnTo>
                  <a:moveTo>
                    <a:pt x="0" y="460149"/>
                  </a:moveTo>
                  <a:lnTo>
                    <a:pt x="0" y="76691"/>
                  </a:lnTo>
                  <a:moveTo>
                    <a:pt x="76691" y="0"/>
                  </a:moveTo>
                  <a:lnTo>
                    <a:pt x="996990" y="0"/>
                  </a:lnTo>
                  <a:moveTo>
                    <a:pt x="0" y="460149"/>
                  </a:moveTo>
                  <a:lnTo>
                    <a:pt x="0" y="498495"/>
                  </a:lnTo>
                  <a:cubicBezTo>
                    <a:pt x="0" y="519673"/>
                    <a:pt x="17168" y="536841"/>
                    <a:pt x="38345" y="536841"/>
                  </a:cubicBezTo>
                  <a:lnTo>
                    <a:pt x="76691" y="536841"/>
                  </a:lnTo>
                  <a:moveTo>
                    <a:pt x="1073682" y="76691"/>
                  </a:moveTo>
                  <a:lnTo>
                    <a:pt x="1073682" y="38345"/>
                  </a:lnTo>
                  <a:cubicBezTo>
                    <a:pt x="1073682" y="17168"/>
                    <a:pt x="1056514" y="0"/>
                    <a:pt x="1035336" y="0"/>
                  </a:cubicBezTo>
                  <a:lnTo>
                    <a:pt x="996990" y="0"/>
                  </a:lnTo>
                  <a:moveTo>
                    <a:pt x="996990" y="536841"/>
                  </a:moveTo>
                  <a:lnTo>
                    <a:pt x="76691" y="536841"/>
                  </a:lnTo>
                  <a:moveTo>
                    <a:pt x="1073682" y="460149"/>
                  </a:moveTo>
                  <a:lnTo>
                    <a:pt x="1073682" y="498495"/>
                  </a:lnTo>
                  <a:cubicBezTo>
                    <a:pt x="1073682" y="519673"/>
                    <a:pt x="1056514" y="536841"/>
                    <a:pt x="1035336" y="536841"/>
                  </a:cubicBezTo>
                  <a:lnTo>
                    <a:pt x="996990" y="536841"/>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79" name="Rounded Rectangle 25">
              <a:extLst>
                <a:ext uri="{FF2B5EF4-FFF2-40B4-BE49-F238E27FC236}">
                  <a16:creationId xmlns:a16="http://schemas.microsoft.com/office/drawing/2014/main" id="{CBE9E212-8397-E3A0-A20D-F48298F8E796}"/>
                </a:ext>
              </a:extLst>
            </p:cNvPr>
            <p:cNvSpPr/>
            <p:nvPr/>
          </p:nvSpPr>
          <p:spPr>
            <a:xfrm>
              <a:off x="5827720" y="3510183"/>
              <a:ext cx="4818993" cy="590091"/>
            </a:xfrm>
            <a:custGeom>
              <a:avLst/>
              <a:gdLst/>
              <a:ahLst/>
              <a:cxnLst/>
              <a:rect l="0" t="0" r="0" b="0"/>
              <a:pathLst>
                <a:path w="1073682" h="536841">
                  <a:moveTo>
                    <a:pt x="1073682" y="498495"/>
                  </a:moveTo>
                  <a:cubicBezTo>
                    <a:pt x="1073682" y="519675"/>
                    <a:pt x="1056516" y="536841"/>
                    <a:pt x="1035336" y="536841"/>
                  </a:cubicBezTo>
                  <a:lnTo>
                    <a:pt x="996990" y="536841"/>
                  </a:lnTo>
                  <a:lnTo>
                    <a:pt x="38345" y="536841"/>
                  </a:lnTo>
                  <a:cubicBezTo>
                    <a:pt x="17166" y="536841"/>
                    <a:pt x="0" y="519675"/>
                    <a:pt x="0" y="498495"/>
                  </a:cubicBezTo>
                  <a:lnTo>
                    <a:pt x="0" y="38345"/>
                  </a:lnTo>
                  <a:cubicBezTo>
                    <a:pt x="0" y="17166"/>
                    <a:pt x="17166" y="0"/>
                    <a:pt x="38345" y="0"/>
                  </a:cubicBezTo>
                  <a:lnTo>
                    <a:pt x="1035336" y="0"/>
                  </a:lnTo>
                  <a:cubicBezTo>
                    <a:pt x="1056516" y="0"/>
                    <a:pt x="1073682" y="17166"/>
                    <a:pt x="1073682" y="38345"/>
                  </a:cubicBezTo>
                  <a:lnTo>
                    <a:pt x="1073682" y="498495"/>
                  </a:lnTo>
                </a:path>
              </a:pathLst>
            </a:custGeom>
            <a:solidFill>
              <a:srgbClr val="2897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80" name="Rounded Rectangle 26">
              <a:extLst>
                <a:ext uri="{FF2B5EF4-FFF2-40B4-BE49-F238E27FC236}">
                  <a16:creationId xmlns:a16="http://schemas.microsoft.com/office/drawing/2014/main" id="{8EEBE63E-C9A4-B738-8571-77A7169CBD19}"/>
                </a:ext>
              </a:extLst>
            </p:cNvPr>
            <p:cNvSpPr/>
            <p:nvPr/>
          </p:nvSpPr>
          <p:spPr>
            <a:xfrm>
              <a:off x="5827720" y="3510183"/>
              <a:ext cx="4818993" cy="590091"/>
            </a:xfrm>
            <a:custGeom>
              <a:avLst/>
              <a:gdLst/>
              <a:ahLst/>
              <a:cxnLst/>
              <a:rect l="0" t="0" r="0" b="0"/>
              <a:pathLst>
                <a:path w="1073682" h="536841">
                  <a:moveTo>
                    <a:pt x="0" y="76691"/>
                  </a:moveTo>
                  <a:lnTo>
                    <a:pt x="0" y="38345"/>
                  </a:lnTo>
                  <a:cubicBezTo>
                    <a:pt x="0" y="17168"/>
                    <a:pt x="17168" y="0"/>
                    <a:pt x="38345" y="0"/>
                  </a:cubicBezTo>
                  <a:lnTo>
                    <a:pt x="76691" y="0"/>
                  </a:lnTo>
                  <a:moveTo>
                    <a:pt x="1073682" y="76691"/>
                  </a:moveTo>
                  <a:lnTo>
                    <a:pt x="1073682" y="460149"/>
                  </a:lnTo>
                  <a:moveTo>
                    <a:pt x="0" y="460149"/>
                  </a:moveTo>
                  <a:lnTo>
                    <a:pt x="0" y="76691"/>
                  </a:lnTo>
                  <a:moveTo>
                    <a:pt x="76691" y="0"/>
                  </a:moveTo>
                  <a:lnTo>
                    <a:pt x="996990" y="0"/>
                  </a:lnTo>
                  <a:moveTo>
                    <a:pt x="0" y="460149"/>
                  </a:moveTo>
                  <a:lnTo>
                    <a:pt x="0" y="498495"/>
                  </a:lnTo>
                  <a:cubicBezTo>
                    <a:pt x="0" y="519673"/>
                    <a:pt x="17168" y="536841"/>
                    <a:pt x="38345" y="536841"/>
                  </a:cubicBezTo>
                  <a:lnTo>
                    <a:pt x="76691" y="536841"/>
                  </a:lnTo>
                  <a:moveTo>
                    <a:pt x="1073682" y="76691"/>
                  </a:moveTo>
                  <a:lnTo>
                    <a:pt x="1073682" y="38345"/>
                  </a:lnTo>
                  <a:cubicBezTo>
                    <a:pt x="1073682" y="17168"/>
                    <a:pt x="1056514" y="0"/>
                    <a:pt x="1035336" y="0"/>
                  </a:cubicBezTo>
                  <a:lnTo>
                    <a:pt x="996990" y="0"/>
                  </a:lnTo>
                  <a:moveTo>
                    <a:pt x="996990" y="536841"/>
                  </a:moveTo>
                  <a:lnTo>
                    <a:pt x="76691" y="536841"/>
                  </a:lnTo>
                  <a:moveTo>
                    <a:pt x="1073682" y="460149"/>
                  </a:moveTo>
                  <a:lnTo>
                    <a:pt x="1073682" y="498495"/>
                  </a:lnTo>
                  <a:cubicBezTo>
                    <a:pt x="1073682" y="519673"/>
                    <a:pt x="1056514" y="536841"/>
                    <a:pt x="1035336" y="536841"/>
                  </a:cubicBezTo>
                  <a:lnTo>
                    <a:pt x="996990" y="536841"/>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81" name="Rounded Rectangle 27">
              <a:extLst>
                <a:ext uri="{FF2B5EF4-FFF2-40B4-BE49-F238E27FC236}">
                  <a16:creationId xmlns:a16="http://schemas.microsoft.com/office/drawing/2014/main" id="{3ED6CE45-AA34-994F-AD7A-9B90707F8C00}"/>
                </a:ext>
              </a:extLst>
            </p:cNvPr>
            <p:cNvSpPr/>
            <p:nvPr/>
          </p:nvSpPr>
          <p:spPr>
            <a:xfrm>
              <a:off x="5827720" y="4184573"/>
              <a:ext cx="4818993" cy="590091"/>
            </a:xfrm>
            <a:custGeom>
              <a:avLst/>
              <a:gdLst/>
              <a:ahLst/>
              <a:cxnLst/>
              <a:rect l="0" t="0" r="0" b="0"/>
              <a:pathLst>
                <a:path w="1073682" h="536841">
                  <a:moveTo>
                    <a:pt x="1073682" y="498495"/>
                  </a:moveTo>
                  <a:cubicBezTo>
                    <a:pt x="1073682" y="519675"/>
                    <a:pt x="1056516" y="536841"/>
                    <a:pt x="1035336" y="536841"/>
                  </a:cubicBezTo>
                  <a:lnTo>
                    <a:pt x="996990" y="536841"/>
                  </a:lnTo>
                  <a:lnTo>
                    <a:pt x="38345" y="536841"/>
                  </a:lnTo>
                  <a:cubicBezTo>
                    <a:pt x="17166" y="536841"/>
                    <a:pt x="0" y="519675"/>
                    <a:pt x="0" y="498495"/>
                  </a:cubicBezTo>
                  <a:lnTo>
                    <a:pt x="0" y="38345"/>
                  </a:lnTo>
                  <a:cubicBezTo>
                    <a:pt x="0" y="17166"/>
                    <a:pt x="17166" y="0"/>
                    <a:pt x="38345" y="0"/>
                  </a:cubicBezTo>
                  <a:lnTo>
                    <a:pt x="1035336" y="0"/>
                  </a:lnTo>
                  <a:cubicBezTo>
                    <a:pt x="1056516" y="0"/>
                    <a:pt x="1073682" y="17166"/>
                    <a:pt x="1073682" y="38345"/>
                  </a:cubicBezTo>
                  <a:lnTo>
                    <a:pt x="1073682" y="498495"/>
                  </a:lnTo>
                </a:path>
              </a:pathLst>
            </a:custGeom>
            <a:solidFill>
              <a:srgbClr val="389F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82" name="Rounded Rectangle 28">
              <a:extLst>
                <a:ext uri="{FF2B5EF4-FFF2-40B4-BE49-F238E27FC236}">
                  <a16:creationId xmlns:a16="http://schemas.microsoft.com/office/drawing/2014/main" id="{49DB22F1-B40A-A5C9-EB3A-5810DD268FE4}"/>
                </a:ext>
              </a:extLst>
            </p:cNvPr>
            <p:cNvSpPr/>
            <p:nvPr/>
          </p:nvSpPr>
          <p:spPr>
            <a:xfrm>
              <a:off x="5827720" y="4184573"/>
              <a:ext cx="4818993" cy="590091"/>
            </a:xfrm>
            <a:custGeom>
              <a:avLst/>
              <a:gdLst/>
              <a:ahLst/>
              <a:cxnLst/>
              <a:rect l="0" t="0" r="0" b="0"/>
              <a:pathLst>
                <a:path w="1073682" h="536841">
                  <a:moveTo>
                    <a:pt x="0" y="76691"/>
                  </a:moveTo>
                  <a:lnTo>
                    <a:pt x="0" y="38345"/>
                  </a:lnTo>
                  <a:cubicBezTo>
                    <a:pt x="0" y="17168"/>
                    <a:pt x="17168" y="0"/>
                    <a:pt x="38345" y="0"/>
                  </a:cubicBezTo>
                  <a:lnTo>
                    <a:pt x="76691" y="0"/>
                  </a:lnTo>
                  <a:moveTo>
                    <a:pt x="1073682" y="76691"/>
                  </a:moveTo>
                  <a:lnTo>
                    <a:pt x="1073682" y="460149"/>
                  </a:lnTo>
                  <a:moveTo>
                    <a:pt x="0" y="460149"/>
                  </a:moveTo>
                  <a:lnTo>
                    <a:pt x="0" y="76691"/>
                  </a:lnTo>
                  <a:moveTo>
                    <a:pt x="76691" y="0"/>
                  </a:moveTo>
                  <a:lnTo>
                    <a:pt x="996990" y="0"/>
                  </a:lnTo>
                  <a:moveTo>
                    <a:pt x="0" y="460149"/>
                  </a:moveTo>
                  <a:lnTo>
                    <a:pt x="0" y="498495"/>
                  </a:lnTo>
                  <a:cubicBezTo>
                    <a:pt x="0" y="519673"/>
                    <a:pt x="17168" y="536841"/>
                    <a:pt x="38345" y="536841"/>
                  </a:cubicBezTo>
                  <a:lnTo>
                    <a:pt x="76691" y="536841"/>
                  </a:lnTo>
                  <a:moveTo>
                    <a:pt x="1073682" y="76691"/>
                  </a:moveTo>
                  <a:lnTo>
                    <a:pt x="1073682" y="38345"/>
                  </a:lnTo>
                  <a:cubicBezTo>
                    <a:pt x="1073682" y="17168"/>
                    <a:pt x="1056514" y="0"/>
                    <a:pt x="1035336" y="0"/>
                  </a:cubicBezTo>
                  <a:lnTo>
                    <a:pt x="996990" y="0"/>
                  </a:lnTo>
                  <a:moveTo>
                    <a:pt x="996990" y="536841"/>
                  </a:moveTo>
                  <a:lnTo>
                    <a:pt x="76691" y="536841"/>
                  </a:lnTo>
                  <a:moveTo>
                    <a:pt x="1073682" y="460149"/>
                  </a:moveTo>
                  <a:lnTo>
                    <a:pt x="1073682" y="498495"/>
                  </a:lnTo>
                  <a:cubicBezTo>
                    <a:pt x="1073682" y="519673"/>
                    <a:pt x="1056514" y="536841"/>
                    <a:pt x="1035336" y="536841"/>
                  </a:cubicBezTo>
                  <a:lnTo>
                    <a:pt x="996990" y="536841"/>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83" name="Rounded Rectangle 29">
              <a:extLst>
                <a:ext uri="{FF2B5EF4-FFF2-40B4-BE49-F238E27FC236}">
                  <a16:creationId xmlns:a16="http://schemas.microsoft.com/office/drawing/2014/main" id="{664F94FA-24D4-2944-0CD7-25CC8FE7F9CC}"/>
                </a:ext>
              </a:extLst>
            </p:cNvPr>
            <p:cNvSpPr/>
            <p:nvPr/>
          </p:nvSpPr>
          <p:spPr>
            <a:xfrm>
              <a:off x="5827720" y="4858963"/>
              <a:ext cx="4818993" cy="674389"/>
            </a:xfrm>
            <a:custGeom>
              <a:avLst/>
              <a:gdLst/>
              <a:ahLst/>
              <a:cxnLst/>
              <a:rect l="0" t="0" r="0" b="0"/>
              <a:pathLst>
                <a:path w="1073682" h="613532">
                  <a:moveTo>
                    <a:pt x="1073682" y="575187"/>
                  </a:moveTo>
                  <a:cubicBezTo>
                    <a:pt x="1073682" y="596366"/>
                    <a:pt x="1056516" y="613532"/>
                    <a:pt x="1035336" y="613532"/>
                  </a:cubicBezTo>
                  <a:lnTo>
                    <a:pt x="996990" y="613532"/>
                  </a:lnTo>
                  <a:lnTo>
                    <a:pt x="38345" y="613532"/>
                  </a:lnTo>
                  <a:cubicBezTo>
                    <a:pt x="17166" y="613532"/>
                    <a:pt x="0" y="596366"/>
                    <a:pt x="0" y="575187"/>
                  </a:cubicBezTo>
                  <a:lnTo>
                    <a:pt x="0" y="38345"/>
                  </a:lnTo>
                  <a:cubicBezTo>
                    <a:pt x="0" y="17166"/>
                    <a:pt x="17166" y="0"/>
                    <a:pt x="38345" y="0"/>
                  </a:cubicBezTo>
                  <a:lnTo>
                    <a:pt x="1035336" y="0"/>
                  </a:lnTo>
                  <a:cubicBezTo>
                    <a:pt x="1056516" y="0"/>
                    <a:pt x="1073682" y="17166"/>
                    <a:pt x="1073682" y="38345"/>
                  </a:cubicBezTo>
                  <a:lnTo>
                    <a:pt x="1073682" y="575187"/>
                  </a:lnTo>
                </a:path>
              </a:pathLst>
            </a:custGeom>
            <a:solidFill>
              <a:srgbClr val="5DB1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84" name="Rounded Rectangle 30">
              <a:extLst>
                <a:ext uri="{FF2B5EF4-FFF2-40B4-BE49-F238E27FC236}">
                  <a16:creationId xmlns:a16="http://schemas.microsoft.com/office/drawing/2014/main" id="{D2E766D4-4F8C-5164-2808-65D9ADFDB86A}"/>
                </a:ext>
              </a:extLst>
            </p:cNvPr>
            <p:cNvSpPr/>
            <p:nvPr/>
          </p:nvSpPr>
          <p:spPr>
            <a:xfrm>
              <a:off x="5827720" y="4858963"/>
              <a:ext cx="4818993" cy="674389"/>
            </a:xfrm>
            <a:custGeom>
              <a:avLst/>
              <a:gdLst/>
              <a:ahLst/>
              <a:cxnLst/>
              <a:rect l="0" t="0" r="0" b="0"/>
              <a:pathLst>
                <a:path w="1073682" h="613532">
                  <a:moveTo>
                    <a:pt x="0" y="76691"/>
                  </a:moveTo>
                  <a:lnTo>
                    <a:pt x="0" y="38345"/>
                  </a:lnTo>
                  <a:cubicBezTo>
                    <a:pt x="0" y="17168"/>
                    <a:pt x="17168" y="0"/>
                    <a:pt x="38345" y="0"/>
                  </a:cubicBezTo>
                  <a:lnTo>
                    <a:pt x="76691" y="0"/>
                  </a:lnTo>
                  <a:moveTo>
                    <a:pt x="1073682" y="76691"/>
                  </a:moveTo>
                  <a:lnTo>
                    <a:pt x="1073682" y="536841"/>
                  </a:lnTo>
                  <a:moveTo>
                    <a:pt x="0" y="536841"/>
                  </a:moveTo>
                  <a:lnTo>
                    <a:pt x="0" y="76691"/>
                  </a:lnTo>
                  <a:moveTo>
                    <a:pt x="76691" y="0"/>
                  </a:moveTo>
                  <a:lnTo>
                    <a:pt x="996990" y="0"/>
                  </a:lnTo>
                  <a:moveTo>
                    <a:pt x="0" y="536841"/>
                  </a:moveTo>
                  <a:lnTo>
                    <a:pt x="0" y="575187"/>
                  </a:lnTo>
                  <a:cubicBezTo>
                    <a:pt x="0" y="596364"/>
                    <a:pt x="17168" y="613532"/>
                    <a:pt x="38345" y="613532"/>
                  </a:cubicBezTo>
                  <a:lnTo>
                    <a:pt x="76691" y="613532"/>
                  </a:lnTo>
                  <a:moveTo>
                    <a:pt x="1073682" y="76691"/>
                  </a:moveTo>
                  <a:lnTo>
                    <a:pt x="1073682" y="38345"/>
                  </a:lnTo>
                  <a:cubicBezTo>
                    <a:pt x="1073682" y="17168"/>
                    <a:pt x="1056514" y="0"/>
                    <a:pt x="1035336" y="0"/>
                  </a:cubicBezTo>
                  <a:lnTo>
                    <a:pt x="996990" y="0"/>
                  </a:lnTo>
                  <a:moveTo>
                    <a:pt x="996990" y="613532"/>
                  </a:moveTo>
                  <a:lnTo>
                    <a:pt x="76691" y="613532"/>
                  </a:lnTo>
                  <a:moveTo>
                    <a:pt x="1073682" y="536841"/>
                  </a:moveTo>
                  <a:lnTo>
                    <a:pt x="1073682" y="575187"/>
                  </a:lnTo>
                  <a:cubicBezTo>
                    <a:pt x="1073682" y="596364"/>
                    <a:pt x="1056514" y="613532"/>
                    <a:pt x="1035336" y="613532"/>
                  </a:cubicBezTo>
                  <a:lnTo>
                    <a:pt x="996990" y="613532"/>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85" name="Rounded Rectangle 31">
              <a:extLst>
                <a:ext uri="{FF2B5EF4-FFF2-40B4-BE49-F238E27FC236}">
                  <a16:creationId xmlns:a16="http://schemas.microsoft.com/office/drawing/2014/main" id="{1A896BD0-C80C-74B0-4842-1A91C443F3AE}"/>
                </a:ext>
              </a:extLst>
            </p:cNvPr>
            <p:cNvSpPr/>
            <p:nvPr/>
          </p:nvSpPr>
          <p:spPr>
            <a:xfrm>
              <a:off x="5827720" y="5617652"/>
              <a:ext cx="4818993" cy="590091"/>
            </a:xfrm>
            <a:custGeom>
              <a:avLst/>
              <a:gdLst/>
              <a:ahLst/>
              <a:cxnLst/>
              <a:rect l="0" t="0" r="0" b="0"/>
              <a:pathLst>
                <a:path w="1073682" h="536841">
                  <a:moveTo>
                    <a:pt x="1073682" y="498495"/>
                  </a:moveTo>
                  <a:cubicBezTo>
                    <a:pt x="1073682" y="519675"/>
                    <a:pt x="1056516" y="536841"/>
                    <a:pt x="1035336" y="536841"/>
                  </a:cubicBezTo>
                  <a:lnTo>
                    <a:pt x="996990" y="536841"/>
                  </a:lnTo>
                  <a:lnTo>
                    <a:pt x="38345" y="536841"/>
                  </a:lnTo>
                  <a:cubicBezTo>
                    <a:pt x="17166" y="536841"/>
                    <a:pt x="0" y="519675"/>
                    <a:pt x="0" y="498495"/>
                  </a:cubicBezTo>
                  <a:lnTo>
                    <a:pt x="0" y="38345"/>
                  </a:lnTo>
                  <a:cubicBezTo>
                    <a:pt x="0" y="17166"/>
                    <a:pt x="17166" y="0"/>
                    <a:pt x="38345" y="0"/>
                  </a:cubicBezTo>
                  <a:lnTo>
                    <a:pt x="1035336" y="0"/>
                  </a:lnTo>
                  <a:cubicBezTo>
                    <a:pt x="1056516" y="0"/>
                    <a:pt x="1073682" y="17166"/>
                    <a:pt x="1073682" y="38345"/>
                  </a:cubicBezTo>
                  <a:lnTo>
                    <a:pt x="1073682" y="498495"/>
                  </a:lnTo>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86" name="Rounded Rectangle 32">
              <a:extLst>
                <a:ext uri="{FF2B5EF4-FFF2-40B4-BE49-F238E27FC236}">
                  <a16:creationId xmlns:a16="http://schemas.microsoft.com/office/drawing/2014/main" id="{071C251B-3952-41FE-28DE-CCD25ED26F16}"/>
                </a:ext>
              </a:extLst>
            </p:cNvPr>
            <p:cNvSpPr/>
            <p:nvPr/>
          </p:nvSpPr>
          <p:spPr>
            <a:xfrm>
              <a:off x="5827720" y="5617652"/>
              <a:ext cx="4818993" cy="590091"/>
            </a:xfrm>
            <a:custGeom>
              <a:avLst/>
              <a:gdLst/>
              <a:ahLst/>
              <a:cxnLst/>
              <a:rect l="0" t="0" r="0" b="0"/>
              <a:pathLst>
                <a:path w="1073682" h="536841">
                  <a:moveTo>
                    <a:pt x="0" y="76691"/>
                  </a:moveTo>
                  <a:lnTo>
                    <a:pt x="0" y="38345"/>
                  </a:lnTo>
                  <a:cubicBezTo>
                    <a:pt x="0" y="17168"/>
                    <a:pt x="17168" y="0"/>
                    <a:pt x="38345" y="0"/>
                  </a:cubicBezTo>
                  <a:lnTo>
                    <a:pt x="76691" y="0"/>
                  </a:lnTo>
                  <a:moveTo>
                    <a:pt x="1073682" y="76691"/>
                  </a:moveTo>
                  <a:lnTo>
                    <a:pt x="1073682" y="460149"/>
                  </a:lnTo>
                  <a:moveTo>
                    <a:pt x="0" y="460149"/>
                  </a:moveTo>
                  <a:lnTo>
                    <a:pt x="0" y="76691"/>
                  </a:lnTo>
                  <a:moveTo>
                    <a:pt x="76691" y="0"/>
                  </a:moveTo>
                  <a:lnTo>
                    <a:pt x="996990" y="0"/>
                  </a:lnTo>
                  <a:moveTo>
                    <a:pt x="0" y="460149"/>
                  </a:moveTo>
                  <a:lnTo>
                    <a:pt x="0" y="498495"/>
                  </a:lnTo>
                  <a:cubicBezTo>
                    <a:pt x="0" y="519673"/>
                    <a:pt x="17168" y="536841"/>
                    <a:pt x="38345" y="536841"/>
                  </a:cubicBezTo>
                  <a:lnTo>
                    <a:pt x="76691" y="536841"/>
                  </a:lnTo>
                  <a:moveTo>
                    <a:pt x="1073682" y="76691"/>
                  </a:moveTo>
                  <a:lnTo>
                    <a:pt x="1073682" y="38345"/>
                  </a:lnTo>
                  <a:cubicBezTo>
                    <a:pt x="1073682" y="17168"/>
                    <a:pt x="1056514" y="0"/>
                    <a:pt x="1035336" y="0"/>
                  </a:cubicBezTo>
                  <a:lnTo>
                    <a:pt x="996990" y="0"/>
                  </a:lnTo>
                  <a:moveTo>
                    <a:pt x="996990" y="536841"/>
                  </a:moveTo>
                  <a:lnTo>
                    <a:pt x="76691" y="536841"/>
                  </a:lnTo>
                  <a:moveTo>
                    <a:pt x="1073682" y="460149"/>
                  </a:moveTo>
                  <a:lnTo>
                    <a:pt x="1073682" y="498495"/>
                  </a:lnTo>
                  <a:cubicBezTo>
                    <a:pt x="1073682" y="519673"/>
                    <a:pt x="1056514" y="536841"/>
                    <a:pt x="1035336" y="536841"/>
                  </a:cubicBezTo>
                  <a:lnTo>
                    <a:pt x="996990" y="536841"/>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87" name="TextBox 86">
              <a:extLst>
                <a:ext uri="{FF2B5EF4-FFF2-40B4-BE49-F238E27FC236}">
                  <a16:creationId xmlns:a16="http://schemas.microsoft.com/office/drawing/2014/main" id="{E341D2BF-C7A0-B3D9-5A72-27A6B17D7CFA}"/>
                </a:ext>
              </a:extLst>
            </p:cNvPr>
            <p:cNvSpPr txBox="1"/>
            <p:nvPr/>
          </p:nvSpPr>
          <p:spPr>
            <a:xfrm>
              <a:off x="1592379" y="3023116"/>
              <a:ext cx="4153041" cy="246221"/>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mn-cs"/>
                </a:rPr>
                <a:t>Data Quality and</a:t>
              </a:r>
              <a:r>
                <a:rPr kumimoji="0" lang="en-US" sz="1600" b="1" i="0" u="none" strike="noStrike" kern="1200" cap="none" spc="0" normalizeH="0" baseline="0" noProof="0" dirty="0">
                  <a:ln>
                    <a:noFill/>
                  </a:ln>
                  <a:solidFill>
                    <a:srgbClr val="FFFFFF"/>
                  </a:solidFill>
                  <a:effectLst/>
                  <a:uLnTx/>
                  <a:uFillTx/>
                  <a:latin typeface="Arial"/>
                  <a:ea typeface="+mn-ea"/>
                  <a:cs typeface="+mn-cs"/>
                </a:rPr>
                <a:t> </a:t>
              </a:r>
              <a:r>
                <a:rPr kumimoji="0" sz="1600" b="1" i="0" u="none" strike="noStrike" kern="1200" cap="none" spc="0" normalizeH="0" baseline="0" noProof="0" dirty="0">
                  <a:ln>
                    <a:noFill/>
                  </a:ln>
                  <a:solidFill>
                    <a:srgbClr val="FFFFFF"/>
                  </a:solidFill>
                  <a:effectLst/>
                  <a:uLnTx/>
                  <a:uFillTx/>
                  <a:latin typeface="Arial"/>
                  <a:ea typeface="+mn-ea"/>
                  <a:cs typeface="+mn-cs"/>
                </a:rPr>
                <a:t>Readiness</a:t>
              </a:r>
            </a:p>
          </p:txBody>
        </p:sp>
        <p:sp>
          <p:nvSpPr>
            <p:cNvPr id="88" name="TextBox 87">
              <a:extLst>
                <a:ext uri="{FF2B5EF4-FFF2-40B4-BE49-F238E27FC236}">
                  <a16:creationId xmlns:a16="http://schemas.microsoft.com/office/drawing/2014/main" id="{125650B9-64EF-DB1E-0139-64B6980A371B}"/>
                </a:ext>
              </a:extLst>
            </p:cNvPr>
            <p:cNvSpPr txBox="1"/>
            <p:nvPr/>
          </p:nvSpPr>
          <p:spPr>
            <a:xfrm>
              <a:off x="5949111" y="3052687"/>
              <a:ext cx="4439048"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Arial"/>
                  <a:ea typeface="+mn-ea"/>
                  <a:cs typeface="+mn-cs"/>
                </a:rPr>
                <a:t>AI needs clean,</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sz="1200" b="0" i="0" u="none" strike="noStrike" kern="1200" cap="none" spc="0" normalizeH="0" baseline="0" noProof="0" dirty="0">
                  <a:ln>
                    <a:noFill/>
                  </a:ln>
                  <a:solidFill>
                    <a:srgbClr val="FFFFFF"/>
                  </a:solidFill>
                  <a:effectLst/>
                  <a:uLnTx/>
                  <a:uFillTx/>
                  <a:latin typeface="Arial"/>
                  <a:ea typeface="+mn-ea"/>
                  <a:cs typeface="+mn-cs"/>
                </a:rPr>
                <a:t>structured, up-to</a:t>
              </a:r>
              <a:r>
                <a:rPr kumimoji="0" lang="en-US" sz="1200" b="0" i="0" u="none" strike="noStrike" kern="1200" cap="none" spc="0" normalizeH="0" baseline="0" noProof="0" dirty="0">
                  <a:ln>
                    <a:noFill/>
                  </a:ln>
                  <a:solidFill>
                    <a:srgbClr val="FFFFFF"/>
                  </a:solidFill>
                  <a:effectLst/>
                  <a:uLnTx/>
                  <a:uFillTx/>
                  <a:latin typeface="Arial"/>
                  <a:ea typeface="+mn-ea"/>
                  <a:cs typeface="+mn-cs"/>
                </a:rPr>
                <a:t>-</a:t>
              </a:r>
              <a:r>
                <a:rPr kumimoji="0" sz="1200" b="0" i="0" u="none" strike="noStrike" kern="1200" cap="none" spc="0" normalizeH="0" baseline="0" noProof="0" dirty="0">
                  <a:ln>
                    <a:noFill/>
                  </a:ln>
                  <a:solidFill>
                    <a:srgbClr val="FFFFFF"/>
                  </a:solidFill>
                  <a:effectLst/>
                  <a:uLnTx/>
                  <a:uFillTx/>
                  <a:latin typeface="Arial"/>
                  <a:ea typeface="+mn-ea"/>
                  <a:cs typeface="+mn-cs"/>
                </a:rPr>
                <a:t>date data.</a:t>
              </a:r>
            </a:p>
          </p:txBody>
        </p:sp>
        <p:sp>
          <p:nvSpPr>
            <p:cNvPr id="89" name="TextBox 88">
              <a:extLst>
                <a:ext uri="{FF2B5EF4-FFF2-40B4-BE49-F238E27FC236}">
                  <a16:creationId xmlns:a16="http://schemas.microsoft.com/office/drawing/2014/main" id="{FF5E161C-C664-E05B-EAE0-66B0F5034526}"/>
                </a:ext>
              </a:extLst>
            </p:cNvPr>
            <p:cNvSpPr txBox="1"/>
            <p:nvPr/>
          </p:nvSpPr>
          <p:spPr>
            <a:xfrm>
              <a:off x="5949111" y="2387422"/>
              <a:ext cx="4513182"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Arial"/>
                  <a:ea typeface="+mn-ea"/>
                  <a:cs typeface="+mn-cs"/>
                </a:rPr>
                <a:t>Fear of job</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sz="1200" b="0" i="0" u="none" strike="noStrike" kern="1200" cap="none" spc="0" normalizeH="0" baseline="0" noProof="0" dirty="0">
                  <a:ln>
                    <a:noFill/>
                  </a:ln>
                  <a:solidFill>
                    <a:srgbClr val="FFFFFF"/>
                  </a:solidFill>
                  <a:effectLst/>
                  <a:uLnTx/>
                  <a:uFillTx/>
                  <a:latin typeface="Arial"/>
                  <a:ea typeface="+mn-ea"/>
                  <a:cs typeface="+mn-cs"/>
                </a:rPr>
                <a:t>replacement; need</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sz="1200" b="0" i="0" u="none" strike="noStrike" kern="1200" cap="none" spc="0" normalizeH="0" baseline="0" noProof="0" dirty="0">
                  <a:ln>
                    <a:noFill/>
                  </a:ln>
                  <a:solidFill>
                    <a:srgbClr val="FFFFFF"/>
                  </a:solidFill>
                  <a:effectLst/>
                  <a:uLnTx/>
                  <a:uFillTx/>
                  <a:latin typeface="Arial"/>
                  <a:ea typeface="+mn-ea"/>
                  <a:cs typeface="+mn-cs"/>
                </a:rPr>
                <a:t>for upskilling.</a:t>
              </a:r>
            </a:p>
          </p:txBody>
        </p:sp>
        <p:sp>
          <p:nvSpPr>
            <p:cNvPr id="90" name="TextBox 89">
              <a:extLst>
                <a:ext uri="{FF2B5EF4-FFF2-40B4-BE49-F238E27FC236}">
                  <a16:creationId xmlns:a16="http://schemas.microsoft.com/office/drawing/2014/main" id="{422EAB1E-C15F-A965-9CB0-64C9F93AAA5D}"/>
                </a:ext>
              </a:extLst>
            </p:cNvPr>
            <p:cNvSpPr txBox="1"/>
            <p:nvPr/>
          </p:nvSpPr>
          <p:spPr>
            <a:xfrm>
              <a:off x="1592380" y="5782673"/>
              <a:ext cx="3535754" cy="246221"/>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a:ea typeface="+mn-ea"/>
                  <a:cs typeface="+mn-cs"/>
                </a:rPr>
                <a:t>Cost and Energy Usage</a:t>
              </a:r>
            </a:p>
          </p:txBody>
        </p:sp>
        <p:sp>
          <p:nvSpPr>
            <p:cNvPr id="91" name="TextBox 90">
              <a:extLst>
                <a:ext uri="{FF2B5EF4-FFF2-40B4-BE49-F238E27FC236}">
                  <a16:creationId xmlns:a16="http://schemas.microsoft.com/office/drawing/2014/main" id="{C064E3BF-5118-2723-3592-83BEB4E289C7}"/>
                </a:ext>
              </a:extLst>
            </p:cNvPr>
            <p:cNvSpPr txBox="1"/>
            <p:nvPr/>
          </p:nvSpPr>
          <p:spPr>
            <a:xfrm>
              <a:off x="1592379" y="2364339"/>
              <a:ext cx="3343326" cy="246221"/>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mn-cs"/>
                </a:rPr>
                <a:t>Cultural Resistance &amp;</a:t>
              </a:r>
              <a:r>
                <a:rPr kumimoji="0" lang="en-US" sz="1600" b="1" i="0" u="none" strike="noStrike" kern="1200" cap="none" spc="0" normalizeH="0" baseline="0" noProof="0" dirty="0">
                  <a:ln>
                    <a:noFill/>
                  </a:ln>
                  <a:solidFill>
                    <a:srgbClr val="FFFFFF"/>
                  </a:solidFill>
                  <a:effectLst/>
                  <a:uLnTx/>
                  <a:uFillTx/>
                  <a:latin typeface="Arial"/>
                  <a:ea typeface="+mn-ea"/>
                  <a:cs typeface="+mn-cs"/>
                </a:rPr>
                <a:t> </a:t>
              </a:r>
              <a:r>
                <a:rPr kumimoji="0" sz="1600" b="1" i="0" u="none" strike="noStrike" kern="1200" cap="none" spc="0" normalizeH="0" baseline="0" noProof="0" dirty="0">
                  <a:ln>
                    <a:noFill/>
                  </a:ln>
                  <a:solidFill>
                    <a:srgbClr val="FFFFFF"/>
                  </a:solidFill>
                  <a:effectLst/>
                  <a:uLnTx/>
                  <a:uFillTx/>
                  <a:latin typeface="Arial"/>
                  <a:ea typeface="+mn-ea"/>
                  <a:cs typeface="+mn-cs"/>
                </a:rPr>
                <a:t>Training</a:t>
              </a:r>
            </a:p>
          </p:txBody>
        </p:sp>
        <p:sp>
          <p:nvSpPr>
            <p:cNvPr id="92" name="TextBox 91">
              <a:extLst>
                <a:ext uri="{FF2B5EF4-FFF2-40B4-BE49-F238E27FC236}">
                  <a16:creationId xmlns:a16="http://schemas.microsoft.com/office/drawing/2014/main" id="{A30D6259-E1FC-CC32-0BAA-A5863C566741}"/>
                </a:ext>
              </a:extLst>
            </p:cNvPr>
            <p:cNvSpPr txBox="1"/>
            <p:nvPr/>
          </p:nvSpPr>
          <p:spPr>
            <a:xfrm>
              <a:off x="5949111" y="3720589"/>
              <a:ext cx="4539389"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Arial"/>
                  <a:ea typeface="+mn-ea"/>
                  <a:cs typeface="+mn-cs"/>
                </a:rPr>
                <a:t>Evolving landscape</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sz="1200" b="0" i="0" u="none" strike="noStrike" kern="1200" cap="none" spc="0" normalizeH="0" baseline="0" noProof="0" dirty="0">
                  <a:ln>
                    <a:noFill/>
                  </a:ln>
                  <a:solidFill>
                    <a:srgbClr val="FFFFFF"/>
                  </a:solidFill>
                  <a:effectLst/>
                  <a:uLnTx/>
                  <a:uFillTx/>
                  <a:latin typeface="Arial"/>
                  <a:ea typeface="+mn-ea"/>
                  <a:cs typeface="+mn-cs"/>
                </a:rPr>
                <a:t>demands rigorous</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sz="1200" b="0" i="0" u="none" strike="noStrike" kern="1200" cap="none" spc="0" normalizeH="0" baseline="0" noProof="0" dirty="0">
                  <a:ln>
                    <a:noFill/>
                  </a:ln>
                  <a:solidFill>
                    <a:srgbClr val="FFFFFF"/>
                  </a:solidFill>
                  <a:effectLst/>
                  <a:uLnTx/>
                  <a:uFillTx/>
                  <a:latin typeface="Arial"/>
                  <a:ea typeface="+mn-ea"/>
                  <a:cs typeface="+mn-cs"/>
                </a:rPr>
                <a:t>oversight.</a:t>
              </a:r>
            </a:p>
          </p:txBody>
        </p:sp>
        <p:sp>
          <p:nvSpPr>
            <p:cNvPr id="93" name="TextBox 92">
              <a:extLst>
                <a:ext uri="{FF2B5EF4-FFF2-40B4-BE49-F238E27FC236}">
                  <a16:creationId xmlns:a16="http://schemas.microsoft.com/office/drawing/2014/main" id="{B1346AC7-1447-0461-BE2F-A751E2C657B5}"/>
                </a:ext>
              </a:extLst>
            </p:cNvPr>
            <p:cNvSpPr txBox="1"/>
            <p:nvPr/>
          </p:nvSpPr>
          <p:spPr>
            <a:xfrm>
              <a:off x="1592379" y="1609882"/>
              <a:ext cx="2695675" cy="246221"/>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mn-cs"/>
                </a:rPr>
                <a:t>Job Displacement</a:t>
              </a:r>
            </a:p>
          </p:txBody>
        </p:sp>
        <p:sp>
          <p:nvSpPr>
            <p:cNvPr id="94" name="TextBox 93">
              <a:extLst>
                <a:ext uri="{FF2B5EF4-FFF2-40B4-BE49-F238E27FC236}">
                  <a16:creationId xmlns:a16="http://schemas.microsoft.com/office/drawing/2014/main" id="{A2F9A36B-5DB4-B41D-443F-4D8E7371F73C}"/>
                </a:ext>
              </a:extLst>
            </p:cNvPr>
            <p:cNvSpPr txBox="1"/>
            <p:nvPr/>
          </p:nvSpPr>
          <p:spPr>
            <a:xfrm>
              <a:off x="5949111" y="4383950"/>
              <a:ext cx="4556514"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Arial"/>
                  <a:ea typeface="+mn-ea"/>
                  <a:cs typeface="+mn-cs"/>
                </a:rPr>
                <a:t>Legacy system</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sz="1200" b="0" i="0" u="none" strike="noStrike" kern="1200" cap="none" spc="0" normalizeH="0" baseline="0" noProof="0" dirty="0">
                  <a:ln>
                    <a:noFill/>
                  </a:ln>
                  <a:solidFill>
                    <a:srgbClr val="FFFFFF"/>
                  </a:solidFill>
                  <a:effectLst/>
                  <a:uLnTx/>
                  <a:uFillTx/>
                  <a:latin typeface="Arial"/>
                  <a:ea typeface="+mn-ea"/>
                  <a:cs typeface="+mn-cs"/>
                </a:rPr>
                <a:t>integration; need for</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sz="1200" b="0" i="0" u="none" strike="noStrike" kern="1200" cap="none" spc="0" normalizeH="0" baseline="0" noProof="0" dirty="0">
                  <a:ln>
                    <a:noFill/>
                  </a:ln>
                  <a:solidFill>
                    <a:srgbClr val="FFFFFF"/>
                  </a:solidFill>
                  <a:effectLst/>
                  <a:uLnTx/>
                  <a:uFillTx/>
                  <a:latin typeface="Arial"/>
                  <a:ea typeface="+mn-ea"/>
                  <a:cs typeface="+mn-cs"/>
                </a:rPr>
                <a:t>AI/ML expertise.</a:t>
              </a:r>
            </a:p>
          </p:txBody>
        </p:sp>
        <p:sp>
          <p:nvSpPr>
            <p:cNvPr id="95" name="TextBox 94">
              <a:extLst>
                <a:ext uri="{FF2B5EF4-FFF2-40B4-BE49-F238E27FC236}">
                  <a16:creationId xmlns:a16="http://schemas.microsoft.com/office/drawing/2014/main" id="{0623921A-0237-7A33-9BC0-13017DEF669E}"/>
                </a:ext>
              </a:extLst>
            </p:cNvPr>
            <p:cNvSpPr txBox="1"/>
            <p:nvPr/>
          </p:nvSpPr>
          <p:spPr>
            <a:xfrm>
              <a:off x="1592380" y="4349592"/>
              <a:ext cx="3197401" cy="246221"/>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a:ea typeface="+mn-ea"/>
                  <a:cs typeface="+mn-cs"/>
                </a:rPr>
                <a:t>Technical Challenges</a:t>
              </a:r>
            </a:p>
          </p:txBody>
        </p:sp>
        <p:sp>
          <p:nvSpPr>
            <p:cNvPr id="96" name="TextBox 95">
              <a:extLst>
                <a:ext uri="{FF2B5EF4-FFF2-40B4-BE49-F238E27FC236}">
                  <a16:creationId xmlns:a16="http://schemas.microsoft.com/office/drawing/2014/main" id="{0A32BF75-77B9-84F3-374D-6E0A7D39BD23}"/>
                </a:ext>
              </a:extLst>
            </p:cNvPr>
            <p:cNvSpPr txBox="1"/>
            <p:nvPr/>
          </p:nvSpPr>
          <p:spPr>
            <a:xfrm>
              <a:off x="5949111" y="1574097"/>
              <a:ext cx="4539389"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Arial"/>
                  <a:ea typeface="+mn-ea"/>
                  <a:cs typeface="+mn-cs"/>
                </a:rPr>
                <a:t>Automation creates</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sz="1200" b="0" i="0" u="none" strike="noStrike" kern="1200" cap="none" spc="0" normalizeH="0" baseline="0" noProof="0" dirty="0">
                  <a:ln>
                    <a:noFill/>
                  </a:ln>
                  <a:solidFill>
                    <a:srgbClr val="FFFFFF"/>
                  </a:solidFill>
                  <a:effectLst/>
                  <a:uLnTx/>
                  <a:uFillTx/>
                  <a:latin typeface="Arial"/>
                  <a:ea typeface="+mn-ea"/>
                  <a:cs typeface="+mn-cs"/>
                </a:rPr>
                <a:t>new roles, but</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sz="1200" b="0" i="0" u="none" strike="noStrike" kern="1200" cap="none" spc="0" normalizeH="0" baseline="0" noProof="0" dirty="0">
                  <a:ln>
                    <a:noFill/>
                  </a:ln>
                  <a:solidFill>
                    <a:srgbClr val="FFFFFF"/>
                  </a:solidFill>
                  <a:effectLst/>
                  <a:uLnTx/>
                  <a:uFillTx/>
                  <a:latin typeface="Arial"/>
                  <a:ea typeface="+mn-ea"/>
                  <a:cs typeface="+mn-cs"/>
                </a:rPr>
                <a:t>underemployment</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sz="1200" b="0" i="0" u="none" strike="noStrike" kern="1200" cap="none" spc="0" normalizeH="0" baseline="0" noProof="0" dirty="0">
                  <a:ln>
                    <a:noFill/>
                  </a:ln>
                  <a:solidFill>
                    <a:srgbClr val="FFFFFF"/>
                  </a:solidFill>
                  <a:effectLst/>
                  <a:uLnTx/>
                  <a:uFillTx/>
                  <a:latin typeface="Arial"/>
                  <a:ea typeface="+mn-ea"/>
                  <a:cs typeface="+mn-cs"/>
                </a:rPr>
                <a:t>remains.</a:t>
              </a:r>
            </a:p>
          </p:txBody>
        </p:sp>
        <p:sp>
          <p:nvSpPr>
            <p:cNvPr id="97" name="TextBox 96">
              <a:extLst>
                <a:ext uri="{FF2B5EF4-FFF2-40B4-BE49-F238E27FC236}">
                  <a16:creationId xmlns:a16="http://schemas.microsoft.com/office/drawing/2014/main" id="{D31DC8AE-24CC-C539-3783-0FAE151EDDAD}"/>
                </a:ext>
              </a:extLst>
            </p:cNvPr>
            <p:cNvSpPr txBox="1"/>
            <p:nvPr/>
          </p:nvSpPr>
          <p:spPr>
            <a:xfrm>
              <a:off x="1592379" y="5085357"/>
              <a:ext cx="4153041" cy="246221"/>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mn-cs"/>
                </a:rPr>
                <a:t>User Manipulation and</a:t>
              </a:r>
              <a:r>
                <a:rPr kumimoji="0" lang="en-US" sz="1600" b="1" i="0" u="none" strike="noStrike" kern="1200" cap="none" spc="0" normalizeH="0" baseline="0" noProof="0" dirty="0">
                  <a:ln>
                    <a:noFill/>
                  </a:ln>
                  <a:solidFill>
                    <a:srgbClr val="FFFFFF"/>
                  </a:solidFill>
                  <a:effectLst/>
                  <a:uLnTx/>
                  <a:uFillTx/>
                  <a:latin typeface="Arial"/>
                  <a:ea typeface="+mn-ea"/>
                  <a:cs typeface="+mn-cs"/>
                </a:rPr>
                <a:t> </a:t>
              </a:r>
              <a:r>
                <a:rPr kumimoji="0" sz="1600" b="1" i="0" u="none" strike="noStrike" kern="1200" cap="none" spc="0" normalizeH="0" baseline="0" noProof="0" dirty="0">
                  <a:ln>
                    <a:noFill/>
                  </a:ln>
                  <a:solidFill>
                    <a:srgbClr val="FFFFFF"/>
                  </a:solidFill>
                  <a:effectLst/>
                  <a:uLnTx/>
                  <a:uFillTx/>
                  <a:latin typeface="Arial"/>
                  <a:ea typeface="+mn-ea"/>
                  <a:cs typeface="+mn-cs"/>
                </a:rPr>
                <a:t>Misinformation</a:t>
              </a:r>
            </a:p>
          </p:txBody>
        </p:sp>
        <p:sp>
          <p:nvSpPr>
            <p:cNvPr id="98" name="TextBox 97">
              <a:extLst>
                <a:ext uri="{FF2B5EF4-FFF2-40B4-BE49-F238E27FC236}">
                  <a16:creationId xmlns:a16="http://schemas.microsoft.com/office/drawing/2014/main" id="{8E2B91C9-5ADC-74E9-CE41-4E9B81438984}"/>
                </a:ext>
              </a:extLst>
            </p:cNvPr>
            <p:cNvSpPr txBox="1"/>
            <p:nvPr/>
          </p:nvSpPr>
          <p:spPr>
            <a:xfrm>
              <a:off x="5949111" y="5117343"/>
              <a:ext cx="4365125"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Arial"/>
                  <a:ea typeface="+mn-ea"/>
                  <a:cs typeface="+mn-cs"/>
                </a:rPr>
                <a:t>AI agents may</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sz="1200" b="0" i="0" u="none" strike="noStrike" kern="1200" cap="none" spc="0" normalizeH="0" baseline="0" noProof="0" dirty="0">
                  <a:ln>
                    <a:noFill/>
                  </a:ln>
                  <a:solidFill>
                    <a:srgbClr val="FFFFFF"/>
                  </a:solidFill>
                  <a:effectLst/>
                  <a:uLnTx/>
                  <a:uFillTx/>
                  <a:latin typeface="Arial"/>
                  <a:ea typeface="+mn-ea"/>
                  <a:cs typeface="+mn-cs"/>
                </a:rPr>
                <a:t>become</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sz="1200" b="0" i="0" u="none" strike="noStrike" kern="1200" cap="none" spc="0" normalizeH="0" baseline="0" noProof="0" dirty="0">
                  <a:ln>
                    <a:noFill/>
                  </a:ln>
                  <a:solidFill>
                    <a:srgbClr val="FFFFFF"/>
                  </a:solidFill>
                  <a:effectLst/>
                  <a:uLnTx/>
                  <a:uFillTx/>
                  <a:latin typeface="Arial"/>
                  <a:ea typeface="+mn-ea"/>
                  <a:cs typeface="+mn-cs"/>
                </a:rPr>
                <a:t>manipulation</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sz="1200" b="0" i="0" u="none" strike="noStrike" kern="1200" cap="none" spc="0" normalizeH="0" baseline="0" noProof="0" dirty="0">
                  <a:ln>
                    <a:noFill/>
                  </a:ln>
                  <a:solidFill>
                    <a:srgbClr val="FFFFFF"/>
                  </a:solidFill>
                  <a:effectLst/>
                  <a:uLnTx/>
                  <a:uFillTx/>
                  <a:latin typeface="Arial"/>
                  <a:ea typeface="+mn-ea"/>
                  <a:cs typeface="+mn-cs"/>
                </a:rPr>
                <a:t>engines.</a:t>
              </a:r>
            </a:p>
          </p:txBody>
        </p:sp>
        <p:sp>
          <p:nvSpPr>
            <p:cNvPr id="99" name="TextBox 98">
              <a:extLst>
                <a:ext uri="{FF2B5EF4-FFF2-40B4-BE49-F238E27FC236}">
                  <a16:creationId xmlns:a16="http://schemas.microsoft.com/office/drawing/2014/main" id="{EFD08160-8E32-4304-C065-2F8FAC2ED608}"/>
                </a:ext>
              </a:extLst>
            </p:cNvPr>
            <p:cNvSpPr txBox="1"/>
            <p:nvPr/>
          </p:nvSpPr>
          <p:spPr>
            <a:xfrm>
              <a:off x="6016621" y="1044620"/>
              <a:ext cx="3156181" cy="246221"/>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mn-cs"/>
                </a:rPr>
                <a:t>Description</a:t>
              </a:r>
            </a:p>
          </p:txBody>
        </p:sp>
        <p:sp>
          <p:nvSpPr>
            <p:cNvPr id="100" name="TextBox 99">
              <a:extLst>
                <a:ext uri="{FF2B5EF4-FFF2-40B4-BE49-F238E27FC236}">
                  <a16:creationId xmlns:a16="http://schemas.microsoft.com/office/drawing/2014/main" id="{0C7F1548-56BE-5251-E238-5B8DCAF1E0EB}"/>
                </a:ext>
              </a:extLst>
            </p:cNvPr>
            <p:cNvSpPr txBox="1"/>
            <p:nvPr/>
          </p:nvSpPr>
          <p:spPr>
            <a:xfrm>
              <a:off x="1047605" y="1031411"/>
              <a:ext cx="1505194" cy="246221"/>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mn-cs"/>
                </a:rPr>
                <a:t>Challenge</a:t>
              </a:r>
            </a:p>
          </p:txBody>
        </p:sp>
        <p:sp>
          <p:nvSpPr>
            <p:cNvPr id="101" name="TextBox 100">
              <a:extLst>
                <a:ext uri="{FF2B5EF4-FFF2-40B4-BE49-F238E27FC236}">
                  <a16:creationId xmlns:a16="http://schemas.microsoft.com/office/drawing/2014/main" id="{D96E2866-3124-CD9E-5413-E329A726B7DB}"/>
                </a:ext>
              </a:extLst>
            </p:cNvPr>
            <p:cNvSpPr txBox="1"/>
            <p:nvPr/>
          </p:nvSpPr>
          <p:spPr>
            <a:xfrm>
              <a:off x="5946920" y="5813380"/>
              <a:ext cx="4558705"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Arial"/>
                  <a:ea typeface="+mn-ea"/>
                  <a:cs typeface="+mn-cs"/>
                </a:rPr>
                <a:t>Expensive; negative</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sz="1200" b="0" i="0" u="none" strike="noStrike" kern="1200" cap="none" spc="0" normalizeH="0" baseline="0" noProof="0" dirty="0">
                  <a:ln>
                    <a:noFill/>
                  </a:ln>
                  <a:solidFill>
                    <a:srgbClr val="FFFFFF"/>
                  </a:solidFill>
                  <a:effectLst/>
                  <a:uLnTx/>
                  <a:uFillTx/>
                  <a:latin typeface="Arial"/>
                  <a:ea typeface="+mn-ea"/>
                  <a:cs typeface="+mn-cs"/>
                </a:rPr>
                <a:t>impact on internet</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sz="1200" b="0" i="0" u="none" strike="noStrike" kern="1200" cap="none" spc="0" normalizeH="0" baseline="0" noProof="0" dirty="0">
                  <a:ln>
                    <a:noFill/>
                  </a:ln>
                  <a:solidFill>
                    <a:srgbClr val="FFFFFF"/>
                  </a:solidFill>
                  <a:effectLst/>
                  <a:uLnTx/>
                  <a:uFillTx/>
                  <a:latin typeface="Arial"/>
                  <a:ea typeface="+mn-ea"/>
                  <a:cs typeface="+mn-cs"/>
                </a:rPr>
                <a:t>traffic/environment.</a:t>
              </a:r>
            </a:p>
          </p:txBody>
        </p:sp>
        <p:sp>
          <p:nvSpPr>
            <p:cNvPr id="102" name="TextBox 101">
              <a:extLst>
                <a:ext uri="{FF2B5EF4-FFF2-40B4-BE49-F238E27FC236}">
                  <a16:creationId xmlns:a16="http://schemas.microsoft.com/office/drawing/2014/main" id="{FA30EA67-DAA1-7E86-DB39-A895600A8F57}"/>
                </a:ext>
              </a:extLst>
            </p:cNvPr>
            <p:cNvSpPr txBox="1"/>
            <p:nvPr/>
          </p:nvSpPr>
          <p:spPr>
            <a:xfrm>
              <a:off x="1592379" y="3697506"/>
              <a:ext cx="4153041" cy="246221"/>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mn-cs"/>
                </a:rPr>
                <a:t>Regulatory Compliance</a:t>
              </a:r>
              <a:r>
                <a:rPr kumimoji="0" lang="en-US" sz="1600" b="1" i="0" u="none" strike="noStrike" kern="1200" cap="none" spc="0" normalizeH="0" baseline="0" noProof="0" dirty="0">
                  <a:ln>
                    <a:noFill/>
                  </a:ln>
                  <a:solidFill>
                    <a:srgbClr val="FFFFFF"/>
                  </a:solidFill>
                  <a:effectLst/>
                  <a:uLnTx/>
                  <a:uFillTx/>
                  <a:latin typeface="Arial"/>
                  <a:ea typeface="+mn-ea"/>
                  <a:cs typeface="+mn-cs"/>
                </a:rPr>
                <a:t> </a:t>
              </a:r>
              <a:r>
                <a:rPr kumimoji="0" sz="1600" b="1" i="0" u="none" strike="noStrike" kern="1200" cap="none" spc="0" normalizeH="0" baseline="0" noProof="0" dirty="0">
                  <a:ln>
                    <a:noFill/>
                  </a:ln>
                  <a:solidFill>
                    <a:srgbClr val="FFFFFF"/>
                  </a:solidFill>
                  <a:effectLst/>
                  <a:uLnTx/>
                  <a:uFillTx/>
                  <a:latin typeface="Arial"/>
                  <a:ea typeface="+mn-ea"/>
                  <a:cs typeface="+mn-cs"/>
                </a:rPr>
                <a:t>Uncertainties</a:t>
              </a:r>
            </a:p>
          </p:txBody>
        </p:sp>
        <p:sp>
          <p:nvSpPr>
            <p:cNvPr id="103" name="Rounded Rectangle 49">
              <a:extLst>
                <a:ext uri="{FF2B5EF4-FFF2-40B4-BE49-F238E27FC236}">
                  <a16:creationId xmlns:a16="http://schemas.microsoft.com/office/drawing/2014/main" id="{E2F91936-AB7B-AB9C-20C8-5BD545FD07CC}"/>
                </a:ext>
              </a:extLst>
            </p:cNvPr>
            <p:cNvSpPr>
              <a:spLocks noChangeAspect="1"/>
            </p:cNvSpPr>
            <p:nvPr/>
          </p:nvSpPr>
          <p:spPr>
            <a:xfrm>
              <a:off x="1015371" y="3051809"/>
              <a:ext cx="420627" cy="274320"/>
            </a:xfrm>
            <a:custGeom>
              <a:avLst/>
              <a:gdLst/>
              <a:ahLst/>
              <a:cxnLst/>
              <a:rect l="0" t="0" r="0" b="0"/>
              <a:pathLst>
                <a:path w="220488" h="143796">
                  <a:moveTo>
                    <a:pt x="0" y="143796"/>
                  </a:moveTo>
                  <a:lnTo>
                    <a:pt x="220488" y="143796"/>
                  </a:lnTo>
                  <a:moveTo>
                    <a:pt x="38345" y="143796"/>
                  </a:moveTo>
                  <a:lnTo>
                    <a:pt x="38345" y="100657"/>
                  </a:lnTo>
                  <a:cubicBezTo>
                    <a:pt x="38345" y="98010"/>
                    <a:pt x="36199" y="95864"/>
                    <a:pt x="33552" y="95864"/>
                  </a:cubicBezTo>
                  <a:lnTo>
                    <a:pt x="14379" y="95864"/>
                  </a:lnTo>
                  <a:cubicBezTo>
                    <a:pt x="11732" y="95864"/>
                    <a:pt x="9586" y="98010"/>
                    <a:pt x="9586" y="100657"/>
                  </a:cubicBezTo>
                  <a:lnTo>
                    <a:pt x="9586" y="143796"/>
                  </a:lnTo>
                  <a:moveTo>
                    <a:pt x="95864" y="143796"/>
                  </a:moveTo>
                  <a:lnTo>
                    <a:pt x="95864" y="52725"/>
                  </a:lnTo>
                  <a:cubicBezTo>
                    <a:pt x="95864" y="50078"/>
                    <a:pt x="93718" y="47932"/>
                    <a:pt x="91071" y="47932"/>
                  </a:cubicBezTo>
                  <a:lnTo>
                    <a:pt x="71898" y="47932"/>
                  </a:lnTo>
                  <a:cubicBezTo>
                    <a:pt x="69251" y="47932"/>
                    <a:pt x="67105" y="50078"/>
                    <a:pt x="67105" y="52725"/>
                  </a:cubicBezTo>
                  <a:lnTo>
                    <a:pt x="67105" y="143796"/>
                  </a:lnTo>
                  <a:moveTo>
                    <a:pt x="153383" y="143796"/>
                  </a:moveTo>
                  <a:lnTo>
                    <a:pt x="153383" y="71898"/>
                  </a:lnTo>
                  <a:cubicBezTo>
                    <a:pt x="153383" y="69251"/>
                    <a:pt x="151237" y="67105"/>
                    <a:pt x="148589" y="67105"/>
                  </a:cubicBezTo>
                  <a:lnTo>
                    <a:pt x="129417" y="67105"/>
                  </a:lnTo>
                  <a:cubicBezTo>
                    <a:pt x="126769" y="67105"/>
                    <a:pt x="124623" y="69251"/>
                    <a:pt x="124623" y="71898"/>
                  </a:cubicBezTo>
                  <a:lnTo>
                    <a:pt x="124623" y="143796"/>
                  </a:lnTo>
                  <a:moveTo>
                    <a:pt x="210901" y="143796"/>
                  </a:moveTo>
                  <a:lnTo>
                    <a:pt x="210901" y="4793"/>
                  </a:lnTo>
                  <a:cubicBezTo>
                    <a:pt x="210901" y="2146"/>
                    <a:pt x="208755" y="0"/>
                    <a:pt x="206108" y="0"/>
                  </a:cubicBezTo>
                  <a:lnTo>
                    <a:pt x="186935" y="0"/>
                  </a:lnTo>
                  <a:cubicBezTo>
                    <a:pt x="184288" y="0"/>
                    <a:pt x="182142" y="2146"/>
                    <a:pt x="182142" y="4793"/>
                  </a:cubicBezTo>
                  <a:lnTo>
                    <a:pt x="182142" y="143796"/>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104" name="Rounded Rectangle 50">
              <a:extLst>
                <a:ext uri="{FF2B5EF4-FFF2-40B4-BE49-F238E27FC236}">
                  <a16:creationId xmlns:a16="http://schemas.microsoft.com/office/drawing/2014/main" id="{11106B0E-2EB3-21A4-D502-45CBAA778214}"/>
                </a:ext>
              </a:extLst>
            </p:cNvPr>
            <p:cNvSpPr>
              <a:spLocks noChangeAspect="1"/>
            </p:cNvSpPr>
            <p:nvPr/>
          </p:nvSpPr>
          <p:spPr>
            <a:xfrm>
              <a:off x="1015994" y="3684050"/>
              <a:ext cx="274320" cy="274320"/>
            </a:xfrm>
            <a:custGeom>
              <a:avLst/>
              <a:gdLst/>
              <a:ahLst/>
              <a:cxnLst/>
              <a:rect l="0" t="0" r="0" b="0"/>
              <a:pathLst>
                <a:path w="220488" h="220488">
                  <a:moveTo>
                    <a:pt x="158176" y="150114"/>
                  </a:moveTo>
                  <a:cubicBezTo>
                    <a:pt x="142750" y="168622"/>
                    <a:pt x="118056" y="176608"/>
                    <a:pt x="94714" y="170638"/>
                  </a:cubicBezTo>
                  <a:moveTo>
                    <a:pt x="0" y="110244"/>
                  </a:moveTo>
                  <a:cubicBezTo>
                    <a:pt x="0" y="171130"/>
                    <a:pt x="49357" y="220488"/>
                    <a:pt x="110244" y="220488"/>
                  </a:cubicBezTo>
                  <a:cubicBezTo>
                    <a:pt x="171130" y="220488"/>
                    <a:pt x="220488" y="171130"/>
                    <a:pt x="220488" y="110244"/>
                  </a:cubicBezTo>
                  <a:cubicBezTo>
                    <a:pt x="220488" y="49357"/>
                    <a:pt x="171130" y="0"/>
                    <a:pt x="110244" y="0"/>
                  </a:cubicBezTo>
                  <a:cubicBezTo>
                    <a:pt x="49357" y="0"/>
                    <a:pt x="0" y="49357"/>
                    <a:pt x="0" y="110244"/>
                  </a:cubicBezTo>
                  <a:close/>
                  <a:moveTo>
                    <a:pt x="211726" y="67105"/>
                  </a:moveTo>
                  <a:lnTo>
                    <a:pt x="202887" y="94972"/>
                  </a:lnTo>
                  <a:cubicBezTo>
                    <a:pt x="199093" y="106935"/>
                    <a:pt x="187981" y="115055"/>
                    <a:pt x="175432" y="115037"/>
                  </a:cubicBezTo>
                  <a:lnTo>
                    <a:pt x="134843" y="115037"/>
                  </a:lnTo>
                  <a:cubicBezTo>
                    <a:pt x="131476" y="115034"/>
                    <a:pt x="128357" y="113266"/>
                    <a:pt x="126627" y="110378"/>
                  </a:cubicBezTo>
                  <a:lnTo>
                    <a:pt x="117501" y="95183"/>
                  </a:lnTo>
                  <a:cubicBezTo>
                    <a:pt x="115974" y="92630"/>
                    <a:pt x="113218" y="91067"/>
                    <a:pt x="110244" y="91067"/>
                  </a:cubicBezTo>
                  <a:cubicBezTo>
                    <a:pt x="107269" y="91067"/>
                    <a:pt x="104513" y="92630"/>
                    <a:pt x="102987" y="95183"/>
                  </a:cubicBezTo>
                  <a:lnTo>
                    <a:pt x="93860" y="110378"/>
                  </a:lnTo>
                  <a:cubicBezTo>
                    <a:pt x="92130" y="113266"/>
                    <a:pt x="89011" y="115034"/>
                    <a:pt x="85645" y="115037"/>
                  </a:cubicBezTo>
                  <a:lnTo>
                    <a:pt x="45056" y="115037"/>
                  </a:lnTo>
                  <a:cubicBezTo>
                    <a:pt x="32521" y="115039"/>
                    <a:pt x="21428" y="106921"/>
                    <a:pt x="17639" y="94972"/>
                  </a:cubicBezTo>
                  <a:lnTo>
                    <a:pt x="8762" y="67105"/>
                  </a:lnTo>
                  <a:close/>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105" name="Rounded Rectangle 51">
              <a:extLst>
                <a:ext uri="{FF2B5EF4-FFF2-40B4-BE49-F238E27FC236}">
                  <a16:creationId xmlns:a16="http://schemas.microsoft.com/office/drawing/2014/main" id="{46BA0F86-E4CE-0C0B-CF1C-CFFC8C247E61}"/>
                </a:ext>
              </a:extLst>
            </p:cNvPr>
            <p:cNvSpPr>
              <a:spLocks noChangeAspect="1"/>
            </p:cNvSpPr>
            <p:nvPr/>
          </p:nvSpPr>
          <p:spPr>
            <a:xfrm>
              <a:off x="1037546" y="2335270"/>
              <a:ext cx="221145" cy="274320"/>
            </a:xfrm>
            <a:custGeom>
              <a:avLst/>
              <a:gdLst/>
              <a:ahLst/>
              <a:cxnLst/>
              <a:rect l="0" t="0" r="0" b="0"/>
              <a:pathLst>
                <a:path w="179329" h="222449">
                  <a:moveTo>
                    <a:pt x="73868" y="23966"/>
                  </a:moveTo>
                  <a:cubicBezTo>
                    <a:pt x="73868" y="37202"/>
                    <a:pt x="84598" y="47932"/>
                    <a:pt x="97834" y="47932"/>
                  </a:cubicBezTo>
                  <a:cubicBezTo>
                    <a:pt x="111070" y="47932"/>
                    <a:pt x="121800" y="37202"/>
                    <a:pt x="121800" y="23966"/>
                  </a:cubicBezTo>
                  <a:cubicBezTo>
                    <a:pt x="121800" y="10730"/>
                    <a:pt x="111070" y="0"/>
                    <a:pt x="97834" y="0"/>
                  </a:cubicBezTo>
                  <a:cubicBezTo>
                    <a:pt x="84598" y="0"/>
                    <a:pt x="73868" y="10730"/>
                    <a:pt x="73868" y="23966"/>
                  </a:cubicBezTo>
                  <a:close/>
                  <a:moveTo>
                    <a:pt x="126584" y="95864"/>
                  </a:moveTo>
                  <a:lnTo>
                    <a:pt x="126584" y="67105"/>
                  </a:lnTo>
                  <a:lnTo>
                    <a:pt x="152113" y="67105"/>
                  </a:lnTo>
                  <a:cubicBezTo>
                    <a:pt x="167133" y="67105"/>
                    <a:pt x="179310" y="79281"/>
                    <a:pt x="179310" y="94301"/>
                  </a:cubicBezTo>
                  <a:cubicBezTo>
                    <a:pt x="179329" y="103935"/>
                    <a:pt x="172711" y="112314"/>
                    <a:pt x="163334" y="114525"/>
                  </a:cubicBezTo>
                  <a:cubicBezTo>
                    <a:pt x="153957" y="116737"/>
                    <a:pt x="144293" y="112199"/>
                    <a:pt x="140005" y="103572"/>
                  </a:cubicBezTo>
                  <a:lnTo>
                    <a:pt x="136171" y="95902"/>
                  </a:lnTo>
                  <a:close/>
                  <a:moveTo>
                    <a:pt x="136171" y="95864"/>
                  </a:moveTo>
                  <a:lnTo>
                    <a:pt x="155343" y="95864"/>
                  </a:lnTo>
                  <a:moveTo>
                    <a:pt x="126584" y="67105"/>
                  </a:moveTo>
                  <a:lnTo>
                    <a:pt x="69065" y="67105"/>
                  </a:lnTo>
                  <a:cubicBezTo>
                    <a:pt x="63286" y="67103"/>
                    <a:pt x="58067" y="70562"/>
                    <a:pt x="55817" y="75886"/>
                  </a:cubicBezTo>
                  <a:lnTo>
                    <a:pt x="3091" y="200510"/>
                  </a:lnTo>
                  <a:cubicBezTo>
                    <a:pt x="0" y="207827"/>
                    <a:pt x="3425" y="216265"/>
                    <a:pt x="10741" y="219357"/>
                  </a:cubicBezTo>
                  <a:cubicBezTo>
                    <a:pt x="18058" y="222449"/>
                    <a:pt x="26496" y="219024"/>
                    <a:pt x="29588" y="211707"/>
                  </a:cubicBezTo>
                  <a:lnTo>
                    <a:pt x="48550" y="166890"/>
                  </a:lnTo>
                  <a:lnTo>
                    <a:pt x="69200" y="174406"/>
                  </a:lnTo>
                  <a:cubicBezTo>
                    <a:pt x="74868" y="176473"/>
                    <a:pt x="78643" y="181860"/>
                    <a:pt x="78652" y="187894"/>
                  </a:cubicBezTo>
                  <a:lnTo>
                    <a:pt x="78652" y="206108"/>
                  </a:lnTo>
                  <a:cubicBezTo>
                    <a:pt x="78652" y="214050"/>
                    <a:pt x="85090" y="220488"/>
                    <a:pt x="93032" y="220488"/>
                  </a:cubicBezTo>
                  <a:cubicBezTo>
                    <a:pt x="100973" y="220488"/>
                    <a:pt x="107411" y="214050"/>
                    <a:pt x="107411" y="206108"/>
                  </a:cubicBezTo>
                  <a:lnTo>
                    <a:pt x="107411" y="187894"/>
                  </a:lnTo>
                  <a:cubicBezTo>
                    <a:pt x="107380" y="169764"/>
                    <a:pt x="96044" y="153578"/>
                    <a:pt x="79016" y="147353"/>
                  </a:cubicBezTo>
                  <a:lnTo>
                    <a:pt x="59767" y="140364"/>
                  </a:lnTo>
                  <a:lnTo>
                    <a:pt x="78594" y="95864"/>
                  </a:lnTo>
                  <a:lnTo>
                    <a:pt x="126584" y="95864"/>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106" name="Rounded Rectangle 52">
              <a:extLst>
                <a:ext uri="{FF2B5EF4-FFF2-40B4-BE49-F238E27FC236}">
                  <a16:creationId xmlns:a16="http://schemas.microsoft.com/office/drawing/2014/main" id="{A5E476F1-53F4-B6C7-A760-BF2A583BDC28}"/>
                </a:ext>
              </a:extLst>
            </p:cNvPr>
            <p:cNvSpPr>
              <a:spLocks noChangeAspect="1"/>
            </p:cNvSpPr>
            <p:nvPr/>
          </p:nvSpPr>
          <p:spPr>
            <a:xfrm>
              <a:off x="1015993" y="4358440"/>
              <a:ext cx="274797" cy="274320"/>
            </a:xfrm>
            <a:custGeom>
              <a:avLst/>
              <a:gdLst/>
              <a:ahLst/>
              <a:cxnLst/>
              <a:rect l="0" t="0" r="0" b="0"/>
              <a:pathLst>
                <a:path w="220871" h="220488">
                  <a:moveTo>
                    <a:pt x="47932" y="182142"/>
                  </a:moveTo>
                  <a:lnTo>
                    <a:pt x="172556" y="182142"/>
                  </a:lnTo>
                  <a:cubicBezTo>
                    <a:pt x="172556" y="182142"/>
                    <a:pt x="182142" y="182142"/>
                    <a:pt x="182142" y="191729"/>
                  </a:cubicBezTo>
                  <a:lnTo>
                    <a:pt x="182142" y="210901"/>
                  </a:lnTo>
                  <a:cubicBezTo>
                    <a:pt x="182142" y="210901"/>
                    <a:pt x="182142" y="220488"/>
                    <a:pt x="172556" y="220488"/>
                  </a:cubicBezTo>
                  <a:lnTo>
                    <a:pt x="47932" y="220488"/>
                  </a:lnTo>
                  <a:cubicBezTo>
                    <a:pt x="47932" y="220488"/>
                    <a:pt x="38345" y="220488"/>
                    <a:pt x="38345" y="210901"/>
                  </a:cubicBezTo>
                  <a:lnTo>
                    <a:pt x="38345" y="191729"/>
                  </a:lnTo>
                  <a:cubicBezTo>
                    <a:pt x="38345" y="191729"/>
                    <a:pt x="38345" y="182142"/>
                    <a:pt x="47932" y="182142"/>
                  </a:cubicBezTo>
                  <a:moveTo>
                    <a:pt x="57518" y="182142"/>
                  </a:moveTo>
                  <a:lnTo>
                    <a:pt x="57518" y="153383"/>
                  </a:lnTo>
                  <a:moveTo>
                    <a:pt x="162969" y="182142"/>
                  </a:moveTo>
                  <a:lnTo>
                    <a:pt x="162969" y="153383"/>
                  </a:lnTo>
                  <a:moveTo>
                    <a:pt x="57518" y="201315"/>
                  </a:moveTo>
                  <a:lnTo>
                    <a:pt x="67105" y="201315"/>
                  </a:lnTo>
                  <a:moveTo>
                    <a:pt x="86278" y="201315"/>
                  </a:moveTo>
                  <a:lnTo>
                    <a:pt x="95864" y="201315"/>
                  </a:lnTo>
                  <a:moveTo>
                    <a:pt x="110244" y="55122"/>
                  </a:moveTo>
                  <a:cubicBezTo>
                    <a:pt x="108920" y="55122"/>
                    <a:pt x="107847" y="56195"/>
                    <a:pt x="107847" y="57518"/>
                  </a:cubicBezTo>
                  <a:cubicBezTo>
                    <a:pt x="107847" y="58842"/>
                    <a:pt x="108920" y="59915"/>
                    <a:pt x="110244" y="59915"/>
                  </a:cubicBezTo>
                  <a:cubicBezTo>
                    <a:pt x="111567" y="59915"/>
                    <a:pt x="112640" y="58842"/>
                    <a:pt x="112640" y="57518"/>
                  </a:cubicBezTo>
                  <a:cubicBezTo>
                    <a:pt x="112640" y="56195"/>
                    <a:pt x="111567" y="55122"/>
                    <a:pt x="110244" y="55122"/>
                  </a:cubicBezTo>
                  <a:moveTo>
                    <a:pt x="95864" y="0"/>
                  </a:moveTo>
                  <a:lnTo>
                    <a:pt x="124623" y="0"/>
                  </a:lnTo>
                  <a:cubicBezTo>
                    <a:pt x="124623" y="0"/>
                    <a:pt x="134210" y="0"/>
                    <a:pt x="134210" y="9586"/>
                  </a:cubicBezTo>
                  <a:lnTo>
                    <a:pt x="134210" y="67105"/>
                  </a:lnTo>
                  <a:cubicBezTo>
                    <a:pt x="134210" y="67105"/>
                    <a:pt x="134210" y="76691"/>
                    <a:pt x="124623" y="76691"/>
                  </a:cubicBezTo>
                  <a:lnTo>
                    <a:pt x="95864" y="76691"/>
                  </a:lnTo>
                  <a:cubicBezTo>
                    <a:pt x="95864" y="76691"/>
                    <a:pt x="86278" y="76691"/>
                    <a:pt x="86278" y="67105"/>
                  </a:cubicBezTo>
                  <a:lnTo>
                    <a:pt x="86278" y="9586"/>
                  </a:lnTo>
                  <a:cubicBezTo>
                    <a:pt x="86278" y="9586"/>
                    <a:pt x="86278" y="0"/>
                    <a:pt x="95864" y="0"/>
                  </a:cubicBezTo>
                  <a:moveTo>
                    <a:pt x="172556" y="28759"/>
                  </a:moveTo>
                  <a:lnTo>
                    <a:pt x="201315" y="28759"/>
                  </a:lnTo>
                  <a:cubicBezTo>
                    <a:pt x="206609" y="28759"/>
                    <a:pt x="210901" y="33051"/>
                    <a:pt x="210901" y="38345"/>
                  </a:cubicBezTo>
                  <a:lnTo>
                    <a:pt x="210901" y="67105"/>
                  </a:lnTo>
                  <a:lnTo>
                    <a:pt x="210901" y="67105"/>
                  </a:lnTo>
                  <a:lnTo>
                    <a:pt x="162969" y="67105"/>
                  </a:lnTo>
                  <a:lnTo>
                    <a:pt x="162969" y="67105"/>
                  </a:lnTo>
                  <a:lnTo>
                    <a:pt x="162969" y="38345"/>
                  </a:lnTo>
                  <a:cubicBezTo>
                    <a:pt x="162969" y="33051"/>
                    <a:pt x="167261" y="28759"/>
                    <a:pt x="172556" y="28759"/>
                  </a:cubicBezTo>
                  <a:close/>
                  <a:moveTo>
                    <a:pt x="212732" y="95864"/>
                  </a:moveTo>
                  <a:cubicBezTo>
                    <a:pt x="215419" y="95860"/>
                    <a:pt x="217913" y="94468"/>
                    <a:pt x="219326" y="92182"/>
                  </a:cubicBezTo>
                  <a:cubicBezTo>
                    <a:pt x="220739" y="89897"/>
                    <a:pt x="220871" y="87044"/>
                    <a:pt x="219673" y="84638"/>
                  </a:cubicBezTo>
                  <a:lnTo>
                    <a:pt x="210901" y="67105"/>
                  </a:lnTo>
                  <a:lnTo>
                    <a:pt x="162969" y="67105"/>
                  </a:lnTo>
                  <a:lnTo>
                    <a:pt x="154198" y="84638"/>
                  </a:lnTo>
                  <a:cubicBezTo>
                    <a:pt x="153000" y="87044"/>
                    <a:pt x="153131" y="89897"/>
                    <a:pt x="154544" y="92182"/>
                  </a:cubicBezTo>
                  <a:cubicBezTo>
                    <a:pt x="155957" y="94468"/>
                    <a:pt x="158451" y="95860"/>
                    <a:pt x="161138" y="95864"/>
                  </a:cubicBezTo>
                  <a:close/>
                  <a:moveTo>
                    <a:pt x="9586" y="28759"/>
                  </a:moveTo>
                  <a:lnTo>
                    <a:pt x="57518" y="28759"/>
                  </a:lnTo>
                  <a:cubicBezTo>
                    <a:pt x="57518" y="28759"/>
                    <a:pt x="67105" y="28759"/>
                    <a:pt x="67105" y="38345"/>
                  </a:cubicBezTo>
                  <a:lnTo>
                    <a:pt x="67105" y="67105"/>
                  </a:lnTo>
                  <a:cubicBezTo>
                    <a:pt x="67105" y="67105"/>
                    <a:pt x="67105" y="76691"/>
                    <a:pt x="57518" y="76691"/>
                  </a:cubicBezTo>
                  <a:lnTo>
                    <a:pt x="9586" y="76691"/>
                  </a:lnTo>
                  <a:cubicBezTo>
                    <a:pt x="9586" y="76691"/>
                    <a:pt x="0" y="76691"/>
                    <a:pt x="0" y="67105"/>
                  </a:cubicBezTo>
                  <a:lnTo>
                    <a:pt x="0" y="38345"/>
                  </a:lnTo>
                  <a:cubicBezTo>
                    <a:pt x="0" y="38345"/>
                    <a:pt x="0" y="28759"/>
                    <a:pt x="9586" y="28759"/>
                  </a:cubicBezTo>
                  <a:moveTo>
                    <a:pt x="9586" y="95864"/>
                  </a:moveTo>
                  <a:lnTo>
                    <a:pt x="57518" y="95864"/>
                  </a:lnTo>
                  <a:moveTo>
                    <a:pt x="19172" y="95864"/>
                  </a:moveTo>
                  <a:lnTo>
                    <a:pt x="23966" y="76691"/>
                  </a:lnTo>
                  <a:moveTo>
                    <a:pt x="47932" y="95864"/>
                  </a:moveTo>
                  <a:lnTo>
                    <a:pt x="43139" y="76691"/>
                  </a:lnTo>
                  <a:moveTo>
                    <a:pt x="144803" y="125505"/>
                  </a:moveTo>
                  <a:cubicBezTo>
                    <a:pt x="123875" y="111556"/>
                    <a:pt x="96613" y="111556"/>
                    <a:pt x="75685" y="125505"/>
                  </a:cubicBezTo>
                  <a:moveTo>
                    <a:pt x="134210" y="146250"/>
                  </a:moveTo>
                  <a:cubicBezTo>
                    <a:pt x="119720" y="136591"/>
                    <a:pt x="100844" y="136591"/>
                    <a:pt x="86354" y="146250"/>
                  </a:cubicBez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107" name="Rounded Rectangle 53">
              <a:extLst>
                <a:ext uri="{FF2B5EF4-FFF2-40B4-BE49-F238E27FC236}">
                  <a16:creationId xmlns:a16="http://schemas.microsoft.com/office/drawing/2014/main" id="{D051853D-493B-DC2F-FEC8-5C817A6A336C}"/>
                </a:ext>
              </a:extLst>
            </p:cNvPr>
            <p:cNvSpPr>
              <a:spLocks noChangeAspect="1"/>
            </p:cNvSpPr>
            <p:nvPr/>
          </p:nvSpPr>
          <p:spPr>
            <a:xfrm>
              <a:off x="1034434" y="1615968"/>
              <a:ext cx="232452" cy="274320"/>
            </a:xfrm>
            <a:custGeom>
              <a:avLst/>
              <a:gdLst/>
              <a:ahLst/>
              <a:cxnLst/>
              <a:rect l="0" t="0" r="0" b="0"/>
              <a:pathLst>
                <a:path w="186935" h="220605">
                  <a:moveTo>
                    <a:pt x="138043" y="145771"/>
                  </a:moveTo>
                  <a:cubicBezTo>
                    <a:pt x="151279" y="145771"/>
                    <a:pt x="162010" y="135042"/>
                    <a:pt x="162010" y="121805"/>
                  </a:cubicBezTo>
                  <a:cubicBezTo>
                    <a:pt x="162010" y="108569"/>
                    <a:pt x="151279" y="97839"/>
                    <a:pt x="138043" y="97839"/>
                  </a:cubicBezTo>
                  <a:cubicBezTo>
                    <a:pt x="124807" y="97839"/>
                    <a:pt x="114077" y="108569"/>
                    <a:pt x="114077" y="121805"/>
                  </a:cubicBezTo>
                  <a:cubicBezTo>
                    <a:pt x="114077" y="135042"/>
                    <a:pt x="124807" y="145771"/>
                    <a:pt x="138043" y="145771"/>
                  </a:cubicBezTo>
                  <a:close/>
                  <a:moveTo>
                    <a:pt x="105451" y="35527"/>
                  </a:moveTo>
                  <a:cubicBezTo>
                    <a:pt x="130376" y="35527"/>
                    <a:pt x="157218" y="55659"/>
                    <a:pt x="158177" y="85377"/>
                  </a:cubicBezTo>
                  <a:cubicBezTo>
                    <a:pt x="158177" y="89211"/>
                    <a:pt x="156260" y="93046"/>
                    <a:pt x="153384" y="94964"/>
                  </a:cubicBezTo>
                  <a:cubicBezTo>
                    <a:pt x="150508" y="96881"/>
                    <a:pt x="146673" y="97840"/>
                    <a:pt x="142839" y="96881"/>
                  </a:cubicBezTo>
                  <a:cubicBezTo>
                    <a:pt x="136128" y="94964"/>
                    <a:pt x="130376" y="89212"/>
                    <a:pt x="128459" y="82501"/>
                  </a:cubicBezTo>
                  <a:cubicBezTo>
                    <a:pt x="125583" y="70039"/>
                    <a:pt x="112162" y="64287"/>
                    <a:pt x="104493" y="64287"/>
                  </a:cubicBezTo>
                  <a:cubicBezTo>
                    <a:pt x="91072" y="64287"/>
                    <a:pt x="80527" y="74832"/>
                    <a:pt x="80527" y="88253"/>
                  </a:cubicBezTo>
                  <a:cubicBezTo>
                    <a:pt x="80527" y="95921"/>
                    <a:pt x="86279" y="109342"/>
                    <a:pt x="98741" y="112218"/>
                  </a:cubicBezTo>
                  <a:cubicBezTo>
                    <a:pt x="106410" y="114136"/>
                    <a:pt x="112162" y="118929"/>
                    <a:pt x="113121" y="126598"/>
                  </a:cubicBezTo>
                  <a:cubicBezTo>
                    <a:pt x="114079" y="130433"/>
                    <a:pt x="113121" y="134268"/>
                    <a:pt x="111203" y="137144"/>
                  </a:cubicBezTo>
                  <a:cubicBezTo>
                    <a:pt x="108327" y="140020"/>
                    <a:pt x="105451" y="141937"/>
                    <a:pt x="101617" y="141937"/>
                  </a:cubicBezTo>
                  <a:cubicBezTo>
                    <a:pt x="77651" y="141937"/>
                    <a:pt x="51767" y="119888"/>
                    <a:pt x="42181" y="96881"/>
                  </a:cubicBezTo>
                  <a:cubicBezTo>
                    <a:pt x="37388" y="85377"/>
                    <a:pt x="24925" y="77708"/>
                    <a:pt x="12463" y="77708"/>
                  </a:cubicBezTo>
                  <a:lnTo>
                    <a:pt x="959" y="77708"/>
                  </a:lnTo>
                  <a:moveTo>
                    <a:pt x="102155" y="141816"/>
                  </a:moveTo>
                  <a:cubicBezTo>
                    <a:pt x="96403" y="149486"/>
                    <a:pt x="91071" y="161109"/>
                    <a:pt x="91071" y="171654"/>
                  </a:cubicBezTo>
                  <a:lnTo>
                    <a:pt x="91071" y="206224"/>
                  </a:lnTo>
                  <a:cubicBezTo>
                    <a:pt x="91071" y="213893"/>
                    <a:pt x="97781" y="220604"/>
                    <a:pt x="105450" y="220604"/>
                  </a:cubicBezTo>
                  <a:cubicBezTo>
                    <a:pt x="113120" y="220604"/>
                    <a:pt x="119830" y="213893"/>
                    <a:pt x="119830" y="206224"/>
                  </a:cubicBezTo>
                  <a:lnTo>
                    <a:pt x="119830" y="171654"/>
                  </a:lnTo>
                  <a:moveTo>
                    <a:pt x="158176" y="171655"/>
                  </a:moveTo>
                  <a:lnTo>
                    <a:pt x="158176" y="206225"/>
                  </a:lnTo>
                  <a:cubicBezTo>
                    <a:pt x="158176" y="213894"/>
                    <a:pt x="164886" y="220605"/>
                    <a:pt x="172556" y="220605"/>
                  </a:cubicBezTo>
                  <a:cubicBezTo>
                    <a:pt x="180225" y="220605"/>
                    <a:pt x="186935" y="213894"/>
                    <a:pt x="186935" y="206225"/>
                  </a:cubicBezTo>
                  <a:lnTo>
                    <a:pt x="186935" y="171655"/>
                  </a:lnTo>
                  <a:cubicBezTo>
                    <a:pt x="186935" y="153441"/>
                    <a:pt x="175251" y="137262"/>
                    <a:pt x="160872" y="128634"/>
                  </a:cubicBezTo>
                  <a:moveTo>
                    <a:pt x="157217" y="35469"/>
                  </a:moveTo>
                  <a:cubicBezTo>
                    <a:pt x="160093" y="33552"/>
                    <a:pt x="162011" y="29717"/>
                    <a:pt x="162011" y="25883"/>
                  </a:cubicBezTo>
                  <a:cubicBezTo>
                    <a:pt x="162011" y="22048"/>
                    <a:pt x="160093" y="18214"/>
                    <a:pt x="157217" y="16296"/>
                  </a:cubicBezTo>
                  <a:cubicBezTo>
                    <a:pt x="138044" y="0"/>
                    <a:pt x="112161" y="2876"/>
                    <a:pt x="93947" y="14379"/>
                  </a:cubicBezTo>
                  <a:lnTo>
                    <a:pt x="0" y="14379"/>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108" name="Rounded Rectangle 54">
              <a:extLst>
                <a:ext uri="{FF2B5EF4-FFF2-40B4-BE49-F238E27FC236}">
                  <a16:creationId xmlns:a16="http://schemas.microsoft.com/office/drawing/2014/main" id="{66E75CCC-C7ED-8E1A-5C60-39E204ED6774}"/>
                </a:ext>
              </a:extLst>
            </p:cNvPr>
            <p:cNvSpPr>
              <a:spLocks noChangeAspect="1"/>
            </p:cNvSpPr>
            <p:nvPr/>
          </p:nvSpPr>
          <p:spPr>
            <a:xfrm>
              <a:off x="1010723" y="5069710"/>
              <a:ext cx="275637" cy="274320"/>
            </a:xfrm>
            <a:custGeom>
              <a:avLst/>
              <a:gdLst/>
              <a:ahLst/>
              <a:cxnLst/>
              <a:rect l="0" t="0" r="0" b="0"/>
              <a:pathLst>
                <a:path w="225552" h="224474">
                  <a:moveTo>
                    <a:pt x="0" y="0"/>
                  </a:moveTo>
                  <a:moveTo>
                    <a:pt x="150507" y="214870"/>
                  </a:moveTo>
                  <a:lnTo>
                    <a:pt x="118536" y="223997"/>
                  </a:lnTo>
                  <a:cubicBezTo>
                    <a:pt x="116863" y="224474"/>
                    <a:pt x="115062" y="224007"/>
                    <a:pt x="113831" y="222777"/>
                  </a:cubicBezTo>
                  <a:cubicBezTo>
                    <a:pt x="112601" y="221546"/>
                    <a:pt x="112134" y="219745"/>
                    <a:pt x="112612" y="218072"/>
                  </a:cubicBezTo>
                  <a:lnTo>
                    <a:pt x="121747" y="186111"/>
                  </a:lnTo>
                  <a:lnTo>
                    <a:pt x="189744" y="118114"/>
                  </a:lnTo>
                  <a:cubicBezTo>
                    <a:pt x="197155" y="110346"/>
                    <a:pt x="209218" y="109385"/>
                    <a:pt x="217765" y="115881"/>
                  </a:cubicBezTo>
                  <a:cubicBezTo>
                    <a:pt x="222235" y="119511"/>
                    <a:pt x="224956" y="124867"/>
                    <a:pt x="225254" y="130617"/>
                  </a:cubicBezTo>
                  <a:cubicBezTo>
                    <a:pt x="225552" y="136368"/>
                    <a:pt x="223398" y="141976"/>
                    <a:pt x="219328" y="146049"/>
                  </a:cubicBezTo>
                  <a:close/>
                  <a:moveTo>
                    <a:pt x="0" y="0"/>
                  </a:moveTo>
                  <a:moveTo>
                    <a:pt x="181941" y="125918"/>
                  </a:moveTo>
                  <a:lnTo>
                    <a:pt x="210700" y="154677"/>
                  </a:lnTo>
                  <a:moveTo>
                    <a:pt x="0" y="0"/>
                  </a:moveTo>
                  <a:moveTo>
                    <a:pt x="121747" y="186111"/>
                  </a:moveTo>
                  <a:lnTo>
                    <a:pt x="150507" y="214870"/>
                  </a:lnTo>
                  <a:moveTo>
                    <a:pt x="110244" y="159269"/>
                  </a:moveTo>
                  <a:lnTo>
                    <a:pt x="4793" y="159269"/>
                  </a:lnTo>
                  <a:cubicBezTo>
                    <a:pt x="4921" y="148316"/>
                    <a:pt x="7201" y="137496"/>
                    <a:pt x="11503" y="127423"/>
                  </a:cubicBezTo>
                  <a:cubicBezTo>
                    <a:pt x="16201" y="118018"/>
                    <a:pt x="35843" y="111500"/>
                    <a:pt x="60500" y="102364"/>
                  </a:cubicBezTo>
                  <a:cubicBezTo>
                    <a:pt x="67162" y="99900"/>
                    <a:pt x="66069" y="82491"/>
                    <a:pt x="63117" y="79241"/>
                  </a:cubicBezTo>
                  <a:cubicBezTo>
                    <a:pt x="53590" y="68945"/>
                    <a:pt x="48916" y="55068"/>
                    <a:pt x="50271" y="41106"/>
                  </a:cubicBezTo>
                  <a:cubicBezTo>
                    <a:pt x="49417" y="32222"/>
                    <a:pt x="52293" y="23383"/>
                    <a:pt x="58213" y="16703"/>
                  </a:cubicBezTo>
                  <a:cubicBezTo>
                    <a:pt x="64133" y="10024"/>
                    <a:pt x="72562" y="6105"/>
                    <a:pt x="81484" y="5886"/>
                  </a:cubicBezTo>
                  <a:cubicBezTo>
                    <a:pt x="90407" y="6105"/>
                    <a:pt x="98836" y="10024"/>
                    <a:pt x="104756" y="16703"/>
                  </a:cubicBezTo>
                  <a:cubicBezTo>
                    <a:pt x="110675" y="23383"/>
                    <a:pt x="113552" y="32222"/>
                    <a:pt x="112698" y="41106"/>
                  </a:cubicBezTo>
                  <a:cubicBezTo>
                    <a:pt x="114063" y="55063"/>
                    <a:pt x="109403" y="68938"/>
                    <a:pt x="99890" y="79241"/>
                  </a:cubicBezTo>
                  <a:cubicBezTo>
                    <a:pt x="96938" y="82491"/>
                    <a:pt x="95845" y="99900"/>
                    <a:pt x="102507" y="102364"/>
                  </a:cubicBezTo>
                  <a:cubicBezTo>
                    <a:pt x="127164" y="111500"/>
                    <a:pt x="146806" y="118018"/>
                    <a:pt x="151504" y="127423"/>
                  </a:cubicBez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sp>
          <p:nvSpPr>
            <p:cNvPr id="109" name="Rounded Rectangle 55">
              <a:extLst>
                <a:ext uri="{FF2B5EF4-FFF2-40B4-BE49-F238E27FC236}">
                  <a16:creationId xmlns:a16="http://schemas.microsoft.com/office/drawing/2014/main" id="{6381156C-19B3-F68F-859E-F1AEE0C727F7}"/>
                </a:ext>
              </a:extLst>
            </p:cNvPr>
            <p:cNvSpPr>
              <a:spLocks noChangeAspect="1"/>
            </p:cNvSpPr>
            <p:nvPr/>
          </p:nvSpPr>
          <p:spPr>
            <a:xfrm>
              <a:off x="1047605" y="5791518"/>
              <a:ext cx="202758" cy="274320"/>
            </a:xfrm>
            <a:custGeom>
              <a:avLst/>
              <a:gdLst/>
              <a:ahLst/>
              <a:cxnLst/>
              <a:rect l="0" t="0" r="0" b="0"/>
              <a:pathLst>
                <a:path w="162969" h="220488">
                  <a:moveTo>
                    <a:pt x="28759" y="201315"/>
                  </a:moveTo>
                  <a:cubicBezTo>
                    <a:pt x="12876" y="201315"/>
                    <a:pt x="0" y="188439"/>
                    <a:pt x="0" y="172556"/>
                  </a:cubicBezTo>
                  <a:lnTo>
                    <a:pt x="0" y="47932"/>
                  </a:lnTo>
                  <a:cubicBezTo>
                    <a:pt x="0" y="32048"/>
                    <a:pt x="12876" y="19172"/>
                    <a:pt x="28759" y="19172"/>
                  </a:cubicBezTo>
                  <a:lnTo>
                    <a:pt x="105450" y="19172"/>
                  </a:lnTo>
                  <a:moveTo>
                    <a:pt x="134210" y="19172"/>
                  </a:moveTo>
                  <a:cubicBezTo>
                    <a:pt x="150093" y="19172"/>
                    <a:pt x="162969" y="32048"/>
                    <a:pt x="162969" y="47932"/>
                  </a:cubicBezTo>
                  <a:lnTo>
                    <a:pt x="162969" y="172556"/>
                  </a:lnTo>
                  <a:cubicBezTo>
                    <a:pt x="162969" y="188439"/>
                    <a:pt x="150093" y="201315"/>
                    <a:pt x="134210" y="201315"/>
                  </a:cubicBezTo>
                  <a:lnTo>
                    <a:pt x="57518" y="201315"/>
                  </a:lnTo>
                  <a:moveTo>
                    <a:pt x="86278" y="0"/>
                  </a:moveTo>
                  <a:lnTo>
                    <a:pt x="105450" y="19172"/>
                  </a:lnTo>
                  <a:lnTo>
                    <a:pt x="86278" y="38345"/>
                  </a:lnTo>
                  <a:moveTo>
                    <a:pt x="76691" y="182142"/>
                  </a:moveTo>
                  <a:lnTo>
                    <a:pt x="57518" y="201315"/>
                  </a:lnTo>
                  <a:lnTo>
                    <a:pt x="76691" y="220488"/>
                  </a:lnTo>
                  <a:moveTo>
                    <a:pt x="47932" y="158176"/>
                  </a:moveTo>
                  <a:cubicBezTo>
                    <a:pt x="47932" y="160823"/>
                    <a:pt x="50078" y="162969"/>
                    <a:pt x="52725" y="162969"/>
                  </a:cubicBezTo>
                  <a:lnTo>
                    <a:pt x="110244" y="162969"/>
                  </a:lnTo>
                  <a:cubicBezTo>
                    <a:pt x="112891" y="162969"/>
                    <a:pt x="115037" y="160823"/>
                    <a:pt x="115037" y="158176"/>
                  </a:cubicBezTo>
                  <a:lnTo>
                    <a:pt x="115037" y="81484"/>
                  </a:lnTo>
                  <a:cubicBezTo>
                    <a:pt x="115037" y="78837"/>
                    <a:pt x="112891" y="76691"/>
                    <a:pt x="110244" y="76691"/>
                  </a:cubicBezTo>
                  <a:lnTo>
                    <a:pt x="95864" y="76691"/>
                  </a:lnTo>
                  <a:lnTo>
                    <a:pt x="95864" y="62311"/>
                  </a:lnTo>
                  <a:cubicBezTo>
                    <a:pt x="95864" y="59664"/>
                    <a:pt x="93718" y="57518"/>
                    <a:pt x="91071" y="57518"/>
                  </a:cubicBezTo>
                  <a:lnTo>
                    <a:pt x="71898" y="57518"/>
                  </a:lnTo>
                  <a:cubicBezTo>
                    <a:pt x="69251" y="57518"/>
                    <a:pt x="67105" y="59664"/>
                    <a:pt x="67105" y="62311"/>
                  </a:cubicBezTo>
                  <a:lnTo>
                    <a:pt x="67105" y="76691"/>
                  </a:lnTo>
                  <a:lnTo>
                    <a:pt x="52725" y="76691"/>
                  </a:lnTo>
                  <a:cubicBezTo>
                    <a:pt x="50078" y="76691"/>
                    <a:pt x="47932" y="78837"/>
                    <a:pt x="47932" y="81484"/>
                  </a:cubicBezTo>
                  <a:close/>
                  <a:moveTo>
                    <a:pt x="91071" y="91368"/>
                  </a:moveTo>
                  <a:lnTo>
                    <a:pt x="75416" y="106831"/>
                  </a:lnTo>
                  <a:cubicBezTo>
                    <a:pt x="74032" y="108196"/>
                    <a:pt x="73609" y="110263"/>
                    <a:pt x="74347" y="112062"/>
                  </a:cubicBezTo>
                  <a:cubicBezTo>
                    <a:pt x="75085" y="113861"/>
                    <a:pt x="76836" y="115037"/>
                    <a:pt x="78781" y="115037"/>
                  </a:cubicBezTo>
                  <a:lnTo>
                    <a:pt x="84360" y="115037"/>
                  </a:lnTo>
                  <a:cubicBezTo>
                    <a:pt x="86293" y="115037"/>
                    <a:pt x="88036" y="116198"/>
                    <a:pt x="88781" y="117980"/>
                  </a:cubicBezTo>
                  <a:cubicBezTo>
                    <a:pt x="89527" y="119763"/>
                    <a:pt x="89129" y="121819"/>
                    <a:pt x="87773" y="123195"/>
                  </a:cubicBezTo>
                  <a:lnTo>
                    <a:pt x="71898" y="139300"/>
                  </a:lnTo>
                </a:path>
              </a:pathLst>
            </a:custGeom>
            <a:noFill/>
            <a:ln w="479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rgbClr val="231F20"/>
                </a:solidFill>
                <a:effectLst/>
                <a:uLnTx/>
                <a:uFillTx/>
                <a:latin typeface="Arial"/>
                <a:ea typeface="+mn-ea"/>
                <a:cs typeface="+mn-cs"/>
              </a:endParaRPr>
            </a:p>
          </p:txBody>
        </p:sp>
      </p:grpSp>
    </p:spTree>
    <p:extLst>
      <p:ext uri="{BB962C8B-B14F-4D97-AF65-F5344CB8AC3E}">
        <p14:creationId xmlns:p14="http://schemas.microsoft.com/office/powerpoint/2010/main" val="25680436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95C70-0A85-6676-346F-DDD86A9A8563}"/>
              </a:ext>
            </a:extLst>
          </p:cNvPr>
          <p:cNvSpPr>
            <a:spLocks noGrp="1"/>
          </p:cNvSpPr>
          <p:nvPr>
            <p:ph type="title"/>
          </p:nvPr>
        </p:nvSpPr>
        <p:spPr/>
        <p:txBody>
          <a:bodyPr/>
          <a:lstStyle/>
          <a:p>
            <a:r>
              <a:rPr lang="en-US" dirty="0"/>
              <a:t>Key Strategies for Ethical and Successful Implementation</a:t>
            </a:r>
          </a:p>
        </p:txBody>
      </p:sp>
      <p:grpSp>
        <p:nvGrpSpPr>
          <p:cNvPr id="18" name="Group 17">
            <a:extLst>
              <a:ext uri="{FF2B5EF4-FFF2-40B4-BE49-F238E27FC236}">
                <a16:creationId xmlns:a16="http://schemas.microsoft.com/office/drawing/2014/main" id="{80390F2D-49DE-7FBF-9B99-9B5304328D02}"/>
              </a:ext>
            </a:extLst>
          </p:cNvPr>
          <p:cNvGrpSpPr>
            <a:grpSpLocks noChangeAspect="1"/>
          </p:cNvGrpSpPr>
          <p:nvPr/>
        </p:nvGrpSpPr>
        <p:grpSpPr>
          <a:xfrm>
            <a:off x="882548" y="1207713"/>
            <a:ext cx="7325334" cy="5120640"/>
            <a:chOff x="1550764" y="1603367"/>
            <a:chExt cx="5223319" cy="3651266"/>
          </a:xfrm>
        </p:grpSpPr>
        <p:sp>
          <p:nvSpPr>
            <p:cNvPr id="3" name="Rounded Rectangle 1">
              <a:extLst>
                <a:ext uri="{FF2B5EF4-FFF2-40B4-BE49-F238E27FC236}">
                  <a16:creationId xmlns:a16="http://schemas.microsoft.com/office/drawing/2014/main" id="{682B6396-B833-3E08-C90E-8AFA395B9C3C}"/>
                </a:ext>
              </a:extLst>
            </p:cNvPr>
            <p:cNvSpPr/>
            <p:nvPr/>
          </p:nvSpPr>
          <p:spPr>
            <a:xfrm>
              <a:off x="1550766" y="3757418"/>
              <a:ext cx="2314384" cy="1497215"/>
            </a:xfrm>
            <a:custGeom>
              <a:avLst/>
              <a:gdLst/>
              <a:ahLst/>
              <a:cxnLst/>
              <a:rect l="0" t="0" r="0" b="0"/>
              <a:pathLst>
                <a:path w="2314384" h="1497215">
                  <a:moveTo>
                    <a:pt x="147446" y="125615"/>
                  </a:moveTo>
                  <a:cubicBezTo>
                    <a:pt x="146075" y="125377"/>
                    <a:pt x="144675" y="125148"/>
                    <a:pt x="143265" y="124920"/>
                  </a:cubicBezTo>
                  <a:cubicBezTo>
                    <a:pt x="115176" y="120319"/>
                    <a:pt x="78257" y="114261"/>
                    <a:pt x="28384" y="77990"/>
                  </a:cubicBezTo>
                  <a:cubicBezTo>
                    <a:pt x="4200" y="60398"/>
                    <a:pt x="0" y="29279"/>
                    <a:pt x="3514" y="0"/>
                  </a:cubicBezTo>
                  <a:lnTo>
                    <a:pt x="1985772" y="0"/>
                  </a:lnTo>
                  <a:lnTo>
                    <a:pt x="1985772" y="174831"/>
                  </a:lnTo>
                  <a:cubicBezTo>
                    <a:pt x="2172623" y="208521"/>
                    <a:pt x="2314384" y="371960"/>
                    <a:pt x="2314384" y="568528"/>
                  </a:cubicBezTo>
                  <a:cubicBezTo>
                    <a:pt x="2314384" y="765086"/>
                    <a:pt x="2172623" y="928525"/>
                    <a:pt x="1985772" y="962215"/>
                  </a:cubicBezTo>
                  <a:lnTo>
                    <a:pt x="1985772" y="1497215"/>
                  </a:lnTo>
                  <a:lnTo>
                    <a:pt x="1261872" y="1497215"/>
                  </a:lnTo>
                  <a:cubicBezTo>
                    <a:pt x="1258690" y="1470221"/>
                    <a:pt x="1251394" y="1405766"/>
                    <a:pt x="1247584" y="1363865"/>
                  </a:cubicBezTo>
                  <a:cubicBezTo>
                    <a:pt x="1242822" y="1311478"/>
                    <a:pt x="1219009" y="1197178"/>
                    <a:pt x="1204722" y="1163840"/>
                  </a:cubicBezTo>
                  <a:cubicBezTo>
                    <a:pt x="1190434" y="1130503"/>
                    <a:pt x="1166622" y="1097165"/>
                    <a:pt x="1109472" y="1063828"/>
                  </a:cubicBezTo>
                  <a:cubicBezTo>
                    <a:pt x="1052322" y="1030490"/>
                    <a:pt x="995171" y="1025728"/>
                    <a:pt x="923734" y="1025728"/>
                  </a:cubicBezTo>
                  <a:cubicBezTo>
                    <a:pt x="894016" y="1025728"/>
                    <a:pt x="867603" y="1029843"/>
                    <a:pt x="834551" y="1034996"/>
                  </a:cubicBezTo>
                  <a:cubicBezTo>
                    <a:pt x="788127" y="1042235"/>
                    <a:pt x="728595" y="1051512"/>
                    <a:pt x="628459" y="1054303"/>
                  </a:cubicBezTo>
                  <a:cubicBezTo>
                    <a:pt x="459619" y="1058989"/>
                    <a:pt x="387772" y="999020"/>
                    <a:pt x="358330" y="974455"/>
                  </a:cubicBezTo>
                  <a:lnTo>
                    <a:pt x="356996" y="973340"/>
                  </a:lnTo>
                  <a:cubicBezTo>
                    <a:pt x="328421" y="949528"/>
                    <a:pt x="323659" y="849515"/>
                    <a:pt x="337946" y="778078"/>
                  </a:cubicBezTo>
                  <a:cubicBezTo>
                    <a:pt x="349243" y="721547"/>
                    <a:pt x="345643" y="706764"/>
                    <a:pt x="341290" y="688905"/>
                  </a:cubicBezTo>
                  <a:cubicBezTo>
                    <a:pt x="340137" y="684190"/>
                    <a:pt x="338937" y="679265"/>
                    <a:pt x="337946" y="673303"/>
                  </a:cubicBezTo>
                  <a:cubicBezTo>
                    <a:pt x="334908" y="655081"/>
                    <a:pt x="320259" y="636870"/>
                    <a:pt x="302637" y="614953"/>
                  </a:cubicBezTo>
                  <a:cubicBezTo>
                    <a:pt x="292617" y="602484"/>
                    <a:pt x="281625" y="588825"/>
                    <a:pt x="271271" y="573290"/>
                  </a:cubicBezTo>
                  <a:cubicBezTo>
                    <a:pt x="248412" y="539000"/>
                    <a:pt x="255393" y="498671"/>
                    <a:pt x="261746" y="482803"/>
                  </a:cubicBezTo>
                  <a:cubicBezTo>
                    <a:pt x="273500" y="463200"/>
                    <a:pt x="275586" y="456504"/>
                    <a:pt x="278606" y="446789"/>
                  </a:cubicBezTo>
                  <a:cubicBezTo>
                    <a:pt x="279253" y="444703"/>
                    <a:pt x="279949" y="442464"/>
                    <a:pt x="280796" y="439940"/>
                  </a:cubicBezTo>
                  <a:cubicBezTo>
                    <a:pt x="283740" y="431101"/>
                    <a:pt x="272129" y="425910"/>
                    <a:pt x="256079" y="418738"/>
                  </a:cubicBezTo>
                  <a:cubicBezTo>
                    <a:pt x="246164" y="414299"/>
                    <a:pt x="234553" y="409108"/>
                    <a:pt x="223646" y="401840"/>
                  </a:cubicBezTo>
                  <a:cubicBezTo>
                    <a:pt x="200787" y="386600"/>
                    <a:pt x="195071" y="351034"/>
                    <a:pt x="195071" y="335165"/>
                  </a:cubicBezTo>
                  <a:lnTo>
                    <a:pt x="195071" y="178003"/>
                  </a:lnTo>
                  <a:cubicBezTo>
                    <a:pt x="195071" y="149428"/>
                    <a:pt x="176021" y="130378"/>
                    <a:pt x="147446" y="125615"/>
                  </a:cubicBezTo>
                  <a:moveTo>
                    <a:pt x="1912191" y="904875"/>
                  </a:moveTo>
                  <a:cubicBezTo>
                    <a:pt x="2098938" y="904875"/>
                    <a:pt x="2250328" y="753484"/>
                    <a:pt x="2250328" y="566737"/>
                  </a:cubicBezTo>
                  <a:cubicBezTo>
                    <a:pt x="2250328" y="379990"/>
                    <a:pt x="2098938" y="228600"/>
                    <a:pt x="1912191" y="228600"/>
                  </a:cubicBezTo>
                  <a:cubicBezTo>
                    <a:pt x="1725444" y="228600"/>
                    <a:pt x="1574053" y="379990"/>
                    <a:pt x="1574053" y="566737"/>
                  </a:cubicBezTo>
                  <a:cubicBezTo>
                    <a:pt x="1574053" y="753484"/>
                    <a:pt x="1725444" y="904875"/>
                    <a:pt x="1912191" y="904875"/>
                  </a:cubicBezTo>
                </a:path>
              </a:pathLst>
            </a:custGeom>
            <a:solidFill>
              <a:srgbClr val="8AC6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4" name="Rounded Rectangle 2">
              <a:extLst>
                <a:ext uri="{FF2B5EF4-FFF2-40B4-BE49-F238E27FC236}">
                  <a16:creationId xmlns:a16="http://schemas.microsoft.com/office/drawing/2014/main" id="{45BBF279-3A2D-A7F0-B2A1-863F148B964D}"/>
                </a:ext>
              </a:extLst>
            </p:cNvPr>
            <p:cNvSpPr/>
            <p:nvPr/>
          </p:nvSpPr>
          <p:spPr>
            <a:xfrm>
              <a:off x="1550764" y="3757418"/>
              <a:ext cx="2314382" cy="1497210"/>
            </a:xfrm>
            <a:custGeom>
              <a:avLst/>
              <a:gdLst/>
              <a:ahLst/>
              <a:cxnLst/>
              <a:rect l="0" t="0" r="0" b="0"/>
              <a:pathLst>
                <a:path w="2314382" h="1497210">
                  <a:moveTo>
                    <a:pt x="147445" y="125610"/>
                  </a:moveTo>
                  <a:cubicBezTo>
                    <a:pt x="146074" y="125382"/>
                    <a:pt x="144680" y="125153"/>
                    <a:pt x="143266" y="124921"/>
                  </a:cubicBezTo>
                  <a:cubicBezTo>
                    <a:pt x="115182" y="120315"/>
                    <a:pt x="78260" y="114258"/>
                    <a:pt x="28386" y="77985"/>
                  </a:cubicBezTo>
                  <a:cubicBezTo>
                    <a:pt x="4203" y="60398"/>
                    <a:pt x="0" y="29278"/>
                    <a:pt x="3516" y="0"/>
                  </a:cubicBezTo>
                  <a:lnTo>
                    <a:pt x="1985770" y="0"/>
                  </a:lnTo>
                  <a:lnTo>
                    <a:pt x="1985770" y="174833"/>
                  </a:lnTo>
                  <a:cubicBezTo>
                    <a:pt x="2172625" y="208516"/>
                    <a:pt x="2314382" y="371965"/>
                    <a:pt x="2314382" y="568523"/>
                  </a:cubicBezTo>
                  <a:cubicBezTo>
                    <a:pt x="2314382" y="765081"/>
                    <a:pt x="2172625" y="928530"/>
                    <a:pt x="1985770" y="962213"/>
                  </a:cubicBezTo>
                  <a:lnTo>
                    <a:pt x="1985770" y="1497210"/>
                  </a:lnTo>
                  <a:lnTo>
                    <a:pt x="1261870" y="1497210"/>
                  </a:lnTo>
                  <a:cubicBezTo>
                    <a:pt x="1258695" y="1470223"/>
                    <a:pt x="1251392" y="1405770"/>
                    <a:pt x="1247582" y="1363860"/>
                  </a:cubicBezTo>
                  <a:cubicBezTo>
                    <a:pt x="1242820" y="1311473"/>
                    <a:pt x="1219007" y="1197173"/>
                    <a:pt x="1204720" y="1163835"/>
                  </a:cubicBezTo>
                  <a:cubicBezTo>
                    <a:pt x="1190432" y="1130498"/>
                    <a:pt x="1166620" y="1097160"/>
                    <a:pt x="1109470" y="1063823"/>
                  </a:cubicBezTo>
                  <a:cubicBezTo>
                    <a:pt x="1052320" y="1030485"/>
                    <a:pt x="995170" y="1025723"/>
                    <a:pt x="923732" y="1025723"/>
                  </a:cubicBezTo>
                  <a:cubicBezTo>
                    <a:pt x="894022" y="1025723"/>
                    <a:pt x="867606" y="1029842"/>
                    <a:pt x="834550" y="1034996"/>
                  </a:cubicBezTo>
                  <a:cubicBezTo>
                    <a:pt x="788125" y="1042235"/>
                    <a:pt x="728601" y="1051516"/>
                    <a:pt x="628457" y="1054298"/>
                  </a:cubicBezTo>
                  <a:cubicBezTo>
                    <a:pt x="459625" y="1058988"/>
                    <a:pt x="387775" y="999023"/>
                    <a:pt x="358334" y="974453"/>
                  </a:cubicBezTo>
                  <a:lnTo>
                    <a:pt x="356995" y="973335"/>
                  </a:lnTo>
                  <a:cubicBezTo>
                    <a:pt x="328420" y="949523"/>
                    <a:pt x="323657" y="849510"/>
                    <a:pt x="337945" y="778073"/>
                  </a:cubicBezTo>
                  <a:cubicBezTo>
                    <a:pt x="349250" y="721545"/>
                    <a:pt x="345646" y="706765"/>
                    <a:pt x="341289" y="688901"/>
                  </a:cubicBezTo>
                  <a:cubicBezTo>
                    <a:pt x="340140" y="684189"/>
                    <a:pt x="338939" y="679262"/>
                    <a:pt x="337945" y="673298"/>
                  </a:cubicBezTo>
                  <a:cubicBezTo>
                    <a:pt x="334909" y="655082"/>
                    <a:pt x="320261" y="636867"/>
                    <a:pt x="302638" y="614951"/>
                  </a:cubicBezTo>
                  <a:cubicBezTo>
                    <a:pt x="292615" y="602486"/>
                    <a:pt x="281629" y="588825"/>
                    <a:pt x="271270" y="573285"/>
                  </a:cubicBezTo>
                  <a:cubicBezTo>
                    <a:pt x="248410" y="538995"/>
                    <a:pt x="255394" y="498673"/>
                    <a:pt x="261745" y="482798"/>
                  </a:cubicBezTo>
                  <a:cubicBezTo>
                    <a:pt x="273501" y="463203"/>
                    <a:pt x="275583" y="456508"/>
                    <a:pt x="278607" y="446790"/>
                  </a:cubicBezTo>
                  <a:cubicBezTo>
                    <a:pt x="279257" y="444698"/>
                    <a:pt x="279951" y="442466"/>
                    <a:pt x="280795" y="439935"/>
                  </a:cubicBezTo>
                  <a:cubicBezTo>
                    <a:pt x="283738" y="431105"/>
                    <a:pt x="272129" y="425914"/>
                    <a:pt x="256085" y="418739"/>
                  </a:cubicBezTo>
                  <a:cubicBezTo>
                    <a:pt x="246169" y="414304"/>
                    <a:pt x="234559" y="409112"/>
                    <a:pt x="223645" y="401835"/>
                  </a:cubicBezTo>
                  <a:cubicBezTo>
                    <a:pt x="200785" y="386595"/>
                    <a:pt x="195070" y="351036"/>
                    <a:pt x="195070" y="335160"/>
                  </a:cubicBezTo>
                  <a:lnTo>
                    <a:pt x="195070" y="177998"/>
                  </a:lnTo>
                  <a:cubicBezTo>
                    <a:pt x="195070" y="149423"/>
                    <a:pt x="176020" y="130373"/>
                    <a:pt x="147445" y="125610"/>
                  </a:cubicBezTo>
                  <a:close/>
                  <a:moveTo>
                    <a:pt x="1912193" y="904875"/>
                  </a:moveTo>
                  <a:cubicBezTo>
                    <a:pt x="2098941" y="904875"/>
                    <a:pt x="2250330" y="753485"/>
                    <a:pt x="2250330" y="566737"/>
                  </a:cubicBezTo>
                  <a:cubicBezTo>
                    <a:pt x="2250330" y="379989"/>
                    <a:pt x="2098941" y="228600"/>
                    <a:pt x="1912193" y="228600"/>
                  </a:cubicBezTo>
                  <a:cubicBezTo>
                    <a:pt x="1725445" y="228600"/>
                    <a:pt x="1574055" y="379989"/>
                    <a:pt x="1574055" y="566737"/>
                  </a:cubicBezTo>
                  <a:cubicBezTo>
                    <a:pt x="1574055" y="753485"/>
                    <a:pt x="1725445" y="904875"/>
                    <a:pt x="1912193" y="904875"/>
                  </a:cubicBez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5" name="Rounded Rectangle 3">
              <a:extLst>
                <a:ext uri="{FF2B5EF4-FFF2-40B4-BE49-F238E27FC236}">
                  <a16:creationId xmlns:a16="http://schemas.microsoft.com/office/drawing/2014/main" id="{E9BB5672-338A-3845-009F-AA4879FD7B8F}"/>
                </a:ext>
              </a:extLst>
            </p:cNvPr>
            <p:cNvSpPr/>
            <p:nvPr/>
          </p:nvSpPr>
          <p:spPr>
            <a:xfrm>
              <a:off x="1554280" y="2614418"/>
              <a:ext cx="2310869" cy="1143000"/>
            </a:xfrm>
            <a:custGeom>
              <a:avLst/>
              <a:gdLst/>
              <a:ahLst/>
              <a:cxnLst/>
              <a:rect l="0" t="0" r="0" b="0"/>
              <a:pathLst>
                <a:path w="2310869" h="1143000">
                  <a:moveTo>
                    <a:pt x="158219" y="382790"/>
                  </a:moveTo>
                  <a:cubicBezTo>
                    <a:pt x="142979" y="348500"/>
                    <a:pt x="142341" y="171650"/>
                    <a:pt x="143932" y="87515"/>
                  </a:cubicBezTo>
                  <a:cubicBezTo>
                    <a:pt x="143665" y="63998"/>
                    <a:pt x="145942" y="34404"/>
                    <a:pt x="151657" y="0"/>
                  </a:cubicBezTo>
                  <a:lnTo>
                    <a:pt x="1982257" y="0"/>
                  </a:lnTo>
                  <a:lnTo>
                    <a:pt x="1982257" y="174831"/>
                  </a:lnTo>
                  <a:cubicBezTo>
                    <a:pt x="2169109" y="208521"/>
                    <a:pt x="2310869" y="371960"/>
                    <a:pt x="2310869" y="568528"/>
                  </a:cubicBezTo>
                  <a:cubicBezTo>
                    <a:pt x="2310869" y="765086"/>
                    <a:pt x="2169109" y="928525"/>
                    <a:pt x="1982257" y="962215"/>
                  </a:cubicBezTo>
                  <a:lnTo>
                    <a:pt x="1982257" y="1143000"/>
                  </a:lnTo>
                  <a:lnTo>
                    <a:pt x="0" y="1143000"/>
                  </a:lnTo>
                  <a:cubicBezTo>
                    <a:pt x="2581" y="1121540"/>
                    <a:pt x="9305" y="1101061"/>
                    <a:pt x="15344" y="1087640"/>
                  </a:cubicBezTo>
                  <a:cubicBezTo>
                    <a:pt x="42329" y="1027309"/>
                    <a:pt x="105832" y="891425"/>
                    <a:pt x="143932" y="830465"/>
                  </a:cubicBezTo>
                  <a:cubicBezTo>
                    <a:pt x="191557" y="754265"/>
                    <a:pt x="224894" y="649490"/>
                    <a:pt x="234419" y="587578"/>
                  </a:cubicBezTo>
                  <a:cubicBezTo>
                    <a:pt x="241725" y="540096"/>
                    <a:pt x="204225" y="470220"/>
                    <a:pt x="177746" y="420890"/>
                  </a:cubicBezTo>
                  <a:cubicBezTo>
                    <a:pt x="169687" y="405888"/>
                    <a:pt x="162658" y="392782"/>
                    <a:pt x="158219" y="382790"/>
                  </a:cubicBezTo>
                  <a:moveTo>
                    <a:pt x="1908676" y="904875"/>
                  </a:moveTo>
                  <a:cubicBezTo>
                    <a:pt x="2095423" y="904875"/>
                    <a:pt x="2246814" y="753484"/>
                    <a:pt x="2246814" y="566737"/>
                  </a:cubicBezTo>
                  <a:cubicBezTo>
                    <a:pt x="2246814" y="379990"/>
                    <a:pt x="2095423" y="228600"/>
                    <a:pt x="1908676" y="228600"/>
                  </a:cubicBezTo>
                  <a:cubicBezTo>
                    <a:pt x="1721929" y="228600"/>
                    <a:pt x="1570539" y="379990"/>
                    <a:pt x="1570539" y="566737"/>
                  </a:cubicBezTo>
                  <a:cubicBezTo>
                    <a:pt x="1570539" y="753484"/>
                    <a:pt x="1721929" y="904875"/>
                    <a:pt x="1908676" y="904875"/>
                  </a:cubicBezTo>
                </a:path>
              </a:pathLst>
            </a:custGeom>
            <a:solidFill>
              <a:srgbClr val="329C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6" name="Rounded Rectangle 4">
              <a:extLst>
                <a:ext uri="{FF2B5EF4-FFF2-40B4-BE49-F238E27FC236}">
                  <a16:creationId xmlns:a16="http://schemas.microsoft.com/office/drawing/2014/main" id="{7E192DCD-BFC9-C5E2-5419-6403265CC32F}"/>
                </a:ext>
              </a:extLst>
            </p:cNvPr>
            <p:cNvSpPr/>
            <p:nvPr/>
          </p:nvSpPr>
          <p:spPr>
            <a:xfrm>
              <a:off x="1554280" y="2614418"/>
              <a:ext cx="2310865" cy="1143000"/>
            </a:xfrm>
            <a:custGeom>
              <a:avLst/>
              <a:gdLst/>
              <a:ahLst/>
              <a:cxnLst/>
              <a:rect l="0" t="0" r="0" b="0"/>
              <a:pathLst>
                <a:path w="2310865" h="1143000">
                  <a:moveTo>
                    <a:pt x="158216" y="382785"/>
                  </a:moveTo>
                  <a:cubicBezTo>
                    <a:pt x="142976" y="348495"/>
                    <a:pt x="142343" y="171648"/>
                    <a:pt x="143931" y="87510"/>
                  </a:cubicBezTo>
                  <a:cubicBezTo>
                    <a:pt x="143664" y="64001"/>
                    <a:pt x="145942" y="34404"/>
                    <a:pt x="151658" y="0"/>
                  </a:cubicBezTo>
                  <a:lnTo>
                    <a:pt x="1982253" y="0"/>
                  </a:lnTo>
                  <a:lnTo>
                    <a:pt x="1982253" y="174833"/>
                  </a:lnTo>
                  <a:cubicBezTo>
                    <a:pt x="2169110" y="208516"/>
                    <a:pt x="2310865" y="371965"/>
                    <a:pt x="2310865" y="568523"/>
                  </a:cubicBezTo>
                  <a:cubicBezTo>
                    <a:pt x="2310865" y="765081"/>
                    <a:pt x="2169110" y="928530"/>
                    <a:pt x="1982253" y="962213"/>
                  </a:cubicBezTo>
                  <a:lnTo>
                    <a:pt x="1982253" y="1143000"/>
                  </a:lnTo>
                  <a:lnTo>
                    <a:pt x="0" y="1143000"/>
                  </a:lnTo>
                  <a:cubicBezTo>
                    <a:pt x="2577" y="1121538"/>
                    <a:pt x="9302" y="1101065"/>
                    <a:pt x="15345" y="1087635"/>
                  </a:cubicBezTo>
                  <a:cubicBezTo>
                    <a:pt x="42332" y="1027311"/>
                    <a:pt x="105833" y="891420"/>
                    <a:pt x="143933" y="830460"/>
                  </a:cubicBezTo>
                  <a:cubicBezTo>
                    <a:pt x="191558" y="754260"/>
                    <a:pt x="224895" y="649485"/>
                    <a:pt x="234420" y="587573"/>
                  </a:cubicBezTo>
                  <a:cubicBezTo>
                    <a:pt x="241724" y="540098"/>
                    <a:pt x="204221" y="470222"/>
                    <a:pt x="177744" y="420888"/>
                  </a:cubicBezTo>
                  <a:cubicBezTo>
                    <a:pt x="169691" y="405885"/>
                    <a:pt x="162659" y="392781"/>
                    <a:pt x="158216" y="382785"/>
                  </a:cubicBezTo>
                  <a:close/>
                  <a:moveTo>
                    <a:pt x="1908673" y="904875"/>
                  </a:moveTo>
                  <a:cubicBezTo>
                    <a:pt x="2095422" y="904875"/>
                    <a:pt x="2246811" y="753485"/>
                    <a:pt x="2246811" y="566737"/>
                  </a:cubicBezTo>
                  <a:cubicBezTo>
                    <a:pt x="2246811" y="379989"/>
                    <a:pt x="2095422" y="228600"/>
                    <a:pt x="1908673" y="228600"/>
                  </a:cubicBezTo>
                  <a:cubicBezTo>
                    <a:pt x="1721925" y="228600"/>
                    <a:pt x="1570536" y="379989"/>
                    <a:pt x="1570536" y="566737"/>
                  </a:cubicBezTo>
                  <a:cubicBezTo>
                    <a:pt x="1570536" y="753485"/>
                    <a:pt x="1721925" y="904875"/>
                    <a:pt x="1908673" y="904875"/>
                  </a:cubicBez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7" name="Rounded Rectangle 5">
              <a:extLst>
                <a:ext uri="{FF2B5EF4-FFF2-40B4-BE49-F238E27FC236}">
                  <a16:creationId xmlns:a16="http://schemas.microsoft.com/office/drawing/2014/main" id="{01E40799-5E32-5A75-24AA-EA3716984086}"/>
                </a:ext>
              </a:extLst>
            </p:cNvPr>
            <p:cNvSpPr/>
            <p:nvPr/>
          </p:nvSpPr>
          <p:spPr>
            <a:xfrm>
              <a:off x="1705938" y="1603367"/>
              <a:ext cx="2159212" cy="1011050"/>
            </a:xfrm>
            <a:custGeom>
              <a:avLst/>
              <a:gdLst/>
              <a:ahLst/>
              <a:cxnLst/>
              <a:rect l="0" t="0" r="0" b="0"/>
              <a:pathLst>
                <a:path w="2159212" h="1011050">
                  <a:moveTo>
                    <a:pt x="444712" y="303218"/>
                  </a:moveTo>
                  <a:cubicBezTo>
                    <a:pt x="810472" y="2228"/>
                    <a:pt x="1400384" y="0"/>
                    <a:pt x="1649625" y="36509"/>
                  </a:cubicBezTo>
                  <a:lnTo>
                    <a:pt x="1696316" y="41433"/>
                  </a:lnTo>
                  <a:cubicBezTo>
                    <a:pt x="1716786" y="38204"/>
                    <a:pt x="1737779" y="36528"/>
                    <a:pt x="1759162" y="36528"/>
                  </a:cubicBezTo>
                  <a:cubicBezTo>
                    <a:pt x="1980104" y="36528"/>
                    <a:pt x="2159212" y="215636"/>
                    <a:pt x="2159212" y="436578"/>
                  </a:cubicBezTo>
                  <a:cubicBezTo>
                    <a:pt x="2159212" y="633136"/>
                    <a:pt x="2017452" y="796575"/>
                    <a:pt x="1830600" y="830265"/>
                  </a:cubicBezTo>
                  <a:lnTo>
                    <a:pt x="1830600" y="1011050"/>
                  </a:lnTo>
                  <a:lnTo>
                    <a:pt x="0" y="1011050"/>
                  </a:lnTo>
                  <a:cubicBezTo>
                    <a:pt x="28251" y="841009"/>
                    <a:pt x="140503" y="553554"/>
                    <a:pt x="444712" y="303218"/>
                  </a:cubicBezTo>
                  <a:moveTo>
                    <a:pt x="1757019" y="772925"/>
                  </a:moveTo>
                  <a:cubicBezTo>
                    <a:pt x="1943766" y="772925"/>
                    <a:pt x="2095157" y="621534"/>
                    <a:pt x="2095157" y="434787"/>
                  </a:cubicBezTo>
                  <a:cubicBezTo>
                    <a:pt x="2095157" y="248040"/>
                    <a:pt x="1943766" y="96650"/>
                    <a:pt x="1757019" y="96650"/>
                  </a:cubicBezTo>
                  <a:cubicBezTo>
                    <a:pt x="1570272" y="96650"/>
                    <a:pt x="1418882" y="248040"/>
                    <a:pt x="1418882" y="434787"/>
                  </a:cubicBezTo>
                  <a:cubicBezTo>
                    <a:pt x="1418882" y="621534"/>
                    <a:pt x="1570272" y="772925"/>
                    <a:pt x="1757019" y="772925"/>
                  </a:cubicBezTo>
                </a:path>
              </a:pathLst>
            </a:custGeom>
            <a:solidFill>
              <a:srgbClr val="0D8A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8" name="Rounded Rectangle 6">
              <a:extLst>
                <a:ext uri="{FF2B5EF4-FFF2-40B4-BE49-F238E27FC236}">
                  <a16:creationId xmlns:a16="http://schemas.microsoft.com/office/drawing/2014/main" id="{A0CB9CCE-F1F7-00D0-75A7-53CBB7D4B035}"/>
                </a:ext>
              </a:extLst>
            </p:cNvPr>
            <p:cNvSpPr/>
            <p:nvPr/>
          </p:nvSpPr>
          <p:spPr>
            <a:xfrm>
              <a:off x="1705938" y="1603369"/>
              <a:ext cx="2159208" cy="1011048"/>
            </a:xfrm>
            <a:custGeom>
              <a:avLst/>
              <a:gdLst/>
              <a:ahLst/>
              <a:cxnLst/>
              <a:rect l="0" t="0" r="0" b="0"/>
              <a:pathLst>
                <a:path w="2159208" h="1011048">
                  <a:moveTo>
                    <a:pt x="444710" y="303212"/>
                  </a:moveTo>
                  <a:cubicBezTo>
                    <a:pt x="810470" y="2222"/>
                    <a:pt x="1400386" y="0"/>
                    <a:pt x="1649623" y="36512"/>
                  </a:cubicBezTo>
                  <a:lnTo>
                    <a:pt x="1696312" y="41429"/>
                  </a:lnTo>
                  <a:cubicBezTo>
                    <a:pt x="1716786" y="38199"/>
                    <a:pt x="1737776" y="36521"/>
                    <a:pt x="1759158" y="36521"/>
                  </a:cubicBezTo>
                  <a:cubicBezTo>
                    <a:pt x="1980099" y="36521"/>
                    <a:pt x="2159208" y="215629"/>
                    <a:pt x="2159208" y="436571"/>
                  </a:cubicBezTo>
                  <a:cubicBezTo>
                    <a:pt x="2159208" y="633129"/>
                    <a:pt x="2017452" y="796578"/>
                    <a:pt x="1830596" y="830261"/>
                  </a:cubicBezTo>
                  <a:lnTo>
                    <a:pt x="1830596" y="1011048"/>
                  </a:lnTo>
                  <a:lnTo>
                    <a:pt x="0" y="1011048"/>
                  </a:lnTo>
                  <a:cubicBezTo>
                    <a:pt x="28251" y="841010"/>
                    <a:pt x="140502" y="553551"/>
                    <a:pt x="444710" y="303212"/>
                  </a:cubicBezTo>
                  <a:close/>
                  <a:moveTo>
                    <a:pt x="1757018" y="772923"/>
                  </a:moveTo>
                  <a:cubicBezTo>
                    <a:pt x="1943766" y="772923"/>
                    <a:pt x="2095156" y="621533"/>
                    <a:pt x="2095156" y="434785"/>
                  </a:cubicBezTo>
                  <a:cubicBezTo>
                    <a:pt x="2095156" y="248037"/>
                    <a:pt x="1943766" y="96648"/>
                    <a:pt x="1757018" y="96648"/>
                  </a:cubicBezTo>
                  <a:cubicBezTo>
                    <a:pt x="1570270" y="96648"/>
                    <a:pt x="1418881" y="248037"/>
                    <a:pt x="1418881" y="434785"/>
                  </a:cubicBezTo>
                  <a:cubicBezTo>
                    <a:pt x="1418881" y="621533"/>
                    <a:pt x="1570270" y="772923"/>
                    <a:pt x="1757018" y="772923"/>
                  </a:cubicBezTo>
                  <a:close/>
                </a:path>
              </a:pathLst>
            </a:custGeom>
            <a:noFill/>
            <a:ln w="7143">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9" name="TextBox 8">
              <a:extLst>
                <a:ext uri="{FF2B5EF4-FFF2-40B4-BE49-F238E27FC236}">
                  <a16:creationId xmlns:a16="http://schemas.microsoft.com/office/drawing/2014/main" id="{3BFAAE19-E002-22FA-D74A-D8A5FB70F85C}"/>
                </a:ext>
              </a:extLst>
            </p:cNvPr>
            <p:cNvSpPr txBox="1"/>
            <p:nvPr/>
          </p:nvSpPr>
          <p:spPr>
            <a:xfrm>
              <a:off x="4058270" y="1766693"/>
              <a:ext cx="1487068" cy="17556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Robust Data Strategy</a:t>
              </a:r>
            </a:p>
          </p:txBody>
        </p:sp>
        <p:sp>
          <p:nvSpPr>
            <p:cNvPr id="10" name="TextBox 9">
              <a:extLst>
                <a:ext uri="{FF2B5EF4-FFF2-40B4-BE49-F238E27FC236}">
                  <a16:creationId xmlns:a16="http://schemas.microsoft.com/office/drawing/2014/main" id="{26E4496A-1F32-FD80-974E-E4720968F979}"/>
                </a:ext>
              </a:extLst>
            </p:cNvPr>
            <p:cNvSpPr txBox="1"/>
            <p:nvPr/>
          </p:nvSpPr>
          <p:spPr>
            <a:xfrm>
              <a:off x="4058270" y="2133405"/>
              <a:ext cx="2320191" cy="131676"/>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1A1A1A"/>
                  </a:solidFill>
                  <a:effectLst/>
                  <a:uLnTx/>
                  <a:uFillTx/>
                  <a:latin typeface="Arial"/>
                  <a:ea typeface="+mn-ea"/>
                  <a:cs typeface="+mn-cs"/>
                </a:rPr>
                <a:t>Focus on high-quality, ethical data management</a:t>
              </a:r>
            </a:p>
          </p:txBody>
        </p:sp>
        <p:sp>
          <p:nvSpPr>
            <p:cNvPr id="11" name="TextBox 10">
              <a:extLst>
                <a:ext uri="{FF2B5EF4-FFF2-40B4-BE49-F238E27FC236}">
                  <a16:creationId xmlns:a16="http://schemas.microsoft.com/office/drawing/2014/main" id="{C8A94901-3177-FB2E-A4BE-5A8571B64D2D}"/>
                </a:ext>
              </a:extLst>
            </p:cNvPr>
            <p:cNvSpPr txBox="1"/>
            <p:nvPr/>
          </p:nvSpPr>
          <p:spPr>
            <a:xfrm>
              <a:off x="4058270" y="2795393"/>
              <a:ext cx="1981995" cy="351136"/>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Comprehensive Governance
Frameworks</a:t>
              </a:r>
            </a:p>
          </p:txBody>
        </p:sp>
        <p:sp>
          <p:nvSpPr>
            <p:cNvPr id="12" name="TextBox 11">
              <a:extLst>
                <a:ext uri="{FF2B5EF4-FFF2-40B4-BE49-F238E27FC236}">
                  <a16:creationId xmlns:a16="http://schemas.microsoft.com/office/drawing/2014/main" id="{3A5ACE7D-B29A-2D55-2C15-5996BE1BB277}"/>
                </a:ext>
              </a:extLst>
            </p:cNvPr>
            <p:cNvSpPr txBox="1"/>
            <p:nvPr/>
          </p:nvSpPr>
          <p:spPr>
            <a:xfrm>
              <a:off x="4058270" y="3390705"/>
              <a:ext cx="2040289" cy="131676"/>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1A1A1A"/>
                  </a:solidFill>
                  <a:effectLst/>
                  <a:uLnTx/>
                  <a:uFillTx/>
                  <a:latin typeface="Arial"/>
                  <a:ea typeface="+mn-ea"/>
                  <a:cs typeface="+mn-cs"/>
                </a:rPr>
                <a:t>Establish ethical and regulatory guidelines</a:t>
              </a:r>
            </a:p>
          </p:txBody>
        </p:sp>
        <p:sp>
          <p:nvSpPr>
            <p:cNvPr id="13" name="TextBox 12">
              <a:extLst>
                <a:ext uri="{FF2B5EF4-FFF2-40B4-BE49-F238E27FC236}">
                  <a16:creationId xmlns:a16="http://schemas.microsoft.com/office/drawing/2014/main" id="{171AE756-05F0-11AF-87EE-899C0B708292}"/>
                </a:ext>
              </a:extLst>
            </p:cNvPr>
            <p:cNvSpPr txBox="1"/>
            <p:nvPr/>
          </p:nvSpPr>
          <p:spPr>
            <a:xfrm>
              <a:off x="4058270" y="4052693"/>
              <a:ext cx="2715813" cy="17556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1A1A1A"/>
                  </a:solidFill>
                  <a:effectLst/>
                  <a:uLnTx/>
                  <a:uFillTx/>
                  <a:latin typeface="Arial"/>
                  <a:ea typeface="+mn-ea"/>
                  <a:cs typeface="+mn-cs"/>
                </a:rPr>
                <a:t>Human-AI Collaboration and Upskilling</a:t>
              </a:r>
            </a:p>
          </p:txBody>
        </p:sp>
        <p:sp>
          <p:nvSpPr>
            <p:cNvPr id="14" name="TextBox 13">
              <a:extLst>
                <a:ext uri="{FF2B5EF4-FFF2-40B4-BE49-F238E27FC236}">
                  <a16:creationId xmlns:a16="http://schemas.microsoft.com/office/drawing/2014/main" id="{451C1D86-25CA-7E21-BACC-5B61B050D7E3}"/>
                </a:ext>
              </a:extLst>
            </p:cNvPr>
            <p:cNvSpPr txBox="1"/>
            <p:nvPr/>
          </p:nvSpPr>
          <p:spPr>
            <a:xfrm>
              <a:off x="4058270" y="4419405"/>
              <a:ext cx="2324581" cy="131676"/>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1A1A1A"/>
                  </a:solidFill>
                  <a:effectLst/>
                  <a:uLnTx/>
                  <a:uFillTx/>
                  <a:latin typeface="Arial"/>
                  <a:ea typeface="+mn-ea"/>
                  <a:cs typeface="+mn-cs"/>
                </a:rPr>
                <a:t>Emphasize AI as a tool to augment human roles</a:t>
              </a:r>
            </a:p>
          </p:txBody>
        </p:sp>
        <p:sp>
          <p:nvSpPr>
            <p:cNvPr id="15" name="Rounded Rectangle 13">
              <a:extLst>
                <a:ext uri="{FF2B5EF4-FFF2-40B4-BE49-F238E27FC236}">
                  <a16:creationId xmlns:a16="http://schemas.microsoft.com/office/drawing/2014/main" id="{6686EC38-498E-26A9-9547-65881E8E18AD}"/>
                </a:ext>
              </a:extLst>
            </p:cNvPr>
            <p:cNvSpPr/>
            <p:nvPr/>
          </p:nvSpPr>
          <p:spPr>
            <a:xfrm>
              <a:off x="3245349" y="1820337"/>
              <a:ext cx="441445" cy="441655"/>
            </a:xfrm>
            <a:custGeom>
              <a:avLst/>
              <a:gdLst/>
              <a:ahLst/>
              <a:cxnLst/>
              <a:rect l="0" t="0" r="0" b="0"/>
              <a:pathLst>
                <a:path w="441445" h="441655">
                  <a:moveTo>
                    <a:pt x="364959" y="155790"/>
                  </a:moveTo>
                  <a:cubicBezTo>
                    <a:pt x="366226" y="112714"/>
                    <a:pt x="363034" y="69622"/>
                    <a:pt x="355434" y="27203"/>
                  </a:cubicBezTo>
                  <a:cubicBezTo>
                    <a:pt x="354216" y="20290"/>
                    <a:pt x="348673" y="14954"/>
                    <a:pt x="341718" y="14001"/>
                  </a:cubicBezTo>
                  <a:cubicBezTo>
                    <a:pt x="237194" y="0"/>
                    <a:pt x="131270" y="0"/>
                    <a:pt x="26746" y="14001"/>
                  </a:cubicBezTo>
                  <a:cubicBezTo>
                    <a:pt x="19788" y="14949"/>
                    <a:pt x="14242" y="20287"/>
                    <a:pt x="13030" y="27203"/>
                  </a:cubicBezTo>
                  <a:cubicBezTo>
                    <a:pt x="0" y="99999"/>
                    <a:pt x="0" y="174530"/>
                    <a:pt x="13030" y="247326"/>
                  </a:cubicBezTo>
                  <a:cubicBezTo>
                    <a:pt x="14242" y="254242"/>
                    <a:pt x="19788" y="259580"/>
                    <a:pt x="26746" y="260527"/>
                  </a:cubicBezTo>
                  <a:cubicBezTo>
                    <a:pt x="94404" y="269570"/>
                    <a:pt x="162717" y="272757"/>
                    <a:pt x="230924" y="270052"/>
                  </a:cubicBezTo>
                  <a:moveTo>
                    <a:pt x="147618" y="84848"/>
                  </a:moveTo>
                  <a:lnTo>
                    <a:pt x="228199" y="130892"/>
                  </a:lnTo>
                  <a:cubicBezTo>
                    <a:pt x="230489" y="132197"/>
                    <a:pt x="231902" y="134629"/>
                    <a:pt x="231902" y="137264"/>
                  </a:cubicBezTo>
                  <a:cubicBezTo>
                    <a:pt x="231902" y="139899"/>
                    <a:pt x="230489" y="142332"/>
                    <a:pt x="228199" y="143636"/>
                  </a:cubicBezTo>
                  <a:lnTo>
                    <a:pt x="147618" y="189680"/>
                  </a:lnTo>
                  <a:cubicBezTo>
                    <a:pt x="145347" y="190964"/>
                    <a:pt x="142566" y="190949"/>
                    <a:pt x="140310" y="189641"/>
                  </a:cubicBezTo>
                  <a:cubicBezTo>
                    <a:pt x="138053" y="188332"/>
                    <a:pt x="136659" y="185926"/>
                    <a:pt x="136645" y="183318"/>
                  </a:cubicBezTo>
                  <a:lnTo>
                    <a:pt x="136645" y="91135"/>
                  </a:lnTo>
                  <a:cubicBezTo>
                    <a:pt x="136674" y="88535"/>
                    <a:pt x="138077" y="86145"/>
                    <a:pt x="140333" y="84852"/>
                  </a:cubicBezTo>
                  <a:cubicBezTo>
                    <a:pt x="142589" y="83560"/>
                    <a:pt x="145361" y="83558"/>
                    <a:pt x="147618" y="84848"/>
                  </a:cubicBezTo>
                  <a:close/>
                  <a:moveTo>
                    <a:pt x="441445" y="441655"/>
                  </a:moveTo>
                  <a:cubicBezTo>
                    <a:pt x="441445" y="389050"/>
                    <a:pt x="398800" y="346405"/>
                    <a:pt x="346195" y="346405"/>
                  </a:cubicBezTo>
                  <a:cubicBezTo>
                    <a:pt x="293590" y="346405"/>
                    <a:pt x="250945" y="389050"/>
                    <a:pt x="250945" y="441655"/>
                  </a:cubicBezTo>
                  <a:close/>
                  <a:moveTo>
                    <a:pt x="346195" y="317830"/>
                  </a:moveTo>
                  <a:cubicBezTo>
                    <a:pt x="377758" y="317830"/>
                    <a:pt x="403345" y="292243"/>
                    <a:pt x="403345" y="260680"/>
                  </a:cubicBezTo>
                  <a:cubicBezTo>
                    <a:pt x="403345" y="229117"/>
                    <a:pt x="377758" y="203530"/>
                    <a:pt x="346195" y="203530"/>
                  </a:cubicBezTo>
                  <a:cubicBezTo>
                    <a:pt x="314632" y="203530"/>
                    <a:pt x="289045" y="229117"/>
                    <a:pt x="289045" y="260680"/>
                  </a:cubicBezTo>
                  <a:cubicBezTo>
                    <a:pt x="289045" y="292243"/>
                    <a:pt x="314632" y="317830"/>
                    <a:pt x="346195" y="317830"/>
                  </a:cubicBezTo>
                  <a:close/>
                </a:path>
              </a:pathLst>
            </a:custGeom>
            <a:noFill/>
            <a:ln w="7143">
              <a:solidFill>
                <a:srgbClr val="1A1A1A"/>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6" name="Rounded Rectangle 14">
              <a:extLst>
                <a:ext uri="{FF2B5EF4-FFF2-40B4-BE49-F238E27FC236}">
                  <a16:creationId xmlns:a16="http://schemas.microsoft.com/office/drawing/2014/main" id="{DADEF693-7CF3-CC34-7DCD-61A1D4973111}"/>
                </a:ext>
              </a:extLst>
            </p:cNvPr>
            <p:cNvSpPr/>
            <p:nvPr/>
          </p:nvSpPr>
          <p:spPr>
            <a:xfrm>
              <a:off x="3239120" y="2957318"/>
              <a:ext cx="437782" cy="442344"/>
            </a:xfrm>
            <a:custGeom>
              <a:avLst/>
              <a:gdLst/>
              <a:ahLst/>
              <a:cxnLst/>
              <a:rect l="0" t="0" r="0" b="0"/>
              <a:pathLst>
                <a:path w="437782" h="442344">
                  <a:moveTo>
                    <a:pt x="319678" y="429806"/>
                  </a:moveTo>
                  <a:cubicBezTo>
                    <a:pt x="320646" y="432712"/>
                    <a:pt x="320157" y="435907"/>
                    <a:pt x="318364" y="438391"/>
                  </a:cubicBezTo>
                  <a:cubicBezTo>
                    <a:pt x="316571" y="440874"/>
                    <a:pt x="313692" y="442344"/>
                    <a:pt x="310629" y="442340"/>
                  </a:cubicBezTo>
                  <a:lnTo>
                    <a:pt x="146570" y="442340"/>
                  </a:lnTo>
                  <a:cubicBezTo>
                    <a:pt x="143507" y="442344"/>
                    <a:pt x="140628" y="440874"/>
                    <a:pt x="138835" y="438391"/>
                  </a:cubicBezTo>
                  <a:cubicBezTo>
                    <a:pt x="137042" y="435907"/>
                    <a:pt x="136553" y="432712"/>
                    <a:pt x="137521" y="429806"/>
                  </a:cubicBezTo>
                  <a:lnTo>
                    <a:pt x="146380" y="403269"/>
                  </a:lnTo>
                  <a:cubicBezTo>
                    <a:pt x="149978" y="392478"/>
                    <a:pt x="160074" y="385197"/>
                    <a:pt x="171450" y="385190"/>
                  </a:cubicBezTo>
                  <a:lnTo>
                    <a:pt x="285750" y="385190"/>
                  </a:lnTo>
                  <a:cubicBezTo>
                    <a:pt x="297125" y="385197"/>
                    <a:pt x="307221" y="392478"/>
                    <a:pt x="310819" y="403269"/>
                  </a:cubicBezTo>
                  <a:close/>
                  <a:moveTo>
                    <a:pt x="266700" y="385190"/>
                  </a:moveTo>
                  <a:lnTo>
                    <a:pt x="190500" y="385190"/>
                  </a:lnTo>
                  <a:lnTo>
                    <a:pt x="190500" y="366140"/>
                  </a:lnTo>
                  <a:cubicBezTo>
                    <a:pt x="190500" y="345098"/>
                    <a:pt x="207557" y="328040"/>
                    <a:pt x="228600" y="328040"/>
                  </a:cubicBezTo>
                  <a:cubicBezTo>
                    <a:pt x="249642" y="328040"/>
                    <a:pt x="266700" y="345098"/>
                    <a:pt x="266700" y="366140"/>
                  </a:cubicBezTo>
                  <a:close/>
                  <a:moveTo>
                    <a:pt x="0" y="0"/>
                  </a:moveTo>
                  <a:moveTo>
                    <a:pt x="228600" y="328040"/>
                  </a:moveTo>
                  <a:lnTo>
                    <a:pt x="228600" y="99440"/>
                  </a:lnTo>
                  <a:moveTo>
                    <a:pt x="257175" y="70866"/>
                  </a:moveTo>
                  <a:cubicBezTo>
                    <a:pt x="257175" y="86647"/>
                    <a:pt x="244381" y="99441"/>
                    <a:pt x="228600" y="99441"/>
                  </a:cubicBezTo>
                  <a:cubicBezTo>
                    <a:pt x="212818" y="99441"/>
                    <a:pt x="200025" y="86647"/>
                    <a:pt x="200025" y="70866"/>
                  </a:cubicBezTo>
                  <a:cubicBezTo>
                    <a:pt x="204080" y="52979"/>
                    <a:pt x="210865" y="35823"/>
                    <a:pt x="220141" y="20002"/>
                  </a:cubicBezTo>
                  <a:cubicBezTo>
                    <a:pt x="221778" y="16841"/>
                    <a:pt x="225040" y="14857"/>
                    <a:pt x="228600" y="14857"/>
                  </a:cubicBezTo>
                  <a:cubicBezTo>
                    <a:pt x="232159" y="14857"/>
                    <a:pt x="235421" y="16841"/>
                    <a:pt x="237058" y="20002"/>
                  </a:cubicBezTo>
                  <a:cubicBezTo>
                    <a:pt x="246347" y="35817"/>
                    <a:pt x="253133" y="52975"/>
                    <a:pt x="257175" y="70866"/>
                  </a:cubicBezTo>
                  <a:close/>
                  <a:moveTo>
                    <a:pt x="0" y="0"/>
                  </a:moveTo>
                  <a:moveTo>
                    <a:pt x="57150" y="137540"/>
                  </a:moveTo>
                  <a:lnTo>
                    <a:pt x="400050" y="137540"/>
                  </a:lnTo>
                  <a:moveTo>
                    <a:pt x="0" y="0"/>
                  </a:moveTo>
                  <a:moveTo>
                    <a:pt x="95250" y="137540"/>
                  </a:moveTo>
                  <a:lnTo>
                    <a:pt x="95250" y="232791"/>
                  </a:lnTo>
                  <a:moveTo>
                    <a:pt x="161239" y="232791"/>
                  </a:moveTo>
                  <a:cubicBezTo>
                    <a:pt x="164018" y="232762"/>
                    <a:pt x="166670" y="233949"/>
                    <a:pt x="168501" y="236040"/>
                  </a:cubicBezTo>
                  <a:cubicBezTo>
                    <a:pt x="170332" y="238131"/>
                    <a:pt x="171158" y="240917"/>
                    <a:pt x="170764" y="243668"/>
                  </a:cubicBezTo>
                  <a:cubicBezTo>
                    <a:pt x="165413" y="281220"/>
                    <a:pt x="133257" y="309119"/>
                    <a:pt x="95326" y="309119"/>
                  </a:cubicBezTo>
                  <a:cubicBezTo>
                    <a:pt x="57394" y="309119"/>
                    <a:pt x="25239" y="281220"/>
                    <a:pt x="19888" y="243668"/>
                  </a:cubicBezTo>
                  <a:cubicBezTo>
                    <a:pt x="19493" y="240917"/>
                    <a:pt x="20319" y="238131"/>
                    <a:pt x="22150" y="236040"/>
                  </a:cubicBezTo>
                  <a:cubicBezTo>
                    <a:pt x="23981" y="233949"/>
                    <a:pt x="26634" y="232762"/>
                    <a:pt x="29413" y="232791"/>
                  </a:cubicBezTo>
                  <a:close/>
                  <a:moveTo>
                    <a:pt x="0" y="0"/>
                  </a:moveTo>
                  <a:moveTo>
                    <a:pt x="361950" y="137540"/>
                  </a:moveTo>
                  <a:lnTo>
                    <a:pt x="361950" y="232791"/>
                  </a:lnTo>
                  <a:moveTo>
                    <a:pt x="291312" y="232791"/>
                  </a:moveTo>
                  <a:cubicBezTo>
                    <a:pt x="289831" y="232798"/>
                    <a:pt x="288418" y="233415"/>
                    <a:pt x="287406" y="234496"/>
                  </a:cubicBezTo>
                  <a:cubicBezTo>
                    <a:pt x="286393" y="235577"/>
                    <a:pt x="285870" y="237027"/>
                    <a:pt x="285959" y="238506"/>
                  </a:cubicBezTo>
                  <a:cubicBezTo>
                    <a:pt x="288842" y="277308"/>
                    <a:pt x="320495" y="307706"/>
                    <a:pt x="359382" y="309017"/>
                  </a:cubicBezTo>
                  <a:cubicBezTo>
                    <a:pt x="398269" y="310328"/>
                    <a:pt x="431898" y="282131"/>
                    <a:pt x="437387" y="243611"/>
                  </a:cubicBezTo>
                  <a:cubicBezTo>
                    <a:pt x="437782" y="240860"/>
                    <a:pt x="436956" y="238074"/>
                    <a:pt x="435125" y="235983"/>
                  </a:cubicBezTo>
                  <a:cubicBezTo>
                    <a:pt x="433294" y="233892"/>
                    <a:pt x="430641" y="232705"/>
                    <a:pt x="427862" y="232733"/>
                  </a:cubicBezTo>
                  <a:close/>
                </a:path>
              </a:pathLst>
            </a:custGeom>
            <a:noFill/>
            <a:ln w="7143">
              <a:solidFill>
                <a:srgbClr val="1A1A1A"/>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sp>
          <p:nvSpPr>
            <p:cNvPr id="17" name="Rounded Rectangle 15">
              <a:extLst>
                <a:ext uri="{FF2B5EF4-FFF2-40B4-BE49-F238E27FC236}">
                  <a16:creationId xmlns:a16="http://schemas.microsoft.com/office/drawing/2014/main" id="{4AE5D808-BC81-5B49-79A8-BA934D2EFE61}"/>
                </a:ext>
              </a:extLst>
            </p:cNvPr>
            <p:cNvSpPr/>
            <p:nvPr/>
          </p:nvSpPr>
          <p:spPr>
            <a:xfrm>
              <a:off x="3253406" y="4114605"/>
              <a:ext cx="428626" cy="423931"/>
            </a:xfrm>
            <a:custGeom>
              <a:avLst/>
              <a:gdLst/>
              <a:ahLst/>
              <a:cxnLst/>
              <a:rect l="0" t="0" r="0" b="0"/>
              <a:pathLst>
                <a:path w="428626" h="423931">
                  <a:moveTo>
                    <a:pt x="120603" y="423931"/>
                  </a:moveTo>
                  <a:cubicBezTo>
                    <a:pt x="146370" y="402094"/>
                    <a:pt x="179629" y="388618"/>
                    <a:pt x="215266" y="388618"/>
                  </a:cubicBezTo>
                  <a:cubicBezTo>
                    <a:pt x="250902" y="388618"/>
                    <a:pt x="283368" y="402094"/>
                    <a:pt x="308573" y="423931"/>
                  </a:cubicBezTo>
                  <a:moveTo>
                    <a:pt x="292672" y="68585"/>
                  </a:moveTo>
                  <a:cubicBezTo>
                    <a:pt x="277216" y="76313"/>
                    <a:pt x="259829" y="80176"/>
                    <a:pt x="240511" y="80176"/>
                  </a:cubicBezTo>
                  <a:cubicBezTo>
                    <a:pt x="203807" y="80176"/>
                    <a:pt x="170114" y="65132"/>
                    <a:pt x="146932" y="40018"/>
                  </a:cubicBezTo>
                  <a:moveTo>
                    <a:pt x="215264" y="156209"/>
                  </a:moveTo>
                  <a:cubicBezTo>
                    <a:pt x="258401" y="156209"/>
                    <a:pt x="293369" y="121241"/>
                    <a:pt x="293369" y="78105"/>
                  </a:cubicBezTo>
                  <a:cubicBezTo>
                    <a:pt x="293369" y="34968"/>
                    <a:pt x="258401" y="0"/>
                    <a:pt x="215264" y="0"/>
                  </a:cubicBezTo>
                  <a:cubicBezTo>
                    <a:pt x="172128" y="0"/>
                    <a:pt x="137160" y="34968"/>
                    <a:pt x="137160" y="78105"/>
                  </a:cubicBezTo>
                  <a:cubicBezTo>
                    <a:pt x="137160" y="121241"/>
                    <a:pt x="172128" y="156209"/>
                    <a:pt x="215264" y="156209"/>
                  </a:cubicBezTo>
                  <a:close/>
                  <a:moveTo>
                    <a:pt x="11921" y="38100"/>
                  </a:moveTo>
                  <a:cubicBezTo>
                    <a:pt x="30971" y="57150"/>
                    <a:pt x="53831" y="70484"/>
                    <a:pt x="80501" y="74294"/>
                  </a:cubicBezTo>
                  <a:moveTo>
                    <a:pt x="99060" y="154304"/>
                  </a:moveTo>
                  <a:cubicBezTo>
                    <a:pt x="91440" y="156209"/>
                    <a:pt x="85724" y="158114"/>
                    <a:pt x="78104" y="158114"/>
                  </a:cubicBezTo>
                  <a:cubicBezTo>
                    <a:pt x="34289" y="158114"/>
                    <a:pt x="0" y="123824"/>
                    <a:pt x="0" y="80009"/>
                  </a:cubicBezTo>
                  <a:cubicBezTo>
                    <a:pt x="0" y="36194"/>
                    <a:pt x="34289" y="1904"/>
                    <a:pt x="78104" y="1904"/>
                  </a:cubicBezTo>
                  <a:cubicBezTo>
                    <a:pt x="87629" y="1904"/>
                    <a:pt x="95249" y="3809"/>
                    <a:pt x="102869" y="5714"/>
                  </a:cubicBezTo>
                  <a:moveTo>
                    <a:pt x="347976" y="76199"/>
                  </a:moveTo>
                  <a:cubicBezTo>
                    <a:pt x="357501" y="78104"/>
                    <a:pt x="367026" y="80009"/>
                    <a:pt x="376551" y="80009"/>
                  </a:cubicBezTo>
                  <a:cubicBezTo>
                    <a:pt x="395601" y="80009"/>
                    <a:pt x="412746" y="76199"/>
                    <a:pt x="427986" y="68579"/>
                  </a:cubicBezTo>
                  <a:moveTo>
                    <a:pt x="327661" y="3809"/>
                  </a:moveTo>
                  <a:cubicBezTo>
                    <a:pt x="327661" y="3809"/>
                    <a:pt x="342901" y="0"/>
                    <a:pt x="350521" y="0"/>
                  </a:cubicBezTo>
                  <a:cubicBezTo>
                    <a:pt x="394336" y="0"/>
                    <a:pt x="428626" y="34290"/>
                    <a:pt x="428626" y="78105"/>
                  </a:cubicBezTo>
                  <a:cubicBezTo>
                    <a:pt x="428626" y="121919"/>
                    <a:pt x="394336" y="156209"/>
                    <a:pt x="350521" y="156209"/>
                  </a:cubicBezTo>
                  <a:cubicBezTo>
                    <a:pt x="342901" y="156209"/>
                    <a:pt x="337186" y="154305"/>
                    <a:pt x="329566" y="154305"/>
                  </a:cubicBezTo>
                  <a:moveTo>
                    <a:pt x="292820" y="268725"/>
                  </a:moveTo>
                  <a:cubicBezTo>
                    <a:pt x="277361" y="276455"/>
                    <a:pt x="259968" y="280318"/>
                    <a:pt x="240642" y="280318"/>
                  </a:cubicBezTo>
                  <a:cubicBezTo>
                    <a:pt x="203925" y="280318"/>
                    <a:pt x="170223" y="265271"/>
                    <a:pt x="147034" y="240148"/>
                  </a:cubicBezTo>
                  <a:moveTo>
                    <a:pt x="215264" y="356235"/>
                  </a:moveTo>
                  <a:cubicBezTo>
                    <a:pt x="258401" y="356235"/>
                    <a:pt x="293369" y="321266"/>
                    <a:pt x="293369" y="278130"/>
                  </a:cubicBezTo>
                  <a:cubicBezTo>
                    <a:pt x="293369" y="234993"/>
                    <a:pt x="258401" y="200025"/>
                    <a:pt x="215264" y="200025"/>
                  </a:cubicBezTo>
                  <a:cubicBezTo>
                    <a:pt x="172128" y="200025"/>
                    <a:pt x="137160" y="234993"/>
                    <a:pt x="137160" y="278130"/>
                  </a:cubicBezTo>
                  <a:cubicBezTo>
                    <a:pt x="137160" y="321266"/>
                    <a:pt x="172128" y="356235"/>
                    <a:pt x="215264" y="356235"/>
                  </a:cubicBezTo>
                  <a:close/>
                </a:path>
              </a:pathLst>
            </a:custGeom>
            <a:noFill/>
            <a:ln w="7143">
              <a:solidFill>
                <a:srgbClr val="1A1A1A"/>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231F20"/>
                </a:solidFill>
                <a:effectLst/>
                <a:uLnTx/>
                <a:uFillTx/>
                <a:latin typeface="Arial"/>
                <a:ea typeface="+mn-ea"/>
                <a:cs typeface="+mn-cs"/>
              </a:endParaRPr>
            </a:p>
          </p:txBody>
        </p:sp>
      </p:grpSp>
    </p:spTree>
    <p:extLst>
      <p:ext uri="{BB962C8B-B14F-4D97-AF65-F5344CB8AC3E}">
        <p14:creationId xmlns:p14="http://schemas.microsoft.com/office/powerpoint/2010/main" val="16966698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054588-4A0F-426E-C7B3-46B8D4AA98F2}"/>
              </a:ext>
            </a:extLst>
          </p:cNvPr>
          <p:cNvSpPr>
            <a:spLocks noGrp="1"/>
          </p:cNvSpPr>
          <p:nvPr>
            <p:ph type="title"/>
          </p:nvPr>
        </p:nvSpPr>
        <p:spPr/>
        <p:txBody>
          <a:bodyPr/>
          <a:lstStyle/>
          <a:p>
            <a:r>
              <a:rPr lang="en-US" dirty="0"/>
              <a:t>Exercise 1: Mapping AI in Your Bank</a:t>
            </a:r>
          </a:p>
        </p:txBody>
      </p:sp>
      <p:sp>
        <p:nvSpPr>
          <p:cNvPr id="5" name="Text Placeholder 4">
            <a:extLst>
              <a:ext uri="{FF2B5EF4-FFF2-40B4-BE49-F238E27FC236}">
                <a16:creationId xmlns:a16="http://schemas.microsoft.com/office/drawing/2014/main" id="{8B1F9F68-A60A-B0AE-5A3E-5A3DCDBA5C0E}"/>
              </a:ext>
            </a:extLst>
          </p:cNvPr>
          <p:cNvSpPr>
            <a:spLocks noGrp="1"/>
          </p:cNvSpPr>
          <p:nvPr>
            <p:ph type="body" sz="quarter" idx="10"/>
          </p:nvPr>
        </p:nvSpPr>
        <p:spPr/>
        <p:txBody>
          <a:bodyPr/>
          <a:lstStyle/>
          <a:p>
            <a:pPr marL="0" indent="0">
              <a:buNone/>
            </a:pPr>
            <a:r>
              <a:rPr lang="en-US" dirty="0"/>
              <a:t>Link: </a:t>
            </a:r>
            <a:r>
              <a:rPr lang="en-US" dirty="0">
                <a:hlinkClick r:id="rId2"/>
              </a:rPr>
              <a:t>Agents and Mortgages</a:t>
            </a:r>
            <a:endParaRPr lang="en-US" dirty="0"/>
          </a:p>
          <a:p>
            <a:endParaRPr lang="en-US" dirty="0"/>
          </a:p>
          <a:p>
            <a:pPr marL="0" indent="0">
              <a:buNone/>
            </a:pPr>
            <a:r>
              <a:rPr lang="en-US" dirty="0"/>
              <a:t>Break out into groups (Red, Yellow, Green, Blue)</a:t>
            </a:r>
          </a:p>
          <a:p>
            <a:r>
              <a:rPr lang="en-US" dirty="0"/>
              <a:t>Red:</a:t>
            </a:r>
          </a:p>
          <a:p>
            <a:r>
              <a:rPr lang="en-US" dirty="0"/>
              <a:t>Yellow:</a:t>
            </a:r>
          </a:p>
          <a:p>
            <a:r>
              <a:rPr lang="en-US" dirty="0"/>
              <a:t>Green:</a:t>
            </a:r>
          </a:p>
          <a:p>
            <a:r>
              <a:rPr lang="en-US" dirty="0"/>
              <a:t>Blue:</a:t>
            </a:r>
          </a:p>
        </p:txBody>
      </p:sp>
    </p:spTree>
    <p:extLst>
      <p:ext uri="{BB962C8B-B14F-4D97-AF65-F5344CB8AC3E}">
        <p14:creationId xmlns:p14="http://schemas.microsoft.com/office/powerpoint/2010/main" val="320290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55314" y="1378673"/>
            <a:ext cx="2240280" cy="3200399"/>
          </a:xfrm>
          <a:custGeom>
            <a:avLst/>
            <a:gdLst/>
            <a:ahLst/>
            <a:cxnLst/>
            <a:rect l="0" t="0" r="0" b="0"/>
            <a:pathLst>
              <a:path w="1477107" h="2110153">
                <a:moveTo>
                  <a:pt x="1477107" y="2110153"/>
                </a:moveTo>
                <a:lnTo>
                  <a:pt x="0" y="2110153"/>
                </a:lnTo>
                <a:lnTo>
                  <a:pt x="0" y="211015"/>
                </a:lnTo>
                <a:cubicBezTo>
                  <a:pt x="0" y="94517"/>
                  <a:pt x="94605" y="0"/>
                  <a:pt x="211015" y="0"/>
                </a:cubicBezTo>
                <a:lnTo>
                  <a:pt x="1266092" y="0"/>
                </a:lnTo>
                <a:cubicBezTo>
                  <a:pt x="1382590" y="0"/>
                  <a:pt x="1477107" y="94517"/>
                  <a:pt x="1477107" y="211015"/>
                </a:cubicBezTo>
                <a:lnTo>
                  <a:pt x="1477107" y="2110153"/>
                </a:lnTo>
              </a:path>
            </a:pathLst>
          </a:custGeom>
          <a:solidFill>
            <a:srgbClr val="0486FF"/>
          </a:solidFill>
          <a:ln>
            <a:noFill/>
          </a:ln>
        </p:spPr>
        <p:txBody>
          <a:bodyPr rtlCol="0" anchor="ctr"/>
          <a:lstStyle/>
          <a:p>
            <a:pPr algn="ctr"/>
            <a:endParaRPr sz="2800"/>
          </a:p>
        </p:txBody>
      </p:sp>
      <p:sp>
        <p:nvSpPr>
          <p:cNvPr id="3" name="Rounded Rectangle 2"/>
          <p:cNvSpPr/>
          <p:nvPr/>
        </p:nvSpPr>
        <p:spPr>
          <a:xfrm>
            <a:off x="655314" y="1378673"/>
            <a:ext cx="2240280" cy="3200399"/>
          </a:xfrm>
          <a:custGeom>
            <a:avLst/>
            <a:gdLst/>
            <a:ahLst/>
            <a:cxnLst/>
            <a:rect l="0" t="0" r="0" b="0"/>
            <a:pathLst>
              <a:path w="1477107" h="2110153">
                <a:moveTo>
                  <a:pt x="371534" y="617923"/>
                </a:moveTo>
                <a:lnTo>
                  <a:pt x="0" y="316523"/>
                </a:lnTo>
                <a:lnTo>
                  <a:pt x="0" y="1160584"/>
                </a:lnTo>
                <a:lnTo>
                  <a:pt x="371534" y="859184"/>
                </a:lnTo>
                <a:cubicBezTo>
                  <a:pt x="438862" y="804584"/>
                  <a:pt x="438862" y="672523"/>
                  <a:pt x="371534" y="617923"/>
                </a:cubicBezTo>
                <a:lnTo>
                  <a:pt x="0" y="316523"/>
                </a:lnTo>
                <a:lnTo>
                  <a:pt x="0" y="1160584"/>
                </a:lnTo>
                <a:lnTo>
                  <a:pt x="371534" y="859184"/>
                </a:lnTo>
                <a:cubicBezTo>
                  <a:pt x="438862" y="804584"/>
                  <a:pt x="438862" y="672523"/>
                  <a:pt x="371534" y="617923"/>
                </a:cubicBezTo>
                <a:close/>
                <a:moveTo>
                  <a:pt x="342900" y="883187"/>
                </a:moveTo>
                <a:cubicBezTo>
                  <a:pt x="401914" y="1045053"/>
                  <a:pt x="557003" y="1160584"/>
                  <a:pt x="739052" y="1160584"/>
                </a:cubicBezTo>
                <a:cubicBezTo>
                  <a:pt x="971861" y="1160584"/>
                  <a:pt x="1160584" y="971637"/>
                  <a:pt x="1160584" y="738553"/>
                </a:cubicBezTo>
                <a:cubicBezTo>
                  <a:pt x="1160584" y="505469"/>
                  <a:pt x="971861" y="316523"/>
                  <a:pt x="739052" y="316523"/>
                </a:cubicBezTo>
                <a:cubicBezTo>
                  <a:pt x="557003" y="316523"/>
                  <a:pt x="401826" y="432053"/>
                  <a:pt x="342900" y="593920"/>
                </a:cubicBezTo>
                <a:moveTo>
                  <a:pt x="1477107" y="1371600"/>
                </a:moveTo>
                <a:lnTo>
                  <a:pt x="1477107" y="211015"/>
                </a:lnTo>
                <a:cubicBezTo>
                  <a:pt x="1477107" y="94517"/>
                  <a:pt x="1382590" y="0"/>
                  <a:pt x="1266092" y="0"/>
                </a:cubicBezTo>
                <a:lnTo>
                  <a:pt x="211015" y="0"/>
                </a:lnTo>
                <a:cubicBezTo>
                  <a:pt x="94605" y="0"/>
                  <a:pt x="0" y="94517"/>
                  <a:pt x="0" y="211015"/>
                </a:cubicBezTo>
                <a:lnTo>
                  <a:pt x="0" y="1371600"/>
                </a:lnTo>
                <a:moveTo>
                  <a:pt x="1477107" y="1371600"/>
                </a:moveTo>
                <a:lnTo>
                  <a:pt x="1477107" y="2110153"/>
                </a:lnTo>
                <a:moveTo>
                  <a:pt x="0" y="2110153"/>
                </a:moveTo>
                <a:lnTo>
                  <a:pt x="0" y="1371600"/>
                </a:lnTo>
              </a:path>
            </a:pathLst>
          </a:custGeom>
          <a:noFill/>
          <a:ln w="6594">
            <a:solidFill>
              <a:srgbClr val="FFFFFF"/>
            </a:solidFill>
          </a:ln>
        </p:spPr>
        <p:txBody>
          <a:bodyPr rtlCol="0" anchor="ctr"/>
          <a:lstStyle/>
          <a:p>
            <a:pPr algn="ctr"/>
            <a:endParaRPr sz="2800"/>
          </a:p>
        </p:txBody>
      </p:sp>
      <p:sp>
        <p:nvSpPr>
          <p:cNvPr id="4" name="Rounded Rectangle 3"/>
          <p:cNvSpPr/>
          <p:nvPr/>
        </p:nvSpPr>
        <p:spPr>
          <a:xfrm>
            <a:off x="3535674" y="1378673"/>
            <a:ext cx="2240280" cy="3200399"/>
          </a:xfrm>
          <a:custGeom>
            <a:avLst/>
            <a:gdLst/>
            <a:ahLst/>
            <a:cxnLst/>
            <a:rect l="0" t="0" r="0" b="0"/>
            <a:pathLst>
              <a:path w="1477107" h="2110153">
                <a:moveTo>
                  <a:pt x="1477107" y="2110153"/>
                </a:moveTo>
                <a:lnTo>
                  <a:pt x="0" y="2110153"/>
                </a:lnTo>
                <a:lnTo>
                  <a:pt x="0" y="211015"/>
                </a:lnTo>
                <a:cubicBezTo>
                  <a:pt x="0" y="94517"/>
                  <a:pt x="94605" y="0"/>
                  <a:pt x="211015" y="0"/>
                </a:cubicBezTo>
                <a:lnTo>
                  <a:pt x="1266092" y="0"/>
                </a:lnTo>
                <a:cubicBezTo>
                  <a:pt x="1382590" y="0"/>
                  <a:pt x="1477107" y="94517"/>
                  <a:pt x="1477107" y="211015"/>
                </a:cubicBezTo>
                <a:lnTo>
                  <a:pt x="1477107" y="2110153"/>
                </a:lnTo>
              </a:path>
            </a:pathLst>
          </a:custGeom>
          <a:solidFill>
            <a:srgbClr val="2093FF"/>
          </a:solidFill>
          <a:ln>
            <a:noFill/>
          </a:ln>
        </p:spPr>
        <p:txBody>
          <a:bodyPr rtlCol="0" anchor="ctr"/>
          <a:lstStyle/>
          <a:p>
            <a:pPr algn="ctr"/>
            <a:endParaRPr sz="2800"/>
          </a:p>
        </p:txBody>
      </p:sp>
      <p:sp>
        <p:nvSpPr>
          <p:cNvPr id="5" name="Rounded Rectangle 4"/>
          <p:cNvSpPr/>
          <p:nvPr/>
        </p:nvSpPr>
        <p:spPr>
          <a:xfrm>
            <a:off x="3535674" y="1378673"/>
            <a:ext cx="2240280" cy="3200399"/>
          </a:xfrm>
          <a:custGeom>
            <a:avLst/>
            <a:gdLst/>
            <a:ahLst/>
            <a:cxnLst/>
            <a:rect l="0" t="0" r="0" b="0"/>
            <a:pathLst>
              <a:path w="1477107" h="2110153">
                <a:moveTo>
                  <a:pt x="371534" y="617923"/>
                </a:moveTo>
                <a:lnTo>
                  <a:pt x="0" y="316523"/>
                </a:lnTo>
                <a:lnTo>
                  <a:pt x="0" y="1160584"/>
                </a:lnTo>
                <a:lnTo>
                  <a:pt x="371534" y="859184"/>
                </a:lnTo>
                <a:cubicBezTo>
                  <a:pt x="438862" y="804584"/>
                  <a:pt x="438862" y="672523"/>
                  <a:pt x="371534" y="617923"/>
                </a:cubicBezTo>
                <a:lnTo>
                  <a:pt x="0" y="316523"/>
                </a:lnTo>
                <a:lnTo>
                  <a:pt x="0" y="1160584"/>
                </a:lnTo>
                <a:lnTo>
                  <a:pt x="371534" y="859184"/>
                </a:lnTo>
                <a:cubicBezTo>
                  <a:pt x="438862" y="804584"/>
                  <a:pt x="438862" y="672523"/>
                  <a:pt x="371534" y="617923"/>
                </a:cubicBezTo>
                <a:close/>
                <a:moveTo>
                  <a:pt x="342900" y="883187"/>
                </a:moveTo>
                <a:cubicBezTo>
                  <a:pt x="401914" y="1045053"/>
                  <a:pt x="557003" y="1160584"/>
                  <a:pt x="739052" y="1160584"/>
                </a:cubicBezTo>
                <a:cubicBezTo>
                  <a:pt x="971861" y="1160584"/>
                  <a:pt x="1160584" y="971637"/>
                  <a:pt x="1160584" y="738553"/>
                </a:cubicBezTo>
                <a:cubicBezTo>
                  <a:pt x="1160584" y="505469"/>
                  <a:pt x="971861" y="316523"/>
                  <a:pt x="739052" y="316523"/>
                </a:cubicBezTo>
                <a:cubicBezTo>
                  <a:pt x="557003" y="316523"/>
                  <a:pt x="401826" y="432053"/>
                  <a:pt x="342900" y="593920"/>
                </a:cubicBezTo>
                <a:moveTo>
                  <a:pt x="1477107" y="1371600"/>
                </a:moveTo>
                <a:lnTo>
                  <a:pt x="1477107" y="211015"/>
                </a:lnTo>
                <a:cubicBezTo>
                  <a:pt x="1477107" y="94517"/>
                  <a:pt x="1382590" y="0"/>
                  <a:pt x="1266092" y="0"/>
                </a:cubicBezTo>
                <a:lnTo>
                  <a:pt x="211015" y="0"/>
                </a:lnTo>
                <a:cubicBezTo>
                  <a:pt x="94605" y="0"/>
                  <a:pt x="0" y="94517"/>
                  <a:pt x="0" y="211015"/>
                </a:cubicBezTo>
                <a:lnTo>
                  <a:pt x="0" y="1371600"/>
                </a:lnTo>
                <a:moveTo>
                  <a:pt x="1477107" y="1371600"/>
                </a:moveTo>
                <a:lnTo>
                  <a:pt x="1477107" y="2110153"/>
                </a:lnTo>
                <a:moveTo>
                  <a:pt x="0" y="2110153"/>
                </a:moveTo>
                <a:lnTo>
                  <a:pt x="0" y="1371600"/>
                </a:lnTo>
              </a:path>
            </a:pathLst>
          </a:custGeom>
          <a:noFill/>
          <a:ln w="6594">
            <a:solidFill>
              <a:srgbClr val="FFFFFF"/>
            </a:solidFill>
          </a:ln>
        </p:spPr>
        <p:txBody>
          <a:bodyPr rtlCol="0" anchor="ctr"/>
          <a:lstStyle/>
          <a:p>
            <a:pPr algn="ctr"/>
            <a:endParaRPr sz="2800"/>
          </a:p>
        </p:txBody>
      </p:sp>
      <p:sp>
        <p:nvSpPr>
          <p:cNvPr id="6" name="Rounded Rectangle 5"/>
          <p:cNvSpPr/>
          <p:nvPr/>
        </p:nvSpPr>
        <p:spPr>
          <a:xfrm>
            <a:off x="6416035" y="1378673"/>
            <a:ext cx="2240280" cy="3200399"/>
          </a:xfrm>
          <a:custGeom>
            <a:avLst/>
            <a:gdLst/>
            <a:ahLst/>
            <a:cxnLst/>
            <a:rect l="0" t="0" r="0" b="0"/>
            <a:pathLst>
              <a:path w="1477107" h="2110153">
                <a:moveTo>
                  <a:pt x="1477107" y="2110153"/>
                </a:moveTo>
                <a:lnTo>
                  <a:pt x="0" y="2110153"/>
                </a:lnTo>
                <a:lnTo>
                  <a:pt x="0" y="211015"/>
                </a:lnTo>
                <a:cubicBezTo>
                  <a:pt x="0" y="94517"/>
                  <a:pt x="94605" y="0"/>
                  <a:pt x="211015" y="0"/>
                </a:cubicBezTo>
                <a:lnTo>
                  <a:pt x="1266092" y="0"/>
                </a:lnTo>
                <a:cubicBezTo>
                  <a:pt x="1382590" y="0"/>
                  <a:pt x="1477107" y="94517"/>
                  <a:pt x="1477107" y="211015"/>
                </a:cubicBezTo>
                <a:lnTo>
                  <a:pt x="1477107" y="2110153"/>
                </a:lnTo>
              </a:path>
            </a:pathLst>
          </a:custGeom>
          <a:solidFill>
            <a:srgbClr val="3CA1FF"/>
          </a:solidFill>
          <a:ln>
            <a:noFill/>
          </a:ln>
        </p:spPr>
        <p:txBody>
          <a:bodyPr rtlCol="0" anchor="ctr"/>
          <a:lstStyle/>
          <a:p>
            <a:pPr algn="ctr"/>
            <a:endParaRPr sz="2800"/>
          </a:p>
        </p:txBody>
      </p:sp>
      <p:sp>
        <p:nvSpPr>
          <p:cNvPr id="7" name="Rounded Rectangle 6"/>
          <p:cNvSpPr/>
          <p:nvPr/>
        </p:nvSpPr>
        <p:spPr>
          <a:xfrm>
            <a:off x="6416035" y="1378673"/>
            <a:ext cx="2240280" cy="3200399"/>
          </a:xfrm>
          <a:custGeom>
            <a:avLst/>
            <a:gdLst/>
            <a:ahLst/>
            <a:cxnLst/>
            <a:rect l="0" t="0" r="0" b="0"/>
            <a:pathLst>
              <a:path w="1477107" h="2110153">
                <a:moveTo>
                  <a:pt x="371534" y="617923"/>
                </a:moveTo>
                <a:lnTo>
                  <a:pt x="0" y="316523"/>
                </a:lnTo>
                <a:lnTo>
                  <a:pt x="0" y="1160584"/>
                </a:lnTo>
                <a:lnTo>
                  <a:pt x="371534" y="859184"/>
                </a:lnTo>
                <a:cubicBezTo>
                  <a:pt x="438862" y="804584"/>
                  <a:pt x="438862" y="672523"/>
                  <a:pt x="371534" y="617923"/>
                </a:cubicBezTo>
                <a:lnTo>
                  <a:pt x="0" y="316523"/>
                </a:lnTo>
                <a:lnTo>
                  <a:pt x="0" y="1160584"/>
                </a:lnTo>
                <a:lnTo>
                  <a:pt x="371534" y="859184"/>
                </a:lnTo>
                <a:cubicBezTo>
                  <a:pt x="438862" y="804584"/>
                  <a:pt x="438862" y="672523"/>
                  <a:pt x="371534" y="617923"/>
                </a:cubicBezTo>
                <a:close/>
                <a:moveTo>
                  <a:pt x="342900" y="883187"/>
                </a:moveTo>
                <a:cubicBezTo>
                  <a:pt x="401914" y="1045053"/>
                  <a:pt x="557003" y="1160584"/>
                  <a:pt x="739052" y="1160584"/>
                </a:cubicBezTo>
                <a:cubicBezTo>
                  <a:pt x="971861" y="1160584"/>
                  <a:pt x="1160584" y="971637"/>
                  <a:pt x="1160584" y="738553"/>
                </a:cubicBezTo>
                <a:cubicBezTo>
                  <a:pt x="1160584" y="505469"/>
                  <a:pt x="971861" y="316523"/>
                  <a:pt x="739052" y="316523"/>
                </a:cubicBezTo>
                <a:cubicBezTo>
                  <a:pt x="557003" y="316523"/>
                  <a:pt x="401826" y="432053"/>
                  <a:pt x="342900" y="593920"/>
                </a:cubicBezTo>
                <a:moveTo>
                  <a:pt x="1477107" y="1371600"/>
                </a:moveTo>
                <a:lnTo>
                  <a:pt x="1477107" y="211015"/>
                </a:lnTo>
                <a:cubicBezTo>
                  <a:pt x="1477107" y="94517"/>
                  <a:pt x="1382590" y="0"/>
                  <a:pt x="1266092" y="0"/>
                </a:cubicBezTo>
                <a:lnTo>
                  <a:pt x="211015" y="0"/>
                </a:lnTo>
                <a:cubicBezTo>
                  <a:pt x="94605" y="0"/>
                  <a:pt x="0" y="94517"/>
                  <a:pt x="0" y="211015"/>
                </a:cubicBezTo>
                <a:lnTo>
                  <a:pt x="0" y="1371600"/>
                </a:lnTo>
                <a:moveTo>
                  <a:pt x="1477107" y="1371600"/>
                </a:moveTo>
                <a:lnTo>
                  <a:pt x="1477107" y="2110153"/>
                </a:lnTo>
                <a:moveTo>
                  <a:pt x="0" y="2110153"/>
                </a:moveTo>
                <a:lnTo>
                  <a:pt x="0" y="1371600"/>
                </a:lnTo>
              </a:path>
            </a:pathLst>
          </a:custGeom>
          <a:noFill/>
          <a:ln w="6594">
            <a:solidFill>
              <a:srgbClr val="FFFFFF"/>
            </a:solidFill>
          </a:ln>
        </p:spPr>
        <p:txBody>
          <a:bodyPr rtlCol="0" anchor="ctr"/>
          <a:lstStyle/>
          <a:p>
            <a:pPr algn="ctr"/>
            <a:endParaRPr sz="2800"/>
          </a:p>
        </p:txBody>
      </p:sp>
      <p:sp>
        <p:nvSpPr>
          <p:cNvPr id="8" name="Rounded Rectangle 7"/>
          <p:cNvSpPr/>
          <p:nvPr/>
        </p:nvSpPr>
        <p:spPr>
          <a:xfrm>
            <a:off x="9296395" y="1378673"/>
            <a:ext cx="2240280" cy="3200399"/>
          </a:xfrm>
          <a:custGeom>
            <a:avLst/>
            <a:gdLst/>
            <a:ahLst/>
            <a:cxnLst/>
            <a:rect l="0" t="0" r="0" b="0"/>
            <a:pathLst>
              <a:path w="1477107" h="2110153">
                <a:moveTo>
                  <a:pt x="1477107" y="2110153"/>
                </a:moveTo>
                <a:lnTo>
                  <a:pt x="0" y="2110153"/>
                </a:lnTo>
                <a:lnTo>
                  <a:pt x="0" y="211015"/>
                </a:lnTo>
                <a:cubicBezTo>
                  <a:pt x="0" y="94517"/>
                  <a:pt x="94605" y="0"/>
                  <a:pt x="211015" y="0"/>
                </a:cubicBezTo>
                <a:lnTo>
                  <a:pt x="1266092" y="0"/>
                </a:lnTo>
                <a:cubicBezTo>
                  <a:pt x="1382590" y="0"/>
                  <a:pt x="1477107" y="94517"/>
                  <a:pt x="1477107" y="211015"/>
                </a:cubicBezTo>
                <a:lnTo>
                  <a:pt x="1477107" y="2110153"/>
                </a:lnTo>
              </a:path>
            </a:pathLst>
          </a:custGeom>
          <a:solidFill>
            <a:srgbClr val="8AC6FF"/>
          </a:solidFill>
          <a:ln>
            <a:noFill/>
          </a:ln>
        </p:spPr>
        <p:txBody>
          <a:bodyPr rtlCol="0" anchor="ctr"/>
          <a:lstStyle/>
          <a:p>
            <a:pPr algn="ctr"/>
            <a:endParaRPr sz="2800"/>
          </a:p>
        </p:txBody>
      </p:sp>
      <p:sp>
        <p:nvSpPr>
          <p:cNvPr id="9" name="Rounded Rectangle 8"/>
          <p:cNvSpPr/>
          <p:nvPr/>
        </p:nvSpPr>
        <p:spPr>
          <a:xfrm>
            <a:off x="9296395" y="1378673"/>
            <a:ext cx="2240280" cy="3200399"/>
          </a:xfrm>
          <a:custGeom>
            <a:avLst/>
            <a:gdLst/>
            <a:ahLst/>
            <a:cxnLst/>
            <a:rect l="0" t="0" r="0" b="0"/>
            <a:pathLst>
              <a:path w="1477107" h="2110153">
                <a:moveTo>
                  <a:pt x="371534" y="617923"/>
                </a:moveTo>
                <a:lnTo>
                  <a:pt x="0" y="316523"/>
                </a:lnTo>
                <a:lnTo>
                  <a:pt x="0" y="1160584"/>
                </a:lnTo>
                <a:lnTo>
                  <a:pt x="371534" y="859184"/>
                </a:lnTo>
                <a:cubicBezTo>
                  <a:pt x="438862" y="804584"/>
                  <a:pt x="438862" y="672523"/>
                  <a:pt x="371534" y="617923"/>
                </a:cubicBezTo>
                <a:lnTo>
                  <a:pt x="0" y="316523"/>
                </a:lnTo>
                <a:lnTo>
                  <a:pt x="0" y="1160584"/>
                </a:lnTo>
                <a:lnTo>
                  <a:pt x="371534" y="859184"/>
                </a:lnTo>
                <a:cubicBezTo>
                  <a:pt x="438862" y="804584"/>
                  <a:pt x="438862" y="672523"/>
                  <a:pt x="371534" y="617923"/>
                </a:cubicBezTo>
                <a:close/>
                <a:moveTo>
                  <a:pt x="342900" y="883187"/>
                </a:moveTo>
                <a:cubicBezTo>
                  <a:pt x="401914" y="1045053"/>
                  <a:pt x="557003" y="1160584"/>
                  <a:pt x="739052" y="1160584"/>
                </a:cubicBezTo>
                <a:cubicBezTo>
                  <a:pt x="971861" y="1160584"/>
                  <a:pt x="1160584" y="971637"/>
                  <a:pt x="1160584" y="738553"/>
                </a:cubicBezTo>
                <a:cubicBezTo>
                  <a:pt x="1160584" y="505469"/>
                  <a:pt x="971861" y="316523"/>
                  <a:pt x="739052" y="316523"/>
                </a:cubicBezTo>
                <a:cubicBezTo>
                  <a:pt x="557003" y="316523"/>
                  <a:pt x="401826" y="432053"/>
                  <a:pt x="342900" y="593920"/>
                </a:cubicBezTo>
                <a:moveTo>
                  <a:pt x="1477107" y="1371600"/>
                </a:moveTo>
                <a:lnTo>
                  <a:pt x="1477107" y="211015"/>
                </a:lnTo>
                <a:cubicBezTo>
                  <a:pt x="1477107" y="94517"/>
                  <a:pt x="1382590" y="0"/>
                  <a:pt x="1266092" y="0"/>
                </a:cubicBezTo>
                <a:lnTo>
                  <a:pt x="211015" y="0"/>
                </a:lnTo>
                <a:cubicBezTo>
                  <a:pt x="94605" y="0"/>
                  <a:pt x="0" y="94517"/>
                  <a:pt x="0" y="211015"/>
                </a:cubicBezTo>
                <a:lnTo>
                  <a:pt x="0" y="1371600"/>
                </a:lnTo>
                <a:moveTo>
                  <a:pt x="1477107" y="1371600"/>
                </a:moveTo>
                <a:lnTo>
                  <a:pt x="1477107" y="2110153"/>
                </a:lnTo>
                <a:moveTo>
                  <a:pt x="0" y="2110153"/>
                </a:moveTo>
                <a:lnTo>
                  <a:pt x="0" y="1371600"/>
                </a:lnTo>
              </a:path>
            </a:pathLst>
          </a:custGeom>
          <a:noFill/>
          <a:ln w="6594">
            <a:solidFill>
              <a:srgbClr val="FFFFFF"/>
            </a:solidFill>
          </a:ln>
        </p:spPr>
        <p:txBody>
          <a:bodyPr rtlCol="0" anchor="ctr"/>
          <a:lstStyle/>
          <a:p>
            <a:pPr algn="ctr"/>
            <a:endParaRPr sz="2800"/>
          </a:p>
        </p:txBody>
      </p:sp>
      <p:sp>
        <p:nvSpPr>
          <p:cNvPr id="10" name="Rounded Rectangle 9"/>
          <p:cNvSpPr/>
          <p:nvPr/>
        </p:nvSpPr>
        <p:spPr>
          <a:xfrm>
            <a:off x="655312" y="4579074"/>
            <a:ext cx="2240293" cy="1280159"/>
          </a:xfrm>
          <a:custGeom>
            <a:avLst/>
            <a:gdLst/>
            <a:ahLst/>
            <a:cxnLst/>
            <a:rect l="0" t="0" r="0" b="0"/>
            <a:pathLst>
              <a:path w="1477116" h="844061">
                <a:moveTo>
                  <a:pt x="1477116" y="422030"/>
                </a:moveTo>
                <a:cubicBezTo>
                  <a:pt x="1477116" y="538379"/>
                  <a:pt x="1382607" y="633046"/>
                  <a:pt x="1266118" y="633046"/>
                </a:cubicBezTo>
                <a:lnTo>
                  <a:pt x="949613" y="633046"/>
                </a:lnTo>
                <a:lnTo>
                  <a:pt x="738553" y="844061"/>
                </a:lnTo>
                <a:lnTo>
                  <a:pt x="527538" y="633046"/>
                </a:lnTo>
                <a:lnTo>
                  <a:pt x="211015" y="633046"/>
                </a:lnTo>
                <a:cubicBezTo>
                  <a:pt x="94526" y="633046"/>
                  <a:pt x="0" y="538379"/>
                  <a:pt x="0" y="422030"/>
                </a:cubicBezTo>
                <a:lnTo>
                  <a:pt x="0" y="0"/>
                </a:lnTo>
                <a:lnTo>
                  <a:pt x="1477107" y="0"/>
                </a:lnTo>
                <a:lnTo>
                  <a:pt x="1477107" y="422030"/>
                </a:lnTo>
              </a:path>
            </a:pathLst>
          </a:custGeom>
          <a:solidFill>
            <a:srgbClr val="0486FF"/>
          </a:solidFill>
          <a:ln>
            <a:noFill/>
          </a:ln>
        </p:spPr>
        <p:txBody>
          <a:bodyPr rtlCol="0" anchor="ctr"/>
          <a:lstStyle/>
          <a:p>
            <a:pPr algn="ctr"/>
            <a:endParaRPr sz="2800"/>
          </a:p>
        </p:txBody>
      </p:sp>
      <p:sp>
        <p:nvSpPr>
          <p:cNvPr id="11" name="Rounded Rectangle 10"/>
          <p:cNvSpPr/>
          <p:nvPr/>
        </p:nvSpPr>
        <p:spPr>
          <a:xfrm>
            <a:off x="655314" y="4579074"/>
            <a:ext cx="2240280" cy="1280159"/>
          </a:xfrm>
          <a:custGeom>
            <a:avLst/>
            <a:gdLst/>
            <a:ahLst/>
            <a:cxnLst/>
            <a:rect l="0" t="0" r="0" b="0"/>
            <a:pathLst>
              <a:path w="1477107" h="844061">
                <a:moveTo>
                  <a:pt x="1477107" y="316523"/>
                </a:moveTo>
                <a:lnTo>
                  <a:pt x="1477107" y="0"/>
                </a:lnTo>
                <a:lnTo>
                  <a:pt x="0" y="0"/>
                </a:lnTo>
                <a:lnTo>
                  <a:pt x="0" y="316523"/>
                </a:lnTo>
                <a:moveTo>
                  <a:pt x="0" y="316523"/>
                </a:moveTo>
                <a:lnTo>
                  <a:pt x="0" y="422030"/>
                </a:lnTo>
                <a:cubicBezTo>
                  <a:pt x="0" y="538383"/>
                  <a:pt x="94512" y="633046"/>
                  <a:pt x="211003" y="633046"/>
                </a:cubicBezTo>
                <a:lnTo>
                  <a:pt x="527946" y="633046"/>
                </a:lnTo>
                <a:lnTo>
                  <a:pt x="738773" y="844061"/>
                </a:lnTo>
                <a:lnTo>
                  <a:pt x="949600" y="633046"/>
                </a:lnTo>
                <a:lnTo>
                  <a:pt x="1266104" y="633046"/>
                </a:lnTo>
                <a:cubicBezTo>
                  <a:pt x="1382595" y="633046"/>
                  <a:pt x="1477107" y="538383"/>
                  <a:pt x="1477107" y="422030"/>
                </a:cubicBezTo>
                <a:lnTo>
                  <a:pt x="1477107" y="316523"/>
                </a:lnTo>
              </a:path>
            </a:pathLst>
          </a:custGeom>
          <a:noFill/>
          <a:ln w="6594">
            <a:solidFill>
              <a:srgbClr val="FFFFFF"/>
            </a:solidFill>
          </a:ln>
        </p:spPr>
        <p:txBody>
          <a:bodyPr rtlCol="0" anchor="ctr"/>
          <a:lstStyle/>
          <a:p>
            <a:pPr algn="ctr"/>
            <a:endParaRPr sz="2800"/>
          </a:p>
        </p:txBody>
      </p:sp>
      <p:sp>
        <p:nvSpPr>
          <p:cNvPr id="12" name="Rounded Rectangle 11"/>
          <p:cNvSpPr/>
          <p:nvPr/>
        </p:nvSpPr>
        <p:spPr>
          <a:xfrm>
            <a:off x="3535672" y="4579074"/>
            <a:ext cx="2240293" cy="1280159"/>
          </a:xfrm>
          <a:custGeom>
            <a:avLst/>
            <a:gdLst/>
            <a:ahLst/>
            <a:cxnLst/>
            <a:rect l="0" t="0" r="0" b="0"/>
            <a:pathLst>
              <a:path w="1477116" h="844061">
                <a:moveTo>
                  <a:pt x="1477116" y="422030"/>
                </a:moveTo>
                <a:cubicBezTo>
                  <a:pt x="1477116" y="538379"/>
                  <a:pt x="1382607" y="633046"/>
                  <a:pt x="1266118" y="633046"/>
                </a:cubicBezTo>
                <a:lnTo>
                  <a:pt x="949613" y="633046"/>
                </a:lnTo>
                <a:lnTo>
                  <a:pt x="738553" y="844061"/>
                </a:lnTo>
                <a:lnTo>
                  <a:pt x="527538" y="633046"/>
                </a:lnTo>
                <a:lnTo>
                  <a:pt x="211015" y="633046"/>
                </a:lnTo>
                <a:cubicBezTo>
                  <a:pt x="94526" y="633046"/>
                  <a:pt x="0" y="538379"/>
                  <a:pt x="0" y="422030"/>
                </a:cubicBezTo>
                <a:lnTo>
                  <a:pt x="0" y="0"/>
                </a:lnTo>
                <a:lnTo>
                  <a:pt x="1477107" y="0"/>
                </a:lnTo>
                <a:lnTo>
                  <a:pt x="1477107" y="422030"/>
                </a:lnTo>
              </a:path>
            </a:pathLst>
          </a:custGeom>
          <a:solidFill>
            <a:srgbClr val="2093FF"/>
          </a:solidFill>
          <a:ln>
            <a:noFill/>
          </a:ln>
        </p:spPr>
        <p:txBody>
          <a:bodyPr rtlCol="0" anchor="ctr"/>
          <a:lstStyle/>
          <a:p>
            <a:pPr algn="ctr"/>
            <a:endParaRPr sz="2800"/>
          </a:p>
        </p:txBody>
      </p:sp>
      <p:sp>
        <p:nvSpPr>
          <p:cNvPr id="13" name="Rounded Rectangle 12"/>
          <p:cNvSpPr/>
          <p:nvPr/>
        </p:nvSpPr>
        <p:spPr>
          <a:xfrm>
            <a:off x="3535674" y="4579074"/>
            <a:ext cx="2240280" cy="1280159"/>
          </a:xfrm>
          <a:custGeom>
            <a:avLst/>
            <a:gdLst/>
            <a:ahLst/>
            <a:cxnLst/>
            <a:rect l="0" t="0" r="0" b="0"/>
            <a:pathLst>
              <a:path w="1477107" h="844061">
                <a:moveTo>
                  <a:pt x="1477107" y="316523"/>
                </a:moveTo>
                <a:lnTo>
                  <a:pt x="1477107" y="0"/>
                </a:lnTo>
                <a:lnTo>
                  <a:pt x="0" y="0"/>
                </a:lnTo>
                <a:lnTo>
                  <a:pt x="0" y="316523"/>
                </a:lnTo>
                <a:moveTo>
                  <a:pt x="0" y="316523"/>
                </a:moveTo>
                <a:lnTo>
                  <a:pt x="0" y="422030"/>
                </a:lnTo>
                <a:cubicBezTo>
                  <a:pt x="0" y="538383"/>
                  <a:pt x="94512" y="633046"/>
                  <a:pt x="211003" y="633046"/>
                </a:cubicBezTo>
                <a:lnTo>
                  <a:pt x="527946" y="633046"/>
                </a:lnTo>
                <a:lnTo>
                  <a:pt x="738773" y="844061"/>
                </a:lnTo>
                <a:lnTo>
                  <a:pt x="949600" y="633046"/>
                </a:lnTo>
                <a:lnTo>
                  <a:pt x="1266104" y="633046"/>
                </a:lnTo>
                <a:cubicBezTo>
                  <a:pt x="1382595" y="633046"/>
                  <a:pt x="1477107" y="538383"/>
                  <a:pt x="1477107" y="422030"/>
                </a:cubicBezTo>
                <a:lnTo>
                  <a:pt x="1477107" y="316523"/>
                </a:lnTo>
              </a:path>
            </a:pathLst>
          </a:custGeom>
          <a:noFill/>
          <a:ln w="6594">
            <a:solidFill>
              <a:srgbClr val="FFFFFF"/>
            </a:solidFill>
          </a:ln>
        </p:spPr>
        <p:txBody>
          <a:bodyPr rtlCol="0" anchor="ctr"/>
          <a:lstStyle/>
          <a:p>
            <a:pPr algn="ctr"/>
            <a:endParaRPr sz="2800"/>
          </a:p>
        </p:txBody>
      </p:sp>
      <p:sp>
        <p:nvSpPr>
          <p:cNvPr id="14" name="Rounded Rectangle 13"/>
          <p:cNvSpPr/>
          <p:nvPr/>
        </p:nvSpPr>
        <p:spPr>
          <a:xfrm>
            <a:off x="6416034" y="4579074"/>
            <a:ext cx="2240293" cy="1280159"/>
          </a:xfrm>
          <a:custGeom>
            <a:avLst/>
            <a:gdLst/>
            <a:ahLst/>
            <a:cxnLst/>
            <a:rect l="0" t="0" r="0" b="0"/>
            <a:pathLst>
              <a:path w="1477116" h="844061">
                <a:moveTo>
                  <a:pt x="1477116" y="422030"/>
                </a:moveTo>
                <a:cubicBezTo>
                  <a:pt x="1477116" y="538379"/>
                  <a:pt x="1382607" y="633046"/>
                  <a:pt x="1266118" y="633046"/>
                </a:cubicBezTo>
                <a:lnTo>
                  <a:pt x="949613" y="633046"/>
                </a:lnTo>
                <a:lnTo>
                  <a:pt x="738553" y="844061"/>
                </a:lnTo>
                <a:lnTo>
                  <a:pt x="527538" y="633046"/>
                </a:lnTo>
                <a:lnTo>
                  <a:pt x="211015" y="633046"/>
                </a:lnTo>
                <a:cubicBezTo>
                  <a:pt x="94526" y="633046"/>
                  <a:pt x="0" y="538379"/>
                  <a:pt x="0" y="422030"/>
                </a:cubicBezTo>
                <a:lnTo>
                  <a:pt x="0" y="0"/>
                </a:lnTo>
                <a:lnTo>
                  <a:pt x="1477107" y="0"/>
                </a:lnTo>
                <a:lnTo>
                  <a:pt x="1477107" y="422030"/>
                </a:lnTo>
              </a:path>
            </a:pathLst>
          </a:custGeom>
          <a:solidFill>
            <a:srgbClr val="3CA1FF"/>
          </a:solidFill>
          <a:ln>
            <a:noFill/>
          </a:ln>
        </p:spPr>
        <p:txBody>
          <a:bodyPr rtlCol="0" anchor="ctr"/>
          <a:lstStyle/>
          <a:p>
            <a:pPr algn="ctr"/>
            <a:endParaRPr sz="2800"/>
          </a:p>
        </p:txBody>
      </p:sp>
      <p:sp>
        <p:nvSpPr>
          <p:cNvPr id="15" name="Rounded Rectangle 14"/>
          <p:cNvSpPr/>
          <p:nvPr/>
        </p:nvSpPr>
        <p:spPr>
          <a:xfrm>
            <a:off x="6416035" y="4579074"/>
            <a:ext cx="2240280" cy="1280159"/>
          </a:xfrm>
          <a:custGeom>
            <a:avLst/>
            <a:gdLst/>
            <a:ahLst/>
            <a:cxnLst/>
            <a:rect l="0" t="0" r="0" b="0"/>
            <a:pathLst>
              <a:path w="1477107" h="844061">
                <a:moveTo>
                  <a:pt x="1477107" y="316523"/>
                </a:moveTo>
                <a:lnTo>
                  <a:pt x="1477107" y="0"/>
                </a:lnTo>
                <a:lnTo>
                  <a:pt x="0" y="0"/>
                </a:lnTo>
                <a:lnTo>
                  <a:pt x="0" y="316523"/>
                </a:lnTo>
                <a:moveTo>
                  <a:pt x="0" y="316523"/>
                </a:moveTo>
                <a:lnTo>
                  <a:pt x="0" y="422030"/>
                </a:lnTo>
                <a:cubicBezTo>
                  <a:pt x="0" y="538383"/>
                  <a:pt x="94512" y="633046"/>
                  <a:pt x="211003" y="633046"/>
                </a:cubicBezTo>
                <a:lnTo>
                  <a:pt x="527946" y="633046"/>
                </a:lnTo>
                <a:lnTo>
                  <a:pt x="738773" y="844061"/>
                </a:lnTo>
                <a:lnTo>
                  <a:pt x="949600" y="633046"/>
                </a:lnTo>
                <a:lnTo>
                  <a:pt x="1266104" y="633046"/>
                </a:lnTo>
                <a:cubicBezTo>
                  <a:pt x="1382595" y="633046"/>
                  <a:pt x="1477107" y="538383"/>
                  <a:pt x="1477107" y="422030"/>
                </a:cubicBezTo>
                <a:lnTo>
                  <a:pt x="1477107" y="316523"/>
                </a:lnTo>
              </a:path>
            </a:pathLst>
          </a:custGeom>
          <a:noFill/>
          <a:ln w="6594">
            <a:solidFill>
              <a:srgbClr val="FFFFFF"/>
            </a:solidFill>
          </a:ln>
        </p:spPr>
        <p:txBody>
          <a:bodyPr rtlCol="0" anchor="ctr"/>
          <a:lstStyle/>
          <a:p>
            <a:pPr algn="ctr"/>
            <a:endParaRPr sz="2800"/>
          </a:p>
        </p:txBody>
      </p:sp>
      <p:sp>
        <p:nvSpPr>
          <p:cNvPr id="16" name="Rounded Rectangle 15"/>
          <p:cNvSpPr/>
          <p:nvPr/>
        </p:nvSpPr>
        <p:spPr>
          <a:xfrm>
            <a:off x="9296394" y="4579074"/>
            <a:ext cx="2240293" cy="1280159"/>
          </a:xfrm>
          <a:custGeom>
            <a:avLst/>
            <a:gdLst/>
            <a:ahLst/>
            <a:cxnLst/>
            <a:rect l="0" t="0" r="0" b="0"/>
            <a:pathLst>
              <a:path w="1477116" h="844061">
                <a:moveTo>
                  <a:pt x="1477116" y="422030"/>
                </a:moveTo>
                <a:cubicBezTo>
                  <a:pt x="1477116" y="538379"/>
                  <a:pt x="1382607" y="633046"/>
                  <a:pt x="1266118" y="633046"/>
                </a:cubicBezTo>
                <a:lnTo>
                  <a:pt x="949613" y="633046"/>
                </a:lnTo>
                <a:lnTo>
                  <a:pt x="738553" y="844061"/>
                </a:lnTo>
                <a:lnTo>
                  <a:pt x="527538" y="633046"/>
                </a:lnTo>
                <a:lnTo>
                  <a:pt x="211015" y="633046"/>
                </a:lnTo>
                <a:cubicBezTo>
                  <a:pt x="94526" y="633046"/>
                  <a:pt x="0" y="538379"/>
                  <a:pt x="0" y="422030"/>
                </a:cubicBezTo>
                <a:lnTo>
                  <a:pt x="0" y="0"/>
                </a:lnTo>
                <a:lnTo>
                  <a:pt x="1477107" y="0"/>
                </a:lnTo>
                <a:lnTo>
                  <a:pt x="1477107" y="422030"/>
                </a:lnTo>
              </a:path>
            </a:pathLst>
          </a:custGeom>
          <a:solidFill>
            <a:srgbClr val="8AC6FF"/>
          </a:solidFill>
          <a:ln>
            <a:noFill/>
          </a:ln>
        </p:spPr>
        <p:txBody>
          <a:bodyPr rtlCol="0" anchor="ctr"/>
          <a:lstStyle/>
          <a:p>
            <a:pPr algn="ctr"/>
            <a:endParaRPr sz="2800"/>
          </a:p>
        </p:txBody>
      </p:sp>
      <p:sp>
        <p:nvSpPr>
          <p:cNvPr id="17" name="Rounded Rectangle 16"/>
          <p:cNvSpPr/>
          <p:nvPr/>
        </p:nvSpPr>
        <p:spPr>
          <a:xfrm>
            <a:off x="9296395" y="4579074"/>
            <a:ext cx="2240280" cy="1280159"/>
          </a:xfrm>
          <a:custGeom>
            <a:avLst/>
            <a:gdLst/>
            <a:ahLst/>
            <a:cxnLst/>
            <a:rect l="0" t="0" r="0" b="0"/>
            <a:pathLst>
              <a:path w="1477107" h="844061">
                <a:moveTo>
                  <a:pt x="1477107" y="316523"/>
                </a:moveTo>
                <a:lnTo>
                  <a:pt x="1477107" y="0"/>
                </a:lnTo>
                <a:lnTo>
                  <a:pt x="0" y="0"/>
                </a:lnTo>
                <a:lnTo>
                  <a:pt x="0" y="316523"/>
                </a:lnTo>
                <a:moveTo>
                  <a:pt x="0" y="316523"/>
                </a:moveTo>
                <a:lnTo>
                  <a:pt x="0" y="422030"/>
                </a:lnTo>
                <a:cubicBezTo>
                  <a:pt x="0" y="538383"/>
                  <a:pt x="94512" y="633046"/>
                  <a:pt x="211003" y="633046"/>
                </a:cubicBezTo>
                <a:lnTo>
                  <a:pt x="527946" y="633046"/>
                </a:lnTo>
                <a:lnTo>
                  <a:pt x="738773" y="844061"/>
                </a:lnTo>
                <a:lnTo>
                  <a:pt x="949600" y="633046"/>
                </a:lnTo>
                <a:lnTo>
                  <a:pt x="1266104" y="633046"/>
                </a:lnTo>
                <a:cubicBezTo>
                  <a:pt x="1382595" y="633046"/>
                  <a:pt x="1477107" y="538383"/>
                  <a:pt x="1477107" y="422030"/>
                </a:cubicBezTo>
                <a:lnTo>
                  <a:pt x="1477107" y="316523"/>
                </a:lnTo>
              </a:path>
            </a:pathLst>
          </a:custGeom>
          <a:noFill/>
          <a:ln w="6594">
            <a:solidFill>
              <a:srgbClr val="FFFFFF"/>
            </a:solidFill>
          </a:ln>
        </p:spPr>
        <p:txBody>
          <a:bodyPr rtlCol="0" anchor="ctr"/>
          <a:lstStyle/>
          <a:p>
            <a:pPr algn="ctr"/>
            <a:endParaRPr sz="2800"/>
          </a:p>
        </p:txBody>
      </p:sp>
      <p:sp>
        <p:nvSpPr>
          <p:cNvPr id="18" name="TextBox 17"/>
          <p:cNvSpPr txBox="1"/>
          <p:nvPr/>
        </p:nvSpPr>
        <p:spPr>
          <a:xfrm>
            <a:off x="9422667" y="2272119"/>
            <a:ext cx="227626" cy="492444"/>
          </a:xfrm>
          <a:prstGeom prst="rect">
            <a:avLst/>
          </a:prstGeom>
          <a:noFill/>
          <a:ln>
            <a:noFill/>
          </a:ln>
        </p:spPr>
        <p:txBody>
          <a:bodyPr wrap="none" lIns="0" tIns="0" rIns="0" bIns="0" anchor="t">
            <a:spAutoFit/>
          </a:bodyPr>
          <a:lstStyle/>
          <a:p>
            <a:pPr algn="ctr"/>
            <a:r>
              <a:rPr sz="3200" b="1">
                <a:solidFill>
                  <a:srgbClr val="FFFFFF"/>
                </a:solidFill>
                <a:latin typeface="Arial"/>
              </a:rPr>
              <a:t>4</a:t>
            </a:r>
          </a:p>
        </p:txBody>
      </p:sp>
      <p:sp>
        <p:nvSpPr>
          <p:cNvPr id="19" name="TextBox 18"/>
          <p:cNvSpPr txBox="1"/>
          <p:nvPr/>
        </p:nvSpPr>
        <p:spPr>
          <a:xfrm>
            <a:off x="1126459" y="3665625"/>
            <a:ext cx="1315801" cy="553997"/>
          </a:xfrm>
          <a:prstGeom prst="rect">
            <a:avLst/>
          </a:prstGeom>
          <a:noFill/>
          <a:ln>
            <a:noFill/>
          </a:ln>
        </p:spPr>
        <p:txBody>
          <a:bodyPr wrap="square" lIns="0" tIns="0" rIns="0" bIns="0" anchor="t">
            <a:spAutoFit/>
          </a:bodyPr>
          <a:lstStyle/>
          <a:p>
            <a:pPr algn="ctr"/>
            <a:r>
              <a:rPr sz="1200" dirty="0">
                <a:solidFill>
                  <a:srgbClr val="FFFFFF"/>
                </a:solidFill>
                <a:latin typeface="Arial"/>
              </a:rPr>
              <a:t>Minimize</a:t>
            </a:r>
            <a:r>
              <a:rPr lang="en-US" sz="1200" dirty="0">
                <a:solidFill>
                  <a:srgbClr val="FFFFFF"/>
                </a:solidFill>
                <a:latin typeface="Arial"/>
              </a:rPr>
              <a:t> </a:t>
            </a:r>
            <a:r>
              <a:rPr sz="1200" dirty="0">
                <a:solidFill>
                  <a:srgbClr val="FFFFFF"/>
                </a:solidFill>
                <a:latin typeface="Arial"/>
              </a:rPr>
              <a:t>interruptions for</a:t>
            </a:r>
            <a:r>
              <a:rPr lang="en-US" sz="1200" dirty="0">
                <a:solidFill>
                  <a:srgbClr val="FFFFFF"/>
                </a:solidFill>
                <a:latin typeface="Arial"/>
              </a:rPr>
              <a:t> </a:t>
            </a:r>
            <a:r>
              <a:rPr sz="1200" dirty="0">
                <a:solidFill>
                  <a:srgbClr val="FFFFFF"/>
                </a:solidFill>
                <a:latin typeface="Arial"/>
              </a:rPr>
              <a:t>better focus.</a:t>
            </a:r>
          </a:p>
        </p:txBody>
      </p:sp>
      <p:sp>
        <p:nvSpPr>
          <p:cNvPr id="20" name="TextBox 19"/>
          <p:cNvSpPr txBox="1"/>
          <p:nvPr/>
        </p:nvSpPr>
        <p:spPr>
          <a:xfrm>
            <a:off x="4021862" y="3665625"/>
            <a:ext cx="1294442" cy="553997"/>
          </a:xfrm>
          <a:prstGeom prst="rect">
            <a:avLst/>
          </a:prstGeom>
          <a:noFill/>
          <a:ln>
            <a:noFill/>
          </a:ln>
        </p:spPr>
        <p:txBody>
          <a:bodyPr wrap="square" lIns="0" tIns="0" rIns="0" bIns="0" anchor="t">
            <a:spAutoFit/>
          </a:bodyPr>
          <a:lstStyle/>
          <a:p>
            <a:pPr algn="ctr"/>
            <a:r>
              <a:rPr sz="1200" dirty="0">
                <a:solidFill>
                  <a:srgbClr val="FFFFFF"/>
                </a:solidFill>
                <a:latin typeface="Arial"/>
              </a:rPr>
              <a:t>Turn on camera</a:t>
            </a:r>
            <a:r>
              <a:rPr lang="en-US" sz="1200" dirty="0">
                <a:solidFill>
                  <a:srgbClr val="FFFFFF"/>
                </a:solidFill>
                <a:latin typeface="Arial"/>
              </a:rPr>
              <a:t> </a:t>
            </a:r>
            <a:r>
              <a:rPr sz="1200" dirty="0">
                <a:solidFill>
                  <a:srgbClr val="FFFFFF"/>
                </a:solidFill>
                <a:latin typeface="Arial"/>
              </a:rPr>
              <a:t>and</a:t>
            </a:r>
            <a:r>
              <a:rPr lang="en-US" sz="1200" dirty="0">
                <a:solidFill>
                  <a:srgbClr val="FFFFFF"/>
                </a:solidFill>
                <a:latin typeface="Arial"/>
              </a:rPr>
              <a:t> </a:t>
            </a:r>
            <a:r>
              <a:rPr sz="1200" dirty="0">
                <a:solidFill>
                  <a:srgbClr val="FFFFFF"/>
                </a:solidFill>
                <a:latin typeface="Arial"/>
              </a:rPr>
              <a:t>audio to show</a:t>
            </a:r>
            <a:r>
              <a:rPr lang="en-US" sz="1200" dirty="0">
                <a:solidFill>
                  <a:srgbClr val="FFFFFF"/>
                </a:solidFill>
                <a:latin typeface="Arial"/>
              </a:rPr>
              <a:t> </a:t>
            </a:r>
            <a:r>
              <a:rPr sz="1200" dirty="0">
                <a:solidFill>
                  <a:srgbClr val="FFFFFF"/>
                </a:solidFill>
                <a:latin typeface="Arial"/>
              </a:rPr>
              <a:t>presence.</a:t>
            </a:r>
          </a:p>
        </p:txBody>
      </p:sp>
      <p:sp>
        <p:nvSpPr>
          <p:cNvPr id="21" name="TextBox 20"/>
          <p:cNvSpPr txBox="1"/>
          <p:nvPr/>
        </p:nvSpPr>
        <p:spPr>
          <a:xfrm>
            <a:off x="6542307" y="2272119"/>
            <a:ext cx="227626" cy="492444"/>
          </a:xfrm>
          <a:prstGeom prst="rect">
            <a:avLst/>
          </a:prstGeom>
          <a:noFill/>
          <a:ln>
            <a:noFill/>
          </a:ln>
        </p:spPr>
        <p:txBody>
          <a:bodyPr wrap="none" lIns="0" tIns="0" rIns="0" bIns="0" anchor="t">
            <a:spAutoFit/>
          </a:bodyPr>
          <a:lstStyle/>
          <a:p>
            <a:pPr algn="ctr"/>
            <a:r>
              <a:rPr sz="3200" b="1">
                <a:solidFill>
                  <a:srgbClr val="FFFFFF"/>
                </a:solidFill>
                <a:latin typeface="Arial"/>
              </a:rPr>
              <a:t>3</a:t>
            </a:r>
          </a:p>
        </p:txBody>
      </p:sp>
      <p:sp>
        <p:nvSpPr>
          <p:cNvPr id="22" name="TextBox 21"/>
          <p:cNvSpPr txBox="1"/>
          <p:nvPr/>
        </p:nvSpPr>
        <p:spPr>
          <a:xfrm>
            <a:off x="9650293" y="3665625"/>
            <a:ext cx="1538638" cy="553997"/>
          </a:xfrm>
          <a:prstGeom prst="rect">
            <a:avLst/>
          </a:prstGeom>
          <a:noFill/>
          <a:ln>
            <a:noFill/>
          </a:ln>
        </p:spPr>
        <p:txBody>
          <a:bodyPr wrap="square" lIns="0" tIns="0" rIns="0" bIns="0" anchor="t">
            <a:spAutoFit/>
          </a:bodyPr>
          <a:lstStyle/>
          <a:p>
            <a:pPr algn="ctr"/>
            <a:r>
              <a:rPr sz="1200" dirty="0">
                <a:solidFill>
                  <a:srgbClr val="FFFFFF"/>
                </a:solidFill>
                <a:latin typeface="Arial"/>
              </a:rPr>
              <a:t>Do your best, be</a:t>
            </a:r>
            <a:r>
              <a:rPr lang="en-US" sz="1200" dirty="0">
                <a:solidFill>
                  <a:srgbClr val="FFFFFF"/>
                </a:solidFill>
                <a:latin typeface="Arial"/>
              </a:rPr>
              <a:t> </a:t>
            </a:r>
            <a:r>
              <a:rPr sz="1200" dirty="0">
                <a:solidFill>
                  <a:srgbClr val="FFFFFF"/>
                </a:solidFill>
                <a:latin typeface="Arial"/>
              </a:rPr>
              <a:t>interactive, and enjoy</a:t>
            </a:r>
            <a:r>
              <a:rPr lang="en-US" sz="1200" dirty="0">
                <a:solidFill>
                  <a:srgbClr val="FFFFFF"/>
                </a:solidFill>
                <a:latin typeface="Arial"/>
              </a:rPr>
              <a:t> </a:t>
            </a:r>
            <a:r>
              <a:rPr sz="1200" dirty="0">
                <a:solidFill>
                  <a:srgbClr val="FFFFFF"/>
                </a:solidFill>
                <a:latin typeface="Arial"/>
              </a:rPr>
              <a:t>the meeting.</a:t>
            </a:r>
          </a:p>
        </p:txBody>
      </p:sp>
      <p:sp>
        <p:nvSpPr>
          <p:cNvPr id="23" name="TextBox 22"/>
          <p:cNvSpPr txBox="1"/>
          <p:nvPr/>
        </p:nvSpPr>
        <p:spPr>
          <a:xfrm>
            <a:off x="6769933" y="3665625"/>
            <a:ext cx="1534482" cy="369333"/>
          </a:xfrm>
          <a:prstGeom prst="rect">
            <a:avLst/>
          </a:prstGeom>
          <a:noFill/>
          <a:ln>
            <a:noFill/>
          </a:ln>
        </p:spPr>
        <p:txBody>
          <a:bodyPr wrap="square" lIns="0" tIns="0" rIns="0" bIns="0" anchor="t">
            <a:spAutoFit/>
          </a:bodyPr>
          <a:lstStyle/>
          <a:p>
            <a:pPr algn="ctr"/>
            <a:r>
              <a:rPr sz="1200" dirty="0">
                <a:solidFill>
                  <a:srgbClr val="FFFFFF"/>
                </a:solidFill>
                <a:latin typeface="Arial"/>
              </a:rPr>
              <a:t>Actively participate</a:t>
            </a:r>
            <a:r>
              <a:rPr lang="en-US" sz="1200" dirty="0">
                <a:solidFill>
                  <a:srgbClr val="FFFFFF"/>
                </a:solidFill>
                <a:latin typeface="Arial"/>
              </a:rPr>
              <a:t> </a:t>
            </a:r>
            <a:r>
              <a:rPr sz="1200" dirty="0">
                <a:solidFill>
                  <a:srgbClr val="FFFFFF"/>
                </a:solidFill>
                <a:latin typeface="Arial"/>
              </a:rPr>
              <a:t>by asking questions.</a:t>
            </a:r>
          </a:p>
        </p:txBody>
      </p:sp>
      <p:sp>
        <p:nvSpPr>
          <p:cNvPr id="24" name="TextBox 23"/>
          <p:cNvSpPr txBox="1"/>
          <p:nvPr/>
        </p:nvSpPr>
        <p:spPr>
          <a:xfrm>
            <a:off x="3661945" y="2272119"/>
            <a:ext cx="227626" cy="492444"/>
          </a:xfrm>
          <a:prstGeom prst="rect">
            <a:avLst/>
          </a:prstGeom>
          <a:noFill/>
          <a:ln>
            <a:noFill/>
          </a:ln>
        </p:spPr>
        <p:txBody>
          <a:bodyPr wrap="none" lIns="0" tIns="0" rIns="0" bIns="0" anchor="t">
            <a:spAutoFit/>
          </a:bodyPr>
          <a:lstStyle/>
          <a:p>
            <a:pPr algn="ctr"/>
            <a:r>
              <a:rPr sz="3200" b="1">
                <a:solidFill>
                  <a:srgbClr val="FFFFFF"/>
                </a:solidFill>
                <a:latin typeface="Arial"/>
              </a:rPr>
              <a:t>2</a:t>
            </a:r>
          </a:p>
        </p:txBody>
      </p:sp>
      <p:sp>
        <p:nvSpPr>
          <p:cNvPr id="25" name="TextBox 24"/>
          <p:cNvSpPr txBox="1"/>
          <p:nvPr/>
        </p:nvSpPr>
        <p:spPr>
          <a:xfrm>
            <a:off x="1108563" y="4752427"/>
            <a:ext cx="1333698" cy="553997"/>
          </a:xfrm>
          <a:prstGeom prst="rect">
            <a:avLst/>
          </a:prstGeom>
          <a:noFill/>
          <a:ln>
            <a:noFill/>
          </a:ln>
        </p:spPr>
        <p:txBody>
          <a:bodyPr wrap="none" lIns="0" tIns="0" rIns="0" bIns="0" anchor="t">
            <a:spAutoFit/>
          </a:bodyPr>
          <a:lstStyle/>
          <a:p>
            <a:pPr algn="ctr"/>
            <a:r>
              <a:rPr b="1">
                <a:solidFill>
                  <a:srgbClr val="FFFFFF"/>
                </a:solidFill>
                <a:latin typeface="Arial"/>
              </a:rPr>
              <a:t>Limit
Distractions</a:t>
            </a:r>
          </a:p>
        </p:txBody>
      </p:sp>
      <p:sp>
        <p:nvSpPr>
          <p:cNvPr id="26" name="TextBox 25"/>
          <p:cNvSpPr txBox="1"/>
          <p:nvPr/>
        </p:nvSpPr>
        <p:spPr>
          <a:xfrm>
            <a:off x="3995430" y="4752427"/>
            <a:ext cx="1320874" cy="553997"/>
          </a:xfrm>
          <a:prstGeom prst="rect">
            <a:avLst/>
          </a:prstGeom>
          <a:noFill/>
          <a:ln>
            <a:noFill/>
          </a:ln>
        </p:spPr>
        <p:txBody>
          <a:bodyPr wrap="none" lIns="0" tIns="0" rIns="0" bIns="0" anchor="t">
            <a:spAutoFit/>
          </a:bodyPr>
          <a:lstStyle/>
          <a:p>
            <a:pPr algn="ctr"/>
            <a:r>
              <a:rPr b="1">
                <a:solidFill>
                  <a:srgbClr val="FFFFFF"/>
                </a:solidFill>
                <a:latin typeface="Arial"/>
              </a:rPr>
              <a:t>Camera and
Audio On</a:t>
            </a:r>
          </a:p>
        </p:txBody>
      </p:sp>
      <p:sp>
        <p:nvSpPr>
          <p:cNvPr id="27" name="TextBox 26"/>
          <p:cNvSpPr txBox="1"/>
          <p:nvPr/>
        </p:nvSpPr>
        <p:spPr>
          <a:xfrm>
            <a:off x="781581" y="2272119"/>
            <a:ext cx="227626" cy="492444"/>
          </a:xfrm>
          <a:prstGeom prst="rect">
            <a:avLst/>
          </a:prstGeom>
          <a:noFill/>
          <a:ln>
            <a:noFill/>
          </a:ln>
        </p:spPr>
        <p:txBody>
          <a:bodyPr wrap="none" lIns="0" tIns="0" rIns="0" bIns="0" anchor="t">
            <a:spAutoFit/>
          </a:bodyPr>
          <a:lstStyle/>
          <a:p>
            <a:pPr algn="ctr"/>
            <a:r>
              <a:rPr sz="3200" b="1">
                <a:solidFill>
                  <a:srgbClr val="FFFFFF"/>
                </a:solidFill>
                <a:latin typeface="Arial"/>
              </a:rPr>
              <a:t>1</a:t>
            </a:r>
          </a:p>
        </p:txBody>
      </p:sp>
      <p:sp>
        <p:nvSpPr>
          <p:cNvPr id="28" name="TextBox 27"/>
          <p:cNvSpPr txBox="1"/>
          <p:nvPr/>
        </p:nvSpPr>
        <p:spPr>
          <a:xfrm>
            <a:off x="6971897" y="4752427"/>
            <a:ext cx="1128514" cy="553997"/>
          </a:xfrm>
          <a:prstGeom prst="rect">
            <a:avLst/>
          </a:prstGeom>
          <a:noFill/>
          <a:ln>
            <a:noFill/>
          </a:ln>
        </p:spPr>
        <p:txBody>
          <a:bodyPr wrap="none" lIns="0" tIns="0" rIns="0" bIns="0" anchor="t">
            <a:spAutoFit/>
          </a:bodyPr>
          <a:lstStyle/>
          <a:p>
            <a:pPr algn="ctr"/>
            <a:r>
              <a:rPr b="1">
                <a:solidFill>
                  <a:srgbClr val="FFFFFF"/>
                </a:solidFill>
                <a:latin typeface="Arial"/>
              </a:rPr>
              <a:t>Ask
Questions</a:t>
            </a:r>
          </a:p>
        </p:txBody>
      </p:sp>
      <p:sp>
        <p:nvSpPr>
          <p:cNvPr id="29" name="TextBox 28"/>
          <p:cNvSpPr txBox="1"/>
          <p:nvPr/>
        </p:nvSpPr>
        <p:spPr>
          <a:xfrm>
            <a:off x="9897102" y="4912449"/>
            <a:ext cx="1038746" cy="276999"/>
          </a:xfrm>
          <a:prstGeom prst="rect">
            <a:avLst/>
          </a:prstGeom>
          <a:noFill/>
          <a:ln>
            <a:noFill/>
          </a:ln>
        </p:spPr>
        <p:txBody>
          <a:bodyPr wrap="none" lIns="0" tIns="0" rIns="0" bIns="0" anchor="t">
            <a:spAutoFit/>
          </a:bodyPr>
          <a:lstStyle/>
          <a:p>
            <a:pPr algn="ctr"/>
            <a:r>
              <a:rPr b="1">
                <a:solidFill>
                  <a:srgbClr val="FFFFFF"/>
                </a:solidFill>
                <a:latin typeface="Arial"/>
              </a:rPr>
              <a:t>Have Fun</a:t>
            </a:r>
          </a:p>
        </p:txBody>
      </p:sp>
      <p:sp>
        <p:nvSpPr>
          <p:cNvPr id="31" name="Rounded Rectangle 30"/>
          <p:cNvSpPr/>
          <p:nvPr/>
        </p:nvSpPr>
        <p:spPr>
          <a:xfrm>
            <a:off x="10096495" y="2178774"/>
            <a:ext cx="620077" cy="632078"/>
          </a:xfrm>
          <a:custGeom>
            <a:avLst/>
            <a:gdLst/>
            <a:ahLst/>
            <a:cxnLst/>
            <a:rect l="0" t="0" r="0" b="0"/>
            <a:pathLst>
              <a:path w="408842" h="416755">
                <a:moveTo>
                  <a:pt x="0" y="0"/>
                </a:moveTo>
                <a:moveTo>
                  <a:pt x="405325" y="218049"/>
                </a:moveTo>
                <a:lnTo>
                  <a:pt x="364880" y="339383"/>
                </a:lnTo>
                <a:cubicBezTo>
                  <a:pt x="357846" y="360484"/>
                  <a:pt x="342020" y="376310"/>
                  <a:pt x="322677" y="385103"/>
                </a:cubicBezTo>
                <a:cubicBezTo>
                  <a:pt x="250580" y="416755"/>
                  <a:pt x="169691" y="416755"/>
                  <a:pt x="97594" y="385103"/>
                </a:cubicBezTo>
                <a:cubicBezTo>
                  <a:pt x="76493" y="376310"/>
                  <a:pt x="62425" y="358726"/>
                  <a:pt x="55391" y="339383"/>
                </a:cubicBezTo>
                <a:lnTo>
                  <a:pt x="16705" y="218049"/>
                </a:lnTo>
                <a:moveTo>
                  <a:pt x="298938" y="226841"/>
                </a:moveTo>
                <a:cubicBezTo>
                  <a:pt x="298938" y="242667"/>
                  <a:pt x="260252" y="260252"/>
                  <a:pt x="211015" y="260252"/>
                </a:cubicBezTo>
                <a:cubicBezTo>
                  <a:pt x="161778" y="260252"/>
                  <a:pt x="123092" y="244426"/>
                  <a:pt x="123092" y="226841"/>
                </a:cubicBezTo>
                <a:cubicBezTo>
                  <a:pt x="123092" y="209256"/>
                  <a:pt x="137160" y="137159"/>
                  <a:pt x="211015" y="137159"/>
                </a:cubicBezTo>
                <a:cubicBezTo>
                  <a:pt x="284870" y="137159"/>
                  <a:pt x="298938" y="209256"/>
                  <a:pt x="298938" y="226841"/>
                </a:cubicBezTo>
                <a:close/>
                <a:moveTo>
                  <a:pt x="288732" y="186395"/>
                </a:moveTo>
                <a:cubicBezTo>
                  <a:pt x="359385" y="179361"/>
                  <a:pt x="408842" y="172327"/>
                  <a:pt x="408842" y="202221"/>
                </a:cubicBezTo>
                <a:cubicBezTo>
                  <a:pt x="408842" y="244424"/>
                  <a:pt x="320527" y="316521"/>
                  <a:pt x="211015" y="316521"/>
                </a:cubicBezTo>
                <a:cubicBezTo>
                  <a:pt x="101504" y="316521"/>
                  <a:pt x="13188" y="244424"/>
                  <a:pt x="13188" y="202221"/>
                </a:cubicBezTo>
                <a:cubicBezTo>
                  <a:pt x="13188" y="170569"/>
                  <a:pt x="62645" y="179361"/>
                  <a:pt x="133297" y="186395"/>
                </a:cubicBezTo>
                <a:moveTo>
                  <a:pt x="70338" y="61106"/>
                </a:moveTo>
                <a:lnTo>
                  <a:pt x="70338" y="113860"/>
                </a:lnTo>
                <a:moveTo>
                  <a:pt x="43961" y="87483"/>
                </a:moveTo>
                <a:lnTo>
                  <a:pt x="96715" y="87483"/>
                </a:lnTo>
                <a:moveTo>
                  <a:pt x="320040" y="13188"/>
                </a:moveTo>
                <a:lnTo>
                  <a:pt x="320040" y="83526"/>
                </a:lnTo>
                <a:moveTo>
                  <a:pt x="284870" y="48357"/>
                </a:moveTo>
                <a:lnTo>
                  <a:pt x="355209" y="48357"/>
                </a:lnTo>
              </a:path>
            </a:pathLst>
          </a:custGeom>
          <a:noFill/>
          <a:ln w="6594">
            <a:solidFill>
              <a:srgbClr val="FFFFFF"/>
            </a:solidFill>
          </a:ln>
        </p:spPr>
        <p:txBody>
          <a:bodyPr rtlCol="0" anchor="ctr"/>
          <a:lstStyle/>
          <a:p>
            <a:pPr algn="ctr"/>
            <a:endParaRPr sz="2800"/>
          </a:p>
        </p:txBody>
      </p:sp>
      <p:sp>
        <p:nvSpPr>
          <p:cNvPr id="32" name="Rounded Rectangle 31"/>
          <p:cNvSpPr/>
          <p:nvPr/>
        </p:nvSpPr>
        <p:spPr>
          <a:xfrm>
            <a:off x="7230962" y="2205443"/>
            <a:ext cx="613410" cy="586739"/>
          </a:xfrm>
          <a:custGeom>
            <a:avLst/>
            <a:gdLst/>
            <a:ahLst/>
            <a:cxnLst/>
            <a:rect l="0" t="0" r="0" b="0"/>
            <a:pathLst>
              <a:path w="404446" h="386861">
                <a:moveTo>
                  <a:pt x="202223" y="0"/>
                </a:moveTo>
                <a:cubicBezTo>
                  <a:pt x="90455" y="0"/>
                  <a:pt x="0" y="74787"/>
                  <a:pt x="0" y="167053"/>
                </a:cubicBezTo>
                <a:cubicBezTo>
                  <a:pt x="947" y="213582"/>
                  <a:pt x="22933" y="257173"/>
                  <a:pt x="59787" y="285591"/>
                </a:cubicBezTo>
                <a:lnTo>
                  <a:pt x="17584" y="386861"/>
                </a:lnTo>
                <a:lnTo>
                  <a:pt x="129633" y="322835"/>
                </a:lnTo>
                <a:cubicBezTo>
                  <a:pt x="153105" y="330309"/>
                  <a:pt x="177590" y="334111"/>
                  <a:pt x="202223" y="334107"/>
                </a:cubicBezTo>
                <a:cubicBezTo>
                  <a:pt x="313902" y="334107"/>
                  <a:pt x="404446" y="259320"/>
                  <a:pt x="404446" y="167053"/>
                </a:cubicBezTo>
                <a:cubicBezTo>
                  <a:pt x="404446" y="74787"/>
                  <a:pt x="313902" y="0"/>
                  <a:pt x="202223" y="0"/>
                </a:cubicBezTo>
                <a:close/>
                <a:moveTo>
                  <a:pt x="202223" y="211015"/>
                </a:moveTo>
                <a:lnTo>
                  <a:pt x="202223" y="203700"/>
                </a:lnTo>
                <a:cubicBezTo>
                  <a:pt x="202223" y="189716"/>
                  <a:pt x="210508" y="177061"/>
                  <a:pt x="223324" y="171467"/>
                </a:cubicBezTo>
                <a:cubicBezTo>
                  <a:pt x="247469" y="160929"/>
                  <a:pt x="260139" y="134194"/>
                  <a:pt x="253006" y="108834"/>
                </a:cubicBezTo>
                <a:cubicBezTo>
                  <a:pt x="245873" y="83473"/>
                  <a:pt x="221124" y="67263"/>
                  <a:pt x="195026" y="70857"/>
                </a:cubicBezTo>
                <a:cubicBezTo>
                  <a:pt x="168928" y="74451"/>
                  <a:pt x="149482" y="96747"/>
                  <a:pt x="149469" y="123092"/>
                </a:cubicBezTo>
                <a:moveTo>
                  <a:pt x="202223" y="250580"/>
                </a:moveTo>
                <a:cubicBezTo>
                  <a:pt x="204651" y="250580"/>
                  <a:pt x="206619" y="252548"/>
                  <a:pt x="206619" y="254976"/>
                </a:cubicBezTo>
                <a:cubicBezTo>
                  <a:pt x="206619" y="257404"/>
                  <a:pt x="204651" y="259373"/>
                  <a:pt x="202223" y="259373"/>
                </a:cubicBezTo>
                <a:cubicBezTo>
                  <a:pt x="199795" y="259373"/>
                  <a:pt x="197826" y="257404"/>
                  <a:pt x="197826" y="254976"/>
                </a:cubicBezTo>
                <a:cubicBezTo>
                  <a:pt x="197826" y="252548"/>
                  <a:pt x="199795" y="250580"/>
                  <a:pt x="202223" y="250580"/>
                </a:cubicBezTo>
              </a:path>
            </a:pathLst>
          </a:custGeom>
          <a:noFill/>
          <a:ln w="6594">
            <a:solidFill>
              <a:srgbClr val="FFFFFF"/>
            </a:solidFill>
          </a:ln>
        </p:spPr>
        <p:txBody>
          <a:bodyPr rtlCol="0" anchor="ctr"/>
          <a:lstStyle/>
          <a:p>
            <a:pPr algn="ctr"/>
            <a:endParaRPr sz="2800"/>
          </a:p>
        </p:txBody>
      </p:sp>
      <p:sp>
        <p:nvSpPr>
          <p:cNvPr id="33" name="Rounded Rectangle 32"/>
          <p:cNvSpPr/>
          <p:nvPr/>
        </p:nvSpPr>
        <p:spPr>
          <a:xfrm>
            <a:off x="4349108" y="2332126"/>
            <a:ext cx="613410" cy="333374"/>
          </a:xfrm>
          <a:custGeom>
            <a:avLst/>
            <a:gdLst/>
            <a:ahLst/>
            <a:cxnLst/>
            <a:rect l="0" t="0" r="0" b="0"/>
            <a:pathLst>
              <a:path w="404446" h="219807">
                <a:moveTo>
                  <a:pt x="149469" y="35169"/>
                </a:moveTo>
                <a:lnTo>
                  <a:pt x="168460" y="7209"/>
                </a:lnTo>
                <a:cubicBezTo>
                  <a:pt x="171769" y="2929"/>
                  <a:pt x="176774" y="298"/>
                  <a:pt x="182176" y="0"/>
                </a:cubicBezTo>
                <a:lnTo>
                  <a:pt x="222269" y="0"/>
                </a:lnTo>
                <a:cubicBezTo>
                  <a:pt x="227671" y="298"/>
                  <a:pt x="232676" y="2929"/>
                  <a:pt x="235985" y="7209"/>
                </a:cubicBezTo>
                <a:lnTo>
                  <a:pt x="250053" y="27783"/>
                </a:lnTo>
                <a:cubicBezTo>
                  <a:pt x="253327" y="32129"/>
                  <a:pt x="258338" y="34827"/>
                  <a:pt x="263769" y="35169"/>
                </a:cubicBezTo>
                <a:lnTo>
                  <a:pt x="290146" y="35169"/>
                </a:lnTo>
                <a:cubicBezTo>
                  <a:pt x="305295" y="36634"/>
                  <a:pt x="316777" y="49493"/>
                  <a:pt x="316523" y="64711"/>
                </a:cubicBezTo>
                <a:lnTo>
                  <a:pt x="316523" y="175846"/>
                </a:lnTo>
                <a:cubicBezTo>
                  <a:pt x="316523" y="190413"/>
                  <a:pt x="304713" y="202223"/>
                  <a:pt x="290146" y="202223"/>
                </a:cubicBezTo>
                <a:lnTo>
                  <a:pt x="114300" y="202223"/>
                </a:lnTo>
                <a:cubicBezTo>
                  <a:pt x="99732" y="202223"/>
                  <a:pt x="87923" y="190413"/>
                  <a:pt x="87923" y="175846"/>
                </a:cubicBezTo>
                <a:lnTo>
                  <a:pt x="87923" y="64711"/>
                </a:lnTo>
                <a:cubicBezTo>
                  <a:pt x="87669" y="49493"/>
                  <a:pt x="99150" y="36634"/>
                  <a:pt x="114300" y="35169"/>
                </a:cubicBezTo>
                <a:lnTo>
                  <a:pt x="149469" y="35169"/>
                </a:lnTo>
                <a:moveTo>
                  <a:pt x="158261" y="114300"/>
                </a:moveTo>
                <a:cubicBezTo>
                  <a:pt x="158261" y="138579"/>
                  <a:pt x="177943" y="158261"/>
                  <a:pt x="202223" y="158261"/>
                </a:cubicBezTo>
                <a:cubicBezTo>
                  <a:pt x="226502" y="158261"/>
                  <a:pt x="246184" y="138579"/>
                  <a:pt x="246184" y="114300"/>
                </a:cubicBezTo>
                <a:cubicBezTo>
                  <a:pt x="246184" y="90020"/>
                  <a:pt x="226502" y="70338"/>
                  <a:pt x="202223" y="70338"/>
                </a:cubicBezTo>
                <a:cubicBezTo>
                  <a:pt x="177943" y="70338"/>
                  <a:pt x="158261" y="90020"/>
                  <a:pt x="158261" y="114300"/>
                </a:cubicBezTo>
                <a:moveTo>
                  <a:pt x="351692" y="35169"/>
                </a:moveTo>
                <a:cubicBezTo>
                  <a:pt x="361731" y="40317"/>
                  <a:pt x="368385" y="50299"/>
                  <a:pt x="369276" y="61546"/>
                </a:cubicBezTo>
                <a:cubicBezTo>
                  <a:pt x="368385" y="72792"/>
                  <a:pt x="361731" y="82774"/>
                  <a:pt x="351692" y="87923"/>
                </a:cubicBezTo>
                <a:moveTo>
                  <a:pt x="351692" y="140676"/>
                </a:moveTo>
                <a:cubicBezTo>
                  <a:pt x="361731" y="145825"/>
                  <a:pt x="368385" y="155807"/>
                  <a:pt x="369276" y="167053"/>
                </a:cubicBezTo>
                <a:cubicBezTo>
                  <a:pt x="368385" y="178300"/>
                  <a:pt x="361731" y="188282"/>
                  <a:pt x="351692" y="193430"/>
                </a:cubicBezTo>
                <a:moveTo>
                  <a:pt x="378069" y="8792"/>
                </a:moveTo>
                <a:cubicBezTo>
                  <a:pt x="394673" y="21245"/>
                  <a:pt x="404446" y="40790"/>
                  <a:pt x="404446" y="61546"/>
                </a:cubicBezTo>
                <a:cubicBezTo>
                  <a:pt x="404446" y="82301"/>
                  <a:pt x="394673" y="101846"/>
                  <a:pt x="378069" y="114300"/>
                </a:cubicBezTo>
                <a:cubicBezTo>
                  <a:pt x="394673" y="126753"/>
                  <a:pt x="404446" y="146298"/>
                  <a:pt x="404446" y="167053"/>
                </a:cubicBezTo>
                <a:cubicBezTo>
                  <a:pt x="404446" y="187809"/>
                  <a:pt x="394673" y="207354"/>
                  <a:pt x="378069" y="219807"/>
                </a:cubicBezTo>
                <a:moveTo>
                  <a:pt x="52753" y="35169"/>
                </a:moveTo>
                <a:cubicBezTo>
                  <a:pt x="42715" y="40317"/>
                  <a:pt x="36060" y="50299"/>
                  <a:pt x="35169" y="61546"/>
                </a:cubicBezTo>
                <a:cubicBezTo>
                  <a:pt x="36060" y="72792"/>
                  <a:pt x="42715" y="82774"/>
                  <a:pt x="52753" y="87923"/>
                </a:cubicBezTo>
                <a:moveTo>
                  <a:pt x="52753" y="140676"/>
                </a:moveTo>
                <a:cubicBezTo>
                  <a:pt x="42715" y="145825"/>
                  <a:pt x="36060" y="155807"/>
                  <a:pt x="35169" y="167053"/>
                </a:cubicBezTo>
                <a:cubicBezTo>
                  <a:pt x="36060" y="178300"/>
                  <a:pt x="42715" y="188282"/>
                  <a:pt x="52753" y="193430"/>
                </a:cubicBezTo>
                <a:moveTo>
                  <a:pt x="26376" y="8792"/>
                </a:moveTo>
                <a:cubicBezTo>
                  <a:pt x="9772" y="21245"/>
                  <a:pt x="0" y="40790"/>
                  <a:pt x="0" y="61546"/>
                </a:cubicBezTo>
                <a:cubicBezTo>
                  <a:pt x="0" y="82301"/>
                  <a:pt x="9772" y="101846"/>
                  <a:pt x="26376" y="114300"/>
                </a:cubicBezTo>
                <a:cubicBezTo>
                  <a:pt x="9772" y="126753"/>
                  <a:pt x="0" y="146298"/>
                  <a:pt x="0" y="167053"/>
                </a:cubicBezTo>
                <a:cubicBezTo>
                  <a:pt x="0" y="187809"/>
                  <a:pt x="9772" y="207354"/>
                  <a:pt x="26376" y="219807"/>
                </a:cubicBezTo>
              </a:path>
            </a:pathLst>
          </a:custGeom>
          <a:noFill/>
          <a:ln w="6594">
            <a:solidFill>
              <a:srgbClr val="FFFFFF"/>
            </a:solidFill>
          </a:ln>
        </p:spPr>
        <p:txBody>
          <a:bodyPr rtlCol="0" anchor="ctr"/>
          <a:lstStyle/>
          <a:p>
            <a:pPr algn="ctr"/>
            <a:endParaRPr sz="2800"/>
          </a:p>
        </p:txBody>
      </p:sp>
      <p:sp>
        <p:nvSpPr>
          <p:cNvPr id="34" name="Rounded Rectangle 33"/>
          <p:cNvSpPr/>
          <p:nvPr/>
        </p:nvSpPr>
        <p:spPr>
          <a:xfrm>
            <a:off x="1455413" y="2178774"/>
            <a:ext cx="618410" cy="618410"/>
          </a:xfrm>
          <a:custGeom>
            <a:avLst/>
            <a:gdLst/>
            <a:ahLst/>
            <a:cxnLst/>
            <a:rect l="0" t="0" r="0" b="0"/>
            <a:pathLst>
              <a:path w="407743" h="407743">
                <a:moveTo>
                  <a:pt x="85109" y="126204"/>
                </a:moveTo>
                <a:cubicBezTo>
                  <a:pt x="85109" y="126204"/>
                  <a:pt x="114837" y="131450"/>
                  <a:pt x="134072" y="155932"/>
                </a:cubicBezTo>
                <a:moveTo>
                  <a:pt x="125329" y="110465"/>
                </a:moveTo>
                <a:lnTo>
                  <a:pt x="125329" y="146805"/>
                </a:lnTo>
                <a:moveTo>
                  <a:pt x="0" y="0"/>
                </a:moveTo>
                <a:moveTo>
                  <a:pt x="180412" y="78989"/>
                </a:moveTo>
                <a:lnTo>
                  <a:pt x="211889" y="110465"/>
                </a:lnTo>
                <a:lnTo>
                  <a:pt x="241617" y="78989"/>
                </a:lnTo>
                <a:moveTo>
                  <a:pt x="284461" y="155932"/>
                </a:moveTo>
                <a:cubicBezTo>
                  <a:pt x="303696" y="131450"/>
                  <a:pt x="333423" y="126204"/>
                  <a:pt x="333423" y="126204"/>
                </a:cubicBezTo>
                <a:moveTo>
                  <a:pt x="293204" y="110465"/>
                </a:moveTo>
                <a:lnTo>
                  <a:pt x="293204" y="146805"/>
                </a:lnTo>
                <a:moveTo>
                  <a:pt x="333970" y="269596"/>
                </a:moveTo>
                <a:cubicBezTo>
                  <a:pt x="377882" y="243365"/>
                  <a:pt x="407743" y="203146"/>
                  <a:pt x="407743" y="157680"/>
                </a:cubicBezTo>
                <a:cubicBezTo>
                  <a:pt x="407743" y="77240"/>
                  <a:pt x="319918" y="14287"/>
                  <a:pt x="211015" y="14287"/>
                </a:cubicBezTo>
                <a:cubicBezTo>
                  <a:pt x="102112" y="14287"/>
                  <a:pt x="14287" y="78989"/>
                  <a:pt x="14287" y="157680"/>
                </a:cubicBezTo>
                <a:cubicBezTo>
                  <a:pt x="14287" y="203146"/>
                  <a:pt x="42391" y="243365"/>
                  <a:pt x="88060" y="269596"/>
                </a:cubicBezTo>
                <a:moveTo>
                  <a:pt x="211015" y="250360"/>
                </a:moveTo>
                <a:cubicBezTo>
                  <a:pt x="230330" y="250360"/>
                  <a:pt x="245989" y="234703"/>
                  <a:pt x="245989" y="215386"/>
                </a:cubicBezTo>
                <a:cubicBezTo>
                  <a:pt x="245989" y="196071"/>
                  <a:pt x="230330" y="180412"/>
                  <a:pt x="211015" y="180412"/>
                </a:cubicBezTo>
                <a:cubicBezTo>
                  <a:pt x="191700" y="180412"/>
                  <a:pt x="176041" y="196071"/>
                  <a:pt x="176041" y="215386"/>
                </a:cubicBezTo>
                <a:cubicBezTo>
                  <a:pt x="176041" y="234703"/>
                  <a:pt x="191700" y="250360"/>
                  <a:pt x="211015" y="250360"/>
                </a:cubicBezTo>
                <a:close/>
                <a:moveTo>
                  <a:pt x="149811" y="407743"/>
                </a:moveTo>
                <a:lnTo>
                  <a:pt x="149811" y="325554"/>
                </a:lnTo>
                <a:cubicBezTo>
                  <a:pt x="149811" y="292330"/>
                  <a:pt x="177791" y="264351"/>
                  <a:pt x="211015" y="264351"/>
                </a:cubicBezTo>
                <a:cubicBezTo>
                  <a:pt x="244239" y="264351"/>
                  <a:pt x="272220" y="292330"/>
                  <a:pt x="272220" y="325554"/>
                </a:cubicBezTo>
                <a:lnTo>
                  <a:pt x="272220" y="407743"/>
                </a:lnTo>
                <a:moveTo>
                  <a:pt x="0" y="0"/>
                </a:moveTo>
                <a:moveTo>
                  <a:pt x="256482" y="285335"/>
                </a:moveTo>
                <a:lnTo>
                  <a:pt x="149811" y="360528"/>
                </a:lnTo>
                <a:moveTo>
                  <a:pt x="123580" y="407743"/>
                </a:moveTo>
                <a:lnTo>
                  <a:pt x="298449" y="407743"/>
                </a:lnTo>
              </a:path>
            </a:pathLst>
          </a:custGeom>
          <a:noFill/>
          <a:ln w="6594">
            <a:solidFill>
              <a:srgbClr val="FFFFFF"/>
            </a:solidFill>
          </a:ln>
        </p:spPr>
        <p:txBody>
          <a:bodyPr rtlCol="0" anchor="ctr"/>
          <a:lstStyle/>
          <a:p>
            <a:pPr algn="ctr"/>
            <a:endParaRPr sz="2800"/>
          </a:p>
        </p:txBody>
      </p:sp>
      <p:sp>
        <p:nvSpPr>
          <p:cNvPr id="35" name="Title 34">
            <a:extLst>
              <a:ext uri="{FF2B5EF4-FFF2-40B4-BE49-F238E27FC236}">
                <a16:creationId xmlns:a16="http://schemas.microsoft.com/office/drawing/2014/main" id="{E34126DE-146C-C31E-9277-79D3BB824BE9}"/>
              </a:ext>
            </a:extLst>
          </p:cNvPr>
          <p:cNvSpPr>
            <a:spLocks noGrp="1"/>
          </p:cNvSpPr>
          <p:nvPr>
            <p:ph type="title"/>
          </p:nvPr>
        </p:nvSpPr>
        <p:spPr/>
        <p:txBody>
          <a:bodyPr/>
          <a:lstStyle/>
          <a:p>
            <a:r>
              <a:rPr lang="en-US" dirty="0"/>
              <a:t>House Keeping Rules and Guidelines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2C35D6-E335-22F9-A6EB-896E99DB5E80}"/>
              </a:ext>
            </a:extLst>
          </p:cNvPr>
          <p:cNvPicPr>
            <a:picLocks noGrp="1" noRot="1" noChangeAspect="1" noMove="1" noResize="1" noEditPoints="1" noAdjustHandles="1" noChangeArrowheads="1" noChangeShapeType="1" noCrop="1"/>
          </p:cNvPicPr>
          <p:nvPr/>
        </p:nvPicPr>
        <p:blipFill>
          <a:blip r:embed="rId2">
            <a:alphaModFix amt="35000"/>
          </a:blip>
          <a:stretch>
            <a:fillRect/>
          </a:stretch>
        </p:blipFill>
        <p:spPr>
          <a:xfrm>
            <a:off x="121921" y="60923"/>
            <a:ext cx="11968480" cy="6689723"/>
          </a:xfrm>
          <a:prstGeom prst="rect">
            <a:avLst/>
          </a:prstGeom>
          <a:solidFill>
            <a:schemeClr val="accent1">
              <a:alpha val="35730"/>
            </a:schemeClr>
          </a:solidFill>
        </p:spPr>
      </p:pic>
      <p:sp>
        <p:nvSpPr>
          <p:cNvPr id="4" name="Rounded Rectangle 3">
            <a:extLst>
              <a:ext uri="{FF2B5EF4-FFF2-40B4-BE49-F238E27FC236}">
                <a16:creationId xmlns:a16="http://schemas.microsoft.com/office/drawing/2014/main" id="{D0CCD209-70B8-C15D-3D04-19CEACB85734}"/>
              </a:ext>
            </a:extLst>
          </p:cNvPr>
          <p:cNvSpPr/>
          <p:nvPr/>
        </p:nvSpPr>
        <p:spPr>
          <a:xfrm>
            <a:off x="598331" y="2291316"/>
            <a:ext cx="2530549" cy="2275368"/>
          </a:xfrm>
          <a:prstGeom prst="roundRect">
            <a:avLst/>
          </a:prstGeom>
          <a:solidFill>
            <a:schemeClr val="accent5">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AI agents instantly analyze vast, real-time transaction data, identifying suspicious activities far faster than humans.</a:t>
            </a:r>
          </a:p>
        </p:txBody>
      </p:sp>
      <p:sp>
        <p:nvSpPr>
          <p:cNvPr id="5" name="Rounded Rectangle 4">
            <a:extLst>
              <a:ext uri="{FF2B5EF4-FFF2-40B4-BE49-F238E27FC236}">
                <a16:creationId xmlns:a16="http://schemas.microsoft.com/office/drawing/2014/main" id="{A9B5AB76-432C-D3A8-AF7D-D34BB6745379}"/>
              </a:ext>
            </a:extLst>
          </p:cNvPr>
          <p:cNvSpPr/>
          <p:nvPr/>
        </p:nvSpPr>
        <p:spPr>
          <a:xfrm>
            <a:off x="3348185" y="3255833"/>
            <a:ext cx="2530549" cy="2275368"/>
          </a:xfrm>
          <a:prstGeom prst="roundRect">
            <a:avLst/>
          </a:prstGeom>
          <a:solidFill>
            <a:schemeClr val="accent5">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Advanced AI autonomously uncovers complex fraud patterns and anomalies missed by traditional systems.</a:t>
            </a:r>
          </a:p>
        </p:txBody>
      </p:sp>
      <p:sp>
        <p:nvSpPr>
          <p:cNvPr id="6" name="Rounded Rectangle 5">
            <a:extLst>
              <a:ext uri="{FF2B5EF4-FFF2-40B4-BE49-F238E27FC236}">
                <a16:creationId xmlns:a16="http://schemas.microsoft.com/office/drawing/2014/main" id="{054E37DC-C408-D66D-FBDA-8A21EF04089E}"/>
              </a:ext>
            </a:extLst>
          </p:cNvPr>
          <p:cNvSpPr/>
          <p:nvPr/>
        </p:nvSpPr>
        <p:spPr>
          <a:xfrm>
            <a:off x="6234657" y="2291316"/>
            <a:ext cx="2530549" cy="2275368"/>
          </a:xfrm>
          <a:prstGeom prst="roundRect">
            <a:avLst/>
          </a:prstGeom>
          <a:solidFill>
            <a:schemeClr val="accent5">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Sophisticated agent reasoning significantly cuts false positives, focusing human expertise on critical alerts.</a:t>
            </a:r>
          </a:p>
        </p:txBody>
      </p:sp>
      <p:sp>
        <p:nvSpPr>
          <p:cNvPr id="7" name="Rounded Rectangle 6">
            <a:extLst>
              <a:ext uri="{FF2B5EF4-FFF2-40B4-BE49-F238E27FC236}">
                <a16:creationId xmlns:a16="http://schemas.microsoft.com/office/drawing/2014/main" id="{EC3603B2-B54D-0683-C1A3-76AED96D3DDB}"/>
              </a:ext>
            </a:extLst>
          </p:cNvPr>
          <p:cNvSpPr/>
          <p:nvPr/>
        </p:nvSpPr>
        <p:spPr>
          <a:xfrm>
            <a:off x="8984511" y="3108251"/>
            <a:ext cx="2530549" cy="2275368"/>
          </a:xfrm>
          <a:prstGeom prst="roundRect">
            <a:avLst/>
          </a:prstGeom>
          <a:solidFill>
            <a:schemeClr val="accent5">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Agents integrate diverse data for proactive fraud prevention, shifting from reactive to predictive security.</a:t>
            </a:r>
          </a:p>
        </p:txBody>
      </p:sp>
      <p:sp>
        <p:nvSpPr>
          <p:cNvPr id="2" name="Title 1">
            <a:extLst>
              <a:ext uri="{FF2B5EF4-FFF2-40B4-BE49-F238E27FC236}">
                <a16:creationId xmlns:a16="http://schemas.microsoft.com/office/drawing/2014/main" id="{60ECB6A1-C7F5-479C-EA2B-07D1625CD58D}"/>
              </a:ext>
            </a:extLst>
          </p:cNvPr>
          <p:cNvSpPr>
            <a:spLocks noGrp="1"/>
          </p:cNvSpPr>
          <p:nvPr>
            <p:ph type="title"/>
          </p:nvPr>
        </p:nvSpPr>
        <p:spPr/>
        <p:txBody>
          <a:bodyPr/>
          <a:lstStyle/>
          <a:p>
            <a:r>
              <a:rPr lang="en-US" sz="3600" b="1">
                <a:solidFill>
                  <a:schemeClr val="bg1"/>
                </a:solidFill>
              </a:rPr>
              <a:t>Transforming Fraud Detection</a:t>
            </a:r>
          </a:p>
        </p:txBody>
      </p:sp>
      <p:grpSp>
        <p:nvGrpSpPr>
          <p:cNvPr id="13" name="Group 12">
            <a:extLst>
              <a:ext uri="{FF2B5EF4-FFF2-40B4-BE49-F238E27FC236}">
                <a16:creationId xmlns:a16="http://schemas.microsoft.com/office/drawing/2014/main" id="{BC129A62-3FD4-C5D2-9EAC-905844796A84}"/>
              </a:ext>
            </a:extLst>
          </p:cNvPr>
          <p:cNvGrpSpPr/>
          <p:nvPr/>
        </p:nvGrpSpPr>
        <p:grpSpPr>
          <a:xfrm>
            <a:off x="1320045" y="1207297"/>
            <a:ext cx="1087120" cy="1088136"/>
            <a:chOff x="1330960" y="1584959"/>
            <a:chExt cx="1087120" cy="1088136"/>
          </a:xfrm>
        </p:grpSpPr>
        <p:sp>
          <p:nvSpPr>
            <p:cNvPr id="12" name="Oval 11">
              <a:extLst>
                <a:ext uri="{FF2B5EF4-FFF2-40B4-BE49-F238E27FC236}">
                  <a16:creationId xmlns:a16="http://schemas.microsoft.com/office/drawing/2014/main" id="{71F3931E-B4CD-2DDE-99FA-90FC2A50386F}"/>
                </a:ext>
              </a:extLst>
            </p:cNvPr>
            <p:cNvSpPr>
              <a:spLocks noChangeAspect="1"/>
            </p:cNvSpPr>
            <p:nvPr/>
          </p:nvSpPr>
          <p:spPr>
            <a:xfrm>
              <a:off x="1330960" y="1584959"/>
              <a:ext cx="1087120" cy="1088136"/>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raphic 9" descr="Cloud with solid fill">
              <a:extLst>
                <a:ext uri="{FF2B5EF4-FFF2-40B4-BE49-F238E27FC236}">
                  <a16:creationId xmlns:a16="http://schemas.microsoft.com/office/drawing/2014/main" id="{0A9DB8AE-4F37-D2B1-3C3B-8286667227C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36685" y="1612802"/>
              <a:ext cx="914400" cy="914400"/>
            </a:xfrm>
            <a:prstGeom prst="rect">
              <a:avLst/>
            </a:prstGeom>
          </p:spPr>
        </p:pic>
      </p:grpSp>
      <p:grpSp>
        <p:nvGrpSpPr>
          <p:cNvPr id="14" name="Group 13">
            <a:extLst>
              <a:ext uri="{FF2B5EF4-FFF2-40B4-BE49-F238E27FC236}">
                <a16:creationId xmlns:a16="http://schemas.microsoft.com/office/drawing/2014/main" id="{9D663BF2-5634-65D7-D79F-D0A66088D5F0}"/>
              </a:ext>
            </a:extLst>
          </p:cNvPr>
          <p:cNvGrpSpPr/>
          <p:nvPr/>
        </p:nvGrpSpPr>
        <p:grpSpPr>
          <a:xfrm>
            <a:off x="4069899" y="2162422"/>
            <a:ext cx="1087120" cy="1088136"/>
            <a:chOff x="1330960" y="1584959"/>
            <a:chExt cx="1087120" cy="1088136"/>
          </a:xfrm>
        </p:grpSpPr>
        <p:sp>
          <p:nvSpPr>
            <p:cNvPr id="15" name="Oval 14">
              <a:extLst>
                <a:ext uri="{FF2B5EF4-FFF2-40B4-BE49-F238E27FC236}">
                  <a16:creationId xmlns:a16="http://schemas.microsoft.com/office/drawing/2014/main" id="{69AE2089-8EDE-A124-4EBA-330BD83B9DEB}"/>
                </a:ext>
              </a:extLst>
            </p:cNvPr>
            <p:cNvSpPr>
              <a:spLocks noChangeAspect="1"/>
            </p:cNvSpPr>
            <p:nvPr/>
          </p:nvSpPr>
          <p:spPr>
            <a:xfrm>
              <a:off x="1330960" y="1584959"/>
              <a:ext cx="1087120" cy="1088136"/>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16" name="Graphic 15" descr="Scatterplot with solid fill">
              <a:extLst>
                <a:ext uri="{FF2B5EF4-FFF2-40B4-BE49-F238E27FC236}">
                  <a16:creationId xmlns:a16="http://schemas.microsoft.com/office/drawing/2014/main" id="{1B005452-252E-0DB9-B923-C4A8BA45DCA4}"/>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436685" y="1612802"/>
              <a:ext cx="914400" cy="914400"/>
            </a:xfrm>
            <a:prstGeom prst="rect">
              <a:avLst/>
            </a:prstGeom>
          </p:spPr>
        </p:pic>
      </p:grpSp>
      <p:grpSp>
        <p:nvGrpSpPr>
          <p:cNvPr id="17" name="Group 16">
            <a:extLst>
              <a:ext uri="{FF2B5EF4-FFF2-40B4-BE49-F238E27FC236}">
                <a16:creationId xmlns:a16="http://schemas.microsoft.com/office/drawing/2014/main" id="{ED68A053-1E32-4552-B60A-123FF4A4D4DB}"/>
              </a:ext>
            </a:extLst>
          </p:cNvPr>
          <p:cNvGrpSpPr/>
          <p:nvPr/>
        </p:nvGrpSpPr>
        <p:grpSpPr>
          <a:xfrm>
            <a:off x="6956371" y="1203180"/>
            <a:ext cx="1087120" cy="1088136"/>
            <a:chOff x="1330960" y="1584959"/>
            <a:chExt cx="1087120" cy="1088136"/>
          </a:xfrm>
        </p:grpSpPr>
        <p:sp>
          <p:nvSpPr>
            <p:cNvPr id="18" name="Oval 17">
              <a:extLst>
                <a:ext uri="{FF2B5EF4-FFF2-40B4-BE49-F238E27FC236}">
                  <a16:creationId xmlns:a16="http://schemas.microsoft.com/office/drawing/2014/main" id="{A15CAE6D-04B6-3881-BB0E-BA12E1C78664}"/>
                </a:ext>
              </a:extLst>
            </p:cNvPr>
            <p:cNvSpPr>
              <a:spLocks noChangeAspect="1"/>
            </p:cNvSpPr>
            <p:nvPr/>
          </p:nvSpPr>
          <p:spPr>
            <a:xfrm>
              <a:off x="1330960" y="1584959"/>
              <a:ext cx="1087120" cy="1088136"/>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raphic 18" descr="Thought outline">
              <a:extLst>
                <a:ext uri="{FF2B5EF4-FFF2-40B4-BE49-F238E27FC236}">
                  <a16:creationId xmlns:a16="http://schemas.microsoft.com/office/drawing/2014/main" id="{A3AD4B47-137A-2E7B-0AD3-17F261A28E23}"/>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436685" y="1612802"/>
              <a:ext cx="914400" cy="914400"/>
            </a:xfrm>
            <a:prstGeom prst="rect">
              <a:avLst/>
            </a:prstGeom>
          </p:spPr>
        </p:pic>
      </p:grpSp>
      <p:grpSp>
        <p:nvGrpSpPr>
          <p:cNvPr id="20" name="Group 19">
            <a:extLst>
              <a:ext uri="{FF2B5EF4-FFF2-40B4-BE49-F238E27FC236}">
                <a16:creationId xmlns:a16="http://schemas.microsoft.com/office/drawing/2014/main" id="{BA1FDA3F-E205-2645-3327-179D526321AD}"/>
              </a:ext>
            </a:extLst>
          </p:cNvPr>
          <p:cNvGrpSpPr/>
          <p:nvPr/>
        </p:nvGrpSpPr>
        <p:grpSpPr>
          <a:xfrm>
            <a:off x="9701541" y="2016529"/>
            <a:ext cx="1087120" cy="1088136"/>
            <a:chOff x="1330960" y="1584959"/>
            <a:chExt cx="1087120" cy="1088136"/>
          </a:xfrm>
        </p:grpSpPr>
        <p:sp>
          <p:nvSpPr>
            <p:cNvPr id="21" name="Oval 20">
              <a:extLst>
                <a:ext uri="{FF2B5EF4-FFF2-40B4-BE49-F238E27FC236}">
                  <a16:creationId xmlns:a16="http://schemas.microsoft.com/office/drawing/2014/main" id="{FE594197-3C12-8455-EF8C-026045FD01E3}"/>
                </a:ext>
              </a:extLst>
            </p:cNvPr>
            <p:cNvSpPr>
              <a:spLocks noChangeAspect="1"/>
            </p:cNvSpPr>
            <p:nvPr/>
          </p:nvSpPr>
          <p:spPr>
            <a:xfrm>
              <a:off x="1330960" y="1584959"/>
              <a:ext cx="1087120" cy="1088136"/>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22" name="Graphic 21" descr="Hierarchy with solid fill">
              <a:extLst>
                <a:ext uri="{FF2B5EF4-FFF2-40B4-BE49-F238E27FC236}">
                  <a16:creationId xmlns:a16="http://schemas.microsoft.com/office/drawing/2014/main" id="{B9363C95-419C-41CE-58F7-33A413848520}"/>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rot="10800000">
              <a:off x="1417320" y="1713853"/>
              <a:ext cx="914400" cy="914400"/>
            </a:xfrm>
            <a:prstGeom prst="rect">
              <a:avLst/>
            </a:prstGeom>
          </p:spPr>
        </p:pic>
      </p:grpSp>
    </p:spTree>
    <p:extLst>
      <p:ext uri="{BB962C8B-B14F-4D97-AF65-F5344CB8AC3E}">
        <p14:creationId xmlns:p14="http://schemas.microsoft.com/office/powerpoint/2010/main" val="92466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6574F-2246-56F6-9C92-A5BB5F60A6BE}"/>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98C44EB9-87B8-975F-9F43-3DE35873F124}"/>
              </a:ext>
            </a:extLst>
          </p:cNvPr>
          <p:cNvPicPr>
            <a:picLocks noGrp="1" noRot="1" noChangeAspect="1" noMove="1" noResize="1" noEditPoints="1" noAdjustHandles="1" noChangeArrowheads="1" noChangeShapeType="1" noCrop="1"/>
          </p:cNvPicPr>
          <p:nvPr/>
        </p:nvPicPr>
        <p:blipFill>
          <a:blip r:embed="rId2">
            <a:alphaModFix amt="18000"/>
          </a:blip>
          <a:srcRect t="9039" b="11455"/>
          <a:stretch>
            <a:fillRect/>
          </a:stretch>
        </p:blipFill>
        <p:spPr>
          <a:xfrm>
            <a:off x="81280" y="101600"/>
            <a:ext cx="11998959" cy="6675120"/>
          </a:xfrm>
          <a:prstGeom prst="rect">
            <a:avLst/>
          </a:prstGeom>
        </p:spPr>
      </p:pic>
      <p:sp>
        <p:nvSpPr>
          <p:cNvPr id="2" name="Title 1">
            <a:extLst>
              <a:ext uri="{FF2B5EF4-FFF2-40B4-BE49-F238E27FC236}">
                <a16:creationId xmlns:a16="http://schemas.microsoft.com/office/drawing/2014/main" id="{3452AB4D-F9B3-887F-E6CA-33667665B380}"/>
              </a:ext>
            </a:extLst>
          </p:cNvPr>
          <p:cNvSpPr>
            <a:spLocks noGrp="1"/>
          </p:cNvSpPr>
          <p:nvPr>
            <p:ph type="title"/>
          </p:nvPr>
        </p:nvSpPr>
        <p:spPr/>
        <p:txBody>
          <a:bodyPr/>
          <a:lstStyle/>
          <a:p>
            <a:r>
              <a:rPr lang="en-US" sz="3600" b="1"/>
              <a:t>Revolutionizing AML &amp; Sanctions</a:t>
            </a:r>
          </a:p>
        </p:txBody>
      </p:sp>
      <p:sp>
        <p:nvSpPr>
          <p:cNvPr id="4" name="Rounded Rectangle 3">
            <a:extLst>
              <a:ext uri="{FF2B5EF4-FFF2-40B4-BE49-F238E27FC236}">
                <a16:creationId xmlns:a16="http://schemas.microsoft.com/office/drawing/2014/main" id="{0E1BEC12-7615-E4C5-32EC-8F4D5CCA704D}"/>
              </a:ext>
            </a:extLst>
          </p:cNvPr>
          <p:cNvSpPr/>
          <p:nvPr/>
        </p:nvSpPr>
        <p:spPr>
          <a:xfrm>
            <a:off x="643471" y="2662715"/>
            <a:ext cx="2530549" cy="2275368"/>
          </a:xfrm>
          <a:prstGeom prst="round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AI agents automate high-volume screening of sanctions, PEP, and adverse media alerts 24/7 with high consistency.</a:t>
            </a:r>
          </a:p>
        </p:txBody>
      </p:sp>
      <p:sp>
        <p:nvSpPr>
          <p:cNvPr id="5" name="Rounded Rectangle 4">
            <a:extLst>
              <a:ext uri="{FF2B5EF4-FFF2-40B4-BE49-F238E27FC236}">
                <a16:creationId xmlns:a16="http://schemas.microsoft.com/office/drawing/2014/main" id="{4E26CFA6-D11B-828B-CABE-B7C478CB34ED}"/>
              </a:ext>
            </a:extLst>
          </p:cNvPr>
          <p:cNvSpPr/>
          <p:nvPr/>
        </p:nvSpPr>
        <p:spPr>
          <a:xfrm>
            <a:off x="3521623" y="2721488"/>
            <a:ext cx="2530549" cy="2275368"/>
          </a:xfrm>
          <a:prstGeom prst="round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Agents intelligently adjudicate initial alerts, mimicking expert analysts to decide on escalations, boosting efficiency</a:t>
            </a:r>
          </a:p>
        </p:txBody>
      </p:sp>
      <p:sp>
        <p:nvSpPr>
          <p:cNvPr id="6" name="Rounded Rectangle 5">
            <a:extLst>
              <a:ext uri="{FF2B5EF4-FFF2-40B4-BE49-F238E27FC236}">
                <a16:creationId xmlns:a16="http://schemas.microsoft.com/office/drawing/2014/main" id="{F044569F-92AD-F0CC-0D4A-FBA5F675D986}"/>
              </a:ext>
            </a:extLst>
          </p:cNvPr>
          <p:cNvSpPr/>
          <p:nvPr/>
        </p:nvSpPr>
        <p:spPr>
          <a:xfrm>
            <a:off x="6355525" y="2721488"/>
            <a:ext cx="2530549" cy="2275368"/>
          </a:xfrm>
          <a:prstGeom prst="round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Generative AI within agents helps summarize data and draft initial SAR narratives, aiding investigators.</a:t>
            </a:r>
          </a:p>
        </p:txBody>
      </p:sp>
      <p:sp>
        <p:nvSpPr>
          <p:cNvPr id="7" name="Rounded Rectangle 6">
            <a:extLst>
              <a:ext uri="{FF2B5EF4-FFF2-40B4-BE49-F238E27FC236}">
                <a16:creationId xmlns:a16="http://schemas.microsoft.com/office/drawing/2014/main" id="{B9A200D4-3F7B-13D9-9288-B7DE892426E3}"/>
              </a:ext>
            </a:extLst>
          </p:cNvPr>
          <p:cNvSpPr/>
          <p:nvPr/>
        </p:nvSpPr>
        <p:spPr>
          <a:xfrm>
            <a:off x="9188969" y="2721488"/>
            <a:ext cx="2530549" cy="2275368"/>
          </a:xfrm>
          <a:prstGeom prst="round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AI enhances scalability of AML/sanctions programs, managing rising alert volumes without proportional staff increases.</a:t>
            </a:r>
          </a:p>
        </p:txBody>
      </p:sp>
      <p:grpSp>
        <p:nvGrpSpPr>
          <p:cNvPr id="8" name="Group 7">
            <a:extLst>
              <a:ext uri="{FF2B5EF4-FFF2-40B4-BE49-F238E27FC236}">
                <a16:creationId xmlns:a16="http://schemas.microsoft.com/office/drawing/2014/main" id="{EDEA8DAF-3413-4E1E-010C-EB2710983EAD}"/>
              </a:ext>
            </a:extLst>
          </p:cNvPr>
          <p:cNvGrpSpPr/>
          <p:nvPr/>
        </p:nvGrpSpPr>
        <p:grpSpPr>
          <a:xfrm>
            <a:off x="1365185" y="1578696"/>
            <a:ext cx="1087120" cy="1088136"/>
            <a:chOff x="1330960" y="1584959"/>
            <a:chExt cx="1087120" cy="1088136"/>
          </a:xfrm>
        </p:grpSpPr>
        <p:sp>
          <p:nvSpPr>
            <p:cNvPr id="9" name="Oval 8">
              <a:extLst>
                <a:ext uri="{FF2B5EF4-FFF2-40B4-BE49-F238E27FC236}">
                  <a16:creationId xmlns:a16="http://schemas.microsoft.com/office/drawing/2014/main" id="{7A1042AA-3DEE-B84D-5FD2-F7F16D27A245}"/>
                </a:ext>
              </a:extLst>
            </p:cNvPr>
            <p:cNvSpPr>
              <a:spLocks noChangeAspect="1"/>
            </p:cNvSpPr>
            <p:nvPr/>
          </p:nvSpPr>
          <p:spPr>
            <a:xfrm>
              <a:off x="1330960" y="1584959"/>
              <a:ext cx="1087120" cy="1088136"/>
            </a:xfrm>
            <a:prstGeom prst="ellips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raphic 9" descr="Stop with solid fill">
              <a:extLst>
                <a:ext uri="{FF2B5EF4-FFF2-40B4-BE49-F238E27FC236}">
                  <a16:creationId xmlns:a16="http://schemas.microsoft.com/office/drawing/2014/main" id="{00BB8FE1-091C-AAB3-6F49-8025FB43016B}"/>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417320" y="1651865"/>
              <a:ext cx="914400" cy="914400"/>
            </a:xfrm>
            <a:prstGeom prst="rect">
              <a:avLst/>
            </a:prstGeom>
          </p:spPr>
        </p:pic>
      </p:grpSp>
      <p:grpSp>
        <p:nvGrpSpPr>
          <p:cNvPr id="11" name="Group 10">
            <a:extLst>
              <a:ext uri="{FF2B5EF4-FFF2-40B4-BE49-F238E27FC236}">
                <a16:creationId xmlns:a16="http://schemas.microsoft.com/office/drawing/2014/main" id="{B254C4D3-A17D-9774-BC26-1799ABE15AEB}"/>
              </a:ext>
            </a:extLst>
          </p:cNvPr>
          <p:cNvGrpSpPr/>
          <p:nvPr/>
        </p:nvGrpSpPr>
        <p:grpSpPr>
          <a:xfrm>
            <a:off x="4243337" y="1633352"/>
            <a:ext cx="1087120" cy="1088136"/>
            <a:chOff x="1330960" y="1584959"/>
            <a:chExt cx="1087120" cy="1088136"/>
          </a:xfrm>
        </p:grpSpPr>
        <p:sp>
          <p:nvSpPr>
            <p:cNvPr id="12" name="Oval 11">
              <a:extLst>
                <a:ext uri="{FF2B5EF4-FFF2-40B4-BE49-F238E27FC236}">
                  <a16:creationId xmlns:a16="http://schemas.microsoft.com/office/drawing/2014/main" id="{71805627-E706-8007-1075-0E033551A231}"/>
                </a:ext>
              </a:extLst>
            </p:cNvPr>
            <p:cNvSpPr>
              <a:spLocks noChangeAspect="1"/>
            </p:cNvSpPr>
            <p:nvPr/>
          </p:nvSpPr>
          <p:spPr>
            <a:xfrm>
              <a:off x="1330960" y="1584959"/>
              <a:ext cx="1087120" cy="1088136"/>
            </a:xfrm>
            <a:prstGeom prst="ellips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13" name="Graphic 12" descr="Alarm Ringing with solid fill">
              <a:extLst>
                <a:ext uri="{FF2B5EF4-FFF2-40B4-BE49-F238E27FC236}">
                  <a16:creationId xmlns:a16="http://schemas.microsoft.com/office/drawing/2014/main" id="{A037895B-BB14-105E-8CC2-B19AC003BA73}"/>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417320" y="1672623"/>
              <a:ext cx="914400" cy="914400"/>
            </a:xfrm>
            <a:prstGeom prst="rect">
              <a:avLst/>
            </a:prstGeom>
          </p:spPr>
        </p:pic>
      </p:grpSp>
      <p:grpSp>
        <p:nvGrpSpPr>
          <p:cNvPr id="14" name="Group 13">
            <a:extLst>
              <a:ext uri="{FF2B5EF4-FFF2-40B4-BE49-F238E27FC236}">
                <a16:creationId xmlns:a16="http://schemas.microsoft.com/office/drawing/2014/main" id="{DB369538-6AD2-38F2-EFB0-FCE677136BAF}"/>
              </a:ext>
            </a:extLst>
          </p:cNvPr>
          <p:cNvGrpSpPr/>
          <p:nvPr/>
        </p:nvGrpSpPr>
        <p:grpSpPr>
          <a:xfrm>
            <a:off x="7077239" y="1633352"/>
            <a:ext cx="1087120" cy="1088136"/>
            <a:chOff x="1330960" y="1584959"/>
            <a:chExt cx="1087120" cy="1088136"/>
          </a:xfrm>
        </p:grpSpPr>
        <p:sp>
          <p:nvSpPr>
            <p:cNvPr id="15" name="Oval 14">
              <a:extLst>
                <a:ext uri="{FF2B5EF4-FFF2-40B4-BE49-F238E27FC236}">
                  <a16:creationId xmlns:a16="http://schemas.microsoft.com/office/drawing/2014/main" id="{D09D9C4C-A4A5-EC0C-1A92-0C96564DA499}"/>
                </a:ext>
              </a:extLst>
            </p:cNvPr>
            <p:cNvSpPr>
              <a:spLocks noChangeAspect="1"/>
            </p:cNvSpPr>
            <p:nvPr/>
          </p:nvSpPr>
          <p:spPr>
            <a:xfrm>
              <a:off x="1330960" y="1584959"/>
              <a:ext cx="1087120" cy="1088136"/>
            </a:xfrm>
            <a:prstGeom prst="ellips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16" name="Graphic 15" descr="Shredder with solid fill">
              <a:extLst>
                <a:ext uri="{FF2B5EF4-FFF2-40B4-BE49-F238E27FC236}">
                  <a16:creationId xmlns:a16="http://schemas.microsoft.com/office/drawing/2014/main" id="{B07A6CC3-9A1A-C154-91F3-C9DA3040B3A6}"/>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436685" y="1612802"/>
              <a:ext cx="914400" cy="914400"/>
            </a:xfrm>
            <a:prstGeom prst="rect">
              <a:avLst/>
            </a:prstGeom>
          </p:spPr>
        </p:pic>
      </p:grpSp>
      <p:grpSp>
        <p:nvGrpSpPr>
          <p:cNvPr id="17" name="Group 16">
            <a:extLst>
              <a:ext uri="{FF2B5EF4-FFF2-40B4-BE49-F238E27FC236}">
                <a16:creationId xmlns:a16="http://schemas.microsoft.com/office/drawing/2014/main" id="{38CC9769-C883-A34B-58A5-EA1EFEBC478E}"/>
              </a:ext>
            </a:extLst>
          </p:cNvPr>
          <p:cNvGrpSpPr/>
          <p:nvPr/>
        </p:nvGrpSpPr>
        <p:grpSpPr>
          <a:xfrm>
            <a:off x="9910683" y="1633352"/>
            <a:ext cx="1087120" cy="1088136"/>
            <a:chOff x="1330960" y="1584959"/>
            <a:chExt cx="1087120" cy="1088136"/>
          </a:xfrm>
        </p:grpSpPr>
        <p:sp>
          <p:nvSpPr>
            <p:cNvPr id="18" name="Oval 17">
              <a:extLst>
                <a:ext uri="{FF2B5EF4-FFF2-40B4-BE49-F238E27FC236}">
                  <a16:creationId xmlns:a16="http://schemas.microsoft.com/office/drawing/2014/main" id="{983855A5-8563-B42A-3BDD-51781B958E2C}"/>
                </a:ext>
              </a:extLst>
            </p:cNvPr>
            <p:cNvSpPr>
              <a:spLocks noChangeAspect="1"/>
            </p:cNvSpPr>
            <p:nvPr/>
          </p:nvSpPr>
          <p:spPr>
            <a:xfrm>
              <a:off x="1330960" y="1584959"/>
              <a:ext cx="1087120" cy="1088136"/>
            </a:xfrm>
            <a:prstGeom prst="ellips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raphic 18" descr="Muscular arm with solid fill">
              <a:extLst>
                <a:ext uri="{FF2B5EF4-FFF2-40B4-BE49-F238E27FC236}">
                  <a16:creationId xmlns:a16="http://schemas.microsoft.com/office/drawing/2014/main" id="{B8FF6D12-8FD7-B6C1-71EF-93BD3B0D1603}"/>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436685" y="1612802"/>
              <a:ext cx="914400" cy="914400"/>
            </a:xfrm>
            <a:prstGeom prst="rect">
              <a:avLst/>
            </a:prstGeom>
          </p:spPr>
        </p:pic>
      </p:grpSp>
    </p:spTree>
    <p:extLst>
      <p:ext uri="{BB962C8B-B14F-4D97-AF65-F5344CB8AC3E}">
        <p14:creationId xmlns:p14="http://schemas.microsoft.com/office/powerpoint/2010/main" val="386614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style.rotation</p:attrName>
                                        </p:attrNameLst>
                                      </p:cBhvr>
                                      <p:tavLst>
                                        <p:tav tm="0">
                                          <p:val>
                                            <p:fltVal val="90"/>
                                          </p:val>
                                        </p:tav>
                                        <p:tav tm="100000">
                                          <p:val>
                                            <p:fltVal val="0"/>
                                          </p:val>
                                        </p:tav>
                                      </p:tavLst>
                                    </p:anim>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1"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1000" fill="hold"/>
                                        <p:tgtEl>
                                          <p:spTgt spid="6"/>
                                        </p:tgtEl>
                                        <p:attrNameLst>
                                          <p:attrName>ppt_w</p:attrName>
                                        </p:attrNameLst>
                                      </p:cBhvr>
                                      <p:tavLst>
                                        <p:tav tm="0">
                                          <p:val>
                                            <p:fltVal val="0"/>
                                          </p:val>
                                        </p:tav>
                                        <p:tav tm="100000">
                                          <p:val>
                                            <p:strVal val="#ppt_w"/>
                                          </p:val>
                                        </p:tav>
                                      </p:tavLst>
                                    </p:anim>
                                    <p:anim calcmode="lin" valueType="num">
                                      <p:cBhvr>
                                        <p:cTn id="48" dur="1000" fill="hold"/>
                                        <p:tgtEl>
                                          <p:spTgt spid="6"/>
                                        </p:tgtEl>
                                        <p:attrNameLst>
                                          <p:attrName>ppt_h</p:attrName>
                                        </p:attrNameLst>
                                      </p:cBhvr>
                                      <p:tavLst>
                                        <p:tav tm="0">
                                          <p:val>
                                            <p:fltVal val="0"/>
                                          </p:val>
                                        </p:tav>
                                        <p:tav tm="100000">
                                          <p:val>
                                            <p:strVal val="#ppt_h"/>
                                          </p:val>
                                        </p:tav>
                                      </p:tavLst>
                                    </p:anim>
                                    <p:anim calcmode="lin" valueType="num">
                                      <p:cBhvr>
                                        <p:cTn id="49" dur="1000" fill="hold"/>
                                        <p:tgtEl>
                                          <p:spTgt spid="6"/>
                                        </p:tgtEl>
                                        <p:attrNameLst>
                                          <p:attrName>style.rotation</p:attrName>
                                        </p:attrNameLst>
                                      </p:cBhvr>
                                      <p:tavLst>
                                        <p:tav tm="0">
                                          <p:val>
                                            <p:fltVal val="90"/>
                                          </p:val>
                                        </p:tav>
                                        <p:tav tm="100000">
                                          <p:val>
                                            <p:fltVal val="0"/>
                                          </p:val>
                                        </p:tav>
                                      </p:tavLst>
                                    </p:anim>
                                    <p:animEffect transition="in" filter="fade">
                                      <p:cBhvr>
                                        <p:cTn id="50" dur="1000"/>
                                        <p:tgtEl>
                                          <p:spTgt spid="6"/>
                                        </p:tgtEl>
                                      </p:cBhvr>
                                    </p:animEffect>
                                  </p:childTnLst>
                                </p:cTn>
                              </p:par>
                              <p:par>
                                <p:cTn id="51" presetID="31"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1000" fill="hold"/>
                                        <p:tgtEl>
                                          <p:spTgt spid="14"/>
                                        </p:tgtEl>
                                        <p:attrNameLst>
                                          <p:attrName>ppt_w</p:attrName>
                                        </p:attrNameLst>
                                      </p:cBhvr>
                                      <p:tavLst>
                                        <p:tav tm="0">
                                          <p:val>
                                            <p:fltVal val="0"/>
                                          </p:val>
                                        </p:tav>
                                        <p:tav tm="100000">
                                          <p:val>
                                            <p:strVal val="#ppt_w"/>
                                          </p:val>
                                        </p:tav>
                                      </p:tavLst>
                                    </p:anim>
                                    <p:anim calcmode="lin" valueType="num">
                                      <p:cBhvr>
                                        <p:cTn id="54" dur="1000" fill="hold"/>
                                        <p:tgtEl>
                                          <p:spTgt spid="14"/>
                                        </p:tgtEl>
                                        <p:attrNameLst>
                                          <p:attrName>ppt_h</p:attrName>
                                        </p:attrNameLst>
                                      </p:cBhvr>
                                      <p:tavLst>
                                        <p:tav tm="0">
                                          <p:val>
                                            <p:fltVal val="0"/>
                                          </p:val>
                                        </p:tav>
                                        <p:tav tm="100000">
                                          <p:val>
                                            <p:strVal val="#ppt_h"/>
                                          </p:val>
                                        </p:tav>
                                      </p:tavLst>
                                    </p:anim>
                                    <p:anim calcmode="lin" valueType="num">
                                      <p:cBhvr>
                                        <p:cTn id="55" dur="1000" fill="hold"/>
                                        <p:tgtEl>
                                          <p:spTgt spid="14"/>
                                        </p:tgtEl>
                                        <p:attrNameLst>
                                          <p:attrName>style.rotation</p:attrName>
                                        </p:attrNameLst>
                                      </p:cBhvr>
                                      <p:tavLst>
                                        <p:tav tm="0">
                                          <p:val>
                                            <p:fltVal val="90"/>
                                          </p:val>
                                        </p:tav>
                                        <p:tav tm="100000">
                                          <p:val>
                                            <p:fltVal val="0"/>
                                          </p:val>
                                        </p:tav>
                                      </p:tavLst>
                                    </p:anim>
                                    <p:animEffect transition="in" filter="fade">
                                      <p:cBhvr>
                                        <p:cTn id="56" dur="10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1"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1000" fill="hold"/>
                                        <p:tgtEl>
                                          <p:spTgt spid="7"/>
                                        </p:tgtEl>
                                        <p:attrNameLst>
                                          <p:attrName>ppt_w</p:attrName>
                                        </p:attrNameLst>
                                      </p:cBhvr>
                                      <p:tavLst>
                                        <p:tav tm="0">
                                          <p:val>
                                            <p:fltVal val="0"/>
                                          </p:val>
                                        </p:tav>
                                        <p:tav tm="100000">
                                          <p:val>
                                            <p:strVal val="#ppt_w"/>
                                          </p:val>
                                        </p:tav>
                                      </p:tavLst>
                                    </p:anim>
                                    <p:anim calcmode="lin" valueType="num">
                                      <p:cBhvr>
                                        <p:cTn id="62" dur="1000" fill="hold"/>
                                        <p:tgtEl>
                                          <p:spTgt spid="7"/>
                                        </p:tgtEl>
                                        <p:attrNameLst>
                                          <p:attrName>ppt_h</p:attrName>
                                        </p:attrNameLst>
                                      </p:cBhvr>
                                      <p:tavLst>
                                        <p:tav tm="0">
                                          <p:val>
                                            <p:fltVal val="0"/>
                                          </p:val>
                                        </p:tav>
                                        <p:tav tm="100000">
                                          <p:val>
                                            <p:strVal val="#ppt_h"/>
                                          </p:val>
                                        </p:tav>
                                      </p:tavLst>
                                    </p:anim>
                                    <p:anim calcmode="lin" valueType="num">
                                      <p:cBhvr>
                                        <p:cTn id="63" dur="1000" fill="hold"/>
                                        <p:tgtEl>
                                          <p:spTgt spid="7"/>
                                        </p:tgtEl>
                                        <p:attrNameLst>
                                          <p:attrName>style.rotation</p:attrName>
                                        </p:attrNameLst>
                                      </p:cBhvr>
                                      <p:tavLst>
                                        <p:tav tm="0">
                                          <p:val>
                                            <p:fltVal val="90"/>
                                          </p:val>
                                        </p:tav>
                                        <p:tav tm="100000">
                                          <p:val>
                                            <p:fltVal val="0"/>
                                          </p:val>
                                        </p:tav>
                                      </p:tavLst>
                                    </p:anim>
                                    <p:animEffect transition="in" filter="fade">
                                      <p:cBhvr>
                                        <p:cTn id="64" dur="1000"/>
                                        <p:tgtEl>
                                          <p:spTgt spid="7"/>
                                        </p:tgtEl>
                                      </p:cBhvr>
                                    </p:animEffect>
                                  </p:childTnLst>
                                </p:cTn>
                              </p:par>
                              <p:par>
                                <p:cTn id="65" presetID="31"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fltVal val="0"/>
                                          </p:val>
                                        </p:tav>
                                        <p:tav tm="100000">
                                          <p:val>
                                            <p:strVal val="#ppt_w"/>
                                          </p:val>
                                        </p:tav>
                                      </p:tavLst>
                                    </p:anim>
                                    <p:anim calcmode="lin" valueType="num">
                                      <p:cBhvr>
                                        <p:cTn id="68" dur="1000" fill="hold"/>
                                        <p:tgtEl>
                                          <p:spTgt spid="17"/>
                                        </p:tgtEl>
                                        <p:attrNameLst>
                                          <p:attrName>ppt_h</p:attrName>
                                        </p:attrNameLst>
                                      </p:cBhvr>
                                      <p:tavLst>
                                        <p:tav tm="0">
                                          <p:val>
                                            <p:fltVal val="0"/>
                                          </p:val>
                                        </p:tav>
                                        <p:tav tm="100000">
                                          <p:val>
                                            <p:strVal val="#ppt_h"/>
                                          </p:val>
                                        </p:tav>
                                      </p:tavLst>
                                    </p:anim>
                                    <p:anim calcmode="lin" valueType="num">
                                      <p:cBhvr>
                                        <p:cTn id="69" dur="1000" fill="hold"/>
                                        <p:tgtEl>
                                          <p:spTgt spid="17"/>
                                        </p:tgtEl>
                                        <p:attrNameLst>
                                          <p:attrName>style.rotation</p:attrName>
                                        </p:attrNameLst>
                                      </p:cBhvr>
                                      <p:tavLst>
                                        <p:tav tm="0">
                                          <p:val>
                                            <p:fltVal val="90"/>
                                          </p:val>
                                        </p:tav>
                                        <p:tav tm="100000">
                                          <p:val>
                                            <p:fltVal val="0"/>
                                          </p:val>
                                        </p:tav>
                                      </p:tavLst>
                                    </p:anim>
                                    <p:animEffect transition="in" filter="fade">
                                      <p:cBhvr>
                                        <p:cTn id="7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6" grpId="1" animBg="1"/>
      <p:bldP spid="7" grpId="0" animBg="1"/>
      <p:bldP spid="7"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B9EBB-467B-9843-AF83-51BD6AEBE40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F05DD27-E937-7103-25ED-39E05D4F9F56}"/>
              </a:ext>
            </a:extLst>
          </p:cNvPr>
          <p:cNvPicPr>
            <a:picLocks noChangeAspect="1"/>
          </p:cNvPicPr>
          <p:nvPr/>
        </p:nvPicPr>
        <p:blipFill>
          <a:blip r:embed="rId2">
            <a:alphaModFix amt="78000"/>
          </a:blip>
          <a:stretch>
            <a:fillRect/>
          </a:stretch>
        </p:blipFill>
        <p:spPr>
          <a:xfrm>
            <a:off x="111760" y="91440"/>
            <a:ext cx="11998959" cy="6664960"/>
          </a:xfrm>
          <a:prstGeom prst="rect">
            <a:avLst/>
          </a:prstGeom>
        </p:spPr>
      </p:pic>
      <p:sp>
        <p:nvSpPr>
          <p:cNvPr id="2" name="Title 1">
            <a:extLst>
              <a:ext uri="{FF2B5EF4-FFF2-40B4-BE49-F238E27FC236}">
                <a16:creationId xmlns:a16="http://schemas.microsoft.com/office/drawing/2014/main" id="{785B7BD7-4C39-A489-BE1D-E352E92329D8}"/>
              </a:ext>
            </a:extLst>
          </p:cNvPr>
          <p:cNvSpPr>
            <a:spLocks noGrp="1"/>
          </p:cNvSpPr>
          <p:nvPr>
            <p:ph type="title"/>
          </p:nvPr>
        </p:nvSpPr>
        <p:spPr/>
        <p:txBody>
          <a:bodyPr/>
          <a:lstStyle/>
          <a:p>
            <a:r>
              <a:rPr lang="en-US" sz="3600" b="1"/>
              <a:t>Streamlining KYC</a:t>
            </a:r>
          </a:p>
        </p:txBody>
      </p:sp>
      <p:sp>
        <p:nvSpPr>
          <p:cNvPr id="4" name="Rounded Rectangle 3">
            <a:extLst>
              <a:ext uri="{FF2B5EF4-FFF2-40B4-BE49-F238E27FC236}">
                <a16:creationId xmlns:a16="http://schemas.microsoft.com/office/drawing/2014/main" id="{2D0F4EF8-9FA8-11E7-39B9-051272238111}"/>
              </a:ext>
            </a:extLst>
          </p:cNvPr>
          <p:cNvSpPr/>
          <p:nvPr/>
        </p:nvSpPr>
        <p:spPr>
          <a:xfrm>
            <a:off x="598331" y="2291316"/>
            <a:ext cx="2530549" cy="2275368"/>
          </a:xfrm>
          <a:prstGeom prst="roundRect">
            <a:avLst/>
          </a:prstGeom>
          <a:solidFill>
            <a:schemeClr val="accent3">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Arial"/>
                <a:ea typeface="+mn-ea"/>
                <a:cs typeface="+mn-cs"/>
              </a:rPr>
              <a:t>AI agents automate data gathering and verification from diverse sources, speeding up KYC/KYB onboarding.</a:t>
            </a:r>
          </a:p>
        </p:txBody>
      </p:sp>
      <p:sp>
        <p:nvSpPr>
          <p:cNvPr id="5" name="Rounded Rectangle 4">
            <a:extLst>
              <a:ext uri="{FF2B5EF4-FFF2-40B4-BE49-F238E27FC236}">
                <a16:creationId xmlns:a16="http://schemas.microsoft.com/office/drawing/2014/main" id="{B474208A-C7CF-6541-01C9-E3427CB26C10}"/>
              </a:ext>
            </a:extLst>
          </p:cNvPr>
          <p:cNvSpPr/>
          <p:nvPr/>
        </p:nvSpPr>
        <p:spPr>
          <a:xfrm>
            <a:off x="3348185" y="3255833"/>
            <a:ext cx="2530549" cy="2275368"/>
          </a:xfrm>
          <a:prstGeom prst="roundRect">
            <a:avLst/>
          </a:prstGeom>
          <a:solidFill>
            <a:schemeClr val="accent3">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Arial"/>
                <a:ea typeface="+mn-ea"/>
                <a:cs typeface="+mn-cs"/>
              </a:rPr>
              <a:t>Intelligent document processing by agents accurately extracts and validates information for due diligence.</a:t>
            </a:r>
          </a:p>
        </p:txBody>
      </p:sp>
      <p:sp>
        <p:nvSpPr>
          <p:cNvPr id="6" name="Rounded Rectangle 5">
            <a:extLst>
              <a:ext uri="{FF2B5EF4-FFF2-40B4-BE49-F238E27FC236}">
                <a16:creationId xmlns:a16="http://schemas.microsoft.com/office/drawing/2014/main" id="{FAA439BE-F18E-67A4-96CF-46BEC1FDD0A6}"/>
              </a:ext>
            </a:extLst>
          </p:cNvPr>
          <p:cNvSpPr/>
          <p:nvPr/>
        </p:nvSpPr>
        <p:spPr>
          <a:xfrm>
            <a:off x="6234657" y="2291316"/>
            <a:ext cx="2530549" cy="2275368"/>
          </a:xfrm>
          <a:prstGeom prst="roundRect">
            <a:avLst/>
          </a:prstGeom>
          <a:solidFill>
            <a:schemeClr val="accent3">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Arial"/>
                <a:ea typeface="+mn-ea"/>
                <a:cs typeface="+mn-cs"/>
              </a:rPr>
              <a:t>Agents provide deeper risk insights by analyzing complex structures and screening against more indicators.</a:t>
            </a:r>
          </a:p>
        </p:txBody>
      </p:sp>
      <p:sp>
        <p:nvSpPr>
          <p:cNvPr id="7" name="Rounded Rectangle 6">
            <a:extLst>
              <a:ext uri="{FF2B5EF4-FFF2-40B4-BE49-F238E27FC236}">
                <a16:creationId xmlns:a16="http://schemas.microsoft.com/office/drawing/2014/main" id="{E7176C52-B83D-D4F7-372F-CA666A201312}"/>
              </a:ext>
            </a:extLst>
          </p:cNvPr>
          <p:cNvSpPr/>
          <p:nvPr/>
        </p:nvSpPr>
        <p:spPr>
          <a:xfrm>
            <a:off x="8984511" y="3108251"/>
            <a:ext cx="2530549" cy="2275368"/>
          </a:xfrm>
          <a:prstGeom prst="roundRect">
            <a:avLst/>
          </a:prstGeom>
          <a:solidFill>
            <a:schemeClr val="accent3">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Arial"/>
                <a:ea typeface="+mn-ea"/>
                <a:cs typeface="+mn-cs"/>
              </a:rPr>
              <a:t>Continuous, agent-driven monitoring of profiles ensures ongoing compliance and timely risk reassessment.</a:t>
            </a:r>
          </a:p>
        </p:txBody>
      </p:sp>
      <p:grpSp>
        <p:nvGrpSpPr>
          <p:cNvPr id="11" name="Group 10">
            <a:extLst>
              <a:ext uri="{FF2B5EF4-FFF2-40B4-BE49-F238E27FC236}">
                <a16:creationId xmlns:a16="http://schemas.microsoft.com/office/drawing/2014/main" id="{EEB9DF8C-E318-029C-A717-54650381B75F}"/>
              </a:ext>
            </a:extLst>
          </p:cNvPr>
          <p:cNvGrpSpPr/>
          <p:nvPr/>
        </p:nvGrpSpPr>
        <p:grpSpPr>
          <a:xfrm>
            <a:off x="1320045" y="1207297"/>
            <a:ext cx="1087120" cy="1088136"/>
            <a:chOff x="1330960" y="1584959"/>
            <a:chExt cx="1087120" cy="1088136"/>
          </a:xfrm>
        </p:grpSpPr>
        <p:sp>
          <p:nvSpPr>
            <p:cNvPr id="12" name="Oval 11">
              <a:extLst>
                <a:ext uri="{FF2B5EF4-FFF2-40B4-BE49-F238E27FC236}">
                  <a16:creationId xmlns:a16="http://schemas.microsoft.com/office/drawing/2014/main" id="{580DE7AF-6166-3E37-462C-DBA29AF48DD5}"/>
                </a:ext>
              </a:extLst>
            </p:cNvPr>
            <p:cNvSpPr>
              <a:spLocks noChangeAspect="1"/>
            </p:cNvSpPr>
            <p:nvPr/>
          </p:nvSpPr>
          <p:spPr>
            <a:xfrm>
              <a:off x="1330960" y="1584959"/>
              <a:ext cx="1087120" cy="1088136"/>
            </a:xfrm>
            <a:prstGeom prst="ellipse">
              <a:avLst/>
            </a:prstGeom>
            <a:solidFill>
              <a:schemeClr val="accent3">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13" name="Graphic 12" descr="Cloud with solid fill">
              <a:extLst>
                <a:ext uri="{FF2B5EF4-FFF2-40B4-BE49-F238E27FC236}">
                  <a16:creationId xmlns:a16="http://schemas.microsoft.com/office/drawing/2014/main" id="{3F08FEE5-1F9E-9651-8BC3-8AB85926C99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36685" y="1612802"/>
              <a:ext cx="914400" cy="914400"/>
            </a:xfrm>
            <a:prstGeom prst="rect">
              <a:avLst/>
            </a:prstGeom>
          </p:spPr>
        </p:pic>
      </p:grpSp>
      <p:grpSp>
        <p:nvGrpSpPr>
          <p:cNvPr id="17" name="Group 16">
            <a:extLst>
              <a:ext uri="{FF2B5EF4-FFF2-40B4-BE49-F238E27FC236}">
                <a16:creationId xmlns:a16="http://schemas.microsoft.com/office/drawing/2014/main" id="{6E649211-6513-2829-B80B-068FA8EC6EDD}"/>
              </a:ext>
            </a:extLst>
          </p:cNvPr>
          <p:cNvGrpSpPr/>
          <p:nvPr/>
        </p:nvGrpSpPr>
        <p:grpSpPr>
          <a:xfrm>
            <a:off x="4069899" y="2145423"/>
            <a:ext cx="1087120" cy="1088136"/>
            <a:chOff x="1330960" y="1584959"/>
            <a:chExt cx="1087120" cy="1088136"/>
          </a:xfrm>
        </p:grpSpPr>
        <p:sp>
          <p:nvSpPr>
            <p:cNvPr id="18" name="Oval 17">
              <a:extLst>
                <a:ext uri="{FF2B5EF4-FFF2-40B4-BE49-F238E27FC236}">
                  <a16:creationId xmlns:a16="http://schemas.microsoft.com/office/drawing/2014/main" id="{B89AD584-A96B-81FB-70AB-63A30C9C0CFA}"/>
                </a:ext>
              </a:extLst>
            </p:cNvPr>
            <p:cNvSpPr>
              <a:spLocks noChangeAspect="1"/>
            </p:cNvSpPr>
            <p:nvPr/>
          </p:nvSpPr>
          <p:spPr>
            <a:xfrm>
              <a:off x="1330960" y="1584959"/>
              <a:ext cx="1087120" cy="1088136"/>
            </a:xfrm>
            <a:prstGeom prst="ellipse">
              <a:avLst/>
            </a:prstGeom>
            <a:solidFill>
              <a:schemeClr val="accent3">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raphic 18" descr="Cloud with solid fill">
              <a:extLst>
                <a:ext uri="{FF2B5EF4-FFF2-40B4-BE49-F238E27FC236}">
                  <a16:creationId xmlns:a16="http://schemas.microsoft.com/office/drawing/2014/main" id="{E962FD87-1A82-AADA-4624-A0D731ECCF5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36685" y="1612802"/>
              <a:ext cx="914400" cy="914400"/>
            </a:xfrm>
            <a:prstGeom prst="rect">
              <a:avLst/>
            </a:prstGeom>
          </p:spPr>
        </p:pic>
      </p:grpSp>
      <p:grpSp>
        <p:nvGrpSpPr>
          <p:cNvPr id="20" name="Group 19">
            <a:extLst>
              <a:ext uri="{FF2B5EF4-FFF2-40B4-BE49-F238E27FC236}">
                <a16:creationId xmlns:a16="http://schemas.microsoft.com/office/drawing/2014/main" id="{FDB3808C-46C6-C1A5-1069-330963626563}"/>
              </a:ext>
            </a:extLst>
          </p:cNvPr>
          <p:cNvGrpSpPr/>
          <p:nvPr/>
        </p:nvGrpSpPr>
        <p:grpSpPr>
          <a:xfrm>
            <a:off x="6956371" y="1203180"/>
            <a:ext cx="1087120" cy="1088136"/>
            <a:chOff x="1330960" y="1584959"/>
            <a:chExt cx="1087120" cy="1088136"/>
          </a:xfrm>
        </p:grpSpPr>
        <p:sp>
          <p:nvSpPr>
            <p:cNvPr id="21" name="Oval 20">
              <a:extLst>
                <a:ext uri="{FF2B5EF4-FFF2-40B4-BE49-F238E27FC236}">
                  <a16:creationId xmlns:a16="http://schemas.microsoft.com/office/drawing/2014/main" id="{FCF25466-0B6A-6A07-033C-8C9899122FFF}"/>
                </a:ext>
              </a:extLst>
            </p:cNvPr>
            <p:cNvSpPr>
              <a:spLocks noChangeAspect="1"/>
            </p:cNvSpPr>
            <p:nvPr/>
          </p:nvSpPr>
          <p:spPr>
            <a:xfrm>
              <a:off x="1330960" y="1584959"/>
              <a:ext cx="1087120" cy="1088136"/>
            </a:xfrm>
            <a:prstGeom prst="ellipse">
              <a:avLst/>
            </a:prstGeom>
            <a:solidFill>
              <a:schemeClr val="accent3">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22" name="Graphic 21" descr="Cloud with solid fill">
              <a:extLst>
                <a:ext uri="{FF2B5EF4-FFF2-40B4-BE49-F238E27FC236}">
                  <a16:creationId xmlns:a16="http://schemas.microsoft.com/office/drawing/2014/main" id="{3A8AC0C8-E6A8-19A1-EBEA-04B89E683A5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36685" y="1612802"/>
              <a:ext cx="914400" cy="914400"/>
            </a:xfrm>
            <a:prstGeom prst="rect">
              <a:avLst/>
            </a:prstGeom>
          </p:spPr>
        </p:pic>
      </p:grpSp>
      <p:grpSp>
        <p:nvGrpSpPr>
          <p:cNvPr id="23" name="Group 22">
            <a:extLst>
              <a:ext uri="{FF2B5EF4-FFF2-40B4-BE49-F238E27FC236}">
                <a16:creationId xmlns:a16="http://schemas.microsoft.com/office/drawing/2014/main" id="{3B86E7F6-739A-0E13-46C3-02CB11E6A1A7}"/>
              </a:ext>
            </a:extLst>
          </p:cNvPr>
          <p:cNvGrpSpPr/>
          <p:nvPr/>
        </p:nvGrpSpPr>
        <p:grpSpPr>
          <a:xfrm>
            <a:off x="9706225" y="2020115"/>
            <a:ext cx="1087120" cy="1088136"/>
            <a:chOff x="1330960" y="1584959"/>
            <a:chExt cx="1087120" cy="1088136"/>
          </a:xfrm>
        </p:grpSpPr>
        <p:sp>
          <p:nvSpPr>
            <p:cNvPr id="24" name="Oval 23">
              <a:extLst>
                <a:ext uri="{FF2B5EF4-FFF2-40B4-BE49-F238E27FC236}">
                  <a16:creationId xmlns:a16="http://schemas.microsoft.com/office/drawing/2014/main" id="{86D5C34A-17D5-AD3E-E109-8A3007A26185}"/>
                </a:ext>
              </a:extLst>
            </p:cNvPr>
            <p:cNvSpPr>
              <a:spLocks noChangeAspect="1"/>
            </p:cNvSpPr>
            <p:nvPr/>
          </p:nvSpPr>
          <p:spPr>
            <a:xfrm>
              <a:off x="1330960" y="1584959"/>
              <a:ext cx="1087120" cy="1088136"/>
            </a:xfrm>
            <a:prstGeom prst="ellipse">
              <a:avLst/>
            </a:prstGeom>
            <a:solidFill>
              <a:schemeClr val="accent3">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25" name="Graphic 24" descr="Cloud with solid fill">
              <a:extLst>
                <a:ext uri="{FF2B5EF4-FFF2-40B4-BE49-F238E27FC236}">
                  <a16:creationId xmlns:a16="http://schemas.microsoft.com/office/drawing/2014/main" id="{4567FD87-D611-D535-A141-2CFFB150AAC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36685" y="1612802"/>
              <a:ext cx="914400" cy="914400"/>
            </a:xfrm>
            <a:prstGeom prst="rect">
              <a:avLst/>
            </a:prstGeom>
          </p:spPr>
        </p:pic>
      </p:grpSp>
    </p:spTree>
    <p:extLst>
      <p:ext uri="{BB962C8B-B14F-4D97-AF65-F5344CB8AC3E}">
        <p14:creationId xmlns:p14="http://schemas.microsoft.com/office/powerpoint/2010/main" val="317836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A6AAB-D312-01DC-AB66-339C5F0F33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DDB561-5045-ED6B-ADE7-FFAFEC7E15BD}"/>
              </a:ext>
            </a:extLst>
          </p:cNvPr>
          <p:cNvSpPr>
            <a:spLocks noGrp="1"/>
          </p:cNvSpPr>
          <p:nvPr>
            <p:ph type="title"/>
          </p:nvPr>
        </p:nvSpPr>
        <p:spPr/>
        <p:txBody>
          <a:bodyPr/>
          <a:lstStyle/>
          <a:p>
            <a:r>
              <a:rPr lang="en-US" dirty="0"/>
              <a:t>Check in on the Chat-</a:t>
            </a:r>
            <a:r>
              <a:rPr lang="en-US" dirty="0" err="1"/>
              <a:t>ter</a:t>
            </a:r>
            <a:endParaRPr lang="en-US" dirty="0"/>
          </a:p>
        </p:txBody>
      </p:sp>
      <p:grpSp>
        <p:nvGrpSpPr>
          <p:cNvPr id="4" name="Group 3">
            <a:extLst>
              <a:ext uri="{FF2B5EF4-FFF2-40B4-BE49-F238E27FC236}">
                <a16:creationId xmlns:a16="http://schemas.microsoft.com/office/drawing/2014/main" id="{2B1C4CB3-5831-9B2D-3177-139717F3B9F4}"/>
              </a:ext>
            </a:extLst>
          </p:cNvPr>
          <p:cNvGrpSpPr/>
          <p:nvPr/>
        </p:nvGrpSpPr>
        <p:grpSpPr>
          <a:xfrm>
            <a:off x="1613454" y="2725822"/>
            <a:ext cx="967952" cy="3337479"/>
            <a:chOff x="3715326" y="1208642"/>
            <a:chExt cx="967952" cy="3337479"/>
          </a:xfrm>
        </p:grpSpPr>
        <p:grpSp>
          <p:nvGrpSpPr>
            <p:cNvPr id="5" name="Group 4">
              <a:extLst>
                <a:ext uri="{FF2B5EF4-FFF2-40B4-BE49-F238E27FC236}">
                  <a16:creationId xmlns:a16="http://schemas.microsoft.com/office/drawing/2014/main" id="{E84B754A-E9A6-2F22-5695-62B5634074D0}"/>
                </a:ext>
              </a:extLst>
            </p:cNvPr>
            <p:cNvGrpSpPr/>
            <p:nvPr/>
          </p:nvGrpSpPr>
          <p:grpSpPr>
            <a:xfrm>
              <a:off x="3782456" y="2416991"/>
              <a:ext cx="584036" cy="2129130"/>
              <a:chOff x="3782456" y="2416991"/>
              <a:chExt cx="584036" cy="2129130"/>
            </a:xfrm>
          </p:grpSpPr>
          <p:sp>
            <p:nvSpPr>
              <p:cNvPr id="12" name="Rectangle">
                <a:extLst>
                  <a:ext uri="{FF2B5EF4-FFF2-40B4-BE49-F238E27FC236}">
                    <a16:creationId xmlns:a16="http://schemas.microsoft.com/office/drawing/2014/main" id="{EA02A12C-0F66-1EFF-BA2E-C88A7BECEB71}"/>
                  </a:ext>
                </a:extLst>
              </p:cNvPr>
              <p:cNvSpPr/>
              <p:nvPr/>
            </p:nvSpPr>
            <p:spPr>
              <a:xfrm>
                <a:off x="3782456" y="2416991"/>
                <a:ext cx="584036" cy="2129130"/>
              </a:xfrm>
              <a:prstGeom prst="rect">
                <a:avLst/>
              </a:prstGeom>
              <a:solidFill>
                <a:schemeClr val="accent2"/>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13" name="Rectangle">
                <a:extLst>
                  <a:ext uri="{FF2B5EF4-FFF2-40B4-BE49-F238E27FC236}">
                    <a16:creationId xmlns:a16="http://schemas.microsoft.com/office/drawing/2014/main" id="{6BFBF7EF-5D9E-2A58-F4CA-8195689BCB92}"/>
                  </a:ext>
                </a:extLst>
              </p:cNvPr>
              <p:cNvSpPr/>
              <p:nvPr/>
            </p:nvSpPr>
            <p:spPr>
              <a:xfrm>
                <a:off x="3782456" y="2416991"/>
                <a:ext cx="129226" cy="2129130"/>
              </a:xfrm>
              <a:prstGeom prst="rect">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 name="Group 5">
              <a:extLst>
                <a:ext uri="{FF2B5EF4-FFF2-40B4-BE49-F238E27FC236}">
                  <a16:creationId xmlns:a16="http://schemas.microsoft.com/office/drawing/2014/main" id="{3620DFEF-8B61-FD57-A597-0BF1DE5A8475}"/>
                </a:ext>
              </a:extLst>
            </p:cNvPr>
            <p:cNvGrpSpPr/>
            <p:nvPr/>
          </p:nvGrpSpPr>
          <p:grpSpPr>
            <a:xfrm>
              <a:off x="3715326" y="1208642"/>
              <a:ext cx="967952" cy="1327508"/>
              <a:chOff x="3715326" y="1208642"/>
              <a:chExt cx="967952" cy="1327508"/>
            </a:xfrm>
          </p:grpSpPr>
          <p:sp>
            <p:nvSpPr>
              <p:cNvPr id="7" name="Shape">
                <a:extLst>
                  <a:ext uri="{FF2B5EF4-FFF2-40B4-BE49-F238E27FC236}">
                    <a16:creationId xmlns:a16="http://schemas.microsoft.com/office/drawing/2014/main" id="{07991DEF-A2FF-2CED-9B12-D18B0A09392B}"/>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8" name="Shape">
                <a:extLst>
                  <a:ext uri="{FF2B5EF4-FFF2-40B4-BE49-F238E27FC236}">
                    <a16:creationId xmlns:a16="http://schemas.microsoft.com/office/drawing/2014/main" id="{91875C09-2F62-AB85-1B9F-3CD5018128F0}"/>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9" name="Rectangle">
                <a:extLst>
                  <a:ext uri="{FF2B5EF4-FFF2-40B4-BE49-F238E27FC236}">
                    <a16:creationId xmlns:a16="http://schemas.microsoft.com/office/drawing/2014/main" id="{A311A5B6-9AC3-7143-44F8-05CFEEE34823}"/>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10" name="Freeform: Shape 79">
                <a:extLst>
                  <a:ext uri="{FF2B5EF4-FFF2-40B4-BE49-F238E27FC236}">
                    <a16:creationId xmlns:a16="http://schemas.microsoft.com/office/drawing/2014/main" id="{BD6D0E88-DF26-E363-E581-3A4956939FBD}"/>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11" name="Circle">
                <a:extLst>
                  <a:ext uri="{FF2B5EF4-FFF2-40B4-BE49-F238E27FC236}">
                    <a16:creationId xmlns:a16="http://schemas.microsoft.com/office/drawing/2014/main" id="{70A7C7BA-03AF-A9DF-9CEE-2FE6F590C250}"/>
                  </a:ext>
                </a:extLst>
              </p:cNvPr>
              <p:cNvSpPr/>
              <p:nvPr/>
            </p:nvSpPr>
            <p:spPr>
              <a:xfrm>
                <a:off x="4302718" y="2416991"/>
                <a:ext cx="70487" cy="70487"/>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46" name="Group 45">
            <a:extLst>
              <a:ext uri="{FF2B5EF4-FFF2-40B4-BE49-F238E27FC236}">
                <a16:creationId xmlns:a16="http://schemas.microsoft.com/office/drawing/2014/main" id="{CFCF6C00-6CA6-8301-7D35-9DC71EC86200}"/>
              </a:ext>
            </a:extLst>
          </p:cNvPr>
          <p:cNvGrpSpPr/>
          <p:nvPr/>
        </p:nvGrpSpPr>
        <p:grpSpPr>
          <a:xfrm>
            <a:off x="2729835" y="1455246"/>
            <a:ext cx="969185" cy="3552883"/>
            <a:chOff x="5611762" y="2752644"/>
            <a:chExt cx="969185" cy="3552883"/>
          </a:xfrm>
        </p:grpSpPr>
        <p:grpSp>
          <p:nvGrpSpPr>
            <p:cNvPr id="47" name="Group 46">
              <a:extLst>
                <a:ext uri="{FF2B5EF4-FFF2-40B4-BE49-F238E27FC236}">
                  <a16:creationId xmlns:a16="http://schemas.microsoft.com/office/drawing/2014/main" id="{CF47AF49-7F31-272E-9C4B-3179019E2E7C}"/>
                </a:ext>
              </a:extLst>
            </p:cNvPr>
            <p:cNvGrpSpPr/>
            <p:nvPr/>
          </p:nvGrpSpPr>
          <p:grpSpPr>
            <a:xfrm>
              <a:off x="5678893" y="3960993"/>
              <a:ext cx="584036" cy="2344534"/>
              <a:chOff x="5678893" y="3960993"/>
              <a:chExt cx="584036" cy="2344534"/>
            </a:xfrm>
          </p:grpSpPr>
          <p:sp>
            <p:nvSpPr>
              <p:cNvPr id="54" name="Rectangle">
                <a:extLst>
                  <a:ext uri="{FF2B5EF4-FFF2-40B4-BE49-F238E27FC236}">
                    <a16:creationId xmlns:a16="http://schemas.microsoft.com/office/drawing/2014/main" id="{015B37A8-4479-4829-87BF-F70BE679E421}"/>
                  </a:ext>
                </a:extLst>
              </p:cNvPr>
              <p:cNvSpPr/>
              <p:nvPr/>
            </p:nvSpPr>
            <p:spPr>
              <a:xfrm>
                <a:off x="5678893" y="3960993"/>
                <a:ext cx="584036" cy="2344534"/>
              </a:xfrm>
              <a:prstGeom prst="rect">
                <a:avLst/>
              </a:prstGeom>
              <a:solidFill>
                <a:schemeClr val="accent3"/>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55" name="Rectangle">
                <a:extLst>
                  <a:ext uri="{FF2B5EF4-FFF2-40B4-BE49-F238E27FC236}">
                    <a16:creationId xmlns:a16="http://schemas.microsoft.com/office/drawing/2014/main" id="{8F044213-D75C-D381-C0B3-45FEA9022793}"/>
                  </a:ext>
                </a:extLst>
              </p:cNvPr>
              <p:cNvSpPr/>
              <p:nvPr/>
            </p:nvSpPr>
            <p:spPr>
              <a:xfrm>
                <a:off x="5678893" y="3960993"/>
                <a:ext cx="129228" cy="2344534"/>
              </a:xfrm>
              <a:prstGeom prst="rect">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48" name="Group 47">
              <a:extLst>
                <a:ext uri="{FF2B5EF4-FFF2-40B4-BE49-F238E27FC236}">
                  <a16:creationId xmlns:a16="http://schemas.microsoft.com/office/drawing/2014/main" id="{6C59D108-EFE5-E5A0-8BA8-48F41ECABB0C}"/>
                </a:ext>
              </a:extLst>
            </p:cNvPr>
            <p:cNvGrpSpPr/>
            <p:nvPr/>
          </p:nvGrpSpPr>
          <p:grpSpPr>
            <a:xfrm>
              <a:off x="5611762" y="2752644"/>
              <a:ext cx="969185" cy="1327508"/>
              <a:chOff x="5611762" y="2752644"/>
              <a:chExt cx="969185" cy="1327508"/>
            </a:xfrm>
          </p:grpSpPr>
          <p:sp>
            <p:nvSpPr>
              <p:cNvPr id="49" name="Shape">
                <a:extLst>
                  <a:ext uri="{FF2B5EF4-FFF2-40B4-BE49-F238E27FC236}">
                    <a16:creationId xmlns:a16="http://schemas.microsoft.com/office/drawing/2014/main" id="{EA42846F-EF1D-1052-0B50-4F7705909AD8}"/>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0" name="Shape">
                <a:extLst>
                  <a:ext uri="{FF2B5EF4-FFF2-40B4-BE49-F238E27FC236}">
                    <a16:creationId xmlns:a16="http://schemas.microsoft.com/office/drawing/2014/main" id="{003C97CD-81A6-3593-1B14-25CE4C7A5961}"/>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1" name="Rectangle">
                <a:extLst>
                  <a:ext uri="{FF2B5EF4-FFF2-40B4-BE49-F238E27FC236}">
                    <a16:creationId xmlns:a16="http://schemas.microsoft.com/office/drawing/2014/main" id="{93995ACB-20F1-46EB-ADB2-90127A4DF508}"/>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2" name="Freeform: Shape 81">
                <a:extLst>
                  <a:ext uri="{FF2B5EF4-FFF2-40B4-BE49-F238E27FC236}">
                    <a16:creationId xmlns:a16="http://schemas.microsoft.com/office/drawing/2014/main" id="{35A7E883-FC69-0D9D-500A-6B9016330A6F}"/>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53" name="Circle">
                <a:extLst>
                  <a:ext uri="{FF2B5EF4-FFF2-40B4-BE49-F238E27FC236}">
                    <a16:creationId xmlns:a16="http://schemas.microsoft.com/office/drawing/2014/main" id="{117B5303-C056-93FB-7177-DA2C344F6740}"/>
                  </a:ext>
                </a:extLst>
              </p:cNvPr>
              <p:cNvSpPr/>
              <p:nvPr/>
            </p:nvSpPr>
            <p:spPr>
              <a:xfrm>
                <a:off x="6199155" y="3960993"/>
                <a:ext cx="70487" cy="70487"/>
              </a:xfrm>
              <a:prstGeom prst="ellipse">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60" name="Group 59">
            <a:extLst>
              <a:ext uri="{FF2B5EF4-FFF2-40B4-BE49-F238E27FC236}">
                <a16:creationId xmlns:a16="http://schemas.microsoft.com/office/drawing/2014/main" id="{3DFDD90B-E0ED-D061-1C98-ED55DA54D4E6}"/>
              </a:ext>
            </a:extLst>
          </p:cNvPr>
          <p:cNvGrpSpPr/>
          <p:nvPr/>
        </p:nvGrpSpPr>
        <p:grpSpPr>
          <a:xfrm>
            <a:off x="623786" y="1421682"/>
            <a:ext cx="968475" cy="3552883"/>
            <a:chOff x="1835671" y="2752644"/>
            <a:chExt cx="968475" cy="3552883"/>
          </a:xfrm>
        </p:grpSpPr>
        <p:grpSp>
          <p:nvGrpSpPr>
            <p:cNvPr id="61" name="Group 60">
              <a:extLst>
                <a:ext uri="{FF2B5EF4-FFF2-40B4-BE49-F238E27FC236}">
                  <a16:creationId xmlns:a16="http://schemas.microsoft.com/office/drawing/2014/main" id="{82371504-8AD3-D894-CF94-9E467181ACB3}"/>
                </a:ext>
              </a:extLst>
            </p:cNvPr>
            <p:cNvGrpSpPr/>
            <p:nvPr/>
          </p:nvGrpSpPr>
          <p:grpSpPr>
            <a:xfrm>
              <a:off x="1902802" y="3960993"/>
              <a:ext cx="584036" cy="2344534"/>
              <a:chOff x="1902802" y="3960993"/>
              <a:chExt cx="584036" cy="2344534"/>
            </a:xfrm>
          </p:grpSpPr>
          <p:sp>
            <p:nvSpPr>
              <p:cNvPr id="68" name="Rectangle">
                <a:extLst>
                  <a:ext uri="{FF2B5EF4-FFF2-40B4-BE49-F238E27FC236}">
                    <a16:creationId xmlns:a16="http://schemas.microsoft.com/office/drawing/2014/main" id="{AA9CAEE0-2805-5913-30AE-1C603BB00E75}"/>
                  </a:ext>
                </a:extLst>
              </p:cNvPr>
              <p:cNvSpPr/>
              <p:nvPr/>
            </p:nvSpPr>
            <p:spPr>
              <a:xfrm>
                <a:off x="1902802" y="3960993"/>
                <a:ext cx="584036" cy="2344534"/>
              </a:xfrm>
              <a:prstGeom prst="rect">
                <a:avLst/>
              </a:prstGeom>
              <a:solidFill>
                <a:schemeClr val="accent6"/>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69" name="Rectangle">
                <a:extLst>
                  <a:ext uri="{FF2B5EF4-FFF2-40B4-BE49-F238E27FC236}">
                    <a16:creationId xmlns:a16="http://schemas.microsoft.com/office/drawing/2014/main" id="{FF1170F3-CDE7-2AA2-0D71-006547F18288}"/>
                  </a:ext>
                </a:extLst>
              </p:cNvPr>
              <p:cNvSpPr/>
              <p:nvPr/>
            </p:nvSpPr>
            <p:spPr>
              <a:xfrm>
                <a:off x="1902802" y="3960993"/>
                <a:ext cx="129226" cy="2344534"/>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2" name="Group 61">
              <a:extLst>
                <a:ext uri="{FF2B5EF4-FFF2-40B4-BE49-F238E27FC236}">
                  <a16:creationId xmlns:a16="http://schemas.microsoft.com/office/drawing/2014/main" id="{DDF10B6C-AC60-A333-23F2-F274DB120F1C}"/>
                </a:ext>
              </a:extLst>
            </p:cNvPr>
            <p:cNvGrpSpPr/>
            <p:nvPr/>
          </p:nvGrpSpPr>
          <p:grpSpPr>
            <a:xfrm>
              <a:off x="1835671" y="2752644"/>
              <a:ext cx="968475" cy="1327508"/>
              <a:chOff x="1835671" y="2752644"/>
              <a:chExt cx="968475" cy="1327508"/>
            </a:xfrm>
          </p:grpSpPr>
          <p:sp>
            <p:nvSpPr>
              <p:cNvPr id="63" name="Shape">
                <a:extLst>
                  <a:ext uri="{FF2B5EF4-FFF2-40B4-BE49-F238E27FC236}">
                    <a16:creationId xmlns:a16="http://schemas.microsoft.com/office/drawing/2014/main" id="{96DAB6EE-0355-6755-5E5D-46CA99804C3F}"/>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FCE2DD"/>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4" name="Shape">
                <a:extLst>
                  <a:ext uri="{FF2B5EF4-FFF2-40B4-BE49-F238E27FC236}">
                    <a16:creationId xmlns:a16="http://schemas.microsoft.com/office/drawing/2014/main" id="{80149FD2-9B6E-806E-0530-FFF40978DAE2}"/>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2959" y="21062"/>
                    </a:lnTo>
                    <a:lnTo>
                      <a:pt x="2959" y="19655"/>
                    </a:lnTo>
                    <a:lnTo>
                      <a:pt x="2959" y="18728"/>
                    </a:lnTo>
                    <a:cubicBezTo>
                      <a:pt x="2959" y="18578"/>
                      <a:pt x="2811" y="18459"/>
                      <a:pt x="2626" y="18459"/>
                    </a:cubicBezTo>
                    <a:cubicBezTo>
                      <a:pt x="2441" y="18459"/>
                      <a:pt x="2293" y="18578"/>
                      <a:pt x="2293" y="18728"/>
                    </a:cubicBezTo>
                    <a:lnTo>
                      <a:pt x="2293" y="19296"/>
                    </a:lnTo>
                    <a:cubicBezTo>
                      <a:pt x="1368" y="19027"/>
                      <a:pt x="592" y="17741"/>
                      <a:pt x="592" y="16365"/>
                    </a:cubicBezTo>
                    <a:lnTo>
                      <a:pt x="592" y="4966"/>
                    </a:lnTo>
                    <a:cubicBezTo>
                      <a:pt x="592" y="4338"/>
                      <a:pt x="1221" y="3859"/>
                      <a:pt x="1960" y="3859"/>
                    </a:cubicBezTo>
                    <a:cubicBezTo>
                      <a:pt x="2700" y="3859"/>
                      <a:pt x="3329" y="4368"/>
                      <a:pt x="3329" y="4966"/>
                    </a:cubicBezTo>
                    <a:lnTo>
                      <a:pt x="3329" y="12116"/>
                    </a:lnTo>
                    <a:cubicBezTo>
                      <a:pt x="3329" y="12266"/>
                      <a:pt x="3477" y="12386"/>
                      <a:pt x="3662" y="12386"/>
                    </a:cubicBezTo>
                    <a:cubicBezTo>
                      <a:pt x="3847" y="12386"/>
                      <a:pt x="3995" y="12266"/>
                      <a:pt x="3995" y="12116"/>
                    </a:cubicBezTo>
                    <a:lnTo>
                      <a:pt x="3995" y="4966"/>
                    </a:lnTo>
                    <a:lnTo>
                      <a:pt x="3995" y="3530"/>
                    </a:lnTo>
                    <a:cubicBezTo>
                      <a:pt x="3995" y="2902"/>
                      <a:pt x="4623" y="2423"/>
                      <a:pt x="5363" y="2423"/>
                    </a:cubicBezTo>
                    <a:cubicBezTo>
                      <a:pt x="6103" y="2423"/>
                      <a:pt x="6731" y="2932"/>
                      <a:pt x="6731" y="3530"/>
                    </a:cubicBezTo>
                    <a:lnTo>
                      <a:pt x="6731" y="10950"/>
                    </a:lnTo>
                    <a:cubicBezTo>
                      <a:pt x="6731" y="11099"/>
                      <a:pt x="6879" y="11219"/>
                      <a:pt x="7064" y="11219"/>
                    </a:cubicBezTo>
                    <a:cubicBezTo>
                      <a:pt x="7249" y="11219"/>
                      <a:pt x="7397" y="11099"/>
                      <a:pt x="7397" y="10950"/>
                    </a:cubicBezTo>
                    <a:lnTo>
                      <a:pt x="7397" y="3530"/>
                    </a:lnTo>
                    <a:lnTo>
                      <a:pt x="7397" y="1616"/>
                    </a:lnTo>
                    <a:cubicBezTo>
                      <a:pt x="7397" y="987"/>
                      <a:pt x="8026" y="509"/>
                      <a:pt x="8766" y="509"/>
                    </a:cubicBezTo>
                    <a:cubicBezTo>
                      <a:pt x="9505" y="509"/>
                      <a:pt x="10134" y="1017"/>
                      <a:pt x="10134" y="1616"/>
                    </a:cubicBezTo>
                    <a:lnTo>
                      <a:pt x="10134" y="3171"/>
                    </a:lnTo>
                    <a:lnTo>
                      <a:pt x="10134" y="9843"/>
                    </a:lnTo>
                    <a:cubicBezTo>
                      <a:pt x="10134" y="9992"/>
                      <a:pt x="10282" y="10112"/>
                      <a:pt x="10467" y="10112"/>
                    </a:cubicBezTo>
                    <a:cubicBezTo>
                      <a:pt x="10652" y="10112"/>
                      <a:pt x="10800" y="9992"/>
                      <a:pt x="10800" y="9843"/>
                    </a:cubicBezTo>
                    <a:lnTo>
                      <a:pt x="10800" y="3171"/>
                    </a:lnTo>
                    <a:cubicBezTo>
                      <a:pt x="10800" y="2543"/>
                      <a:pt x="11429" y="2064"/>
                      <a:pt x="12168" y="2064"/>
                    </a:cubicBezTo>
                    <a:cubicBezTo>
                      <a:pt x="12908" y="2064"/>
                      <a:pt x="13537" y="2573"/>
                      <a:pt x="13537" y="3171"/>
                    </a:cubicBezTo>
                    <a:lnTo>
                      <a:pt x="13537" y="15078"/>
                    </a:lnTo>
                    <a:cubicBezTo>
                      <a:pt x="13537" y="15198"/>
                      <a:pt x="13611" y="15288"/>
                      <a:pt x="13722" y="15317"/>
                    </a:cubicBezTo>
                    <a:cubicBezTo>
                      <a:pt x="13833" y="15377"/>
                      <a:pt x="13981" y="15347"/>
                      <a:pt x="14092" y="15288"/>
                    </a:cubicBezTo>
                    <a:lnTo>
                      <a:pt x="18086" y="12775"/>
                    </a:lnTo>
                    <a:cubicBezTo>
                      <a:pt x="18382" y="12595"/>
                      <a:pt x="18752" y="12505"/>
                      <a:pt x="19159" y="12535"/>
                    </a:cubicBezTo>
                    <a:cubicBezTo>
                      <a:pt x="19529" y="12565"/>
                      <a:pt x="19899" y="12745"/>
                      <a:pt x="20121" y="12984"/>
                    </a:cubicBezTo>
                    <a:cubicBezTo>
                      <a:pt x="20823" y="13493"/>
                      <a:pt x="20712" y="14240"/>
                      <a:pt x="20084" y="14629"/>
                    </a:cubicBezTo>
                    <a:close/>
                  </a:path>
                </a:pathLst>
              </a:custGeom>
              <a:solidFill>
                <a:srgbClr val="F9CAC4"/>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5" name="Rectangle">
                <a:extLst>
                  <a:ext uri="{FF2B5EF4-FFF2-40B4-BE49-F238E27FC236}">
                    <a16:creationId xmlns:a16="http://schemas.microsoft.com/office/drawing/2014/main" id="{3046B4F4-C9F2-F6AC-10FD-EAA73C71EDA8}"/>
                  </a:ext>
                </a:extLst>
              </p:cNvPr>
              <p:cNvSpPr/>
              <p:nvPr/>
            </p:nvSpPr>
            <p:spPr>
              <a:xfrm>
                <a:off x="1835671" y="3910646"/>
                <a:ext cx="694802" cy="169506"/>
              </a:xfrm>
              <a:prstGeom prst="rect">
                <a:avLst/>
              </a:pr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6" name="Freeform: Shape 77">
                <a:extLst>
                  <a:ext uri="{FF2B5EF4-FFF2-40B4-BE49-F238E27FC236}">
                    <a16:creationId xmlns:a16="http://schemas.microsoft.com/office/drawing/2014/main" id="{B803AA40-8F59-F19F-4102-869AC3CDD95E}"/>
                  </a:ext>
                </a:extLst>
              </p:cNvPr>
              <p:cNvSpPr/>
              <p:nvPr/>
            </p:nvSpPr>
            <p:spPr>
              <a:xfrm>
                <a:off x="1869236"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2 w 884022"/>
                  <a:gd name="connsiteY13" fmla="*/ 117478 h 798432"/>
                  <a:gd name="connsiteX14" fmla="*/ 251740 w 884022"/>
                  <a:gd name="connsiteY14" fmla="*/ 167828 h 798432"/>
                  <a:gd name="connsiteX15" fmla="*/ 251740 w 884022"/>
                  <a:gd name="connsiteY15" fmla="*/ 223210 h 798432"/>
                  <a:gd name="connsiteX16" fmla="*/ 151044 w 884022"/>
                  <a:gd name="connsiteY16" fmla="*/ 223210 h 798432"/>
                  <a:gd name="connsiteX17" fmla="*/ 151044 w 884022"/>
                  <a:gd name="connsiteY17" fmla="*/ 167828 h 798432"/>
                  <a:gd name="connsiteX18" fmla="*/ 201392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2" y="117478"/>
                    </a:moveTo>
                    <a:cubicBezTo>
                      <a:pt x="229923" y="117478"/>
                      <a:pt x="251740" y="140977"/>
                      <a:pt x="251740" y="167828"/>
                    </a:cubicBezTo>
                    <a:lnTo>
                      <a:pt x="251740" y="223210"/>
                    </a:lnTo>
                    <a:cubicBezTo>
                      <a:pt x="196357" y="241673"/>
                      <a:pt x="151044" y="223210"/>
                      <a:pt x="151044" y="223210"/>
                    </a:cubicBezTo>
                    <a:lnTo>
                      <a:pt x="151044" y="167828"/>
                    </a:lnTo>
                    <a:cubicBezTo>
                      <a:pt x="151044" y="139298"/>
                      <a:pt x="174540" y="117478"/>
                      <a:pt x="201392" y="117478"/>
                    </a:cubicBezTo>
                    <a:close/>
                    <a:moveTo>
                      <a:pt x="520262" y="83913"/>
                    </a:moveTo>
                    <a:cubicBezTo>
                      <a:pt x="548793" y="83913"/>
                      <a:pt x="570610" y="107412"/>
                      <a:pt x="570610" y="134263"/>
                    </a:cubicBezTo>
                    <a:lnTo>
                      <a:pt x="570610" y="189645"/>
                    </a:lnTo>
                    <a:cubicBezTo>
                      <a:pt x="515227" y="208108"/>
                      <a:pt x="469914"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20548" y="105732"/>
                      <a:pt x="318870" y="105732"/>
                    </a:cubicBezTo>
                    <a:lnTo>
                      <a:pt x="318870" y="50350"/>
                    </a:lnTo>
                    <a:cubicBezTo>
                      <a:pt x="318870" y="21820"/>
                      <a:pt x="342366" y="0"/>
                      <a:pt x="369218" y="0"/>
                    </a:cubicBezTo>
                    <a:close/>
                  </a:path>
                </a:pathLst>
              </a:custGeom>
              <a:solidFill>
                <a:srgbClr val="FEF3F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67" name="Circle">
                <a:extLst>
                  <a:ext uri="{FF2B5EF4-FFF2-40B4-BE49-F238E27FC236}">
                    <a16:creationId xmlns:a16="http://schemas.microsoft.com/office/drawing/2014/main" id="{D959119E-A411-534D-8543-3DAD34C113F2}"/>
                  </a:ext>
                </a:extLst>
              </p:cNvPr>
              <p:cNvSpPr/>
              <p:nvPr/>
            </p:nvSpPr>
            <p:spPr>
              <a:xfrm>
                <a:off x="2406280" y="3960993"/>
                <a:ext cx="70487" cy="70487"/>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pic>
        <p:nvPicPr>
          <p:cNvPr id="74" name="Picture 73" descr="A screenshot of a chat&#10;&#10;Description automatically generated">
            <a:extLst>
              <a:ext uri="{FF2B5EF4-FFF2-40B4-BE49-F238E27FC236}">
                <a16:creationId xmlns:a16="http://schemas.microsoft.com/office/drawing/2014/main" id="{CF9CB4DE-4CCA-2CB6-28C1-BF787988B4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640" y="1056574"/>
            <a:ext cx="4329514" cy="5068990"/>
          </a:xfrm>
          <a:prstGeom prst="rect">
            <a:avLst/>
          </a:prstGeom>
        </p:spPr>
      </p:pic>
    </p:spTree>
    <p:extLst>
      <p:ext uri="{BB962C8B-B14F-4D97-AF65-F5344CB8AC3E}">
        <p14:creationId xmlns:p14="http://schemas.microsoft.com/office/powerpoint/2010/main" val="17588800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D65F5-E776-4582-7936-80B82C432F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CE945-5F36-37F7-C575-C0DB3C2E7938}"/>
              </a:ext>
            </a:extLst>
          </p:cNvPr>
          <p:cNvSpPr>
            <a:spLocks noGrp="1"/>
          </p:cNvSpPr>
          <p:nvPr>
            <p:ph type="title"/>
          </p:nvPr>
        </p:nvSpPr>
        <p:spPr/>
        <p:txBody>
          <a:bodyPr/>
          <a:lstStyle/>
          <a:p>
            <a:r>
              <a:rPr lang="en-US"/>
              <a:t>What Jobs will be Impacted by AI Agents in Banking?</a:t>
            </a:r>
          </a:p>
        </p:txBody>
      </p:sp>
      <p:pic>
        <p:nvPicPr>
          <p:cNvPr id="4" name="Picture 3">
            <a:extLst>
              <a:ext uri="{FF2B5EF4-FFF2-40B4-BE49-F238E27FC236}">
                <a16:creationId xmlns:a16="http://schemas.microsoft.com/office/drawing/2014/main" id="{B3604725-6761-E837-2C6F-ACF5BDCA0246}"/>
              </a:ext>
            </a:extLst>
          </p:cNvPr>
          <p:cNvPicPr>
            <a:picLocks noChangeAspect="1"/>
          </p:cNvPicPr>
          <p:nvPr/>
        </p:nvPicPr>
        <p:blipFill>
          <a:blip r:embed="rId2"/>
          <a:stretch>
            <a:fillRect/>
          </a:stretch>
        </p:blipFill>
        <p:spPr>
          <a:xfrm>
            <a:off x="698501" y="1297944"/>
            <a:ext cx="10567704" cy="4262113"/>
          </a:xfrm>
          <a:prstGeom prst="rect">
            <a:avLst/>
          </a:prstGeom>
        </p:spPr>
      </p:pic>
    </p:spTree>
    <p:extLst>
      <p:ext uri="{BB962C8B-B14F-4D97-AF65-F5344CB8AC3E}">
        <p14:creationId xmlns:p14="http://schemas.microsoft.com/office/powerpoint/2010/main" val="28055813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5D95-B1A7-A10B-5EB5-A26C5A0AF493}"/>
              </a:ext>
            </a:extLst>
          </p:cNvPr>
          <p:cNvSpPr>
            <a:spLocks noGrp="1"/>
          </p:cNvSpPr>
          <p:nvPr>
            <p:ph type="title"/>
          </p:nvPr>
        </p:nvSpPr>
        <p:spPr/>
        <p:txBody>
          <a:bodyPr/>
          <a:lstStyle/>
          <a:p>
            <a:r>
              <a:rPr lang="en-US"/>
              <a:t>Immediate Challenges: Data, Talent, Integration</a:t>
            </a:r>
          </a:p>
        </p:txBody>
      </p:sp>
      <p:grpSp>
        <p:nvGrpSpPr>
          <p:cNvPr id="11" name="Group 10">
            <a:extLst>
              <a:ext uri="{FF2B5EF4-FFF2-40B4-BE49-F238E27FC236}">
                <a16:creationId xmlns:a16="http://schemas.microsoft.com/office/drawing/2014/main" id="{B9758E15-A823-17CF-3A6A-36B40BB6E897}"/>
              </a:ext>
            </a:extLst>
          </p:cNvPr>
          <p:cNvGrpSpPr/>
          <p:nvPr/>
        </p:nvGrpSpPr>
        <p:grpSpPr>
          <a:xfrm>
            <a:off x="956528" y="3589170"/>
            <a:ext cx="1928508" cy="2050416"/>
            <a:chOff x="332936" y="2627766"/>
            <a:chExt cx="2926080" cy="1107488"/>
          </a:xfrm>
        </p:grpSpPr>
        <p:sp>
          <p:nvSpPr>
            <p:cNvPr id="12" name="TextBox 11">
              <a:extLst>
                <a:ext uri="{FF2B5EF4-FFF2-40B4-BE49-F238E27FC236}">
                  <a16:creationId xmlns:a16="http://schemas.microsoft.com/office/drawing/2014/main" id="{CB999CC6-9CBF-D53C-68FE-8221E9D26C61}"/>
                </a:ext>
              </a:extLst>
            </p:cNvPr>
            <p:cNvSpPr txBox="1"/>
            <p:nvPr/>
          </p:nvSpPr>
          <p:spPr>
            <a:xfrm>
              <a:off x="332936" y="2627766"/>
              <a:ext cx="2926080" cy="46166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231F20"/>
                  </a:solidFill>
                  <a:effectLst/>
                  <a:uLnTx/>
                  <a:uFillTx/>
                  <a:latin typeface="Arial"/>
                  <a:ea typeface="+mn-ea"/>
                  <a:cs typeface="+mn-cs"/>
                </a:rPr>
                <a:t>Data Readiness</a:t>
              </a:r>
            </a:p>
          </p:txBody>
        </p:sp>
        <p:sp>
          <p:nvSpPr>
            <p:cNvPr id="13" name="TextBox 12">
              <a:extLst>
                <a:ext uri="{FF2B5EF4-FFF2-40B4-BE49-F238E27FC236}">
                  <a16:creationId xmlns:a16="http://schemas.microsoft.com/office/drawing/2014/main" id="{AA414D0D-667D-AFBD-7E28-88B41624CF62}"/>
                </a:ext>
              </a:extLst>
            </p:cNvPr>
            <p:cNvSpPr txBox="1"/>
            <p:nvPr/>
          </p:nvSpPr>
          <p:spPr>
            <a:xfrm>
              <a:off x="332936" y="3086922"/>
              <a:ext cx="2926080" cy="648332"/>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rPr>
                <a:t>Ensure high-quality, accessible, and well-governed data by breaking down silos, standardizing formats, and adhering to privacy regulations.</a:t>
              </a:r>
            </a:p>
          </p:txBody>
        </p:sp>
      </p:grpSp>
      <p:grpSp>
        <p:nvGrpSpPr>
          <p:cNvPr id="17" name="Group 16">
            <a:extLst>
              <a:ext uri="{FF2B5EF4-FFF2-40B4-BE49-F238E27FC236}">
                <a16:creationId xmlns:a16="http://schemas.microsoft.com/office/drawing/2014/main" id="{B6E4E873-AF13-62FE-58AB-A00A2B96BB2A}"/>
              </a:ext>
            </a:extLst>
          </p:cNvPr>
          <p:cNvGrpSpPr/>
          <p:nvPr/>
        </p:nvGrpSpPr>
        <p:grpSpPr>
          <a:xfrm>
            <a:off x="4790678" y="1461397"/>
            <a:ext cx="2514156" cy="2028816"/>
            <a:chOff x="332936" y="2627766"/>
            <a:chExt cx="2926080" cy="2028816"/>
          </a:xfrm>
        </p:grpSpPr>
        <p:sp>
          <p:nvSpPr>
            <p:cNvPr id="18" name="TextBox 17">
              <a:extLst>
                <a:ext uri="{FF2B5EF4-FFF2-40B4-BE49-F238E27FC236}">
                  <a16:creationId xmlns:a16="http://schemas.microsoft.com/office/drawing/2014/main" id="{3B52FA21-5781-3575-985A-8BAF5F574739}"/>
                </a:ext>
              </a:extLst>
            </p:cNvPr>
            <p:cNvSpPr txBox="1"/>
            <p:nvPr/>
          </p:nvSpPr>
          <p:spPr>
            <a:xfrm>
              <a:off x="332936" y="2627766"/>
              <a:ext cx="2926080"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006450"/>
                  </a:solidFill>
                  <a:effectLst/>
                  <a:uLnTx/>
                  <a:uFillTx/>
                  <a:latin typeface="Arial"/>
                  <a:ea typeface="+mn-ea"/>
                  <a:cs typeface="+mn-cs"/>
                </a:rPr>
                <a:t>Talent Reskilling</a:t>
              </a:r>
            </a:p>
          </p:txBody>
        </p:sp>
        <p:sp>
          <p:nvSpPr>
            <p:cNvPr id="19" name="TextBox 18">
              <a:extLst>
                <a:ext uri="{FF2B5EF4-FFF2-40B4-BE49-F238E27FC236}">
                  <a16:creationId xmlns:a16="http://schemas.microsoft.com/office/drawing/2014/main" id="{FBB16EF7-A815-A845-934E-D4F3562ABA6C}"/>
                </a:ext>
              </a:extLst>
            </p:cNvPr>
            <p:cNvSpPr txBox="1"/>
            <p:nvPr/>
          </p:nvSpPr>
          <p:spPr>
            <a:xfrm>
              <a:off x="332936" y="3086922"/>
              <a:ext cx="2926080" cy="1569660"/>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rPr>
                <a:t>Invest in reskilling and upskilling programs to prepare the workforce for AI-augmented roles, emphasizing deeper statistical and mathematical understanding for financial professionals.</a:t>
              </a:r>
            </a:p>
          </p:txBody>
        </p:sp>
      </p:grpSp>
      <p:grpSp>
        <p:nvGrpSpPr>
          <p:cNvPr id="20" name="Group 19">
            <a:extLst>
              <a:ext uri="{FF2B5EF4-FFF2-40B4-BE49-F238E27FC236}">
                <a16:creationId xmlns:a16="http://schemas.microsoft.com/office/drawing/2014/main" id="{05198822-F291-3B1B-D1BE-706891AEA9EB}"/>
              </a:ext>
            </a:extLst>
          </p:cNvPr>
          <p:cNvGrpSpPr/>
          <p:nvPr/>
        </p:nvGrpSpPr>
        <p:grpSpPr>
          <a:xfrm>
            <a:off x="10005238" y="2322258"/>
            <a:ext cx="1620880" cy="1844151"/>
            <a:chOff x="332936" y="2258434"/>
            <a:chExt cx="2926080" cy="1844151"/>
          </a:xfrm>
        </p:grpSpPr>
        <p:sp>
          <p:nvSpPr>
            <p:cNvPr id="21" name="TextBox 20">
              <a:extLst>
                <a:ext uri="{FF2B5EF4-FFF2-40B4-BE49-F238E27FC236}">
                  <a16:creationId xmlns:a16="http://schemas.microsoft.com/office/drawing/2014/main" id="{70D4ACDE-2835-5884-AD62-9F2AB9FBA265}"/>
                </a:ext>
              </a:extLst>
            </p:cNvPr>
            <p:cNvSpPr txBox="1"/>
            <p:nvPr/>
          </p:nvSpPr>
          <p:spPr>
            <a:xfrm>
              <a:off x="332936" y="2258434"/>
              <a:ext cx="2926080" cy="830997"/>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008555"/>
                  </a:solidFill>
                  <a:effectLst/>
                  <a:uLnTx/>
                  <a:uFillTx/>
                  <a:latin typeface="Arial"/>
                  <a:ea typeface="+mn-ea"/>
                  <a:cs typeface="+mn-cs"/>
                </a:rPr>
                <a:t>System Integration</a:t>
              </a:r>
            </a:p>
          </p:txBody>
        </p:sp>
        <p:sp>
          <p:nvSpPr>
            <p:cNvPr id="22" name="TextBox 21">
              <a:extLst>
                <a:ext uri="{FF2B5EF4-FFF2-40B4-BE49-F238E27FC236}">
                  <a16:creationId xmlns:a16="http://schemas.microsoft.com/office/drawing/2014/main" id="{1C035E61-A7E1-5709-B65B-A5506B8D02B2}"/>
                </a:ext>
              </a:extLst>
            </p:cNvPr>
            <p:cNvSpPr txBox="1"/>
            <p:nvPr/>
          </p:nvSpPr>
          <p:spPr>
            <a:xfrm>
              <a:off x="332936" y="3086922"/>
              <a:ext cx="2926080" cy="1015663"/>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rPr>
                <a:t>Seamlessly integrate AI agents with existing banking systems and workflows to ensure interoperability and process coherence.</a:t>
              </a:r>
            </a:p>
          </p:txBody>
        </p:sp>
      </p:grpSp>
      <p:sp>
        <p:nvSpPr>
          <p:cNvPr id="29" name="Freeform 8">
            <a:extLst>
              <a:ext uri="{FF2B5EF4-FFF2-40B4-BE49-F238E27FC236}">
                <a16:creationId xmlns:a16="http://schemas.microsoft.com/office/drawing/2014/main" id="{46BE009C-6B3C-2EBC-A0A4-03FEEF89C0A5}"/>
              </a:ext>
            </a:extLst>
          </p:cNvPr>
          <p:cNvSpPr/>
          <p:nvPr/>
        </p:nvSpPr>
        <p:spPr>
          <a:xfrm>
            <a:off x="5945832" y="2479798"/>
            <a:ext cx="3745252" cy="3117676"/>
          </a:xfrm>
          <a:custGeom>
            <a:avLst/>
            <a:gdLst>
              <a:gd name="connsiteX0" fmla="*/ 638770 w 638770"/>
              <a:gd name="connsiteY0" fmla="*/ 0 h 531733"/>
              <a:gd name="connsiteX1" fmla="*/ 540603 w 638770"/>
              <a:gd name="connsiteY1" fmla="*/ 0 h 531733"/>
              <a:gd name="connsiteX2" fmla="*/ 357902 w 638770"/>
              <a:gd name="connsiteY2" fmla="*/ 0 h 531733"/>
              <a:gd name="connsiteX3" fmla="*/ 357902 w 638770"/>
              <a:gd name="connsiteY3" fmla="*/ 98166 h 531733"/>
              <a:gd name="connsiteX4" fmla="*/ 357902 w 638770"/>
              <a:gd name="connsiteY4" fmla="*/ 98166 h 531733"/>
              <a:gd name="connsiteX5" fmla="*/ 433573 w 638770"/>
              <a:gd name="connsiteY5" fmla="*/ 98166 h 531733"/>
              <a:gd name="connsiteX6" fmla="*/ 0 w 638770"/>
              <a:gd name="connsiteY6" fmla="*/ 531734 h 531733"/>
              <a:gd name="connsiteX7" fmla="*/ 107030 w 638770"/>
              <a:gd name="connsiteY7" fmla="*/ 531734 h 531733"/>
              <a:gd name="connsiteX8" fmla="*/ 638770 w 638770"/>
              <a:gd name="connsiteY8" fmla="*/ 0 h 531733"/>
              <a:gd name="connsiteX0" fmla="*/ 638770 w 638770"/>
              <a:gd name="connsiteY0" fmla="*/ 0 h 531734"/>
              <a:gd name="connsiteX1" fmla="*/ 540603 w 638770"/>
              <a:gd name="connsiteY1" fmla="*/ 0 h 531734"/>
              <a:gd name="connsiteX2" fmla="*/ 357902 w 638770"/>
              <a:gd name="connsiteY2" fmla="*/ 0 h 531734"/>
              <a:gd name="connsiteX3" fmla="*/ 357902 w 638770"/>
              <a:gd name="connsiteY3" fmla="*/ 98166 h 531734"/>
              <a:gd name="connsiteX4" fmla="*/ 357902 w 638770"/>
              <a:gd name="connsiteY4" fmla="*/ 98166 h 531734"/>
              <a:gd name="connsiteX5" fmla="*/ 433573 w 638770"/>
              <a:gd name="connsiteY5" fmla="*/ 98166 h 531734"/>
              <a:gd name="connsiteX6" fmla="*/ 0 w 638770"/>
              <a:gd name="connsiteY6" fmla="*/ 531734 h 531734"/>
              <a:gd name="connsiteX7" fmla="*/ 107030 w 638770"/>
              <a:gd name="connsiteY7" fmla="*/ 531734 h 531734"/>
              <a:gd name="connsiteX8" fmla="*/ 374274 w 638770"/>
              <a:gd name="connsiteY8" fmla="*/ 263176 h 531734"/>
              <a:gd name="connsiteX9" fmla="*/ 638770 w 638770"/>
              <a:gd name="connsiteY9" fmla="*/ 0 h 531734"/>
              <a:gd name="connsiteX0" fmla="*/ 638770 w 638770"/>
              <a:gd name="connsiteY0" fmla="*/ 0 h 531734"/>
              <a:gd name="connsiteX1" fmla="*/ 540603 w 638770"/>
              <a:gd name="connsiteY1" fmla="*/ 0 h 531734"/>
              <a:gd name="connsiteX2" fmla="*/ 357902 w 638770"/>
              <a:gd name="connsiteY2" fmla="*/ 0 h 531734"/>
              <a:gd name="connsiteX3" fmla="*/ 357902 w 638770"/>
              <a:gd name="connsiteY3" fmla="*/ 98166 h 531734"/>
              <a:gd name="connsiteX4" fmla="*/ 357902 w 638770"/>
              <a:gd name="connsiteY4" fmla="*/ 98166 h 531734"/>
              <a:gd name="connsiteX5" fmla="*/ 433573 w 638770"/>
              <a:gd name="connsiteY5" fmla="*/ 98166 h 531734"/>
              <a:gd name="connsiteX6" fmla="*/ 0 w 638770"/>
              <a:gd name="connsiteY6" fmla="*/ 531734 h 531734"/>
              <a:gd name="connsiteX7" fmla="*/ 107030 w 638770"/>
              <a:gd name="connsiteY7" fmla="*/ 531734 h 531734"/>
              <a:gd name="connsiteX8" fmla="*/ 419328 w 638770"/>
              <a:gd name="connsiteY8" fmla="*/ 295522 h 531734"/>
              <a:gd name="connsiteX9" fmla="*/ 638770 w 638770"/>
              <a:gd name="connsiteY9" fmla="*/ 0 h 53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770" h="531734">
                <a:moveTo>
                  <a:pt x="638770" y="0"/>
                </a:moveTo>
                <a:lnTo>
                  <a:pt x="540603" y="0"/>
                </a:lnTo>
                <a:lnTo>
                  <a:pt x="357902" y="0"/>
                </a:lnTo>
                <a:lnTo>
                  <a:pt x="357902" y="98166"/>
                </a:lnTo>
                <a:lnTo>
                  <a:pt x="357902" y="98166"/>
                </a:lnTo>
                <a:lnTo>
                  <a:pt x="433573" y="98166"/>
                </a:lnTo>
                <a:lnTo>
                  <a:pt x="0" y="531734"/>
                </a:lnTo>
                <a:lnTo>
                  <a:pt x="107030" y="531734"/>
                </a:lnTo>
                <a:lnTo>
                  <a:pt x="419328" y="295522"/>
                </a:lnTo>
                <a:lnTo>
                  <a:pt x="638770" y="0"/>
                </a:lnTo>
                <a:close/>
              </a:path>
            </a:pathLst>
          </a:custGeom>
          <a:solidFill>
            <a:schemeClr val="accent1"/>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0" name="Freeform 14">
            <a:extLst>
              <a:ext uri="{FF2B5EF4-FFF2-40B4-BE49-F238E27FC236}">
                <a16:creationId xmlns:a16="http://schemas.microsoft.com/office/drawing/2014/main" id="{689FF68E-B5EE-A573-97D7-9D6385266E7A}"/>
              </a:ext>
            </a:extLst>
          </p:cNvPr>
          <p:cNvSpPr/>
          <p:nvPr/>
        </p:nvSpPr>
        <p:spPr>
          <a:xfrm>
            <a:off x="4295042" y="3087340"/>
            <a:ext cx="3137698" cy="2514127"/>
          </a:xfrm>
          <a:custGeom>
            <a:avLst/>
            <a:gdLst>
              <a:gd name="connsiteX0" fmla="*/ 535149 w 535149"/>
              <a:gd name="connsiteY0" fmla="*/ 0 h 428795"/>
              <a:gd name="connsiteX1" fmla="*/ 436981 w 535149"/>
              <a:gd name="connsiteY1" fmla="*/ 0 h 428795"/>
              <a:gd name="connsiteX2" fmla="*/ 254281 w 535149"/>
              <a:gd name="connsiteY2" fmla="*/ 0 h 428795"/>
              <a:gd name="connsiteX3" fmla="*/ 254281 w 535149"/>
              <a:gd name="connsiteY3" fmla="*/ 98166 h 428795"/>
              <a:gd name="connsiteX4" fmla="*/ 254281 w 535149"/>
              <a:gd name="connsiteY4" fmla="*/ 98166 h 428795"/>
              <a:gd name="connsiteX5" fmla="*/ 329952 w 535149"/>
              <a:gd name="connsiteY5" fmla="*/ 98166 h 428795"/>
              <a:gd name="connsiteX6" fmla="*/ 0 w 535149"/>
              <a:gd name="connsiteY6" fmla="*/ 428796 h 428795"/>
              <a:gd name="connsiteX7" fmla="*/ 106348 w 535149"/>
              <a:gd name="connsiteY7" fmla="*/ 428796 h 428795"/>
              <a:gd name="connsiteX8" fmla="*/ 535149 w 535149"/>
              <a:gd name="connsiteY8" fmla="*/ 0 h 428795"/>
              <a:gd name="connsiteX0" fmla="*/ 535149 w 535149"/>
              <a:gd name="connsiteY0" fmla="*/ 0 h 428796"/>
              <a:gd name="connsiteX1" fmla="*/ 436981 w 535149"/>
              <a:gd name="connsiteY1" fmla="*/ 0 h 428796"/>
              <a:gd name="connsiteX2" fmla="*/ 254281 w 535149"/>
              <a:gd name="connsiteY2" fmla="*/ 0 h 428796"/>
              <a:gd name="connsiteX3" fmla="*/ 254281 w 535149"/>
              <a:gd name="connsiteY3" fmla="*/ 98166 h 428796"/>
              <a:gd name="connsiteX4" fmla="*/ 254281 w 535149"/>
              <a:gd name="connsiteY4" fmla="*/ 98166 h 428796"/>
              <a:gd name="connsiteX5" fmla="*/ 329952 w 535149"/>
              <a:gd name="connsiteY5" fmla="*/ 98166 h 428796"/>
              <a:gd name="connsiteX6" fmla="*/ 0 w 535149"/>
              <a:gd name="connsiteY6" fmla="*/ 428796 h 428796"/>
              <a:gd name="connsiteX7" fmla="*/ 106348 w 535149"/>
              <a:gd name="connsiteY7" fmla="*/ 428796 h 428796"/>
              <a:gd name="connsiteX8" fmla="*/ 317344 w 535149"/>
              <a:gd name="connsiteY8" fmla="*/ 215008 h 428796"/>
              <a:gd name="connsiteX9" fmla="*/ 535149 w 535149"/>
              <a:gd name="connsiteY9" fmla="*/ 0 h 428796"/>
              <a:gd name="connsiteX0" fmla="*/ 535149 w 535149"/>
              <a:gd name="connsiteY0" fmla="*/ 0 h 428796"/>
              <a:gd name="connsiteX1" fmla="*/ 436981 w 535149"/>
              <a:gd name="connsiteY1" fmla="*/ 0 h 428796"/>
              <a:gd name="connsiteX2" fmla="*/ 254281 w 535149"/>
              <a:gd name="connsiteY2" fmla="*/ 0 h 428796"/>
              <a:gd name="connsiteX3" fmla="*/ 254281 w 535149"/>
              <a:gd name="connsiteY3" fmla="*/ 98166 h 428796"/>
              <a:gd name="connsiteX4" fmla="*/ 254281 w 535149"/>
              <a:gd name="connsiteY4" fmla="*/ 98166 h 428796"/>
              <a:gd name="connsiteX5" fmla="*/ 329952 w 535149"/>
              <a:gd name="connsiteY5" fmla="*/ 98166 h 428796"/>
              <a:gd name="connsiteX6" fmla="*/ 0 w 535149"/>
              <a:gd name="connsiteY6" fmla="*/ 428796 h 428796"/>
              <a:gd name="connsiteX7" fmla="*/ 106348 w 535149"/>
              <a:gd name="connsiteY7" fmla="*/ 428796 h 428796"/>
              <a:gd name="connsiteX8" fmla="*/ 353156 w 535149"/>
              <a:gd name="connsiteY8" fmla="*/ 260062 h 428796"/>
              <a:gd name="connsiteX9" fmla="*/ 535149 w 535149"/>
              <a:gd name="connsiteY9" fmla="*/ 0 h 42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149" h="428796">
                <a:moveTo>
                  <a:pt x="535149" y="0"/>
                </a:moveTo>
                <a:lnTo>
                  <a:pt x="436981" y="0"/>
                </a:lnTo>
                <a:lnTo>
                  <a:pt x="254281" y="0"/>
                </a:lnTo>
                <a:lnTo>
                  <a:pt x="254281" y="98166"/>
                </a:lnTo>
                <a:lnTo>
                  <a:pt x="254281" y="98166"/>
                </a:lnTo>
                <a:lnTo>
                  <a:pt x="329952" y="98166"/>
                </a:lnTo>
                <a:lnTo>
                  <a:pt x="0" y="428796"/>
                </a:lnTo>
                <a:lnTo>
                  <a:pt x="106348" y="428796"/>
                </a:lnTo>
                <a:lnTo>
                  <a:pt x="353156" y="260062"/>
                </a:lnTo>
                <a:lnTo>
                  <a:pt x="535149" y="0"/>
                </a:lnTo>
                <a:close/>
              </a:path>
            </a:pathLst>
          </a:custGeom>
          <a:solidFill>
            <a:schemeClr val="accent2"/>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1" name="Freeform 7">
            <a:extLst>
              <a:ext uri="{FF2B5EF4-FFF2-40B4-BE49-F238E27FC236}">
                <a16:creationId xmlns:a16="http://schemas.microsoft.com/office/drawing/2014/main" id="{3F347F63-D6F2-B9E1-205E-E48A547BCDB9}"/>
              </a:ext>
            </a:extLst>
          </p:cNvPr>
          <p:cNvSpPr/>
          <p:nvPr/>
        </p:nvSpPr>
        <p:spPr>
          <a:xfrm>
            <a:off x="6573373" y="2479798"/>
            <a:ext cx="3117711" cy="3117670"/>
          </a:xfrm>
          <a:custGeom>
            <a:avLst/>
            <a:gdLst>
              <a:gd name="connsiteX0" fmla="*/ 531740 w 531740"/>
              <a:gd name="connsiteY0" fmla="*/ 0 h 531733"/>
              <a:gd name="connsiteX1" fmla="*/ 0 w 531740"/>
              <a:gd name="connsiteY1" fmla="*/ 531734 h 531733"/>
              <a:gd name="connsiteX2" fmla="*/ 106348 w 531740"/>
              <a:gd name="connsiteY2" fmla="*/ 531734 h 531733"/>
              <a:gd name="connsiteX3" fmla="*/ 433573 w 531740"/>
              <a:gd name="connsiteY3" fmla="*/ 204513 h 531733"/>
              <a:gd name="connsiteX4" fmla="*/ 433573 w 531740"/>
              <a:gd name="connsiteY4" fmla="*/ 280864 h 531733"/>
              <a:gd name="connsiteX5" fmla="*/ 531740 w 531740"/>
              <a:gd name="connsiteY5" fmla="*/ 280864 h 531733"/>
              <a:gd name="connsiteX6" fmla="*/ 531740 w 531740"/>
              <a:gd name="connsiteY6" fmla="*/ 98166 h 531733"/>
              <a:gd name="connsiteX7" fmla="*/ 531740 w 531740"/>
              <a:gd name="connsiteY7" fmla="*/ 0 h 5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740" h="531733">
                <a:moveTo>
                  <a:pt x="531740" y="0"/>
                </a:moveTo>
                <a:lnTo>
                  <a:pt x="0" y="531734"/>
                </a:lnTo>
                <a:lnTo>
                  <a:pt x="106348" y="531734"/>
                </a:lnTo>
                <a:lnTo>
                  <a:pt x="433573" y="204513"/>
                </a:lnTo>
                <a:lnTo>
                  <a:pt x="433573" y="280864"/>
                </a:lnTo>
                <a:lnTo>
                  <a:pt x="531740" y="280864"/>
                </a:lnTo>
                <a:lnTo>
                  <a:pt x="531740" y="98166"/>
                </a:lnTo>
                <a:lnTo>
                  <a:pt x="531740" y="0"/>
                </a:lnTo>
                <a:close/>
              </a:path>
            </a:pathLst>
          </a:custGeom>
          <a:solidFill>
            <a:schemeClr val="accent1">
              <a:lumMod val="75000"/>
            </a:schemeClr>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3" name="Freeform 13">
            <a:extLst>
              <a:ext uri="{FF2B5EF4-FFF2-40B4-BE49-F238E27FC236}">
                <a16:creationId xmlns:a16="http://schemas.microsoft.com/office/drawing/2014/main" id="{338CD8A4-9561-EA73-C44E-6A6EED66D072}"/>
              </a:ext>
            </a:extLst>
          </p:cNvPr>
          <p:cNvSpPr/>
          <p:nvPr/>
        </p:nvSpPr>
        <p:spPr>
          <a:xfrm>
            <a:off x="4918584" y="3087340"/>
            <a:ext cx="2514156" cy="2514121"/>
          </a:xfrm>
          <a:custGeom>
            <a:avLst/>
            <a:gdLst>
              <a:gd name="connsiteX0" fmla="*/ 428801 w 428801"/>
              <a:gd name="connsiteY0" fmla="*/ 0 h 428795"/>
              <a:gd name="connsiteX1" fmla="*/ 0 w 428801"/>
              <a:gd name="connsiteY1" fmla="*/ 428796 h 428795"/>
              <a:gd name="connsiteX2" fmla="*/ 106348 w 428801"/>
              <a:gd name="connsiteY2" fmla="*/ 428796 h 428795"/>
              <a:gd name="connsiteX3" fmla="*/ 330633 w 428801"/>
              <a:gd name="connsiteY3" fmla="*/ 204513 h 428795"/>
              <a:gd name="connsiteX4" fmla="*/ 330633 w 428801"/>
              <a:gd name="connsiteY4" fmla="*/ 280865 h 428795"/>
              <a:gd name="connsiteX5" fmla="*/ 428801 w 428801"/>
              <a:gd name="connsiteY5" fmla="*/ 280865 h 428795"/>
              <a:gd name="connsiteX6" fmla="*/ 428801 w 428801"/>
              <a:gd name="connsiteY6" fmla="*/ 98166 h 428795"/>
              <a:gd name="connsiteX7" fmla="*/ 428801 w 428801"/>
              <a:gd name="connsiteY7" fmla="*/ 0 h 42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801" h="428795">
                <a:moveTo>
                  <a:pt x="428801" y="0"/>
                </a:moveTo>
                <a:lnTo>
                  <a:pt x="0" y="428796"/>
                </a:lnTo>
                <a:lnTo>
                  <a:pt x="106348" y="428796"/>
                </a:lnTo>
                <a:lnTo>
                  <a:pt x="330633" y="204513"/>
                </a:lnTo>
                <a:lnTo>
                  <a:pt x="330633" y="280865"/>
                </a:lnTo>
                <a:lnTo>
                  <a:pt x="428801" y="280865"/>
                </a:lnTo>
                <a:lnTo>
                  <a:pt x="428801" y="98166"/>
                </a:lnTo>
                <a:lnTo>
                  <a:pt x="428801" y="0"/>
                </a:lnTo>
                <a:close/>
              </a:path>
            </a:pathLst>
          </a:custGeom>
          <a:solidFill>
            <a:schemeClr val="accent2">
              <a:lumMod val="75000"/>
            </a:schemeClr>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5" name="Freeform 12">
            <a:extLst>
              <a:ext uri="{FF2B5EF4-FFF2-40B4-BE49-F238E27FC236}">
                <a16:creationId xmlns:a16="http://schemas.microsoft.com/office/drawing/2014/main" id="{4532AD4E-122A-8638-5CC0-6E74ACC01BCE}"/>
              </a:ext>
            </a:extLst>
          </p:cNvPr>
          <p:cNvSpPr/>
          <p:nvPr/>
        </p:nvSpPr>
        <p:spPr>
          <a:xfrm>
            <a:off x="2660240" y="3678904"/>
            <a:ext cx="2546134" cy="1918570"/>
          </a:xfrm>
          <a:custGeom>
            <a:avLst/>
            <a:gdLst>
              <a:gd name="connsiteX0" fmla="*/ 434255 w 434254"/>
              <a:gd name="connsiteY0" fmla="*/ 0 h 327220"/>
              <a:gd name="connsiteX1" fmla="*/ 336087 w 434254"/>
              <a:gd name="connsiteY1" fmla="*/ 0 h 327220"/>
              <a:gd name="connsiteX2" fmla="*/ 153387 w 434254"/>
              <a:gd name="connsiteY2" fmla="*/ 0 h 327220"/>
              <a:gd name="connsiteX3" fmla="*/ 153387 w 434254"/>
              <a:gd name="connsiteY3" fmla="*/ 97484 h 327220"/>
              <a:gd name="connsiteX4" fmla="*/ 153387 w 434254"/>
              <a:gd name="connsiteY4" fmla="*/ 97484 h 327220"/>
              <a:gd name="connsiteX5" fmla="*/ 229739 w 434254"/>
              <a:gd name="connsiteY5" fmla="*/ 97484 h 327220"/>
              <a:gd name="connsiteX6" fmla="*/ 0 w 434254"/>
              <a:gd name="connsiteY6" fmla="*/ 327221 h 327220"/>
              <a:gd name="connsiteX7" fmla="*/ 107030 w 434254"/>
              <a:gd name="connsiteY7" fmla="*/ 327221 h 327220"/>
              <a:gd name="connsiteX8" fmla="*/ 434255 w 434254"/>
              <a:gd name="connsiteY8" fmla="*/ 0 h 327220"/>
              <a:gd name="connsiteX0" fmla="*/ 434255 w 434255"/>
              <a:gd name="connsiteY0" fmla="*/ 0 h 327221"/>
              <a:gd name="connsiteX1" fmla="*/ 336087 w 434255"/>
              <a:gd name="connsiteY1" fmla="*/ 0 h 327221"/>
              <a:gd name="connsiteX2" fmla="*/ 153387 w 434255"/>
              <a:gd name="connsiteY2" fmla="*/ 0 h 327221"/>
              <a:gd name="connsiteX3" fmla="*/ 153387 w 434255"/>
              <a:gd name="connsiteY3" fmla="*/ 97484 h 327221"/>
              <a:gd name="connsiteX4" fmla="*/ 153387 w 434255"/>
              <a:gd name="connsiteY4" fmla="*/ 97484 h 327221"/>
              <a:gd name="connsiteX5" fmla="*/ 229739 w 434255"/>
              <a:gd name="connsiteY5" fmla="*/ 97484 h 327221"/>
              <a:gd name="connsiteX6" fmla="*/ 0 w 434255"/>
              <a:gd name="connsiteY6" fmla="*/ 327221 h 327221"/>
              <a:gd name="connsiteX7" fmla="*/ 107030 w 434255"/>
              <a:gd name="connsiteY7" fmla="*/ 327221 h 327221"/>
              <a:gd name="connsiteX8" fmla="*/ 272704 w 434255"/>
              <a:gd name="connsiteY8" fmla="*/ 162633 h 327221"/>
              <a:gd name="connsiteX9" fmla="*/ 434255 w 434255"/>
              <a:gd name="connsiteY9" fmla="*/ 0 h 327221"/>
              <a:gd name="connsiteX0" fmla="*/ 434255 w 434255"/>
              <a:gd name="connsiteY0" fmla="*/ 0 h 327221"/>
              <a:gd name="connsiteX1" fmla="*/ 336087 w 434255"/>
              <a:gd name="connsiteY1" fmla="*/ 0 h 327221"/>
              <a:gd name="connsiteX2" fmla="*/ 153387 w 434255"/>
              <a:gd name="connsiteY2" fmla="*/ 0 h 327221"/>
              <a:gd name="connsiteX3" fmla="*/ 153387 w 434255"/>
              <a:gd name="connsiteY3" fmla="*/ 97484 h 327221"/>
              <a:gd name="connsiteX4" fmla="*/ 153387 w 434255"/>
              <a:gd name="connsiteY4" fmla="*/ 97484 h 327221"/>
              <a:gd name="connsiteX5" fmla="*/ 229739 w 434255"/>
              <a:gd name="connsiteY5" fmla="*/ 97484 h 327221"/>
              <a:gd name="connsiteX6" fmla="*/ 0 w 434255"/>
              <a:gd name="connsiteY6" fmla="*/ 327221 h 327221"/>
              <a:gd name="connsiteX7" fmla="*/ 107030 w 434255"/>
              <a:gd name="connsiteY7" fmla="*/ 327221 h 327221"/>
              <a:gd name="connsiteX8" fmla="*/ 313137 w 434255"/>
              <a:gd name="connsiteY8" fmla="*/ 197290 h 327221"/>
              <a:gd name="connsiteX9" fmla="*/ 434255 w 434255"/>
              <a:gd name="connsiteY9" fmla="*/ 0 h 3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255" h="327221">
                <a:moveTo>
                  <a:pt x="434255" y="0"/>
                </a:moveTo>
                <a:lnTo>
                  <a:pt x="336087" y="0"/>
                </a:lnTo>
                <a:lnTo>
                  <a:pt x="153387" y="0"/>
                </a:lnTo>
                <a:lnTo>
                  <a:pt x="153387" y="97484"/>
                </a:lnTo>
                <a:lnTo>
                  <a:pt x="153387" y="97484"/>
                </a:lnTo>
                <a:lnTo>
                  <a:pt x="229739" y="97484"/>
                </a:lnTo>
                <a:lnTo>
                  <a:pt x="0" y="327221"/>
                </a:lnTo>
                <a:lnTo>
                  <a:pt x="107030" y="327221"/>
                </a:lnTo>
                <a:lnTo>
                  <a:pt x="313137" y="197290"/>
                </a:lnTo>
                <a:lnTo>
                  <a:pt x="434255" y="0"/>
                </a:lnTo>
                <a:close/>
              </a:path>
            </a:pathLst>
          </a:custGeom>
          <a:solidFill>
            <a:schemeClr val="accent5"/>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sp>
        <p:nvSpPr>
          <p:cNvPr id="37" name="Freeform 11">
            <a:extLst>
              <a:ext uri="{FF2B5EF4-FFF2-40B4-BE49-F238E27FC236}">
                <a16:creationId xmlns:a16="http://schemas.microsoft.com/office/drawing/2014/main" id="{1E81F43F-42DB-EFA0-EF72-A99797F01088}"/>
              </a:ext>
            </a:extLst>
          </p:cNvPr>
          <p:cNvSpPr/>
          <p:nvPr/>
        </p:nvSpPr>
        <p:spPr>
          <a:xfrm>
            <a:off x="3287781" y="3678904"/>
            <a:ext cx="1918587" cy="1918564"/>
          </a:xfrm>
          <a:custGeom>
            <a:avLst/>
            <a:gdLst>
              <a:gd name="connsiteX0" fmla="*/ 327225 w 327224"/>
              <a:gd name="connsiteY0" fmla="*/ 0 h 327220"/>
              <a:gd name="connsiteX1" fmla="*/ 0 w 327224"/>
              <a:gd name="connsiteY1" fmla="*/ 327221 h 327220"/>
              <a:gd name="connsiteX2" fmla="*/ 106348 w 327224"/>
              <a:gd name="connsiteY2" fmla="*/ 327221 h 327220"/>
              <a:gd name="connsiteX3" fmla="*/ 229057 w 327224"/>
              <a:gd name="connsiteY3" fmla="*/ 204513 h 327220"/>
              <a:gd name="connsiteX4" fmla="*/ 229057 w 327224"/>
              <a:gd name="connsiteY4" fmla="*/ 280864 h 327220"/>
              <a:gd name="connsiteX5" fmla="*/ 327225 w 327224"/>
              <a:gd name="connsiteY5" fmla="*/ 280864 h 327220"/>
              <a:gd name="connsiteX6" fmla="*/ 327225 w 327224"/>
              <a:gd name="connsiteY6" fmla="*/ 97484 h 327220"/>
              <a:gd name="connsiteX7" fmla="*/ 327225 w 327224"/>
              <a:gd name="connsiteY7" fmla="*/ 0 h 32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224" h="327220">
                <a:moveTo>
                  <a:pt x="327225" y="0"/>
                </a:moveTo>
                <a:lnTo>
                  <a:pt x="0" y="327221"/>
                </a:lnTo>
                <a:lnTo>
                  <a:pt x="106348" y="327221"/>
                </a:lnTo>
                <a:lnTo>
                  <a:pt x="229057" y="204513"/>
                </a:lnTo>
                <a:lnTo>
                  <a:pt x="229057" y="280864"/>
                </a:lnTo>
                <a:lnTo>
                  <a:pt x="327225" y="280864"/>
                </a:lnTo>
                <a:lnTo>
                  <a:pt x="327225" y="97484"/>
                </a:lnTo>
                <a:lnTo>
                  <a:pt x="327225" y="0"/>
                </a:lnTo>
                <a:close/>
              </a:path>
            </a:pathLst>
          </a:custGeom>
          <a:solidFill>
            <a:schemeClr val="accent5">
              <a:lumMod val="75000"/>
            </a:schemeClr>
          </a:solidFill>
          <a:ln w="68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a:ea typeface="+mn-ea"/>
              <a:cs typeface="+mn-cs"/>
            </a:endParaRPr>
          </a:p>
        </p:txBody>
      </p:sp>
      <p:pic>
        <p:nvPicPr>
          <p:cNvPr id="39" name="Graphic 38" descr="Badge 3 with solid fill">
            <a:extLst>
              <a:ext uri="{FF2B5EF4-FFF2-40B4-BE49-F238E27FC236}">
                <a16:creationId xmlns:a16="http://schemas.microsoft.com/office/drawing/2014/main" id="{9ACE6258-8D62-18B0-7D90-67BB5ACD4C4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168918" y="1900376"/>
            <a:ext cx="914400" cy="914400"/>
          </a:xfrm>
          <a:prstGeom prst="rect">
            <a:avLst/>
          </a:prstGeom>
        </p:spPr>
      </p:pic>
      <p:pic>
        <p:nvPicPr>
          <p:cNvPr id="40" name="Graphic 39" descr="Badge with solid fill">
            <a:extLst>
              <a:ext uri="{FF2B5EF4-FFF2-40B4-BE49-F238E27FC236}">
                <a16:creationId xmlns:a16="http://schemas.microsoft.com/office/drawing/2014/main" id="{81A0F93E-099F-4C67-6D47-A47A1ADA595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748372" y="1621395"/>
            <a:ext cx="914400" cy="914400"/>
          </a:xfrm>
          <a:prstGeom prst="rect">
            <a:avLst/>
          </a:prstGeom>
        </p:spPr>
      </p:pic>
      <p:pic>
        <p:nvPicPr>
          <p:cNvPr id="41" name="Graphic 40" descr="Badge 1 with solid fill">
            <a:extLst>
              <a:ext uri="{FF2B5EF4-FFF2-40B4-BE49-F238E27FC236}">
                <a16:creationId xmlns:a16="http://schemas.microsoft.com/office/drawing/2014/main" id="{FED1F0E0-B9C3-73E9-9F45-F5526682E81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97956" y="3563681"/>
            <a:ext cx="914400" cy="914400"/>
          </a:xfrm>
          <a:prstGeom prst="rect">
            <a:avLst/>
          </a:prstGeom>
        </p:spPr>
      </p:pic>
    </p:spTree>
    <p:extLst>
      <p:ext uri="{BB962C8B-B14F-4D97-AF65-F5344CB8AC3E}">
        <p14:creationId xmlns:p14="http://schemas.microsoft.com/office/powerpoint/2010/main" val="4668664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819A82-5DFD-15D1-1445-85FC4B6C565C}"/>
              </a:ext>
            </a:extLst>
          </p:cNvPr>
          <p:cNvSpPr txBox="1">
            <a:spLocks/>
          </p:cNvSpPr>
          <p:nvPr/>
        </p:nvSpPr>
        <p:spPr>
          <a:xfrm>
            <a:off x="419100" y="418405"/>
            <a:ext cx="11353800" cy="739056"/>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Light" panose="020B0403030202060203" pitchFamily="34" charset="77"/>
                <a:ea typeface="+mj-ea"/>
                <a:cs typeface="Arial"/>
              </a:defRPr>
            </a:lvl1pPr>
          </a:lstStyle>
          <a:p>
            <a:pPr marL="0" marR="0" lvl="0" indent="0" algn="l" defTabSz="457192" rtl="0" eaLnBrk="1" fontAlgn="auto" latinLnBrk="0" hangingPunct="1">
              <a:lnSpc>
                <a:spcPct val="80000"/>
              </a:lnSpc>
              <a:spcBef>
                <a:spcPct val="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231F20"/>
                </a:solidFill>
                <a:effectLst/>
                <a:uLnTx/>
                <a:uFillTx/>
                <a:latin typeface="Graphik-Light" panose="020B0403030202060203" pitchFamily="34" charset="77"/>
                <a:ea typeface="+mj-ea"/>
                <a:cs typeface="Arial"/>
              </a:rPr>
              <a:t>The Regulatory Horizon for Banking</a:t>
            </a:r>
          </a:p>
        </p:txBody>
      </p:sp>
      <p:sp>
        <p:nvSpPr>
          <p:cNvPr id="5" name="Shape">
            <a:extLst>
              <a:ext uri="{FF2B5EF4-FFF2-40B4-BE49-F238E27FC236}">
                <a16:creationId xmlns:a16="http://schemas.microsoft.com/office/drawing/2014/main" id="{1F958DC0-AB86-6B5A-A650-6070C6AB59AF}"/>
              </a:ext>
            </a:extLst>
          </p:cNvPr>
          <p:cNvSpPr/>
          <p:nvPr/>
        </p:nvSpPr>
        <p:spPr>
          <a:xfrm>
            <a:off x="1153100" y="970877"/>
            <a:ext cx="9885800" cy="4916246"/>
          </a:xfrm>
          <a:custGeom>
            <a:avLst/>
            <a:gdLst/>
            <a:ahLst/>
            <a:cxnLst>
              <a:cxn ang="0">
                <a:pos x="wd2" y="hd2"/>
              </a:cxn>
              <a:cxn ang="5400000">
                <a:pos x="wd2" y="hd2"/>
              </a:cxn>
              <a:cxn ang="10800000">
                <a:pos x="wd2" y="hd2"/>
              </a:cxn>
              <a:cxn ang="16200000">
                <a:pos x="wd2" y="hd2"/>
              </a:cxn>
            </a:cxnLst>
            <a:rect l="0" t="0" r="r" b="b"/>
            <a:pathLst>
              <a:path w="21600" h="21600" extrusionOk="0">
                <a:moveTo>
                  <a:pt x="21600" y="86"/>
                </a:moveTo>
                <a:lnTo>
                  <a:pt x="21600" y="86"/>
                </a:lnTo>
                <a:lnTo>
                  <a:pt x="21600" y="86"/>
                </a:lnTo>
                <a:lnTo>
                  <a:pt x="16782" y="0"/>
                </a:lnTo>
                <a:cubicBezTo>
                  <a:pt x="16782" y="0"/>
                  <a:pt x="16959" y="780"/>
                  <a:pt x="16743" y="1328"/>
                </a:cubicBezTo>
                <a:cubicBezTo>
                  <a:pt x="16584" y="1735"/>
                  <a:pt x="7554" y="12648"/>
                  <a:pt x="2875" y="18287"/>
                </a:cubicBezTo>
                <a:lnTo>
                  <a:pt x="0" y="21082"/>
                </a:lnTo>
                <a:cubicBezTo>
                  <a:pt x="0" y="21082"/>
                  <a:pt x="608" y="20602"/>
                  <a:pt x="1602" y="19822"/>
                </a:cubicBezTo>
                <a:cubicBezTo>
                  <a:pt x="687" y="20925"/>
                  <a:pt x="126" y="21600"/>
                  <a:pt x="126" y="21600"/>
                </a:cubicBezTo>
                <a:lnTo>
                  <a:pt x="2984" y="18737"/>
                </a:lnTo>
                <a:cubicBezTo>
                  <a:pt x="8066" y="14746"/>
                  <a:pt x="17884" y="7060"/>
                  <a:pt x="18141" y="7054"/>
                </a:cubicBezTo>
                <a:cubicBezTo>
                  <a:pt x="18489" y="7048"/>
                  <a:pt x="18687" y="7806"/>
                  <a:pt x="18687" y="7806"/>
                </a:cubicBezTo>
                <a:lnTo>
                  <a:pt x="21600" y="86"/>
                </a:lnTo>
                <a:lnTo>
                  <a:pt x="21600" y="86"/>
                </a:lnTo>
                <a:lnTo>
                  <a:pt x="21600" y="86"/>
                </a:lnTo>
                <a:close/>
              </a:path>
            </a:pathLst>
          </a:custGeom>
          <a:solidFill>
            <a:schemeClr val="bg1"/>
          </a:solidFill>
          <a:ln w="12700">
            <a:miter lim="400000"/>
          </a:ln>
          <a:effectLst>
            <a:outerShdw blurRad="254000" dist="38100" dir="10800000" algn="r" rotWithShape="0">
              <a:prstClr val="black">
                <a:alpha val="25000"/>
              </a:prstClr>
            </a:outerShdw>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7" name="Triangle">
            <a:extLst>
              <a:ext uri="{FF2B5EF4-FFF2-40B4-BE49-F238E27FC236}">
                <a16:creationId xmlns:a16="http://schemas.microsoft.com/office/drawing/2014/main" id="{19D23A54-CB57-2B72-29E7-107693EE4C44}"/>
              </a:ext>
            </a:extLst>
          </p:cNvPr>
          <p:cNvSpPr/>
          <p:nvPr/>
        </p:nvSpPr>
        <p:spPr>
          <a:xfrm>
            <a:off x="4612923" y="3481957"/>
            <a:ext cx="1337605" cy="1519976"/>
          </a:xfrm>
          <a:custGeom>
            <a:avLst/>
            <a:gdLst>
              <a:gd name="connsiteX0" fmla="*/ 21600 w 21600"/>
              <a:gd name="connsiteY0" fmla="*/ 0 h 21600"/>
              <a:gd name="connsiteX1" fmla="*/ 1291 w 21600"/>
              <a:gd name="connsiteY1" fmla="*/ 21600 h 21600"/>
              <a:gd name="connsiteX2" fmla="*/ 0 w 21600"/>
              <a:gd name="connsiteY2" fmla="*/ 8981 h 21600"/>
              <a:gd name="connsiteX3" fmla="*/ 1916 w 21600"/>
              <a:gd name="connsiteY3" fmla="*/ 8147 h 21600"/>
              <a:gd name="connsiteX4" fmla="*/ 21600 w 21600"/>
              <a:gd name="connsiteY4" fmla="*/ 0 h 21600"/>
              <a:gd name="connsiteX0" fmla="*/ 21600 w 21600"/>
              <a:gd name="connsiteY0" fmla="*/ 0 h 21600"/>
              <a:gd name="connsiteX1" fmla="*/ 1291 w 21600"/>
              <a:gd name="connsiteY1" fmla="*/ 21600 h 21600"/>
              <a:gd name="connsiteX2" fmla="*/ 0 w 21600"/>
              <a:gd name="connsiteY2" fmla="*/ 8981 h 21600"/>
              <a:gd name="connsiteX3" fmla="*/ 301 w 21600"/>
              <a:gd name="connsiteY3" fmla="*/ 7369 h 21600"/>
              <a:gd name="connsiteX4" fmla="*/ 21600 w 21600"/>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extrusionOk="0">
                <a:moveTo>
                  <a:pt x="21600" y="0"/>
                </a:moveTo>
                <a:lnTo>
                  <a:pt x="1291" y="21600"/>
                </a:lnTo>
                <a:lnTo>
                  <a:pt x="0" y="8981"/>
                </a:lnTo>
                <a:cubicBezTo>
                  <a:pt x="100" y="8444"/>
                  <a:pt x="201" y="7906"/>
                  <a:pt x="301" y="7369"/>
                </a:cubicBezTo>
                <a:lnTo>
                  <a:pt x="21600" y="0"/>
                </a:lnTo>
                <a:close/>
              </a:path>
            </a:pathLst>
          </a:custGeom>
          <a:solidFill>
            <a:schemeClr val="accent2">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8" name="Triangle">
            <a:extLst>
              <a:ext uri="{FF2B5EF4-FFF2-40B4-BE49-F238E27FC236}">
                <a16:creationId xmlns:a16="http://schemas.microsoft.com/office/drawing/2014/main" id="{B5F66D51-8F0B-EB1F-663B-48B968238335}"/>
              </a:ext>
            </a:extLst>
          </p:cNvPr>
          <p:cNvSpPr/>
          <p:nvPr/>
        </p:nvSpPr>
        <p:spPr>
          <a:xfrm>
            <a:off x="6196303" y="2605184"/>
            <a:ext cx="1489112" cy="1691822"/>
          </a:xfrm>
          <a:custGeom>
            <a:avLst/>
            <a:gdLst>
              <a:gd name="connsiteX0" fmla="*/ 21600 w 21600"/>
              <a:gd name="connsiteY0" fmla="*/ 0 h 21600"/>
              <a:gd name="connsiteX1" fmla="*/ 1282 w 21600"/>
              <a:gd name="connsiteY1" fmla="*/ 21600 h 21600"/>
              <a:gd name="connsiteX2" fmla="*/ 0 w 21600"/>
              <a:gd name="connsiteY2" fmla="*/ 8982 h 21600"/>
              <a:gd name="connsiteX3" fmla="*/ 2828 w 21600"/>
              <a:gd name="connsiteY3" fmla="*/ 7812 h 21600"/>
              <a:gd name="connsiteX4" fmla="*/ 21600 w 21600"/>
              <a:gd name="connsiteY4" fmla="*/ 0 h 21600"/>
              <a:gd name="connsiteX0" fmla="*/ 21600 w 21600"/>
              <a:gd name="connsiteY0" fmla="*/ 0 h 21600"/>
              <a:gd name="connsiteX1" fmla="*/ 1282 w 21600"/>
              <a:gd name="connsiteY1" fmla="*/ 21600 h 21600"/>
              <a:gd name="connsiteX2" fmla="*/ 0 w 21600"/>
              <a:gd name="connsiteY2" fmla="*/ 8982 h 21600"/>
              <a:gd name="connsiteX3" fmla="*/ 237 w 21600"/>
              <a:gd name="connsiteY3" fmla="*/ 7751 h 21600"/>
              <a:gd name="connsiteX4" fmla="*/ 21600 w 21600"/>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extrusionOk="0">
                <a:moveTo>
                  <a:pt x="21600" y="0"/>
                </a:moveTo>
                <a:lnTo>
                  <a:pt x="1282" y="21600"/>
                </a:lnTo>
                <a:lnTo>
                  <a:pt x="0" y="8982"/>
                </a:lnTo>
                <a:lnTo>
                  <a:pt x="237" y="7751"/>
                </a:lnTo>
                <a:lnTo>
                  <a:pt x="21600" y="0"/>
                </a:lnTo>
                <a:close/>
              </a:path>
            </a:pathLst>
          </a:custGeom>
          <a:solidFill>
            <a:schemeClr val="accent6">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9" name="Triangle">
            <a:extLst>
              <a:ext uri="{FF2B5EF4-FFF2-40B4-BE49-F238E27FC236}">
                <a16:creationId xmlns:a16="http://schemas.microsoft.com/office/drawing/2014/main" id="{CA087B19-CFCD-3FA1-1E6B-C533B38225DD}"/>
              </a:ext>
            </a:extLst>
          </p:cNvPr>
          <p:cNvSpPr/>
          <p:nvPr/>
        </p:nvSpPr>
        <p:spPr>
          <a:xfrm>
            <a:off x="7935822" y="1665281"/>
            <a:ext cx="1719882" cy="1954857"/>
          </a:xfrm>
          <a:custGeom>
            <a:avLst/>
            <a:gdLst>
              <a:gd name="connsiteX0" fmla="*/ 21600 w 21600"/>
              <a:gd name="connsiteY0" fmla="*/ 0 h 21600"/>
              <a:gd name="connsiteX1" fmla="*/ 1286 w 21600"/>
              <a:gd name="connsiteY1" fmla="*/ 21600 h 21600"/>
              <a:gd name="connsiteX2" fmla="*/ 0 w 21600"/>
              <a:gd name="connsiteY2" fmla="*/ 8983 h 21600"/>
              <a:gd name="connsiteX3" fmla="*/ 1457 w 21600"/>
              <a:gd name="connsiteY3" fmla="*/ 8297 h 21600"/>
              <a:gd name="connsiteX4" fmla="*/ 21600 w 21600"/>
              <a:gd name="connsiteY4" fmla="*/ 0 h 21600"/>
              <a:gd name="connsiteX0" fmla="*/ 21600 w 21600"/>
              <a:gd name="connsiteY0" fmla="*/ 0 h 21600"/>
              <a:gd name="connsiteX1" fmla="*/ 1286 w 21600"/>
              <a:gd name="connsiteY1" fmla="*/ 21600 h 21600"/>
              <a:gd name="connsiteX2" fmla="*/ 0 w 21600"/>
              <a:gd name="connsiteY2" fmla="*/ 8983 h 21600"/>
              <a:gd name="connsiteX3" fmla="*/ 301 w 21600"/>
              <a:gd name="connsiteY3" fmla="*/ 7841 h 21600"/>
              <a:gd name="connsiteX4" fmla="*/ 21600 w 21600"/>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extrusionOk="0">
                <a:moveTo>
                  <a:pt x="21600" y="0"/>
                </a:moveTo>
                <a:lnTo>
                  <a:pt x="1286" y="21600"/>
                </a:lnTo>
                <a:lnTo>
                  <a:pt x="0" y="8983"/>
                </a:lnTo>
                <a:cubicBezTo>
                  <a:pt x="100" y="8602"/>
                  <a:pt x="201" y="8222"/>
                  <a:pt x="301" y="7841"/>
                </a:cubicBezTo>
                <a:lnTo>
                  <a:pt x="21600" y="0"/>
                </a:lnTo>
                <a:close/>
              </a:path>
            </a:pathLst>
          </a:custGeom>
          <a:solidFill>
            <a:schemeClr val="accent3">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25">
            <a:extLst>
              <a:ext uri="{FF2B5EF4-FFF2-40B4-BE49-F238E27FC236}">
                <a16:creationId xmlns:a16="http://schemas.microsoft.com/office/drawing/2014/main" id="{2E83B6BA-9132-4E48-8108-07D41BA48769}"/>
              </a:ext>
            </a:extLst>
          </p:cNvPr>
          <p:cNvSpPr txBox="1"/>
          <p:nvPr/>
        </p:nvSpPr>
        <p:spPr>
          <a:xfrm>
            <a:off x="4689779" y="4019556"/>
            <a:ext cx="470000" cy="400110"/>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01</a:t>
            </a:r>
          </a:p>
        </p:txBody>
      </p:sp>
      <p:sp>
        <p:nvSpPr>
          <p:cNvPr id="12" name="TextBox 26">
            <a:extLst>
              <a:ext uri="{FF2B5EF4-FFF2-40B4-BE49-F238E27FC236}">
                <a16:creationId xmlns:a16="http://schemas.microsoft.com/office/drawing/2014/main" id="{7642370F-B3D2-FFBC-CB11-F3FD01981726}"/>
              </a:ext>
            </a:extLst>
          </p:cNvPr>
          <p:cNvSpPr txBox="1"/>
          <p:nvPr/>
        </p:nvSpPr>
        <p:spPr>
          <a:xfrm>
            <a:off x="6286536" y="3267550"/>
            <a:ext cx="470000" cy="400110"/>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02</a:t>
            </a:r>
          </a:p>
        </p:txBody>
      </p:sp>
      <p:sp>
        <p:nvSpPr>
          <p:cNvPr id="13" name="TextBox 27">
            <a:extLst>
              <a:ext uri="{FF2B5EF4-FFF2-40B4-BE49-F238E27FC236}">
                <a16:creationId xmlns:a16="http://schemas.microsoft.com/office/drawing/2014/main" id="{3B2322DC-FBC1-AF3C-3CAC-80A8B925E66C}"/>
              </a:ext>
            </a:extLst>
          </p:cNvPr>
          <p:cNvSpPr txBox="1"/>
          <p:nvPr/>
        </p:nvSpPr>
        <p:spPr>
          <a:xfrm>
            <a:off x="8106949" y="2490803"/>
            <a:ext cx="470000" cy="400110"/>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03</a:t>
            </a:r>
          </a:p>
        </p:txBody>
      </p:sp>
      <p:sp>
        <p:nvSpPr>
          <p:cNvPr id="17" name="Triangle">
            <a:extLst>
              <a:ext uri="{FF2B5EF4-FFF2-40B4-BE49-F238E27FC236}">
                <a16:creationId xmlns:a16="http://schemas.microsoft.com/office/drawing/2014/main" id="{199797D4-5AF4-3332-A547-A6E63A7022EB}"/>
              </a:ext>
            </a:extLst>
          </p:cNvPr>
          <p:cNvSpPr/>
          <p:nvPr/>
        </p:nvSpPr>
        <p:spPr>
          <a:xfrm>
            <a:off x="3977437" y="3481957"/>
            <a:ext cx="1973091" cy="631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40"/>
                </a:lnTo>
                <a:lnTo>
                  <a:pt x="6957" y="21600"/>
                </a:ln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19" name="Triangle">
            <a:extLst>
              <a:ext uri="{FF2B5EF4-FFF2-40B4-BE49-F238E27FC236}">
                <a16:creationId xmlns:a16="http://schemas.microsoft.com/office/drawing/2014/main" id="{A8389BD5-3C6F-6D5F-20FD-CBD9F3544B87}"/>
              </a:ext>
            </a:extLst>
          </p:cNvPr>
          <p:cNvSpPr/>
          <p:nvPr/>
        </p:nvSpPr>
        <p:spPr>
          <a:xfrm>
            <a:off x="5489275" y="2605184"/>
            <a:ext cx="2196140" cy="7035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58"/>
                </a:lnTo>
                <a:lnTo>
                  <a:pt x="6954" y="21600"/>
                </a:ln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21" name="Triangle">
            <a:extLst>
              <a:ext uri="{FF2B5EF4-FFF2-40B4-BE49-F238E27FC236}">
                <a16:creationId xmlns:a16="http://schemas.microsoft.com/office/drawing/2014/main" id="{16F433BE-0545-E17F-ABD2-822C5770F721}"/>
              </a:ext>
            </a:extLst>
          </p:cNvPr>
          <p:cNvSpPr/>
          <p:nvPr/>
        </p:nvSpPr>
        <p:spPr>
          <a:xfrm>
            <a:off x="7117971" y="1665281"/>
            <a:ext cx="2537733" cy="8129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42"/>
                </a:lnTo>
                <a:lnTo>
                  <a:pt x="6961" y="21600"/>
                </a:ln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pic>
        <p:nvPicPr>
          <p:cNvPr id="22" name="Graphic 32" descr="Earth globe: Americas with solid fill">
            <a:extLst>
              <a:ext uri="{FF2B5EF4-FFF2-40B4-BE49-F238E27FC236}">
                <a16:creationId xmlns:a16="http://schemas.microsoft.com/office/drawing/2014/main" id="{503CCADE-5804-A9F4-C1DD-5631E940D2CA}"/>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7612026" y="3569665"/>
            <a:ext cx="880779" cy="880779"/>
          </a:xfrm>
          <a:prstGeom prst="rect">
            <a:avLst/>
          </a:prstGeom>
        </p:spPr>
      </p:pic>
      <p:grpSp>
        <p:nvGrpSpPr>
          <p:cNvPr id="23" name="Group 22">
            <a:extLst>
              <a:ext uri="{FF2B5EF4-FFF2-40B4-BE49-F238E27FC236}">
                <a16:creationId xmlns:a16="http://schemas.microsoft.com/office/drawing/2014/main" id="{19EDB405-E7EC-86BD-7E81-CEB60CC9C8B0}"/>
              </a:ext>
            </a:extLst>
          </p:cNvPr>
          <p:cNvGrpSpPr/>
          <p:nvPr/>
        </p:nvGrpSpPr>
        <p:grpSpPr>
          <a:xfrm>
            <a:off x="8748306" y="3062487"/>
            <a:ext cx="2926080" cy="1905706"/>
            <a:chOff x="8921977" y="3827165"/>
            <a:chExt cx="2926080" cy="1905706"/>
          </a:xfrm>
        </p:grpSpPr>
        <p:sp>
          <p:nvSpPr>
            <p:cNvPr id="24" name="TextBox 23">
              <a:extLst>
                <a:ext uri="{FF2B5EF4-FFF2-40B4-BE49-F238E27FC236}">
                  <a16:creationId xmlns:a16="http://schemas.microsoft.com/office/drawing/2014/main" id="{35D20D87-6808-62AD-D4D0-133DA06E099B}"/>
                </a:ext>
              </a:extLst>
            </p:cNvPr>
            <p:cNvSpPr txBox="1"/>
            <p:nvPr/>
          </p:nvSpPr>
          <p:spPr>
            <a:xfrm>
              <a:off x="8921977" y="3827165"/>
              <a:ext cx="2926080" cy="707886"/>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1">
                  <a:ln>
                    <a:noFill/>
                  </a:ln>
                  <a:solidFill>
                    <a:srgbClr val="F0F0E6">
                      <a:lumMod val="75000"/>
                    </a:srgbClr>
                  </a:solidFill>
                  <a:effectLst/>
                  <a:uLnTx/>
                  <a:uFillTx/>
                  <a:latin typeface="Arial"/>
                  <a:ea typeface="+mn-ea"/>
                  <a:cs typeface="+mn-cs"/>
                </a:rPr>
                <a:t>Global AI Governance Trends</a:t>
              </a:r>
            </a:p>
          </p:txBody>
        </p:sp>
        <p:sp>
          <p:nvSpPr>
            <p:cNvPr id="25" name="TextBox 24">
              <a:extLst>
                <a:ext uri="{FF2B5EF4-FFF2-40B4-BE49-F238E27FC236}">
                  <a16:creationId xmlns:a16="http://schemas.microsoft.com/office/drawing/2014/main" id="{4B3DAAED-80FA-07B5-64BE-4EC19F2184C6}"/>
                </a:ext>
              </a:extLst>
            </p:cNvPr>
            <p:cNvSpPr txBox="1"/>
            <p:nvPr/>
          </p:nvSpPr>
          <p:spPr>
            <a:xfrm>
              <a:off x="8921977" y="4532542"/>
              <a:ext cx="2926080" cy="1200329"/>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solidFill>
                  <a:effectLst/>
                  <a:uLnTx/>
                  <a:uFillTx/>
                  <a:latin typeface="Arial"/>
                  <a:ea typeface="+mn-ea"/>
                  <a:cs typeface="+mn-cs"/>
                </a:rPr>
                <a:t>Address the rising number of AI incidents through robust, internationally cooperative governance frameworks focusing on transparency, trustworthiness, and accountability, with potential "system shutdown" for non-compliant models.</a:t>
              </a:r>
            </a:p>
          </p:txBody>
        </p:sp>
      </p:grpSp>
      <p:grpSp>
        <p:nvGrpSpPr>
          <p:cNvPr id="29" name="Group 28">
            <a:extLst>
              <a:ext uri="{FF2B5EF4-FFF2-40B4-BE49-F238E27FC236}">
                <a16:creationId xmlns:a16="http://schemas.microsoft.com/office/drawing/2014/main" id="{F28E551C-96DD-EBD6-ED2E-53FE0D31CC8C}"/>
              </a:ext>
            </a:extLst>
          </p:cNvPr>
          <p:cNvGrpSpPr/>
          <p:nvPr/>
        </p:nvGrpSpPr>
        <p:grpSpPr>
          <a:xfrm>
            <a:off x="413083" y="3336983"/>
            <a:ext cx="3692995" cy="1721040"/>
            <a:chOff x="332935" y="2381545"/>
            <a:chExt cx="3692995" cy="1721040"/>
          </a:xfrm>
        </p:grpSpPr>
        <p:sp>
          <p:nvSpPr>
            <p:cNvPr id="30" name="TextBox 29">
              <a:extLst>
                <a:ext uri="{FF2B5EF4-FFF2-40B4-BE49-F238E27FC236}">
                  <a16:creationId xmlns:a16="http://schemas.microsoft.com/office/drawing/2014/main" id="{271CF876-5A8D-6C71-1C9B-EABE10D98E90}"/>
                </a:ext>
              </a:extLst>
            </p:cNvPr>
            <p:cNvSpPr txBox="1"/>
            <p:nvPr/>
          </p:nvSpPr>
          <p:spPr>
            <a:xfrm>
              <a:off x="332935" y="2381545"/>
              <a:ext cx="3692995" cy="707886"/>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1">
                  <a:ln>
                    <a:noFill/>
                  </a:ln>
                  <a:solidFill>
                    <a:srgbClr val="006450">
                      <a:lumMod val="75000"/>
                    </a:srgbClr>
                  </a:solidFill>
                  <a:effectLst/>
                  <a:uLnTx/>
                  <a:uFillTx/>
                  <a:latin typeface="Arial"/>
                  <a:ea typeface="+mn-ea"/>
                  <a:cs typeface="+mn-cs"/>
                </a:rPr>
                <a:t>Responsible AI &amp; Governance Frameworks</a:t>
              </a:r>
            </a:p>
          </p:txBody>
        </p:sp>
        <p:sp>
          <p:nvSpPr>
            <p:cNvPr id="31" name="TextBox 30">
              <a:extLst>
                <a:ext uri="{FF2B5EF4-FFF2-40B4-BE49-F238E27FC236}">
                  <a16:creationId xmlns:a16="http://schemas.microsoft.com/office/drawing/2014/main" id="{1923BBCC-EAE2-C759-5009-8C93E360DC61}"/>
                </a:ext>
              </a:extLst>
            </p:cNvPr>
            <p:cNvSpPr txBox="1"/>
            <p:nvPr/>
          </p:nvSpPr>
          <p:spPr>
            <a:xfrm>
              <a:off x="332936" y="3086922"/>
              <a:ext cx="2926080" cy="1015663"/>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31F20"/>
                  </a:solidFill>
                  <a:effectLst/>
                  <a:uLnTx/>
                  <a:uFillTx/>
                  <a:latin typeface="Arial"/>
                  <a:ea typeface="+mn-ea"/>
                  <a:cs typeface="+mn-cs"/>
                </a:rPr>
                <a:t>Implement comprehensive governance frameworks for ethical AI deployment, addressing the rapid pace of technological innovation and defining regulatory authority.</a:t>
              </a:r>
              <a:endParaRPr kumimoji="0" lang="en-US" sz="1200" b="0" i="0" u="none" strike="noStrike" kern="1200" cap="none" spc="0" normalizeH="0" baseline="0" noProof="1">
                <a:ln>
                  <a:noFill/>
                </a:ln>
                <a:solidFill>
                  <a:srgbClr val="231F20">
                    <a:lumMod val="65000"/>
                    <a:lumOff val="35000"/>
                  </a:srgbClr>
                </a:solidFill>
                <a:effectLst/>
                <a:uLnTx/>
                <a:uFillTx/>
                <a:latin typeface="Arial"/>
                <a:ea typeface="+mn-ea"/>
                <a:cs typeface="+mn-cs"/>
              </a:endParaRPr>
            </a:p>
          </p:txBody>
        </p:sp>
      </p:grpSp>
      <p:grpSp>
        <p:nvGrpSpPr>
          <p:cNvPr id="32" name="Group 31">
            <a:extLst>
              <a:ext uri="{FF2B5EF4-FFF2-40B4-BE49-F238E27FC236}">
                <a16:creationId xmlns:a16="http://schemas.microsoft.com/office/drawing/2014/main" id="{1A0D5F91-2999-7CC9-57A0-46BE2BD8D878}"/>
              </a:ext>
            </a:extLst>
          </p:cNvPr>
          <p:cNvGrpSpPr/>
          <p:nvPr/>
        </p:nvGrpSpPr>
        <p:grpSpPr>
          <a:xfrm>
            <a:off x="1297172" y="1189433"/>
            <a:ext cx="6539023" cy="1043932"/>
            <a:chOff x="-1523868" y="2689321"/>
            <a:chExt cx="4782884" cy="1043932"/>
          </a:xfrm>
        </p:grpSpPr>
        <p:sp>
          <p:nvSpPr>
            <p:cNvPr id="33" name="TextBox 32">
              <a:extLst>
                <a:ext uri="{FF2B5EF4-FFF2-40B4-BE49-F238E27FC236}">
                  <a16:creationId xmlns:a16="http://schemas.microsoft.com/office/drawing/2014/main" id="{1F551984-59EA-6A09-9872-7BE45723C2C2}"/>
                </a:ext>
              </a:extLst>
            </p:cNvPr>
            <p:cNvSpPr txBox="1"/>
            <p:nvPr/>
          </p:nvSpPr>
          <p:spPr>
            <a:xfrm>
              <a:off x="-1523868" y="2689321"/>
              <a:ext cx="4782884" cy="400110"/>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1">
                  <a:ln>
                    <a:noFill/>
                  </a:ln>
                  <a:solidFill>
                    <a:srgbClr val="99CEBB">
                      <a:lumMod val="75000"/>
                    </a:srgbClr>
                  </a:solidFill>
                  <a:effectLst/>
                  <a:uLnTx/>
                  <a:uFillTx/>
                  <a:latin typeface="Arial"/>
                  <a:ea typeface="+mn-ea"/>
                  <a:cs typeface="+mn-cs"/>
                </a:rPr>
                <a:t>Navigating Existing &amp; Emerging Regulations</a:t>
              </a:r>
            </a:p>
          </p:txBody>
        </p:sp>
        <p:sp>
          <p:nvSpPr>
            <p:cNvPr id="34" name="TextBox 33">
              <a:extLst>
                <a:ext uri="{FF2B5EF4-FFF2-40B4-BE49-F238E27FC236}">
                  <a16:creationId xmlns:a16="http://schemas.microsoft.com/office/drawing/2014/main" id="{1D90C1D5-6B7F-ECB0-12AE-B4404EF14946}"/>
                </a:ext>
              </a:extLst>
            </p:cNvPr>
            <p:cNvSpPr txBox="1"/>
            <p:nvPr/>
          </p:nvSpPr>
          <p:spPr>
            <a:xfrm>
              <a:off x="-1337219" y="3086922"/>
              <a:ext cx="3901170" cy="646331"/>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231F20"/>
                  </a:solidFill>
                  <a:effectLst/>
                  <a:uLnTx/>
                  <a:uFillTx/>
                  <a:latin typeface="Arial"/>
                  <a:ea typeface="+mn-ea"/>
                  <a:cs typeface="+mn-cs"/>
                </a:rPr>
                <a:t>Apply existing financial regulations to AI while seeking clarifications and potentially new guidance for AI-specific risks like bias and explainability, advocating for consistent federal standards and international collaboration.</a:t>
              </a:r>
            </a:p>
          </p:txBody>
        </p:sp>
      </p:grpSp>
      <p:pic>
        <p:nvPicPr>
          <p:cNvPr id="36" name="Graphic 35" descr="Pyramid with levels with solid fill">
            <a:extLst>
              <a:ext uri="{FF2B5EF4-FFF2-40B4-BE49-F238E27FC236}">
                <a16:creationId xmlns:a16="http://schemas.microsoft.com/office/drawing/2014/main" id="{4FD4425C-6CE0-F071-3262-6DB639D4891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84389" y="5030994"/>
            <a:ext cx="880780" cy="880780"/>
          </a:xfrm>
          <a:prstGeom prst="rect">
            <a:avLst/>
          </a:prstGeom>
        </p:spPr>
      </p:pic>
      <p:pic>
        <p:nvPicPr>
          <p:cNvPr id="37" name="Graphic 36" descr="Magnifying glass with solid fill">
            <a:extLst>
              <a:ext uri="{FF2B5EF4-FFF2-40B4-BE49-F238E27FC236}">
                <a16:creationId xmlns:a16="http://schemas.microsoft.com/office/drawing/2014/main" id="{E0D29255-DAF1-2EAB-6C02-7CD6D2DB29CC}"/>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132639" y="4431867"/>
            <a:ext cx="880780" cy="880780"/>
          </a:xfrm>
          <a:prstGeom prst="rect">
            <a:avLst/>
          </a:prstGeom>
        </p:spPr>
      </p:pic>
    </p:spTree>
    <p:extLst>
      <p:ext uri="{BB962C8B-B14F-4D97-AF65-F5344CB8AC3E}">
        <p14:creationId xmlns:p14="http://schemas.microsoft.com/office/powerpoint/2010/main" val="17678006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5306B784-D988-6A6B-BC18-91B32EE32F59}"/>
              </a:ext>
            </a:extLst>
          </p:cNvPr>
          <p:cNvSpPr txBox="1">
            <a:spLocks/>
          </p:cNvSpPr>
          <p:nvPr/>
        </p:nvSpPr>
        <p:spPr>
          <a:xfrm>
            <a:off x="682166" y="243857"/>
            <a:ext cx="10515600" cy="739056"/>
          </a:xfrm>
          <a:prstGeom prst="rect">
            <a:avLst/>
          </a:prstGeom>
        </p:spPr>
        <p:txBody>
          <a:bodyPr/>
          <a:lstStyle>
            <a:lvl1pPr algn="l" defTabSz="457192" rtl="0" eaLnBrk="1" latinLnBrk="0" hangingPunct="1">
              <a:spcBef>
                <a:spcPct val="0"/>
              </a:spcBef>
              <a:buNone/>
              <a:defRPr sz="3200" b="1" i="0" kern="1200">
                <a:solidFill>
                  <a:srgbClr val="008555"/>
                </a:solidFill>
                <a:latin typeface="Trebuchet MS"/>
                <a:ea typeface="+mj-ea"/>
                <a:cs typeface="Arial"/>
              </a:defRPr>
            </a:lvl1pPr>
          </a:lstStyle>
          <a:p>
            <a:pPr marL="0" marR="0" lvl="0" indent="0" algn="l" defTabSz="457192"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8555"/>
                </a:solidFill>
                <a:effectLst/>
                <a:uLnTx/>
                <a:uFillTx/>
                <a:latin typeface="Trebuchet MS"/>
                <a:ea typeface="+mj-ea"/>
                <a:cs typeface="Arial"/>
              </a:rPr>
              <a:t>Insights all technical team need to address</a:t>
            </a:r>
          </a:p>
        </p:txBody>
      </p:sp>
      <p:grpSp>
        <p:nvGrpSpPr>
          <p:cNvPr id="85" name="Group 84">
            <a:extLst>
              <a:ext uri="{FF2B5EF4-FFF2-40B4-BE49-F238E27FC236}">
                <a16:creationId xmlns:a16="http://schemas.microsoft.com/office/drawing/2014/main" id="{7D2A9507-F8E8-3107-AAEB-068013F6EE62}"/>
              </a:ext>
            </a:extLst>
          </p:cNvPr>
          <p:cNvGrpSpPr/>
          <p:nvPr/>
        </p:nvGrpSpPr>
        <p:grpSpPr>
          <a:xfrm>
            <a:off x="752749" y="1053708"/>
            <a:ext cx="10638021" cy="5258583"/>
            <a:chOff x="752749" y="507216"/>
            <a:chExt cx="10638021" cy="5258583"/>
          </a:xfrm>
        </p:grpSpPr>
        <p:sp>
          <p:nvSpPr>
            <p:cNvPr id="52" name="Rounded Rectangle 51">
              <a:extLst>
                <a:ext uri="{FF2B5EF4-FFF2-40B4-BE49-F238E27FC236}">
                  <a16:creationId xmlns:a16="http://schemas.microsoft.com/office/drawing/2014/main" id="{0B9476B2-7A9D-644D-59BC-73C9FF8CE8CB}"/>
                </a:ext>
              </a:extLst>
            </p:cNvPr>
            <p:cNvSpPr/>
            <p:nvPr/>
          </p:nvSpPr>
          <p:spPr>
            <a:xfrm>
              <a:off x="752749" y="4428593"/>
              <a:ext cx="10628781" cy="660217"/>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Arial"/>
                <a:ea typeface="+mn-ea"/>
                <a:cs typeface="+mn-cs"/>
              </a:endParaRPr>
            </a:p>
          </p:txBody>
        </p:sp>
        <p:sp>
          <p:nvSpPr>
            <p:cNvPr id="51" name="Rounded Rectangle 50">
              <a:extLst>
                <a:ext uri="{FF2B5EF4-FFF2-40B4-BE49-F238E27FC236}">
                  <a16:creationId xmlns:a16="http://schemas.microsoft.com/office/drawing/2014/main" id="{231E8D63-4BEC-164F-AE92-4B713035ECD5}"/>
                </a:ext>
              </a:extLst>
            </p:cNvPr>
            <p:cNvSpPr/>
            <p:nvPr/>
          </p:nvSpPr>
          <p:spPr>
            <a:xfrm>
              <a:off x="761989" y="3188083"/>
              <a:ext cx="10628781" cy="660217"/>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Arial"/>
                <a:ea typeface="+mn-ea"/>
                <a:cs typeface="+mn-cs"/>
              </a:endParaRPr>
            </a:p>
          </p:txBody>
        </p:sp>
        <p:sp>
          <p:nvSpPr>
            <p:cNvPr id="50" name="Rounded Rectangle 49">
              <a:extLst>
                <a:ext uri="{FF2B5EF4-FFF2-40B4-BE49-F238E27FC236}">
                  <a16:creationId xmlns:a16="http://schemas.microsoft.com/office/drawing/2014/main" id="{951FA361-20E2-8ED2-B1F4-4A34BA0F7895}"/>
                </a:ext>
              </a:extLst>
            </p:cNvPr>
            <p:cNvSpPr/>
            <p:nvPr/>
          </p:nvSpPr>
          <p:spPr>
            <a:xfrm>
              <a:off x="761989" y="1898833"/>
              <a:ext cx="10628781" cy="660217"/>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Arial"/>
                <a:ea typeface="+mn-ea"/>
                <a:cs typeface="+mn-cs"/>
              </a:endParaRPr>
            </a:p>
          </p:txBody>
        </p:sp>
        <p:sp>
          <p:nvSpPr>
            <p:cNvPr id="32" name="TextBox 135">
              <a:extLst>
                <a:ext uri="{FF2B5EF4-FFF2-40B4-BE49-F238E27FC236}">
                  <a16:creationId xmlns:a16="http://schemas.microsoft.com/office/drawing/2014/main" id="{21C67921-A3AD-1810-C795-CF153237BA6B}"/>
                </a:ext>
              </a:extLst>
            </p:cNvPr>
            <p:cNvSpPr txBox="1"/>
            <p:nvPr/>
          </p:nvSpPr>
          <p:spPr>
            <a:xfrm>
              <a:off x="894548" y="2085343"/>
              <a:ext cx="4696342" cy="33855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1">
                  <a:ln>
                    <a:noFill/>
                  </a:ln>
                  <a:solidFill>
                    <a:srgbClr val="231F20"/>
                  </a:solidFill>
                  <a:effectLst/>
                  <a:uLnTx/>
                  <a:uFillTx/>
                  <a:latin typeface="Arial"/>
                  <a:ea typeface="+mn-ea"/>
                  <a:cs typeface="+mn-cs"/>
                </a:rPr>
                <a:t>Talent Development and Reskilling</a:t>
              </a:r>
            </a:p>
          </p:txBody>
        </p:sp>
        <p:sp>
          <p:nvSpPr>
            <p:cNvPr id="33" name="TextBox 136">
              <a:extLst>
                <a:ext uri="{FF2B5EF4-FFF2-40B4-BE49-F238E27FC236}">
                  <a16:creationId xmlns:a16="http://schemas.microsoft.com/office/drawing/2014/main" id="{18D75AF5-127A-E542-98F9-35F86182C18B}"/>
                </a:ext>
              </a:extLst>
            </p:cNvPr>
            <p:cNvSpPr txBox="1"/>
            <p:nvPr/>
          </p:nvSpPr>
          <p:spPr>
            <a:xfrm>
              <a:off x="894548" y="2719140"/>
              <a:ext cx="4696342" cy="33855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1">
                  <a:ln>
                    <a:noFill/>
                  </a:ln>
                  <a:solidFill>
                    <a:srgbClr val="231F20"/>
                  </a:solidFill>
                  <a:effectLst/>
                  <a:uLnTx/>
                  <a:uFillTx/>
                  <a:latin typeface="Arial"/>
                  <a:ea typeface="+mn-ea"/>
                  <a:cs typeface="+mn-cs"/>
                </a:rPr>
                <a:t>Ethics and Responsible AI</a:t>
              </a:r>
            </a:p>
          </p:txBody>
        </p:sp>
        <p:sp>
          <p:nvSpPr>
            <p:cNvPr id="34" name="TextBox 137">
              <a:extLst>
                <a:ext uri="{FF2B5EF4-FFF2-40B4-BE49-F238E27FC236}">
                  <a16:creationId xmlns:a16="http://schemas.microsoft.com/office/drawing/2014/main" id="{6C13D9D3-40C1-B6C2-53AE-87CF06294745}"/>
                </a:ext>
              </a:extLst>
            </p:cNvPr>
            <p:cNvSpPr txBox="1"/>
            <p:nvPr/>
          </p:nvSpPr>
          <p:spPr>
            <a:xfrm>
              <a:off x="894548" y="3371398"/>
              <a:ext cx="4696342" cy="33855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1">
                  <a:ln>
                    <a:noFill/>
                  </a:ln>
                  <a:solidFill>
                    <a:srgbClr val="231F20"/>
                  </a:solidFill>
                  <a:effectLst/>
                  <a:uLnTx/>
                  <a:uFillTx/>
                  <a:latin typeface="Arial"/>
                  <a:ea typeface="+mn-ea"/>
                  <a:cs typeface="+mn-cs"/>
                </a:rPr>
                <a:t>Regulatory Compliance</a:t>
              </a:r>
            </a:p>
          </p:txBody>
        </p:sp>
        <p:sp>
          <p:nvSpPr>
            <p:cNvPr id="35" name="TextBox 138">
              <a:extLst>
                <a:ext uri="{FF2B5EF4-FFF2-40B4-BE49-F238E27FC236}">
                  <a16:creationId xmlns:a16="http://schemas.microsoft.com/office/drawing/2014/main" id="{D7395479-EA48-8896-A1B5-026C0964DD6E}"/>
                </a:ext>
              </a:extLst>
            </p:cNvPr>
            <p:cNvSpPr txBox="1"/>
            <p:nvPr/>
          </p:nvSpPr>
          <p:spPr>
            <a:xfrm>
              <a:off x="894548" y="3999300"/>
              <a:ext cx="4696342" cy="33855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1">
                  <a:ln>
                    <a:noFill/>
                  </a:ln>
                  <a:solidFill>
                    <a:srgbClr val="231F20"/>
                  </a:solidFill>
                  <a:effectLst/>
                  <a:uLnTx/>
                  <a:uFillTx/>
                  <a:latin typeface="Arial"/>
                  <a:ea typeface="+mn-ea"/>
                  <a:cs typeface="+mn-cs"/>
                </a:rPr>
                <a:t>Human-Agent Collaboration</a:t>
              </a:r>
            </a:p>
          </p:txBody>
        </p:sp>
        <p:sp>
          <p:nvSpPr>
            <p:cNvPr id="36" name="TextBox 139">
              <a:extLst>
                <a:ext uri="{FF2B5EF4-FFF2-40B4-BE49-F238E27FC236}">
                  <a16:creationId xmlns:a16="http://schemas.microsoft.com/office/drawing/2014/main" id="{6D85469B-186C-F695-1743-BE45A4AE49A5}"/>
                </a:ext>
              </a:extLst>
            </p:cNvPr>
            <p:cNvSpPr txBox="1"/>
            <p:nvPr/>
          </p:nvSpPr>
          <p:spPr>
            <a:xfrm>
              <a:off x="894548" y="4625302"/>
              <a:ext cx="4696342" cy="33855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1">
                  <a:ln>
                    <a:noFill/>
                  </a:ln>
                  <a:solidFill>
                    <a:srgbClr val="231F20"/>
                  </a:solidFill>
                  <a:effectLst/>
                  <a:uLnTx/>
                  <a:uFillTx/>
                  <a:latin typeface="Arial"/>
                  <a:ea typeface="+mn-ea"/>
                  <a:cs typeface="+mn-cs"/>
                </a:rPr>
                <a:t>Technology Integration Strategy</a:t>
              </a:r>
            </a:p>
          </p:txBody>
        </p:sp>
        <p:sp>
          <p:nvSpPr>
            <p:cNvPr id="41" name="TextBox 134">
              <a:extLst>
                <a:ext uri="{FF2B5EF4-FFF2-40B4-BE49-F238E27FC236}">
                  <a16:creationId xmlns:a16="http://schemas.microsoft.com/office/drawing/2014/main" id="{BA788F8F-CEBD-A876-411B-FAB838A64D57}"/>
                </a:ext>
              </a:extLst>
            </p:cNvPr>
            <p:cNvSpPr txBox="1"/>
            <p:nvPr/>
          </p:nvSpPr>
          <p:spPr>
            <a:xfrm>
              <a:off x="894548" y="1485848"/>
              <a:ext cx="4696342" cy="33855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1">
                  <a:ln>
                    <a:noFill/>
                  </a:ln>
                  <a:solidFill>
                    <a:srgbClr val="231F20"/>
                  </a:solidFill>
                  <a:effectLst/>
                  <a:uLnTx/>
                  <a:uFillTx/>
                  <a:latin typeface="Arial"/>
                  <a:ea typeface="+mn-ea"/>
                  <a:cs typeface="+mn-cs"/>
                </a:rPr>
                <a:t>Data Readiness and Governance</a:t>
              </a:r>
            </a:p>
          </p:txBody>
        </p:sp>
        <p:sp>
          <p:nvSpPr>
            <p:cNvPr id="53" name="TextBox 138">
              <a:extLst>
                <a:ext uri="{FF2B5EF4-FFF2-40B4-BE49-F238E27FC236}">
                  <a16:creationId xmlns:a16="http://schemas.microsoft.com/office/drawing/2014/main" id="{B5128A38-7C6E-D1AB-E3D3-CF92909DC7FD}"/>
                </a:ext>
              </a:extLst>
            </p:cNvPr>
            <p:cNvSpPr txBox="1"/>
            <p:nvPr/>
          </p:nvSpPr>
          <p:spPr>
            <a:xfrm>
              <a:off x="894548" y="5285519"/>
              <a:ext cx="4696342" cy="33855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1">
                  <a:ln>
                    <a:noFill/>
                  </a:ln>
                  <a:solidFill>
                    <a:srgbClr val="231F20"/>
                  </a:solidFill>
                  <a:effectLst/>
                  <a:uLnTx/>
                  <a:uFillTx/>
                  <a:latin typeface="Arial"/>
                  <a:ea typeface="+mn-ea"/>
                  <a:cs typeface="+mn-cs"/>
                </a:rPr>
                <a:t>Risk Management for AI Agents</a:t>
              </a:r>
            </a:p>
          </p:txBody>
        </p:sp>
        <p:sp>
          <p:nvSpPr>
            <p:cNvPr id="59" name="TextBox 115">
              <a:extLst>
                <a:ext uri="{FF2B5EF4-FFF2-40B4-BE49-F238E27FC236}">
                  <a16:creationId xmlns:a16="http://schemas.microsoft.com/office/drawing/2014/main" id="{352B3139-C395-D4B4-AE2B-5BEDA04407C2}"/>
                </a:ext>
              </a:extLst>
            </p:cNvPr>
            <p:cNvSpPr txBox="1"/>
            <p:nvPr/>
          </p:nvSpPr>
          <p:spPr>
            <a:xfrm>
              <a:off x="5316655" y="2149001"/>
              <a:ext cx="1516545" cy="2308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Upskill for AI collaboration</a:t>
              </a:r>
            </a:p>
          </p:txBody>
        </p:sp>
        <p:sp>
          <p:nvSpPr>
            <p:cNvPr id="60" name="TextBox 116">
              <a:extLst>
                <a:ext uri="{FF2B5EF4-FFF2-40B4-BE49-F238E27FC236}">
                  <a16:creationId xmlns:a16="http://schemas.microsoft.com/office/drawing/2014/main" id="{3F6888AC-EE2F-0A4B-C664-2FE60A0ED30E}"/>
                </a:ext>
              </a:extLst>
            </p:cNvPr>
            <p:cNvSpPr txBox="1"/>
            <p:nvPr/>
          </p:nvSpPr>
          <p:spPr>
            <a:xfrm>
              <a:off x="5316655" y="2776670"/>
              <a:ext cx="1516545" cy="2308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Frame AI use ethnically</a:t>
              </a:r>
            </a:p>
          </p:txBody>
        </p:sp>
        <p:sp>
          <p:nvSpPr>
            <p:cNvPr id="61" name="TextBox 117">
              <a:extLst>
                <a:ext uri="{FF2B5EF4-FFF2-40B4-BE49-F238E27FC236}">
                  <a16:creationId xmlns:a16="http://schemas.microsoft.com/office/drawing/2014/main" id="{8121D282-E484-A94B-CD2A-A5BE97297FA1}"/>
                </a:ext>
              </a:extLst>
            </p:cNvPr>
            <p:cNvSpPr txBox="1"/>
            <p:nvPr/>
          </p:nvSpPr>
          <p:spPr>
            <a:xfrm>
              <a:off x="5258608" y="3261519"/>
              <a:ext cx="1824459" cy="5078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Proactive regulatory engagement and design Agents to enhance regulatory capabilities.</a:t>
              </a:r>
            </a:p>
          </p:txBody>
        </p:sp>
        <p:sp>
          <p:nvSpPr>
            <p:cNvPr id="62" name="TextBox 118">
              <a:extLst>
                <a:ext uri="{FF2B5EF4-FFF2-40B4-BE49-F238E27FC236}">
                  <a16:creationId xmlns:a16="http://schemas.microsoft.com/office/drawing/2014/main" id="{F97A49FC-EA5E-2DBF-E568-2AD3910596BF}"/>
                </a:ext>
              </a:extLst>
            </p:cNvPr>
            <p:cNvSpPr txBox="1"/>
            <p:nvPr/>
          </p:nvSpPr>
          <p:spPr>
            <a:xfrm>
              <a:off x="5316655" y="3924458"/>
              <a:ext cx="1735153"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Redefine human roles in your organization! Humans are vital.</a:t>
              </a:r>
            </a:p>
          </p:txBody>
        </p:sp>
        <p:sp>
          <p:nvSpPr>
            <p:cNvPr id="63" name="TextBox 119">
              <a:extLst>
                <a:ext uri="{FF2B5EF4-FFF2-40B4-BE49-F238E27FC236}">
                  <a16:creationId xmlns:a16="http://schemas.microsoft.com/office/drawing/2014/main" id="{B3881494-CE8B-AB1D-0576-F57BB1B8C3D9}"/>
                </a:ext>
              </a:extLst>
            </p:cNvPr>
            <p:cNvSpPr txBox="1"/>
            <p:nvPr/>
          </p:nvSpPr>
          <p:spPr>
            <a:xfrm>
              <a:off x="5316655" y="4550460"/>
              <a:ext cx="1516545"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Design agents with scale in mind!</a:t>
              </a:r>
            </a:p>
          </p:txBody>
        </p:sp>
        <p:sp>
          <p:nvSpPr>
            <p:cNvPr id="64" name="TextBox 122">
              <a:extLst>
                <a:ext uri="{FF2B5EF4-FFF2-40B4-BE49-F238E27FC236}">
                  <a16:creationId xmlns:a16="http://schemas.microsoft.com/office/drawing/2014/main" id="{CEF621F0-C544-C521-3963-395F0221BA38}"/>
                </a:ext>
              </a:extLst>
            </p:cNvPr>
            <p:cNvSpPr txBox="1"/>
            <p:nvPr/>
          </p:nvSpPr>
          <p:spPr>
            <a:xfrm>
              <a:off x="7521972" y="2149001"/>
              <a:ext cx="1516545" cy="2308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Foster continuous AI learning</a:t>
              </a:r>
            </a:p>
          </p:txBody>
        </p:sp>
        <p:sp>
          <p:nvSpPr>
            <p:cNvPr id="65" name="TextBox 123">
              <a:extLst>
                <a:ext uri="{FF2B5EF4-FFF2-40B4-BE49-F238E27FC236}">
                  <a16:creationId xmlns:a16="http://schemas.microsoft.com/office/drawing/2014/main" id="{21999DCD-5A64-E99C-7F92-8A2B14D7D199}"/>
                </a:ext>
              </a:extLst>
            </p:cNvPr>
            <p:cNvSpPr txBox="1"/>
            <p:nvPr/>
          </p:nvSpPr>
          <p:spPr>
            <a:xfrm>
              <a:off x="7521972" y="2627940"/>
              <a:ext cx="1516545" cy="5078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Ensure fairness, accountability, and logging of AI use</a:t>
              </a:r>
            </a:p>
          </p:txBody>
        </p:sp>
        <p:sp>
          <p:nvSpPr>
            <p:cNvPr id="66" name="TextBox 124">
              <a:extLst>
                <a:ext uri="{FF2B5EF4-FFF2-40B4-BE49-F238E27FC236}">
                  <a16:creationId xmlns:a16="http://schemas.microsoft.com/office/drawing/2014/main" id="{8BE7881F-84CC-59AF-BA60-EDFF07F9A6E2}"/>
                </a:ext>
              </a:extLst>
            </p:cNvPr>
            <p:cNvSpPr txBox="1"/>
            <p:nvPr/>
          </p:nvSpPr>
          <p:spPr>
            <a:xfrm>
              <a:off x="7521972" y="3435056"/>
              <a:ext cx="1516545" cy="2308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Ensure Agentic complicance</a:t>
              </a:r>
            </a:p>
          </p:txBody>
        </p:sp>
        <p:sp>
          <p:nvSpPr>
            <p:cNvPr id="67" name="TextBox 125">
              <a:extLst>
                <a:ext uri="{FF2B5EF4-FFF2-40B4-BE49-F238E27FC236}">
                  <a16:creationId xmlns:a16="http://schemas.microsoft.com/office/drawing/2014/main" id="{D0C97C69-0733-FE41-33A8-A7A1EC479360}"/>
                </a:ext>
              </a:extLst>
            </p:cNvPr>
            <p:cNvSpPr txBox="1"/>
            <p:nvPr/>
          </p:nvSpPr>
          <p:spPr>
            <a:xfrm>
              <a:off x="7521972" y="3924458"/>
              <a:ext cx="1516545"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Establish intervention protocols</a:t>
              </a:r>
            </a:p>
          </p:txBody>
        </p:sp>
        <p:sp>
          <p:nvSpPr>
            <p:cNvPr id="68" name="TextBox 126">
              <a:extLst>
                <a:ext uri="{FF2B5EF4-FFF2-40B4-BE49-F238E27FC236}">
                  <a16:creationId xmlns:a16="http://schemas.microsoft.com/office/drawing/2014/main" id="{9451DF80-6704-5275-606E-8D21D79EA1E0}"/>
                </a:ext>
              </a:extLst>
            </p:cNvPr>
            <p:cNvSpPr txBox="1"/>
            <p:nvPr/>
          </p:nvSpPr>
          <p:spPr>
            <a:xfrm>
              <a:off x="7521972" y="4550460"/>
              <a:ext cx="1516545"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Integrate legacy systems with semantic layers</a:t>
              </a:r>
            </a:p>
          </p:txBody>
        </p:sp>
        <p:sp>
          <p:nvSpPr>
            <p:cNvPr id="69" name="TextBox 129">
              <a:extLst>
                <a:ext uri="{FF2B5EF4-FFF2-40B4-BE49-F238E27FC236}">
                  <a16:creationId xmlns:a16="http://schemas.microsoft.com/office/drawing/2014/main" id="{AD431A59-A1C6-0477-6AC9-BA83C5C66031}"/>
                </a:ext>
              </a:extLst>
            </p:cNvPr>
            <p:cNvSpPr txBox="1"/>
            <p:nvPr/>
          </p:nvSpPr>
          <p:spPr>
            <a:xfrm>
              <a:off x="9673501" y="2010501"/>
              <a:ext cx="1669686"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Develop specialized AI training for banking operations</a:t>
              </a:r>
            </a:p>
          </p:txBody>
        </p:sp>
        <p:sp>
          <p:nvSpPr>
            <p:cNvPr id="70" name="TextBox 130">
              <a:extLst>
                <a:ext uri="{FF2B5EF4-FFF2-40B4-BE49-F238E27FC236}">
                  <a16:creationId xmlns:a16="http://schemas.microsoft.com/office/drawing/2014/main" id="{1591E4AF-1896-EA8F-6034-B613DD6F83C5}"/>
                </a:ext>
              </a:extLst>
            </p:cNvPr>
            <p:cNvSpPr txBox="1"/>
            <p:nvPr/>
          </p:nvSpPr>
          <p:spPr>
            <a:xfrm>
              <a:off x="9742856" y="2700640"/>
              <a:ext cx="1516545"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Guide agent decision making and agent action execution</a:t>
              </a:r>
            </a:p>
          </p:txBody>
        </p:sp>
        <p:sp>
          <p:nvSpPr>
            <p:cNvPr id="71" name="TextBox 131">
              <a:extLst>
                <a:ext uri="{FF2B5EF4-FFF2-40B4-BE49-F238E27FC236}">
                  <a16:creationId xmlns:a16="http://schemas.microsoft.com/office/drawing/2014/main" id="{656739BF-1396-BA47-7F30-A3D0ECB7F570}"/>
                </a:ext>
              </a:extLst>
            </p:cNvPr>
            <p:cNvSpPr txBox="1"/>
            <p:nvPr/>
          </p:nvSpPr>
          <p:spPr>
            <a:xfrm>
              <a:off x="9673501" y="3435056"/>
              <a:ext cx="1516545" cy="2308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Audit trails are key!</a:t>
              </a:r>
            </a:p>
          </p:txBody>
        </p:sp>
        <p:sp>
          <p:nvSpPr>
            <p:cNvPr id="72" name="TextBox 132">
              <a:extLst>
                <a:ext uri="{FF2B5EF4-FFF2-40B4-BE49-F238E27FC236}">
                  <a16:creationId xmlns:a16="http://schemas.microsoft.com/office/drawing/2014/main" id="{77A27595-D41D-2B00-7142-D11282EDB0D9}"/>
                </a:ext>
              </a:extLst>
            </p:cNvPr>
            <p:cNvSpPr txBox="1"/>
            <p:nvPr/>
          </p:nvSpPr>
          <p:spPr>
            <a:xfrm>
              <a:off x="9673501" y="4062958"/>
              <a:ext cx="1516545" cy="2308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Build trust with AI</a:t>
              </a:r>
            </a:p>
          </p:txBody>
        </p:sp>
        <p:sp>
          <p:nvSpPr>
            <p:cNvPr id="73" name="TextBox 133">
              <a:extLst>
                <a:ext uri="{FF2B5EF4-FFF2-40B4-BE49-F238E27FC236}">
                  <a16:creationId xmlns:a16="http://schemas.microsoft.com/office/drawing/2014/main" id="{DDE441F9-DBB6-1AD0-E45F-BCDD1AF71E6A}"/>
                </a:ext>
              </a:extLst>
            </p:cNvPr>
            <p:cNvSpPr txBox="1"/>
            <p:nvPr/>
          </p:nvSpPr>
          <p:spPr>
            <a:xfrm>
              <a:off x="9681221" y="4511135"/>
              <a:ext cx="1516545" cy="5078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Prioritize the secure collaboration of agents with trusted huddles.</a:t>
              </a:r>
            </a:p>
          </p:txBody>
        </p:sp>
        <p:sp>
          <p:nvSpPr>
            <p:cNvPr id="75" name="TextBox 114">
              <a:extLst>
                <a:ext uri="{FF2B5EF4-FFF2-40B4-BE49-F238E27FC236}">
                  <a16:creationId xmlns:a16="http://schemas.microsoft.com/office/drawing/2014/main" id="{71EBA38D-1276-7309-EA79-BE826454A1D6}"/>
                </a:ext>
              </a:extLst>
            </p:cNvPr>
            <p:cNvSpPr txBox="1"/>
            <p:nvPr/>
          </p:nvSpPr>
          <p:spPr>
            <a:xfrm>
              <a:off x="5316655" y="1561056"/>
              <a:ext cx="1516545" cy="2308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Unified govenence is crucial</a:t>
              </a:r>
            </a:p>
          </p:txBody>
        </p:sp>
        <p:sp>
          <p:nvSpPr>
            <p:cNvPr id="76" name="TextBox 121">
              <a:extLst>
                <a:ext uri="{FF2B5EF4-FFF2-40B4-BE49-F238E27FC236}">
                  <a16:creationId xmlns:a16="http://schemas.microsoft.com/office/drawing/2014/main" id="{F3944F10-767A-9A37-549A-9709C683CF79}"/>
                </a:ext>
              </a:extLst>
            </p:cNvPr>
            <p:cNvSpPr txBox="1"/>
            <p:nvPr/>
          </p:nvSpPr>
          <p:spPr>
            <a:xfrm>
              <a:off x="7521972" y="1561056"/>
              <a:ext cx="1516545" cy="2308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Ethical data sourcing matters</a:t>
              </a:r>
            </a:p>
          </p:txBody>
        </p:sp>
        <p:sp>
          <p:nvSpPr>
            <p:cNvPr id="77" name="TextBox 128">
              <a:extLst>
                <a:ext uri="{FF2B5EF4-FFF2-40B4-BE49-F238E27FC236}">
                  <a16:creationId xmlns:a16="http://schemas.microsoft.com/office/drawing/2014/main" id="{93D0279C-4A01-2C6A-949A-82877AE17C34}"/>
                </a:ext>
              </a:extLst>
            </p:cNvPr>
            <p:cNvSpPr txBox="1"/>
            <p:nvPr/>
          </p:nvSpPr>
          <p:spPr>
            <a:xfrm>
              <a:off x="9673501" y="1561056"/>
              <a:ext cx="1516545" cy="2308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Prioritize privacy and security</a:t>
              </a:r>
            </a:p>
          </p:txBody>
        </p:sp>
        <p:sp>
          <p:nvSpPr>
            <p:cNvPr id="79" name="Freeform: Shape 107">
              <a:extLst>
                <a:ext uri="{FF2B5EF4-FFF2-40B4-BE49-F238E27FC236}">
                  <a16:creationId xmlns:a16="http://schemas.microsoft.com/office/drawing/2014/main" id="{FA4FD8B3-5D0C-7DE0-CB7E-523332F50F1E}"/>
                </a:ext>
              </a:extLst>
            </p:cNvPr>
            <p:cNvSpPr/>
            <p:nvPr/>
          </p:nvSpPr>
          <p:spPr>
            <a:xfrm>
              <a:off x="9497459" y="507216"/>
              <a:ext cx="1884071" cy="5258583"/>
            </a:xfrm>
            <a:custGeom>
              <a:avLst/>
              <a:gdLst>
                <a:gd name="connsiteX0" fmla="*/ 205467 w 1884071"/>
                <a:gd name="connsiteY0" fmla="*/ 555334 h 4655520"/>
                <a:gd name="connsiteX1" fmla="*/ 40107 w 1884071"/>
                <a:gd name="connsiteY1" fmla="*/ 720694 h 4655520"/>
                <a:gd name="connsiteX2" fmla="*/ 40107 w 1884071"/>
                <a:gd name="connsiteY2" fmla="*/ 4444441 h 4655520"/>
                <a:gd name="connsiteX3" fmla="*/ 205467 w 1884071"/>
                <a:gd name="connsiteY3" fmla="*/ 4609801 h 4655520"/>
                <a:gd name="connsiteX4" fmla="*/ 1678604 w 1884071"/>
                <a:gd name="connsiteY4" fmla="*/ 4609801 h 4655520"/>
                <a:gd name="connsiteX5" fmla="*/ 1843964 w 1884071"/>
                <a:gd name="connsiteY5" fmla="*/ 4444441 h 4655520"/>
                <a:gd name="connsiteX6" fmla="*/ 1843964 w 1884071"/>
                <a:gd name="connsiteY6" fmla="*/ 720694 h 4655520"/>
                <a:gd name="connsiteX7" fmla="*/ 1678604 w 1884071"/>
                <a:gd name="connsiteY7" fmla="*/ 555334 h 4655520"/>
                <a:gd name="connsiteX8" fmla="*/ 1110310 w 1884071"/>
                <a:gd name="connsiteY8" fmla="*/ 555334 h 4655520"/>
                <a:gd name="connsiteX9" fmla="*/ 942035 w 1884071"/>
                <a:gd name="connsiteY9" fmla="*/ 750213 h 4655520"/>
                <a:gd name="connsiteX10" fmla="*/ 773760 w 1884071"/>
                <a:gd name="connsiteY10" fmla="*/ 555334 h 4655520"/>
                <a:gd name="connsiteX11" fmla="*/ 176858 w 1884071"/>
                <a:gd name="connsiteY11" fmla="*/ 0 h 4655520"/>
                <a:gd name="connsiteX12" fmla="*/ 1707213 w 1884071"/>
                <a:gd name="connsiteY12" fmla="*/ 0 h 4655520"/>
                <a:gd name="connsiteX13" fmla="*/ 1884071 w 1884071"/>
                <a:gd name="connsiteY13" fmla="*/ 176858 h 4655520"/>
                <a:gd name="connsiteX14" fmla="*/ 1884071 w 1884071"/>
                <a:gd name="connsiteY14" fmla="*/ 4478662 h 4655520"/>
                <a:gd name="connsiteX15" fmla="*/ 1707213 w 1884071"/>
                <a:gd name="connsiteY15" fmla="*/ 4655520 h 4655520"/>
                <a:gd name="connsiteX16" fmla="*/ 176858 w 1884071"/>
                <a:gd name="connsiteY16" fmla="*/ 4655520 h 4655520"/>
                <a:gd name="connsiteX17" fmla="*/ 0 w 1884071"/>
                <a:gd name="connsiteY17" fmla="*/ 4478662 h 4655520"/>
                <a:gd name="connsiteX18" fmla="*/ 0 w 1884071"/>
                <a:gd name="connsiteY18" fmla="*/ 176858 h 4655520"/>
                <a:gd name="connsiteX19" fmla="*/ 176858 w 1884071"/>
                <a:gd name="connsiteY19" fmla="*/ 0 h 465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4071" h="4655520">
                  <a:moveTo>
                    <a:pt x="205467" y="555334"/>
                  </a:moveTo>
                  <a:cubicBezTo>
                    <a:pt x="114141" y="555334"/>
                    <a:pt x="40107" y="629368"/>
                    <a:pt x="40107" y="720694"/>
                  </a:cubicBezTo>
                  <a:lnTo>
                    <a:pt x="40107" y="4444441"/>
                  </a:lnTo>
                  <a:cubicBezTo>
                    <a:pt x="40107" y="4535767"/>
                    <a:pt x="114141" y="4609801"/>
                    <a:pt x="205467" y="4609801"/>
                  </a:cubicBezTo>
                  <a:lnTo>
                    <a:pt x="1678604" y="4609801"/>
                  </a:lnTo>
                  <a:cubicBezTo>
                    <a:pt x="1769930" y="4609801"/>
                    <a:pt x="1843964" y="4535767"/>
                    <a:pt x="1843964" y="4444441"/>
                  </a:cubicBezTo>
                  <a:lnTo>
                    <a:pt x="1843964" y="720694"/>
                  </a:lnTo>
                  <a:cubicBezTo>
                    <a:pt x="1843964" y="629368"/>
                    <a:pt x="1769930" y="555334"/>
                    <a:pt x="1678604" y="555334"/>
                  </a:cubicBezTo>
                  <a:lnTo>
                    <a:pt x="1110310" y="555334"/>
                  </a:lnTo>
                  <a:lnTo>
                    <a:pt x="942035" y="750213"/>
                  </a:lnTo>
                  <a:lnTo>
                    <a:pt x="773760" y="555334"/>
                  </a:lnTo>
                  <a:close/>
                  <a:moveTo>
                    <a:pt x="176858" y="0"/>
                  </a:moveTo>
                  <a:lnTo>
                    <a:pt x="1707213" y="0"/>
                  </a:lnTo>
                  <a:cubicBezTo>
                    <a:pt x="1804889" y="0"/>
                    <a:pt x="1884071" y="79182"/>
                    <a:pt x="1884071" y="176858"/>
                  </a:cubicBezTo>
                  <a:lnTo>
                    <a:pt x="1884071" y="4478662"/>
                  </a:lnTo>
                  <a:cubicBezTo>
                    <a:pt x="1884071" y="4576338"/>
                    <a:pt x="1804889" y="4655520"/>
                    <a:pt x="1707213" y="4655520"/>
                  </a:cubicBezTo>
                  <a:lnTo>
                    <a:pt x="176858" y="4655520"/>
                  </a:lnTo>
                  <a:cubicBezTo>
                    <a:pt x="79182" y="4655520"/>
                    <a:pt x="0" y="4576338"/>
                    <a:pt x="0" y="4478662"/>
                  </a:cubicBezTo>
                  <a:lnTo>
                    <a:pt x="0" y="176858"/>
                  </a:lnTo>
                  <a:cubicBezTo>
                    <a:pt x="0" y="79182"/>
                    <a:pt x="79182" y="0"/>
                    <a:pt x="176858" y="0"/>
                  </a:cubicBezTo>
                  <a:close/>
                </a:path>
              </a:pathLst>
            </a:custGeom>
            <a:solidFill>
              <a:schemeClr val="accent5">
                <a:lumMod val="50000"/>
              </a:schemeClr>
            </a:solidFill>
            <a:ln w="12700">
              <a:miter lim="400000"/>
            </a:ln>
          </p:spPr>
          <p:txBody>
            <a:bodyPr wrap="square" lIns="38100" tIns="118872" rIns="38100" bIns="3810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1">
                  <a:ln>
                    <a:noFill/>
                  </a:ln>
                  <a:solidFill>
                    <a:srgbClr val="FFFFFF"/>
                  </a:solidFill>
                  <a:effectLst/>
                  <a:uLnTx/>
                  <a:uFillTx/>
                  <a:latin typeface="Arial"/>
                  <a:ea typeface="+mn-ea"/>
                  <a:cs typeface="+mn-cs"/>
                </a:rPr>
                <a:t>Insight 3</a:t>
              </a:r>
            </a:p>
          </p:txBody>
        </p:sp>
        <p:sp>
          <p:nvSpPr>
            <p:cNvPr id="80" name="Freeform: Shape 105">
              <a:extLst>
                <a:ext uri="{FF2B5EF4-FFF2-40B4-BE49-F238E27FC236}">
                  <a16:creationId xmlns:a16="http://schemas.microsoft.com/office/drawing/2014/main" id="{84A0B33A-BC93-DE67-BD55-2D0F270354FE}"/>
                </a:ext>
              </a:extLst>
            </p:cNvPr>
            <p:cNvSpPr/>
            <p:nvPr/>
          </p:nvSpPr>
          <p:spPr>
            <a:xfrm>
              <a:off x="5167738" y="507216"/>
              <a:ext cx="1884071" cy="5258583"/>
            </a:xfrm>
            <a:custGeom>
              <a:avLst/>
              <a:gdLst>
                <a:gd name="connsiteX0" fmla="*/ 205467 w 1884071"/>
                <a:gd name="connsiteY0" fmla="*/ 555334 h 4655520"/>
                <a:gd name="connsiteX1" fmla="*/ 40107 w 1884071"/>
                <a:gd name="connsiteY1" fmla="*/ 720694 h 4655520"/>
                <a:gd name="connsiteX2" fmla="*/ 40107 w 1884071"/>
                <a:gd name="connsiteY2" fmla="*/ 4444441 h 4655520"/>
                <a:gd name="connsiteX3" fmla="*/ 205467 w 1884071"/>
                <a:gd name="connsiteY3" fmla="*/ 4609801 h 4655520"/>
                <a:gd name="connsiteX4" fmla="*/ 1678604 w 1884071"/>
                <a:gd name="connsiteY4" fmla="*/ 4609801 h 4655520"/>
                <a:gd name="connsiteX5" fmla="*/ 1843964 w 1884071"/>
                <a:gd name="connsiteY5" fmla="*/ 4444441 h 4655520"/>
                <a:gd name="connsiteX6" fmla="*/ 1843964 w 1884071"/>
                <a:gd name="connsiteY6" fmla="*/ 720694 h 4655520"/>
                <a:gd name="connsiteX7" fmla="*/ 1678604 w 1884071"/>
                <a:gd name="connsiteY7" fmla="*/ 555334 h 4655520"/>
                <a:gd name="connsiteX8" fmla="*/ 1110310 w 1884071"/>
                <a:gd name="connsiteY8" fmla="*/ 555334 h 4655520"/>
                <a:gd name="connsiteX9" fmla="*/ 942035 w 1884071"/>
                <a:gd name="connsiteY9" fmla="*/ 750213 h 4655520"/>
                <a:gd name="connsiteX10" fmla="*/ 773760 w 1884071"/>
                <a:gd name="connsiteY10" fmla="*/ 555334 h 4655520"/>
                <a:gd name="connsiteX11" fmla="*/ 176858 w 1884071"/>
                <a:gd name="connsiteY11" fmla="*/ 0 h 4655520"/>
                <a:gd name="connsiteX12" fmla="*/ 1707213 w 1884071"/>
                <a:gd name="connsiteY12" fmla="*/ 0 h 4655520"/>
                <a:gd name="connsiteX13" fmla="*/ 1884071 w 1884071"/>
                <a:gd name="connsiteY13" fmla="*/ 176858 h 4655520"/>
                <a:gd name="connsiteX14" fmla="*/ 1884071 w 1884071"/>
                <a:gd name="connsiteY14" fmla="*/ 4478662 h 4655520"/>
                <a:gd name="connsiteX15" fmla="*/ 1707213 w 1884071"/>
                <a:gd name="connsiteY15" fmla="*/ 4655520 h 4655520"/>
                <a:gd name="connsiteX16" fmla="*/ 176858 w 1884071"/>
                <a:gd name="connsiteY16" fmla="*/ 4655520 h 4655520"/>
                <a:gd name="connsiteX17" fmla="*/ 0 w 1884071"/>
                <a:gd name="connsiteY17" fmla="*/ 4478662 h 4655520"/>
                <a:gd name="connsiteX18" fmla="*/ 0 w 1884071"/>
                <a:gd name="connsiteY18" fmla="*/ 176858 h 4655520"/>
                <a:gd name="connsiteX19" fmla="*/ 176858 w 1884071"/>
                <a:gd name="connsiteY19" fmla="*/ 0 h 465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4071" h="4655520">
                  <a:moveTo>
                    <a:pt x="205467" y="555334"/>
                  </a:moveTo>
                  <a:cubicBezTo>
                    <a:pt x="114141" y="555334"/>
                    <a:pt x="40107" y="629368"/>
                    <a:pt x="40107" y="720694"/>
                  </a:cubicBezTo>
                  <a:lnTo>
                    <a:pt x="40107" y="4444441"/>
                  </a:lnTo>
                  <a:cubicBezTo>
                    <a:pt x="40107" y="4535767"/>
                    <a:pt x="114141" y="4609801"/>
                    <a:pt x="205467" y="4609801"/>
                  </a:cubicBezTo>
                  <a:lnTo>
                    <a:pt x="1678604" y="4609801"/>
                  </a:lnTo>
                  <a:cubicBezTo>
                    <a:pt x="1769930" y="4609801"/>
                    <a:pt x="1843964" y="4535767"/>
                    <a:pt x="1843964" y="4444441"/>
                  </a:cubicBezTo>
                  <a:lnTo>
                    <a:pt x="1843964" y="720694"/>
                  </a:lnTo>
                  <a:cubicBezTo>
                    <a:pt x="1843964" y="629368"/>
                    <a:pt x="1769930" y="555334"/>
                    <a:pt x="1678604" y="555334"/>
                  </a:cubicBezTo>
                  <a:lnTo>
                    <a:pt x="1110310" y="555334"/>
                  </a:lnTo>
                  <a:lnTo>
                    <a:pt x="942035" y="750213"/>
                  </a:lnTo>
                  <a:lnTo>
                    <a:pt x="773760" y="555334"/>
                  </a:lnTo>
                  <a:close/>
                  <a:moveTo>
                    <a:pt x="176858" y="0"/>
                  </a:moveTo>
                  <a:lnTo>
                    <a:pt x="1707213" y="0"/>
                  </a:lnTo>
                  <a:cubicBezTo>
                    <a:pt x="1804889" y="0"/>
                    <a:pt x="1884071" y="79182"/>
                    <a:pt x="1884071" y="176858"/>
                  </a:cubicBezTo>
                  <a:lnTo>
                    <a:pt x="1884071" y="4478662"/>
                  </a:lnTo>
                  <a:cubicBezTo>
                    <a:pt x="1884071" y="4576338"/>
                    <a:pt x="1804889" y="4655520"/>
                    <a:pt x="1707213" y="4655520"/>
                  </a:cubicBezTo>
                  <a:lnTo>
                    <a:pt x="176858" y="4655520"/>
                  </a:lnTo>
                  <a:cubicBezTo>
                    <a:pt x="79182" y="4655520"/>
                    <a:pt x="0" y="4576338"/>
                    <a:pt x="0" y="4478662"/>
                  </a:cubicBezTo>
                  <a:lnTo>
                    <a:pt x="0" y="176858"/>
                  </a:lnTo>
                  <a:cubicBezTo>
                    <a:pt x="0" y="79182"/>
                    <a:pt x="79182" y="0"/>
                    <a:pt x="176858" y="0"/>
                  </a:cubicBezTo>
                  <a:close/>
                </a:path>
              </a:pathLst>
            </a:custGeom>
            <a:solidFill>
              <a:schemeClr val="accent2"/>
            </a:solidFill>
            <a:ln w="12700">
              <a:miter lim="400000"/>
            </a:ln>
          </p:spPr>
          <p:txBody>
            <a:bodyPr wrap="square" lIns="38100" tIns="118872" rIns="38100" bIns="3810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1">
                  <a:ln>
                    <a:noFill/>
                  </a:ln>
                  <a:solidFill>
                    <a:srgbClr val="FFFFFF"/>
                  </a:solidFill>
                  <a:effectLst/>
                  <a:uLnTx/>
                  <a:uFillTx/>
                  <a:latin typeface="Arial"/>
                  <a:ea typeface="+mn-ea"/>
                  <a:cs typeface="+mn-cs"/>
                </a:rPr>
                <a:t>Insight 1</a:t>
              </a:r>
            </a:p>
          </p:txBody>
        </p:sp>
        <p:sp>
          <p:nvSpPr>
            <p:cNvPr id="81" name="Freeform: Shape 106">
              <a:extLst>
                <a:ext uri="{FF2B5EF4-FFF2-40B4-BE49-F238E27FC236}">
                  <a16:creationId xmlns:a16="http://schemas.microsoft.com/office/drawing/2014/main" id="{353F2508-9FFE-5976-FF26-3217E9E18796}"/>
                </a:ext>
              </a:extLst>
            </p:cNvPr>
            <p:cNvSpPr/>
            <p:nvPr/>
          </p:nvSpPr>
          <p:spPr>
            <a:xfrm>
              <a:off x="7332598" y="507216"/>
              <a:ext cx="1884071" cy="5258583"/>
            </a:xfrm>
            <a:custGeom>
              <a:avLst/>
              <a:gdLst>
                <a:gd name="connsiteX0" fmla="*/ 205467 w 1884071"/>
                <a:gd name="connsiteY0" fmla="*/ 555334 h 4655520"/>
                <a:gd name="connsiteX1" fmla="*/ 40107 w 1884071"/>
                <a:gd name="connsiteY1" fmla="*/ 720694 h 4655520"/>
                <a:gd name="connsiteX2" fmla="*/ 40107 w 1884071"/>
                <a:gd name="connsiteY2" fmla="*/ 4444441 h 4655520"/>
                <a:gd name="connsiteX3" fmla="*/ 205467 w 1884071"/>
                <a:gd name="connsiteY3" fmla="*/ 4609801 h 4655520"/>
                <a:gd name="connsiteX4" fmla="*/ 1678604 w 1884071"/>
                <a:gd name="connsiteY4" fmla="*/ 4609801 h 4655520"/>
                <a:gd name="connsiteX5" fmla="*/ 1843964 w 1884071"/>
                <a:gd name="connsiteY5" fmla="*/ 4444441 h 4655520"/>
                <a:gd name="connsiteX6" fmla="*/ 1843964 w 1884071"/>
                <a:gd name="connsiteY6" fmla="*/ 720694 h 4655520"/>
                <a:gd name="connsiteX7" fmla="*/ 1678604 w 1884071"/>
                <a:gd name="connsiteY7" fmla="*/ 555334 h 4655520"/>
                <a:gd name="connsiteX8" fmla="*/ 1110310 w 1884071"/>
                <a:gd name="connsiteY8" fmla="*/ 555334 h 4655520"/>
                <a:gd name="connsiteX9" fmla="*/ 942035 w 1884071"/>
                <a:gd name="connsiteY9" fmla="*/ 750213 h 4655520"/>
                <a:gd name="connsiteX10" fmla="*/ 773760 w 1884071"/>
                <a:gd name="connsiteY10" fmla="*/ 555334 h 4655520"/>
                <a:gd name="connsiteX11" fmla="*/ 176858 w 1884071"/>
                <a:gd name="connsiteY11" fmla="*/ 0 h 4655520"/>
                <a:gd name="connsiteX12" fmla="*/ 1707213 w 1884071"/>
                <a:gd name="connsiteY12" fmla="*/ 0 h 4655520"/>
                <a:gd name="connsiteX13" fmla="*/ 1884071 w 1884071"/>
                <a:gd name="connsiteY13" fmla="*/ 176858 h 4655520"/>
                <a:gd name="connsiteX14" fmla="*/ 1884071 w 1884071"/>
                <a:gd name="connsiteY14" fmla="*/ 4478662 h 4655520"/>
                <a:gd name="connsiteX15" fmla="*/ 1707213 w 1884071"/>
                <a:gd name="connsiteY15" fmla="*/ 4655520 h 4655520"/>
                <a:gd name="connsiteX16" fmla="*/ 176858 w 1884071"/>
                <a:gd name="connsiteY16" fmla="*/ 4655520 h 4655520"/>
                <a:gd name="connsiteX17" fmla="*/ 0 w 1884071"/>
                <a:gd name="connsiteY17" fmla="*/ 4478662 h 4655520"/>
                <a:gd name="connsiteX18" fmla="*/ 0 w 1884071"/>
                <a:gd name="connsiteY18" fmla="*/ 176858 h 4655520"/>
                <a:gd name="connsiteX19" fmla="*/ 176858 w 1884071"/>
                <a:gd name="connsiteY19" fmla="*/ 0 h 465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4071" h="4655520">
                  <a:moveTo>
                    <a:pt x="205467" y="555334"/>
                  </a:moveTo>
                  <a:cubicBezTo>
                    <a:pt x="114141" y="555334"/>
                    <a:pt x="40107" y="629368"/>
                    <a:pt x="40107" y="720694"/>
                  </a:cubicBezTo>
                  <a:lnTo>
                    <a:pt x="40107" y="4444441"/>
                  </a:lnTo>
                  <a:cubicBezTo>
                    <a:pt x="40107" y="4535767"/>
                    <a:pt x="114141" y="4609801"/>
                    <a:pt x="205467" y="4609801"/>
                  </a:cubicBezTo>
                  <a:lnTo>
                    <a:pt x="1678604" y="4609801"/>
                  </a:lnTo>
                  <a:cubicBezTo>
                    <a:pt x="1769930" y="4609801"/>
                    <a:pt x="1843964" y="4535767"/>
                    <a:pt x="1843964" y="4444441"/>
                  </a:cubicBezTo>
                  <a:lnTo>
                    <a:pt x="1843964" y="720694"/>
                  </a:lnTo>
                  <a:cubicBezTo>
                    <a:pt x="1843964" y="629368"/>
                    <a:pt x="1769930" y="555334"/>
                    <a:pt x="1678604" y="555334"/>
                  </a:cubicBezTo>
                  <a:lnTo>
                    <a:pt x="1110310" y="555334"/>
                  </a:lnTo>
                  <a:lnTo>
                    <a:pt x="942035" y="750213"/>
                  </a:lnTo>
                  <a:lnTo>
                    <a:pt x="773760" y="555334"/>
                  </a:lnTo>
                  <a:close/>
                  <a:moveTo>
                    <a:pt x="176858" y="0"/>
                  </a:moveTo>
                  <a:lnTo>
                    <a:pt x="1707213" y="0"/>
                  </a:lnTo>
                  <a:cubicBezTo>
                    <a:pt x="1804889" y="0"/>
                    <a:pt x="1884071" y="79182"/>
                    <a:pt x="1884071" y="176858"/>
                  </a:cubicBezTo>
                  <a:lnTo>
                    <a:pt x="1884071" y="4478662"/>
                  </a:lnTo>
                  <a:cubicBezTo>
                    <a:pt x="1884071" y="4576338"/>
                    <a:pt x="1804889" y="4655520"/>
                    <a:pt x="1707213" y="4655520"/>
                  </a:cubicBezTo>
                  <a:lnTo>
                    <a:pt x="176858" y="4655520"/>
                  </a:lnTo>
                  <a:cubicBezTo>
                    <a:pt x="79182" y="4655520"/>
                    <a:pt x="0" y="4576338"/>
                    <a:pt x="0" y="4478662"/>
                  </a:cubicBezTo>
                  <a:lnTo>
                    <a:pt x="0" y="176858"/>
                  </a:lnTo>
                  <a:cubicBezTo>
                    <a:pt x="0" y="79182"/>
                    <a:pt x="79182" y="0"/>
                    <a:pt x="176858" y="0"/>
                  </a:cubicBezTo>
                  <a:close/>
                </a:path>
              </a:pathLst>
            </a:custGeom>
            <a:solidFill>
              <a:schemeClr val="accent5"/>
            </a:solidFill>
            <a:ln w="12700">
              <a:miter lim="400000"/>
            </a:ln>
          </p:spPr>
          <p:txBody>
            <a:bodyPr wrap="square" lIns="38100" tIns="118872" rIns="38100" bIns="3810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1">
                  <a:ln>
                    <a:noFill/>
                  </a:ln>
                  <a:solidFill>
                    <a:srgbClr val="FFFFFF"/>
                  </a:solidFill>
                  <a:effectLst/>
                  <a:uLnTx/>
                  <a:uFillTx/>
                  <a:latin typeface="Arial"/>
                  <a:ea typeface="+mn-ea"/>
                  <a:cs typeface="+mn-cs"/>
                </a:rPr>
                <a:t>Insight 2</a:t>
              </a:r>
            </a:p>
          </p:txBody>
        </p:sp>
        <p:sp>
          <p:nvSpPr>
            <p:cNvPr id="82" name="TextBox 119">
              <a:extLst>
                <a:ext uri="{FF2B5EF4-FFF2-40B4-BE49-F238E27FC236}">
                  <a16:creationId xmlns:a16="http://schemas.microsoft.com/office/drawing/2014/main" id="{06AEE9CB-B10F-2C00-4805-977001EC34C5}"/>
                </a:ext>
              </a:extLst>
            </p:cNvPr>
            <p:cNvSpPr txBox="1"/>
            <p:nvPr/>
          </p:nvSpPr>
          <p:spPr>
            <a:xfrm>
              <a:off x="5308935" y="5349177"/>
              <a:ext cx="1516545" cy="2308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Assess all AI risks</a:t>
              </a:r>
            </a:p>
          </p:txBody>
        </p:sp>
        <p:sp>
          <p:nvSpPr>
            <p:cNvPr id="83" name="TextBox 126">
              <a:extLst>
                <a:ext uri="{FF2B5EF4-FFF2-40B4-BE49-F238E27FC236}">
                  <a16:creationId xmlns:a16="http://schemas.microsoft.com/office/drawing/2014/main" id="{91472BD4-70D0-3F77-71DF-FB93E45B325D}"/>
                </a:ext>
              </a:extLst>
            </p:cNvPr>
            <p:cNvSpPr txBox="1"/>
            <p:nvPr/>
          </p:nvSpPr>
          <p:spPr>
            <a:xfrm>
              <a:off x="7514252" y="5349177"/>
              <a:ext cx="1516545" cy="2308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Monitor agent performance</a:t>
              </a:r>
            </a:p>
          </p:txBody>
        </p:sp>
        <p:sp>
          <p:nvSpPr>
            <p:cNvPr id="84" name="TextBox 133">
              <a:extLst>
                <a:ext uri="{FF2B5EF4-FFF2-40B4-BE49-F238E27FC236}">
                  <a16:creationId xmlns:a16="http://schemas.microsoft.com/office/drawing/2014/main" id="{D3F89468-523A-45BD-FA07-4FBF1C3CF639}"/>
                </a:ext>
              </a:extLst>
            </p:cNvPr>
            <p:cNvSpPr txBox="1"/>
            <p:nvPr/>
          </p:nvSpPr>
          <p:spPr>
            <a:xfrm>
              <a:off x="9681221" y="5349177"/>
              <a:ext cx="1516545" cy="2308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srgbClr val="231F20"/>
                  </a:solidFill>
                  <a:effectLst/>
                  <a:uLnTx/>
                  <a:uFillTx/>
                  <a:latin typeface="Arial"/>
                  <a:ea typeface="+mn-ea"/>
                  <a:cs typeface="+mn-cs"/>
                </a:rPr>
                <a:t>Plan for agent failures</a:t>
              </a:r>
            </a:p>
          </p:txBody>
        </p:sp>
      </p:grpSp>
    </p:spTree>
    <p:extLst>
      <p:ext uri="{BB962C8B-B14F-4D97-AF65-F5344CB8AC3E}">
        <p14:creationId xmlns:p14="http://schemas.microsoft.com/office/powerpoint/2010/main" val="4357529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2688C-231A-003A-C8C0-2682806038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394001-77C5-6158-59E5-84B14ADD374A}"/>
              </a:ext>
            </a:extLst>
          </p:cNvPr>
          <p:cNvSpPr>
            <a:spLocks noGrp="1"/>
          </p:cNvSpPr>
          <p:nvPr>
            <p:ph type="title"/>
          </p:nvPr>
        </p:nvSpPr>
        <p:spPr/>
        <p:txBody>
          <a:bodyPr/>
          <a:lstStyle/>
          <a:p>
            <a:r>
              <a:rPr lang="en-US" dirty="0"/>
              <a:t>Knowledge Check</a:t>
            </a:r>
          </a:p>
        </p:txBody>
      </p:sp>
      <p:sp>
        <p:nvSpPr>
          <p:cNvPr id="5" name="Rectangle: Rounded Corners 59">
            <a:extLst>
              <a:ext uri="{FF2B5EF4-FFF2-40B4-BE49-F238E27FC236}">
                <a16:creationId xmlns:a16="http://schemas.microsoft.com/office/drawing/2014/main" id="{9BF4256A-0075-281C-0A1D-739A360F4470}"/>
              </a:ext>
            </a:extLst>
          </p:cNvPr>
          <p:cNvSpPr/>
          <p:nvPr/>
        </p:nvSpPr>
        <p:spPr>
          <a:xfrm>
            <a:off x="1816100" y="2624581"/>
            <a:ext cx="8204200" cy="3354304"/>
          </a:xfrm>
          <a:prstGeom prst="roundRect">
            <a:avLst>
              <a:gd name="adj" fmla="val 4548"/>
            </a:avLst>
          </a:prstGeom>
          <a:solidFill>
            <a:schemeClr val="bg1"/>
          </a:solidFill>
          <a:ln w="9525">
            <a:solidFill>
              <a:schemeClr val="bg1">
                <a:lumMod val="75000"/>
                <a:alpha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6" name="TextBox 5">
            <a:extLst>
              <a:ext uri="{FF2B5EF4-FFF2-40B4-BE49-F238E27FC236}">
                <a16:creationId xmlns:a16="http://schemas.microsoft.com/office/drawing/2014/main" id="{49AEA921-4893-1D53-5881-084DE634AAC4}"/>
              </a:ext>
            </a:extLst>
          </p:cNvPr>
          <p:cNvSpPr txBox="1"/>
          <p:nvPr/>
        </p:nvSpPr>
        <p:spPr>
          <a:xfrm>
            <a:off x="4392950" y="3122327"/>
            <a:ext cx="3050500" cy="461665"/>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How to Respond</a:t>
            </a:r>
          </a:p>
        </p:txBody>
      </p:sp>
      <p:pic>
        <p:nvPicPr>
          <p:cNvPr id="7" name="Graphic 6">
            <a:extLst>
              <a:ext uri="{FF2B5EF4-FFF2-40B4-BE49-F238E27FC236}">
                <a16:creationId xmlns:a16="http://schemas.microsoft.com/office/drawing/2014/main" id="{20B32E55-5B1F-8865-08C4-E3D3D597D023}"/>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2295693" y="3787651"/>
            <a:ext cx="1606294" cy="1160959"/>
          </a:xfrm>
          <a:prstGeom prst="rect">
            <a:avLst/>
          </a:prstGeom>
        </p:spPr>
      </p:pic>
      <p:sp>
        <p:nvSpPr>
          <p:cNvPr id="8" name="Oval 7">
            <a:extLst>
              <a:ext uri="{FF2B5EF4-FFF2-40B4-BE49-F238E27FC236}">
                <a16:creationId xmlns:a16="http://schemas.microsoft.com/office/drawing/2014/main" id="{69FD5F2D-D2D2-C7A8-7328-5766B6E2919F}"/>
              </a:ext>
            </a:extLst>
          </p:cNvPr>
          <p:cNvSpPr/>
          <p:nvPr/>
        </p:nvSpPr>
        <p:spPr>
          <a:xfrm>
            <a:off x="2460303" y="4999401"/>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1</a:t>
            </a:r>
          </a:p>
        </p:txBody>
      </p:sp>
      <p:grpSp>
        <p:nvGrpSpPr>
          <p:cNvPr id="9" name="Group 8">
            <a:extLst>
              <a:ext uri="{FF2B5EF4-FFF2-40B4-BE49-F238E27FC236}">
                <a16:creationId xmlns:a16="http://schemas.microsoft.com/office/drawing/2014/main" id="{B85DF89D-19FA-FB83-7C58-C53E05321039}"/>
              </a:ext>
            </a:extLst>
          </p:cNvPr>
          <p:cNvGrpSpPr/>
          <p:nvPr/>
        </p:nvGrpSpPr>
        <p:grpSpPr>
          <a:xfrm>
            <a:off x="4814636" y="3969002"/>
            <a:ext cx="1828800" cy="307777"/>
            <a:chOff x="7255294" y="3880953"/>
            <a:chExt cx="1828800" cy="307777"/>
          </a:xfrm>
        </p:grpSpPr>
        <p:grpSp>
          <p:nvGrpSpPr>
            <p:cNvPr id="10" name="Group 9">
              <a:extLst>
                <a:ext uri="{FF2B5EF4-FFF2-40B4-BE49-F238E27FC236}">
                  <a16:creationId xmlns:a16="http://schemas.microsoft.com/office/drawing/2014/main" id="{BF4E5FAD-1AF1-9E81-ABDE-D4D048E5BC3F}"/>
                </a:ext>
              </a:extLst>
            </p:cNvPr>
            <p:cNvGrpSpPr/>
            <p:nvPr/>
          </p:nvGrpSpPr>
          <p:grpSpPr>
            <a:xfrm>
              <a:off x="7255294" y="3904103"/>
              <a:ext cx="1828800" cy="274320"/>
              <a:chOff x="7438174" y="3962400"/>
              <a:chExt cx="2194560" cy="329184"/>
            </a:xfrm>
          </p:grpSpPr>
          <p:sp>
            <p:nvSpPr>
              <p:cNvPr id="13" name="Rectangle 12">
                <a:extLst>
                  <a:ext uri="{FF2B5EF4-FFF2-40B4-BE49-F238E27FC236}">
                    <a16:creationId xmlns:a16="http://schemas.microsoft.com/office/drawing/2014/main" id="{732713B3-18FE-FF76-5F47-CAD5AE92A5E3}"/>
                  </a:ext>
                </a:extLst>
              </p:cNvPr>
              <p:cNvSpPr/>
              <p:nvPr/>
            </p:nvSpPr>
            <p:spPr>
              <a:xfrm>
                <a:off x="7438174" y="3962400"/>
                <a:ext cx="1780032"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14" name="Rectangle 13">
                <a:extLst>
                  <a:ext uri="{FF2B5EF4-FFF2-40B4-BE49-F238E27FC236}">
                    <a16:creationId xmlns:a16="http://schemas.microsoft.com/office/drawing/2014/main" id="{3E13939E-26BE-4C77-5ED3-04D45BF59111}"/>
                  </a:ext>
                </a:extLst>
              </p:cNvPr>
              <p:cNvSpPr/>
              <p:nvPr/>
            </p:nvSpPr>
            <p:spPr>
              <a:xfrm>
                <a:off x="9218206" y="3962400"/>
                <a:ext cx="414528"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pic>
          <p:nvPicPr>
            <p:cNvPr id="11" name="Graphic 10" descr="Play">
              <a:extLst>
                <a:ext uri="{FF2B5EF4-FFF2-40B4-BE49-F238E27FC236}">
                  <a16:creationId xmlns:a16="http://schemas.microsoft.com/office/drawing/2014/main" id="{A87D0F89-091C-7E52-7233-B2C1596AB286}"/>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19851" y="3931152"/>
              <a:ext cx="220222" cy="220222"/>
            </a:xfrm>
            <a:prstGeom prst="rect">
              <a:avLst/>
            </a:prstGeom>
          </p:spPr>
        </p:pic>
        <p:sp>
          <p:nvSpPr>
            <p:cNvPr id="12" name="TextBox 11">
              <a:extLst>
                <a:ext uri="{FF2B5EF4-FFF2-40B4-BE49-F238E27FC236}">
                  <a16:creationId xmlns:a16="http://schemas.microsoft.com/office/drawing/2014/main" id="{283E0622-F2F9-8DB6-8395-285724C2BE16}"/>
                </a:ext>
              </a:extLst>
            </p:cNvPr>
            <p:cNvSpPr txBox="1"/>
            <p:nvPr/>
          </p:nvSpPr>
          <p:spPr>
            <a:xfrm>
              <a:off x="7265888" y="3880953"/>
              <a:ext cx="1491114" cy="307777"/>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Helvetica Neue" panose="02000503040000020004" pitchFamily="2" charset="0"/>
                  <a:ea typeface="+mn-ea"/>
                  <a:cs typeface="Arial" panose="020B0604020202020204" pitchFamily="34" charset="0"/>
                </a:rPr>
                <a:t>www.menti.com</a:t>
              </a:r>
              <a:endParaRPr kumimoji="0" lang="en-US" sz="14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endParaRPr>
            </a:p>
          </p:txBody>
        </p:sp>
      </p:grpSp>
      <p:sp>
        <p:nvSpPr>
          <p:cNvPr id="15" name="Oval 14">
            <a:extLst>
              <a:ext uri="{FF2B5EF4-FFF2-40B4-BE49-F238E27FC236}">
                <a16:creationId xmlns:a16="http://schemas.microsoft.com/office/drawing/2014/main" id="{2388FB99-5510-5F5F-8010-95BF42D8118E}"/>
              </a:ext>
            </a:extLst>
          </p:cNvPr>
          <p:cNvSpPr/>
          <p:nvPr/>
        </p:nvSpPr>
        <p:spPr>
          <a:xfrm>
            <a:off x="4802801" y="4969019"/>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2</a:t>
            </a:r>
          </a:p>
        </p:txBody>
      </p:sp>
      <p:grpSp>
        <p:nvGrpSpPr>
          <p:cNvPr id="16" name="Group 15">
            <a:extLst>
              <a:ext uri="{FF2B5EF4-FFF2-40B4-BE49-F238E27FC236}">
                <a16:creationId xmlns:a16="http://schemas.microsoft.com/office/drawing/2014/main" id="{DE7D2453-C92B-E195-D862-4C2ACA4D7BA3}"/>
              </a:ext>
            </a:extLst>
          </p:cNvPr>
          <p:cNvGrpSpPr/>
          <p:nvPr/>
        </p:nvGrpSpPr>
        <p:grpSpPr>
          <a:xfrm>
            <a:off x="7544251" y="3503084"/>
            <a:ext cx="1908048" cy="1653119"/>
            <a:chOff x="9509760" y="3429000"/>
            <a:chExt cx="1908048" cy="1653119"/>
          </a:xfrm>
        </p:grpSpPr>
        <p:pic>
          <p:nvPicPr>
            <p:cNvPr id="17" name="Graphic 16">
              <a:extLst>
                <a:ext uri="{FF2B5EF4-FFF2-40B4-BE49-F238E27FC236}">
                  <a16:creationId xmlns:a16="http://schemas.microsoft.com/office/drawing/2014/main" id="{BCF49114-EB83-EED1-F620-4250CEC0E146}"/>
                </a:ext>
              </a:extLst>
            </p:cNvPr>
            <p:cNvPicPr>
              <a:picLocks noChangeAspect="1"/>
            </p:cNvPicPr>
            <p:nvPr/>
          </p:nvPicPr>
          <p:blipFill rotWithShape="1">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50649"/>
            <a:stretch/>
          </p:blipFill>
          <p:spPr>
            <a:xfrm>
              <a:off x="9657944" y="3429000"/>
              <a:ext cx="1586401" cy="1589299"/>
            </a:xfrm>
            <a:prstGeom prst="rect">
              <a:avLst/>
            </a:prstGeom>
          </p:spPr>
        </p:pic>
        <p:sp>
          <p:nvSpPr>
            <p:cNvPr id="18" name="Rectangle 17">
              <a:extLst>
                <a:ext uri="{FF2B5EF4-FFF2-40B4-BE49-F238E27FC236}">
                  <a16:creationId xmlns:a16="http://schemas.microsoft.com/office/drawing/2014/main" id="{6611B36F-7C6C-5F5B-A4B8-680CDFD333EF}"/>
                </a:ext>
              </a:extLst>
            </p:cNvPr>
            <p:cNvSpPr/>
            <p:nvPr/>
          </p:nvSpPr>
          <p:spPr>
            <a:xfrm>
              <a:off x="9509760" y="3734254"/>
              <a:ext cx="1908048" cy="1347865"/>
            </a:xfrm>
            <a:prstGeom prst="rect">
              <a:avLst/>
            </a:prstGeom>
            <a:gradFill flip="none" rotWithShape="1">
              <a:gsLst>
                <a:gs pos="26000">
                  <a:schemeClr val="bg1"/>
                </a:gs>
                <a:gs pos="85000">
                  <a:srgbClr val="F5F5F4">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sp>
        <p:nvSpPr>
          <p:cNvPr id="19" name="TextBox 18">
            <a:extLst>
              <a:ext uri="{FF2B5EF4-FFF2-40B4-BE49-F238E27FC236}">
                <a16:creationId xmlns:a16="http://schemas.microsoft.com/office/drawing/2014/main" id="{157C7DE3-4FB8-18A9-0E89-BB6400D7DFD7}"/>
              </a:ext>
            </a:extLst>
          </p:cNvPr>
          <p:cNvSpPr txBox="1"/>
          <p:nvPr/>
        </p:nvSpPr>
        <p:spPr>
          <a:xfrm>
            <a:off x="7829196" y="3808338"/>
            <a:ext cx="1314784" cy="230832"/>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65000"/>
                  </a:srgbClr>
                </a:solidFill>
                <a:effectLst/>
                <a:uLnTx/>
                <a:uFillTx/>
                <a:latin typeface="Helvetica Neue" panose="02000503040000020004" pitchFamily="2" charset="0"/>
                <a:ea typeface="+mn-ea"/>
                <a:cs typeface="Arial" panose="020B0604020202020204" pitchFamily="34" charset="0"/>
              </a:rPr>
              <a:t>Please enter the code</a:t>
            </a:r>
          </a:p>
        </p:txBody>
      </p:sp>
      <p:grpSp>
        <p:nvGrpSpPr>
          <p:cNvPr id="20" name="Group 19">
            <a:extLst>
              <a:ext uri="{FF2B5EF4-FFF2-40B4-BE49-F238E27FC236}">
                <a16:creationId xmlns:a16="http://schemas.microsoft.com/office/drawing/2014/main" id="{38663672-5B4F-8247-28EF-62B399C17144}"/>
              </a:ext>
            </a:extLst>
          </p:cNvPr>
          <p:cNvGrpSpPr/>
          <p:nvPr/>
        </p:nvGrpSpPr>
        <p:grpSpPr>
          <a:xfrm>
            <a:off x="7916568" y="4122891"/>
            <a:ext cx="1196144" cy="200055"/>
            <a:chOff x="7255294" y="3880953"/>
            <a:chExt cx="1828800" cy="305867"/>
          </a:xfrm>
        </p:grpSpPr>
        <p:grpSp>
          <p:nvGrpSpPr>
            <p:cNvPr id="21" name="Group 20">
              <a:extLst>
                <a:ext uri="{FF2B5EF4-FFF2-40B4-BE49-F238E27FC236}">
                  <a16:creationId xmlns:a16="http://schemas.microsoft.com/office/drawing/2014/main" id="{9A6C91BF-3765-E973-A8C1-1A9B210FB093}"/>
                </a:ext>
              </a:extLst>
            </p:cNvPr>
            <p:cNvGrpSpPr/>
            <p:nvPr/>
          </p:nvGrpSpPr>
          <p:grpSpPr>
            <a:xfrm>
              <a:off x="7255294" y="3904103"/>
              <a:ext cx="1828800" cy="274320"/>
              <a:chOff x="7438174" y="3962400"/>
              <a:chExt cx="2194560" cy="329184"/>
            </a:xfrm>
          </p:grpSpPr>
          <p:sp>
            <p:nvSpPr>
              <p:cNvPr id="23" name="Rectangle 22">
                <a:extLst>
                  <a:ext uri="{FF2B5EF4-FFF2-40B4-BE49-F238E27FC236}">
                    <a16:creationId xmlns:a16="http://schemas.microsoft.com/office/drawing/2014/main" id="{B64CA665-2ED5-45FF-4687-D3F24BF6468C}"/>
                  </a:ext>
                </a:extLst>
              </p:cNvPr>
              <p:cNvSpPr/>
              <p:nvPr/>
            </p:nvSpPr>
            <p:spPr>
              <a:xfrm>
                <a:off x="7438174" y="3962400"/>
                <a:ext cx="1780032"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24" name="Rectangle 23">
                <a:extLst>
                  <a:ext uri="{FF2B5EF4-FFF2-40B4-BE49-F238E27FC236}">
                    <a16:creationId xmlns:a16="http://schemas.microsoft.com/office/drawing/2014/main" id="{7382E4C9-41F9-A427-8B7D-2C59E784D499}"/>
                  </a:ext>
                </a:extLst>
              </p:cNvPr>
              <p:cNvSpPr/>
              <p:nvPr/>
            </p:nvSpPr>
            <p:spPr>
              <a:xfrm>
                <a:off x="9218206" y="3962400"/>
                <a:ext cx="414528"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sp>
          <p:nvSpPr>
            <p:cNvPr id="22" name="TextBox 21">
              <a:extLst>
                <a:ext uri="{FF2B5EF4-FFF2-40B4-BE49-F238E27FC236}">
                  <a16:creationId xmlns:a16="http://schemas.microsoft.com/office/drawing/2014/main" id="{2EE95F7A-657D-0685-5EB6-E9DE8FCC6642}"/>
                </a:ext>
              </a:extLst>
            </p:cNvPr>
            <p:cNvSpPr txBox="1"/>
            <p:nvPr/>
          </p:nvSpPr>
          <p:spPr>
            <a:xfrm>
              <a:off x="7265888" y="3880953"/>
              <a:ext cx="929363" cy="305867"/>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rPr>
                <a:t>2790 4530</a:t>
              </a:r>
            </a:p>
          </p:txBody>
        </p:sp>
      </p:grpSp>
      <p:sp>
        <p:nvSpPr>
          <p:cNvPr id="25" name="Rectangle: Rounded Corners 81">
            <a:extLst>
              <a:ext uri="{FF2B5EF4-FFF2-40B4-BE49-F238E27FC236}">
                <a16:creationId xmlns:a16="http://schemas.microsoft.com/office/drawing/2014/main" id="{2FEF9EA4-7DF1-B19F-1236-E132B8E8FF06}"/>
              </a:ext>
            </a:extLst>
          </p:cNvPr>
          <p:cNvSpPr/>
          <p:nvPr/>
        </p:nvSpPr>
        <p:spPr>
          <a:xfrm>
            <a:off x="8140063" y="4420727"/>
            <a:ext cx="749454" cy="200055"/>
          </a:xfrm>
          <a:prstGeom prst="roundRect">
            <a:avLst>
              <a:gd name="adj" fmla="val 50000"/>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lumMod val="75000"/>
                  </a:srgbClr>
                </a:solidFill>
                <a:effectLst/>
                <a:uLnTx/>
                <a:uFillTx/>
                <a:latin typeface="Helvetica Neue" panose="02000503040000020004" pitchFamily="2" charset="0"/>
                <a:ea typeface="+mn-ea"/>
                <a:cs typeface="Arial" panose="020B0604020202020204" pitchFamily="34" charset="0"/>
              </a:rPr>
              <a:t>SUBMIT</a:t>
            </a:r>
          </a:p>
        </p:txBody>
      </p:sp>
      <p:sp>
        <p:nvSpPr>
          <p:cNvPr id="26" name="Oval 25">
            <a:extLst>
              <a:ext uri="{FF2B5EF4-FFF2-40B4-BE49-F238E27FC236}">
                <a16:creationId xmlns:a16="http://schemas.microsoft.com/office/drawing/2014/main" id="{D61480E0-9E15-1499-05E7-ACF40AAE5A70}"/>
              </a:ext>
            </a:extLst>
          </p:cNvPr>
          <p:cNvSpPr/>
          <p:nvPr/>
        </p:nvSpPr>
        <p:spPr>
          <a:xfrm>
            <a:off x="7673940" y="4978204"/>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3</a:t>
            </a:r>
          </a:p>
        </p:txBody>
      </p:sp>
      <p:pic>
        <p:nvPicPr>
          <p:cNvPr id="27" name="Graphic 26" descr="Key">
            <a:extLst>
              <a:ext uri="{FF2B5EF4-FFF2-40B4-BE49-F238E27FC236}">
                <a16:creationId xmlns:a16="http://schemas.microsoft.com/office/drawing/2014/main" id="{057B9459-DD5F-4C88-858D-20AD4A7CA27D}"/>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0610922">
            <a:off x="8906485" y="4138497"/>
            <a:ext cx="193830" cy="193830"/>
          </a:xfrm>
          <a:prstGeom prst="rect">
            <a:avLst/>
          </a:prstGeom>
        </p:spPr>
      </p:pic>
      <p:cxnSp>
        <p:nvCxnSpPr>
          <p:cNvPr id="28" name="Straight Connector 27">
            <a:extLst>
              <a:ext uri="{FF2B5EF4-FFF2-40B4-BE49-F238E27FC236}">
                <a16:creationId xmlns:a16="http://schemas.microsoft.com/office/drawing/2014/main" id="{01000078-9141-D08F-9AFA-8D0914BA8EEA}"/>
              </a:ext>
            </a:extLst>
          </p:cNvPr>
          <p:cNvCxnSpPr>
            <a:cxnSpLocks/>
          </p:cNvCxnSpPr>
          <p:nvPr/>
        </p:nvCxnSpPr>
        <p:spPr>
          <a:xfrm>
            <a:off x="4352394" y="3619878"/>
            <a:ext cx="0" cy="1465311"/>
          </a:xfrm>
          <a:prstGeom prst="line">
            <a:avLst/>
          </a:prstGeom>
          <a:ln w="12700">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D8DDC0B-B59E-03B5-FCB0-4AD7D41E9ED4}"/>
              </a:ext>
            </a:extLst>
          </p:cNvPr>
          <p:cNvCxnSpPr>
            <a:cxnSpLocks/>
          </p:cNvCxnSpPr>
          <p:nvPr/>
        </p:nvCxnSpPr>
        <p:spPr>
          <a:xfrm>
            <a:off x="7093843" y="3619878"/>
            <a:ext cx="0" cy="1465311"/>
          </a:xfrm>
          <a:prstGeom prst="line">
            <a:avLst/>
          </a:prstGeom>
          <a:ln w="12700">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E925DF4-EFE5-180A-A9CF-028703D552DE}"/>
              </a:ext>
            </a:extLst>
          </p:cNvPr>
          <p:cNvGrpSpPr/>
          <p:nvPr/>
        </p:nvGrpSpPr>
        <p:grpSpPr>
          <a:xfrm>
            <a:off x="3022600" y="2028296"/>
            <a:ext cx="5791200" cy="1013926"/>
            <a:chOff x="3200400" y="1264716"/>
            <a:chExt cx="5791200" cy="1013926"/>
          </a:xfrm>
          <a:solidFill>
            <a:schemeClr val="accent1"/>
          </a:solidFill>
        </p:grpSpPr>
        <p:sp>
          <p:nvSpPr>
            <p:cNvPr id="31" name="Rectangle: Rounded Corners 87">
              <a:extLst>
                <a:ext uri="{FF2B5EF4-FFF2-40B4-BE49-F238E27FC236}">
                  <a16:creationId xmlns:a16="http://schemas.microsoft.com/office/drawing/2014/main" id="{AEB6856C-A1D8-124E-A4F2-6B3FBD9F59BC}"/>
                </a:ext>
              </a:extLst>
            </p:cNvPr>
            <p:cNvSpPr/>
            <p:nvPr/>
          </p:nvSpPr>
          <p:spPr>
            <a:xfrm>
              <a:off x="3200400" y="1264716"/>
              <a:ext cx="5791200" cy="1013926"/>
            </a:xfrm>
            <a:prstGeom prst="roundRect">
              <a:avLst>
                <a:gd name="adj" fmla="val 50000"/>
              </a:avLst>
            </a:prstGeom>
            <a:grpFill/>
            <a:ln>
              <a:solidFill>
                <a:schemeClr val="bg1">
                  <a:lumMod val="8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32" name="TextBox 31">
              <a:extLst>
                <a:ext uri="{FF2B5EF4-FFF2-40B4-BE49-F238E27FC236}">
                  <a16:creationId xmlns:a16="http://schemas.microsoft.com/office/drawing/2014/main" id="{F6D7328D-66DF-EB7E-DA7B-0DEA86AAF0AD}"/>
                </a:ext>
              </a:extLst>
            </p:cNvPr>
            <p:cNvSpPr txBox="1"/>
            <p:nvPr/>
          </p:nvSpPr>
          <p:spPr>
            <a:xfrm>
              <a:off x="3453016" y="1417736"/>
              <a:ext cx="5285968" cy="707886"/>
            </a:xfrm>
            <a:prstGeom prst="rect">
              <a:avLst/>
            </a:prstGeom>
            <a:grpFill/>
          </p:spPr>
          <p:txBody>
            <a:bodyPr wrap="square" rtlCol="0">
              <a:spAutoFit/>
            </a:bodyPr>
            <a:lstStyle/>
            <a:p>
              <a:pPr algn="ctr" defTabSz="228600">
                <a:defRPr/>
              </a:pPr>
              <a:r>
                <a:rPr kumimoji="0" lang="en-US" sz="4000" b="1" i="0" u="none" strike="noStrike" kern="1200" cap="none" spc="0" normalizeH="0" baseline="0" noProof="0" dirty="0">
                  <a:ln>
                    <a:noFill/>
                  </a:ln>
                  <a:solidFill>
                    <a:srgbClr val="FFFFFF"/>
                  </a:solidFill>
                  <a:effectLst/>
                  <a:uLnTx/>
                  <a:uFillTx/>
                  <a:latin typeface="Helvetica Neue" panose="02000503040000020004" pitchFamily="2" charset="0"/>
                  <a:ea typeface="+mn-ea"/>
                  <a:cs typeface="Arial" panose="020B0604020202020204" pitchFamily="34" charset="0"/>
                </a:rPr>
                <a:t>Code: 3651 5275</a:t>
              </a:r>
              <a:endParaRPr kumimoji="0" lang="en-GB" sz="4000" b="1" i="0" u="none" strike="noStrike" kern="1200" cap="none" spc="0" normalizeH="0" baseline="0" noProof="0" dirty="0">
                <a:ln>
                  <a:noFill/>
                </a:ln>
                <a:solidFill>
                  <a:srgbClr val="FFFFFF"/>
                </a:solidFill>
                <a:effectLst/>
                <a:uLnTx/>
                <a:uFillTx/>
                <a:latin typeface="Helvetica Neue" panose="02000503040000020004" pitchFamily="2" charset="0"/>
                <a:ea typeface="+mn-ea"/>
                <a:cs typeface="+mn-cs"/>
              </a:endParaRPr>
            </a:p>
          </p:txBody>
        </p:sp>
      </p:grpSp>
      <p:sp>
        <p:nvSpPr>
          <p:cNvPr id="33" name="TextBox 32">
            <a:extLst>
              <a:ext uri="{FF2B5EF4-FFF2-40B4-BE49-F238E27FC236}">
                <a16:creationId xmlns:a16="http://schemas.microsoft.com/office/drawing/2014/main" id="{512F6A0A-C690-7703-323A-D9BA5BD83FA8}"/>
              </a:ext>
            </a:extLst>
          </p:cNvPr>
          <p:cNvSpPr txBox="1"/>
          <p:nvPr/>
        </p:nvSpPr>
        <p:spPr>
          <a:xfrm>
            <a:off x="2449713" y="5421430"/>
            <a:ext cx="1163780" cy="184666"/>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rPr>
              <a:t>Grab your phone</a:t>
            </a:r>
          </a:p>
        </p:txBody>
      </p:sp>
      <p:sp>
        <p:nvSpPr>
          <p:cNvPr id="34" name="TextBox 33">
            <a:extLst>
              <a:ext uri="{FF2B5EF4-FFF2-40B4-BE49-F238E27FC236}">
                <a16:creationId xmlns:a16="http://schemas.microsoft.com/office/drawing/2014/main" id="{4E7BA268-0CE4-C8AE-C238-AAA984BA8941}"/>
              </a:ext>
            </a:extLst>
          </p:cNvPr>
          <p:cNvSpPr txBox="1"/>
          <p:nvPr/>
        </p:nvSpPr>
        <p:spPr>
          <a:xfrm>
            <a:off x="4789431" y="5391048"/>
            <a:ext cx="1550104" cy="184666"/>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Go to </a:t>
            </a:r>
            <a:r>
              <a:rPr kumimoji="0" lang="en-US" sz="1200" b="0" i="0" u="none" strike="noStrike" kern="1200" cap="none" spc="0" normalizeH="0" baseline="0" noProof="0" dirty="0" err="1">
                <a:ln>
                  <a:noFill/>
                </a:ln>
                <a:solidFill>
                  <a:srgbClr val="000000"/>
                </a:solidFill>
                <a:effectLst/>
                <a:uLnTx/>
                <a:uFillTx/>
                <a:latin typeface="Helvetica Neue" panose="02000503040000020004" pitchFamily="2" charset="0"/>
                <a:ea typeface="+mn-ea"/>
                <a:cs typeface="Arial" panose="020B0604020202020204" pitchFamily="34" charset="0"/>
              </a:rPr>
              <a:t>www.menti.com</a:t>
            </a:r>
            <a:endPar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endParaRPr>
          </a:p>
        </p:txBody>
      </p:sp>
      <p:sp>
        <p:nvSpPr>
          <p:cNvPr id="35" name="TextBox 34">
            <a:extLst>
              <a:ext uri="{FF2B5EF4-FFF2-40B4-BE49-F238E27FC236}">
                <a16:creationId xmlns:a16="http://schemas.microsoft.com/office/drawing/2014/main" id="{E86CD469-26EB-C8C7-E977-8B4AEA5B1DB0}"/>
              </a:ext>
            </a:extLst>
          </p:cNvPr>
          <p:cNvSpPr txBox="1"/>
          <p:nvPr/>
        </p:nvSpPr>
        <p:spPr>
          <a:xfrm>
            <a:off x="7646079" y="5400233"/>
            <a:ext cx="1806220" cy="369332"/>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Enter the code provided above and respond!</a:t>
            </a:r>
          </a:p>
        </p:txBody>
      </p:sp>
      <p:sp>
        <p:nvSpPr>
          <p:cNvPr id="36" name="TextBox 35">
            <a:extLst>
              <a:ext uri="{FF2B5EF4-FFF2-40B4-BE49-F238E27FC236}">
                <a16:creationId xmlns:a16="http://schemas.microsoft.com/office/drawing/2014/main" id="{65DA743B-F256-6FBE-C282-EA6D323B180A}"/>
              </a:ext>
            </a:extLst>
          </p:cNvPr>
          <p:cNvSpPr txBox="1"/>
          <p:nvPr/>
        </p:nvSpPr>
        <p:spPr>
          <a:xfrm>
            <a:off x="507996" y="1038660"/>
            <a:ext cx="10721658" cy="815608"/>
          </a:xfrm>
          <a:prstGeom prst="rect">
            <a:avLst/>
          </a:prstGeom>
          <a:noFill/>
        </p:spPr>
        <p:txBody>
          <a:bodyPr wrap="square" lIns="0">
            <a:spAutoFit/>
          </a:bodyPr>
          <a:lstStyle/>
          <a:p>
            <a:pPr marL="0" marR="0" lvl="1" indent="0" algn="l" defTabSz="228600" rtl="0" eaLnBrk="1" fontAlgn="auto" latinLnBrk="0" hangingPunct="1">
              <a:lnSpc>
                <a:spcPct val="100000"/>
              </a:lnSpc>
              <a:spcBef>
                <a:spcPts val="600"/>
              </a:spcBef>
              <a:spcAft>
                <a:spcPts val="12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Visit </a:t>
            </a: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hlinkClick r:id="rId6">
                  <a:extLst>
                    <a:ext uri="{A12FA001-AC4F-418D-AE19-62706E023703}">
                      <ahyp:hlinkClr xmlns:ahyp="http://schemas.microsoft.com/office/drawing/2018/hyperlinkcolor" val="tx"/>
                    </a:ext>
                  </a:extLst>
                </a:hlinkClick>
              </a:rPr>
              <a:t>www.menti.com</a:t>
            </a: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 on your phone or computer and enter the code</a:t>
            </a:r>
            <a:r>
              <a:rPr kumimoji="0" lang="en-GB" sz="14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a:t>
            </a:r>
          </a:p>
          <a:p>
            <a:pPr marL="342900" marR="0" lvl="1" indent="-342900" algn="l" defTabSz="914400" rtl="0" eaLnBrk="1" fontAlgn="auto" latinLnBrk="0" hangingPunct="1">
              <a:lnSpc>
                <a:spcPct val="100000"/>
              </a:lnSpc>
              <a:spcBef>
                <a:spcPts val="600"/>
              </a:spcBef>
              <a:spcAft>
                <a:spcPts val="1200"/>
              </a:spcAft>
              <a:buClrTx/>
              <a:buSzTx/>
              <a:buFont typeface="+mj-lt"/>
              <a:buAutoNum type="arabicPeriod"/>
              <a:tabLst/>
              <a:defRPr/>
            </a:pPr>
            <a:endParaRPr kumimoji="0" lang="en-US"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endParaRPr>
          </a:p>
        </p:txBody>
      </p:sp>
    </p:spTree>
    <p:extLst>
      <p:ext uri="{BB962C8B-B14F-4D97-AF65-F5344CB8AC3E}">
        <p14:creationId xmlns:p14="http://schemas.microsoft.com/office/powerpoint/2010/main" val="2947104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9D9C5-12DE-8DB0-5A3B-52A9D2FF028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9180BC6-AEFD-C3E7-1B8D-937DA7E0F621}"/>
              </a:ext>
            </a:extLst>
          </p:cNvPr>
          <p:cNvSpPr/>
          <p:nvPr/>
        </p:nvSpPr>
        <p:spPr>
          <a:xfrm>
            <a:off x="3125165" y="2744059"/>
            <a:ext cx="8569529"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600" b="1" dirty="0">
                <a:latin typeface="Graphik" panose="020B0503030202060203" pitchFamily="34" charset="0"/>
              </a:rPr>
              <a:t>The Art of The Possible</a:t>
            </a:r>
          </a:p>
        </p:txBody>
      </p:sp>
      <p:sp>
        <p:nvSpPr>
          <p:cNvPr id="4" name="Rectangle 3">
            <a:extLst>
              <a:ext uri="{FF2B5EF4-FFF2-40B4-BE49-F238E27FC236}">
                <a16:creationId xmlns:a16="http://schemas.microsoft.com/office/drawing/2014/main" id="{72CB855F-AC3D-0F57-8C13-5C2268627208}"/>
              </a:ext>
            </a:extLst>
          </p:cNvPr>
          <p:cNvSpPr/>
          <p:nvPr/>
        </p:nvSpPr>
        <p:spPr>
          <a:xfrm>
            <a:off x="3376956" y="4685502"/>
            <a:ext cx="8569529"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dirty="0">
                <a:latin typeface="Graphik" panose="020B0503030202060203" pitchFamily="34" charset="0"/>
              </a:rPr>
              <a:t>Video Demo of Agentic Solution</a:t>
            </a:r>
          </a:p>
        </p:txBody>
      </p:sp>
    </p:spTree>
    <p:extLst>
      <p:ext uri="{BB962C8B-B14F-4D97-AF65-F5344CB8AC3E}">
        <p14:creationId xmlns:p14="http://schemas.microsoft.com/office/powerpoint/2010/main" val="31570451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_Use this_Citizens_Corp_rev">
  <a:themeElements>
    <a:clrScheme name="Citizens">
      <a:dk1>
        <a:srgbClr val="231F20"/>
      </a:dk1>
      <a:lt1>
        <a:srgbClr val="FFFFFF"/>
      </a:lt1>
      <a:dk2>
        <a:srgbClr val="006450"/>
      </a:dk2>
      <a:lt2>
        <a:srgbClr val="EEEEEE"/>
      </a:lt2>
      <a:accent1>
        <a:srgbClr val="008555"/>
      </a:accent1>
      <a:accent2>
        <a:srgbClr val="006450"/>
      </a:accent2>
      <a:accent3>
        <a:srgbClr val="F0F0E6"/>
      </a:accent3>
      <a:accent4>
        <a:srgbClr val="49FF75"/>
      </a:accent4>
      <a:accent5>
        <a:srgbClr val="003422"/>
      </a:accent5>
      <a:accent6>
        <a:srgbClr val="99CEBB"/>
      </a:accent6>
      <a:hlink>
        <a:srgbClr val="339D76"/>
      </a:hlink>
      <a:folHlink>
        <a:srgbClr val="8786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effectLst/>
        <a:scene3d>
          <a:camera prst="orthographicFront"/>
          <a:lightRig rig="threePt" dir="t"/>
        </a:scene3d>
        <a:sp3d>
          <a:bevelT w="0" h="0"/>
          <a:bevelB w="0" h="0"/>
        </a:sp3d>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Use this_Citizens_Corp_rev">
  <a:themeElements>
    <a:clrScheme name="Citizens">
      <a:dk1>
        <a:srgbClr val="231F20"/>
      </a:dk1>
      <a:lt1>
        <a:srgbClr val="FFFFFF"/>
      </a:lt1>
      <a:dk2>
        <a:srgbClr val="006450"/>
      </a:dk2>
      <a:lt2>
        <a:srgbClr val="EEEEEE"/>
      </a:lt2>
      <a:accent1>
        <a:srgbClr val="008555"/>
      </a:accent1>
      <a:accent2>
        <a:srgbClr val="006450"/>
      </a:accent2>
      <a:accent3>
        <a:srgbClr val="F0F0E6"/>
      </a:accent3>
      <a:accent4>
        <a:srgbClr val="49FF75"/>
      </a:accent4>
      <a:accent5>
        <a:srgbClr val="003422"/>
      </a:accent5>
      <a:accent6>
        <a:srgbClr val="99CEBB"/>
      </a:accent6>
      <a:hlink>
        <a:srgbClr val="339D76"/>
      </a:hlink>
      <a:folHlink>
        <a:srgbClr val="8786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effectLst/>
        <a:scene3d>
          <a:camera prst="orthographicFront"/>
          <a:lightRig rig="threePt" dir="t"/>
        </a:scene3d>
        <a:sp3d>
          <a:bevelT w="0" h="0"/>
          <a:bevelB w="0" h="0"/>
        </a:sp3d>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8_Use this_Citizens_Corp_rev">
  <a:themeElements>
    <a:clrScheme name="Citizens">
      <a:dk1>
        <a:srgbClr val="231F20"/>
      </a:dk1>
      <a:lt1>
        <a:srgbClr val="FFFFFF"/>
      </a:lt1>
      <a:dk2>
        <a:srgbClr val="006450"/>
      </a:dk2>
      <a:lt2>
        <a:srgbClr val="EEEEEE"/>
      </a:lt2>
      <a:accent1>
        <a:srgbClr val="008555"/>
      </a:accent1>
      <a:accent2>
        <a:srgbClr val="006450"/>
      </a:accent2>
      <a:accent3>
        <a:srgbClr val="F0F0E6"/>
      </a:accent3>
      <a:accent4>
        <a:srgbClr val="49FF75"/>
      </a:accent4>
      <a:accent5>
        <a:srgbClr val="003422"/>
      </a:accent5>
      <a:accent6>
        <a:srgbClr val="99CEBB"/>
      </a:accent6>
      <a:hlink>
        <a:srgbClr val="339D76"/>
      </a:hlink>
      <a:folHlink>
        <a:srgbClr val="8786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effectLst/>
        <a:scene3d>
          <a:camera prst="orthographicFront"/>
          <a:lightRig rig="threePt" dir="t"/>
        </a:scene3d>
        <a:sp3d>
          <a:bevelT w="0" h="0"/>
          <a:bevelB w="0" h="0"/>
        </a:sp3d>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Use this_Citizens_Corp_rev">
  <a:themeElements>
    <a:clrScheme name="Citizens">
      <a:dk1>
        <a:srgbClr val="231F20"/>
      </a:dk1>
      <a:lt1>
        <a:srgbClr val="FFFFFF"/>
      </a:lt1>
      <a:dk2>
        <a:srgbClr val="006450"/>
      </a:dk2>
      <a:lt2>
        <a:srgbClr val="EEEEEE"/>
      </a:lt2>
      <a:accent1>
        <a:srgbClr val="008555"/>
      </a:accent1>
      <a:accent2>
        <a:srgbClr val="006450"/>
      </a:accent2>
      <a:accent3>
        <a:srgbClr val="F0F0E6"/>
      </a:accent3>
      <a:accent4>
        <a:srgbClr val="49FF75"/>
      </a:accent4>
      <a:accent5>
        <a:srgbClr val="003422"/>
      </a:accent5>
      <a:accent6>
        <a:srgbClr val="99CEBB"/>
      </a:accent6>
      <a:hlink>
        <a:srgbClr val="339D76"/>
      </a:hlink>
      <a:folHlink>
        <a:srgbClr val="8786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effectLst/>
        <a:scene3d>
          <a:camera prst="orthographicFront"/>
          <a:lightRig rig="threePt" dir="t"/>
        </a:scene3d>
        <a:sp3d>
          <a:bevelT w="0" h="0"/>
          <a:bevelB w="0" h="0"/>
        </a:sp3d>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9_Use this_Citizens_Corp_rev">
  <a:themeElements>
    <a:clrScheme name="Citizens">
      <a:dk1>
        <a:srgbClr val="231F20"/>
      </a:dk1>
      <a:lt1>
        <a:srgbClr val="FFFFFF"/>
      </a:lt1>
      <a:dk2>
        <a:srgbClr val="006450"/>
      </a:dk2>
      <a:lt2>
        <a:srgbClr val="EEEEEE"/>
      </a:lt2>
      <a:accent1>
        <a:srgbClr val="008555"/>
      </a:accent1>
      <a:accent2>
        <a:srgbClr val="006450"/>
      </a:accent2>
      <a:accent3>
        <a:srgbClr val="F0F0E6"/>
      </a:accent3>
      <a:accent4>
        <a:srgbClr val="49FF75"/>
      </a:accent4>
      <a:accent5>
        <a:srgbClr val="003422"/>
      </a:accent5>
      <a:accent6>
        <a:srgbClr val="99CEBB"/>
      </a:accent6>
      <a:hlink>
        <a:srgbClr val="339D76"/>
      </a:hlink>
      <a:folHlink>
        <a:srgbClr val="8786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effectLst/>
        <a:scene3d>
          <a:camera prst="orthographicFront"/>
          <a:lightRig rig="threePt" dir="t"/>
        </a:scene3d>
        <a:sp3d>
          <a:bevelT w="0" h="0"/>
          <a:bevelB w="0" h="0"/>
        </a:sp3d>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F67E3F61-2A2E-414E-A5EC-9A9353D8AAB9}">
  <we:reference id="e921727a-40fa-404e-9414-b75b6ce9aa14" version="2.0.0.0"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2D257827-A238-A24F-9047-E44CF5BE8F7A}">
  <we:reference id="10de6a62-6d70-4d42-bd5b-f92d203deaab" version="25.6.3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A964CF61C5404C9C03C8DD1A1C2C51" ma:contentTypeVersion="9" ma:contentTypeDescription="Create a new document." ma:contentTypeScope="" ma:versionID="42bbfd673c6aa96c82a09dd0c201aba5">
  <xsd:schema xmlns:xsd="http://www.w3.org/2001/XMLSchema" xmlns:xs="http://www.w3.org/2001/XMLSchema" xmlns:p="http://schemas.microsoft.com/office/2006/metadata/properties" xmlns:ns2="f8b29536-11fa-42f0-a0f6-3983029b614c" targetNamespace="http://schemas.microsoft.com/office/2006/metadata/properties" ma:root="true" ma:fieldsID="db9487e670d955200506670954127f70" ns2:_="">
    <xsd:import namespace="f8b29536-11fa-42f0-a0f6-3983029b614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b29536-11fa-42f0-a0f6-3983029b61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91EE21-ED0F-4DCC-A6CA-F9BD1F215890}">
  <ds:schemaRefs>
    <ds:schemaRef ds:uri="http://schemas.microsoft.com/sharepoint/v3/contenttype/forms"/>
  </ds:schemaRefs>
</ds:datastoreItem>
</file>

<file path=customXml/itemProps2.xml><?xml version="1.0" encoding="utf-8"?>
<ds:datastoreItem xmlns:ds="http://schemas.openxmlformats.org/officeDocument/2006/customXml" ds:itemID="{99B9EC20-69FC-4077-8629-6791A1A0BCE2}">
  <ds:schemaRefs>
    <ds:schemaRef ds:uri="http://schemas.microsoft.com/office/infopath/2007/PartnerControls"/>
    <ds:schemaRef ds:uri="http://purl.org/dc/terms/"/>
    <ds:schemaRef ds:uri="http://purl.org/dc/dcmitype/"/>
    <ds:schemaRef ds:uri="http://purl.org/dc/elements/1.1/"/>
    <ds:schemaRef ds:uri="http://schemas.openxmlformats.org/package/2006/metadata/core-properties"/>
    <ds:schemaRef ds:uri="http://schemas.microsoft.com/office/2006/documentManagement/types"/>
    <ds:schemaRef ds:uri="f8b29536-11fa-42f0-a0f6-3983029b614c"/>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318056F-5944-44BE-9DE7-ACFDCF3453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b29536-11fa-42f0-a0f6-3983029b61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TotalTime>7500</TotalTime>
  <Words>11087</Words>
  <Application>Microsoft Office PowerPoint</Application>
  <PresentationFormat>Widescreen</PresentationFormat>
  <Paragraphs>1266</Paragraphs>
  <Slides>107</Slides>
  <Notes>37</Notes>
  <HiddenSlides>9</HiddenSlides>
  <MMClips>1</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107</vt:i4>
      </vt:variant>
    </vt:vector>
  </HeadingPairs>
  <TitlesOfParts>
    <vt:vector size="125" baseType="lpstr">
      <vt:lpstr>Aptos</vt:lpstr>
      <vt:lpstr>Arial</vt:lpstr>
      <vt:lpstr>Calibri</vt:lpstr>
      <vt:lpstr>Courier New</vt:lpstr>
      <vt:lpstr>Graphik</vt:lpstr>
      <vt:lpstr>Graphik Medium</vt:lpstr>
      <vt:lpstr>Graphik-Light</vt:lpstr>
      <vt:lpstr>Graphik-Medium</vt:lpstr>
      <vt:lpstr>Helvetica Neue</vt:lpstr>
      <vt:lpstr>Roboto</vt:lpstr>
      <vt:lpstr>Trebuchet MS</vt:lpstr>
      <vt:lpstr>Wingdings</vt:lpstr>
      <vt:lpstr>5_Use this_Citizens_Corp_rev</vt:lpstr>
      <vt:lpstr>7_Use this_Citizens_Corp_rev</vt:lpstr>
      <vt:lpstr>8_Use this_Citizens_Corp_rev</vt:lpstr>
      <vt:lpstr>6_Use this_Citizens_Corp_rev</vt:lpstr>
      <vt:lpstr>9_Use this_Citizens_Corp_rev</vt:lpstr>
      <vt:lpstr>think-cell Slide</vt:lpstr>
      <vt:lpstr>PowerPoint Presentation</vt:lpstr>
      <vt:lpstr>PowerPoint Presentation</vt:lpstr>
      <vt:lpstr>Expectations for Attendees</vt:lpstr>
      <vt:lpstr>Goals and Approach of AI Academy Program</vt:lpstr>
      <vt:lpstr>Academy Structure: Week 2</vt:lpstr>
      <vt:lpstr>PowerPoint Presentation</vt:lpstr>
      <vt:lpstr>You’re Agentic Learning Journey</vt:lpstr>
      <vt:lpstr>PowerPoint Presentation</vt:lpstr>
      <vt:lpstr>House Keeping Rules and Guidelines</vt:lpstr>
      <vt:lpstr>Check in on the Chat-ter</vt:lpstr>
      <vt:lpstr>PowerPoint Presentation</vt:lpstr>
      <vt:lpstr>Agenda and Learning Objectives</vt:lpstr>
      <vt:lpstr>PowerPoint Presentation</vt:lpstr>
      <vt:lpstr>Picture This: Securing a Mortgage</vt:lpstr>
      <vt:lpstr>AI Agents Explained</vt:lpstr>
      <vt:lpstr>PowerPoint Presentation</vt:lpstr>
      <vt:lpstr>AI Agent vs. Traditional AI models/Chatbot</vt:lpstr>
      <vt:lpstr>How is Agentic AI different than GenAI?</vt:lpstr>
      <vt:lpstr>AI Adoption is Up, Cost Down, And Revenue Increase</vt:lpstr>
      <vt:lpstr>AI Agent Market Growth</vt:lpstr>
      <vt:lpstr>Key Benefits &amp; Business Impact</vt:lpstr>
      <vt:lpstr>Check in on the Chat-ter</vt:lpstr>
      <vt:lpstr>PowerPoint Presentation</vt:lpstr>
      <vt:lpstr>Why are AI Agents Important?</vt:lpstr>
      <vt:lpstr>The Core Agent Cycle</vt:lpstr>
      <vt:lpstr>The Role of Orchestration</vt:lpstr>
      <vt:lpstr>Challenges in AI Agent Systems</vt:lpstr>
      <vt:lpstr>Key Steps to Build an AI Agent</vt:lpstr>
      <vt:lpstr>Best Practices for Success</vt:lpstr>
      <vt:lpstr>AI Agent Platforms and Tools Landscape</vt:lpstr>
      <vt:lpstr>Top Open-Source AI Agent Platforms</vt:lpstr>
      <vt:lpstr>Key Infrastructure Layers</vt:lpstr>
      <vt:lpstr>Future Trends in AI Agent Development</vt:lpstr>
      <vt:lpstr>Check in on the Chat-ter</vt:lpstr>
      <vt:lpstr>Knowledge Check</vt:lpstr>
      <vt:lpstr>PowerPoint Presentation</vt:lpstr>
      <vt:lpstr>PowerPoint Presentation</vt:lpstr>
      <vt:lpstr>PowerPoint Presentation</vt:lpstr>
      <vt:lpstr>PowerPoint Presentation</vt:lpstr>
      <vt:lpstr>Agenda and Learning Objectives</vt:lpstr>
      <vt:lpstr>PowerPoint Presentation</vt:lpstr>
      <vt:lpstr>A Single Agent View</vt:lpstr>
      <vt:lpstr>The Rise of Language Agents</vt:lpstr>
      <vt:lpstr>PowerPoint Presentation</vt:lpstr>
      <vt:lpstr>Is everything with an LLM an Agent?</vt:lpstr>
      <vt:lpstr>Is everything with an LLM an Agent?</vt:lpstr>
      <vt:lpstr>Building a System of Agents</vt:lpstr>
      <vt:lpstr>Multi-Agent Systems</vt:lpstr>
      <vt:lpstr>Multi-Agent Systems</vt:lpstr>
      <vt:lpstr>Multi-Agent Systems</vt:lpstr>
      <vt:lpstr>Multi-Agent Systems</vt:lpstr>
      <vt:lpstr>Understanding AI Agents &amp; Multi-Agent Systems</vt:lpstr>
      <vt:lpstr>SPAR Framework</vt:lpstr>
      <vt:lpstr>Check in on the Chat-ter</vt:lpstr>
      <vt:lpstr>Collaboration Strategies (1/3) : Centralized</vt:lpstr>
      <vt:lpstr>Collaboration Strategies (2/3) : Decentralized</vt:lpstr>
      <vt:lpstr>Collaboration Strategies (3/3) : Hierarchical</vt:lpstr>
      <vt:lpstr>Communication is Key: Open Standards in Agentic Protocols</vt:lpstr>
      <vt:lpstr>Coordinating Agents</vt:lpstr>
      <vt:lpstr>Agentic Progression Framework</vt:lpstr>
      <vt:lpstr>Check in on the Chat-ter</vt:lpstr>
      <vt:lpstr>Balancing Strengths and Weaknesses</vt:lpstr>
      <vt:lpstr>Navigating a Path of Limitations</vt:lpstr>
      <vt:lpstr>The Wisdom Tree of Implementation</vt:lpstr>
      <vt:lpstr>Knowledge Check</vt:lpstr>
      <vt:lpstr>PowerPoint Presentation</vt:lpstr>
      <vt:lpstr>PowerPoint Presentation</vt:lpstr>
      <vt:lpstr>PowerPoint Presentation</vt:lpstr>
      <vt:lpstr>PowerPoint Presentation</vt:lpstr>
      <vt:lpstr>Agenda and Learning Objectives</vt:lpstr>
      <vt:lpstr>PowerPoint Presentation</vt:lpstr>
      <vt:lpstr>Key attributes of Agentic AI</vt:lpstr>
      <vt:lpstr>Industry Adoption and Future Outlook</vt:lpstr>
      <vt:lpstr>Investments in AI Agents are Booming</vt:lpstr>
      <vt:lpstr>AI Agents are transforming the Finance Sector</vt:lpstr>
      <vt:lpstr>AI Agents In Today’s AI Processes</vt:lpstr>
      <vt:lpstr>PowerPoint Presentation</vt:lpstr>
      <vt:lpstr>AI Agents in Tomorrow’s Finance Processes</vt:lpstr>
      <vt:lpstr>The Most Promising Agentic Use Cases of AI in Finance</vt:lpstr>
      <vt:lpstr>Knowledge Check</vt:lpstr>
      <vt:lpstr>AI Agents in Action</vt:lpstr>
      <vt:lpstr>Anti-Money Laundering (AML) Compliance</vt:lpstr>
      <vt:lpstr>Broader Financial Services Applications</vt:lpstr>
      <vt:lpstr>Knowledge Check</vt:lpstr>
      <vt:lpstr>PowerPoint Presentation</vt:lpstr>
      <vt:lpstr>Ethical and Operational Challenges</vt:lpstr>
      <vt:lpstr>Broader Concerns and Challenges</vt:lpstr>
      <vt:lpstr>Key Strategies for Ethical and Successful Implementation</vt:lpstr>
      <vt:lpstr>Exercise 1: Mapping AI in Your Bank</vt:lpstr>
      <vt:lpstr>Transforming Fraud Detection</vt:lpstr>
      <vt:lpstr>Revolutionizing AML &amp; Sanctions</vt:lpstr>
      <vt:lpstr>Streamlining KYC</vt:lpstr>
      <vt:lpstr>Check in on the Chat-ter</vt:lpstr>
      <vt:lpstr>What Jobs will be Impacted by AI Agents in Banking?</vt:lpstr>
      <vt:lpstr>Immediate Challenges: Data, Talent, Integration</vt:lpstr>
      <vt:lpstr>PowerPoint Presentation</vt:lpstr>
      <vt:lpstr>PowerPoint Presentation</vt:lpstr>
      <vt:lpstr>Knowledge Check</vt:lpstr>
      <vt:lpstr>PowerPoint Presentation</vt:lpstr>
      <vt:lpstr>Demo of KYC Reinvention using AI Refinery (Multi-Agent System)</vt:lpstr>
      <vt:lpstr>PowerPoint Presentation</vt:lpstr>
      <vt:lpstr>House Keeping Rules and Guidelines</vt:lpstr>
      <vt:lpstr>Learning Objectives</vt:lpstr>
      <vt:lpstr>Scenario 1:</vt:lpstr>
      <vt:lpstr>Scenario 2:</vt:lpstr>
      <vt:lpstr>Key Terminology</vt:lpstr>
      <vt:lpstr>Why do we use the term Agentic?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Nomeli, Mo</dc:creator>
  <cp:lastModifiedBy>Kemper, Jason</cp:lastModifiedBy>
  <cp:revision>2</cp:revision>
  <dcterms:created xsi:type="dcterms:W3CDTF">2025-08-21T21:00:19Z</dcterms:created>
  <dcterms:modified xsi:type="dcterms:W3CDTF">2026-05-07T15:46:22Z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0x010100E0A964CF61C5404C9C03C8DD1A1C2C51</vt:lpwstr>
  </property>
</Properties>
</file>